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</p:sldMasterIdLst>
  <p:notesMasterIdLst>
    <p:notesMasterId r:id="rId29"/>
  </p:notesMasterIdLst>
  <p:sldIdLst>
    <p:sldId id="372" r:id="rId3"/>
    <p:sldId id="370" r:id="rId4"/>
    <p:sldId id="348" r:id="rId5"/>
    <p:sldId id="256" r:id="rId6"/>
    <p:sldId id="337" r:id="rId7"/>
    <p:sldId id="339" r:id="rId8"/>
    <p:sldId id="258" r:id="rId9"/>
    <p:sldId id="345" r:id="rId10"/>
    <p:sldId id="328" r:id="rId11"/>
    <p:sldId id="351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5" r:id="rId20"/>
    <p:sldId id="367" r:id="rId21"/>
    <p:sldId id="361" r:id="rId22"/>
    <p:sldId id="362" r:id="rId23"/>
    <p:sldId id="363" r:id="rId24"/>
    <p:sldId id="364" r:id="rId25"/>
    <p:sldId id="366" r:id="rId26"/>
    <p:sldId id="368" r:id="rId27"/>
    <p:sldId id="3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 tran" initials="ct" lastIdx="3" clrIdx="0">
    <p:extLst>
      <p:ext uri="{19B8F6BF-5375-455C-9EA6-DF929625EA0E}">
        <p15:presenceInfo xmlns:p15="http://schemas.microsoft.com/office/powerpoint/2012/main" xmlns="" userId="cba0cd64cfb218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31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8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3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7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10"/>
          <p:cNvSpPr>
            <a:spLocks noChangeArrowheads="1" noChangeShapeType="1" noTextEdit="1"/>
          </p:cNvSpPr>
          <p:nvPr/>
        </p:nvSpPr>
        <p:spPr bwMode="auto">
          <a:xfrm>
            <a:off x="1320801" y="2667000"/>
            <a:ext cx="95377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TỰ NHIÊN VÀ XÃ HỘI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2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Nguyễn Thị Nhàn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Thanh Hải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3878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C24454-E47A-4F96-BEC3-83DD57A7F94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0" y="71120"/>
            <a:ext cx="12324080" cy="686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23440"/>
            <a:ext cx="12029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1, 2 , 3 , 4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SGK 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881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18CAF1-F8B1-4C54-927D-F072DF6F6F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585216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1D2D7-C75C-4433-AC08-16C2237D0AA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45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642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21920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3442871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" y="356598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" y="4944626"/>
            <a:ext cx="1210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9D6714-4E6D-42CF-A43F-475FEC5B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219" y="3505199"/>
            <a:ext cx="4338328" cy="243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Gia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đình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bạn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Hà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đang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chơi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>
                <a:solidFill>
                  <a:srgbClr val="FF0000">
                    <a:alpha val="55000"/>
                  </a:srgbClr>
                </a:solidFill>
              </a:rPr>
              <a:t>cờ</a:t>
            </a:r>
            <a:r>
              <a:rPr lang="en-US" sz="4800" b="1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FF0000">
                    <a:alpha val="55000"/>
                  </a:srgbClr>
                </a:solidFill>
              </a:rPr>
              <a:t>vua</a:t>
            </a:r>
            <a:r>
              <a:rPr lang="en-US" sz="4800" b="1" dirty="0" smtClean="0">
                <a:solidFill>
                  <a:srgbClr val="FF0000">
                    <a:alpha val="55000"/>
                  </a:srgbClr>
                </a:solidFill>
              </a:rPr>
              <a:t>.</a:t>
            </a:r>
            <a:endParaRPr lang="en-US" sz="4800" b="1" dirty="0">
              <a:solidFill>
                <a:srgbClr val="FF0000">
                  <a:alpha val="55000"/>
                </a:srgbClr>
              </a:solidFill>
            </a:endParaRPr>
          </a:p>
        </p:txBody>
      </p:sp>
      <p:pic>
        <p:nvPicPr>
          <p:cNvPr id="5" name="Content Placeholder 4" descr="A picture containing text, box, picture frame&#10;&#10;Description automatically generated">
            <a:extLst>
              <a:ext uri="{FF2B5EF4-FFF2-40B4-BE49-F238E27FC236}">
                <a16:creationId xmlns:a16="http://schemas.microsoft.com/office/drawing/2014/main" xmlns="" id="{88062678-88CB-4E4A-A7EA-07B525F6F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0" y="0"/>
            <a:ext cx="7178566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5259ED4-CA6C-4B62-ADCB-1986E84D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200"/>
            <a:ext cx="7863841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1435BC-8F3C-4789-BBEB-5F9612B3EA29}"/>
              </a:ext>
            </a:extLst>
          </p:cNvPr>
          <p:cNvSpPr txBox="1"/>
          <p:nvPr/>
        </p:nvSpPr>
        <p:spPr>
          <a:xfrm>
            <a:off x="8036560" y="4439920"/>
            <a:ext cx="404368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Mẹ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khám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bệnh</a:t>
            </a:r>
            <a:r>
              <a:rPr lang="en-US" sz="4800" b="1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832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1F612-8941-49C5-910F-E4171A1A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2" y="1676400"/>
            <a:ext cx="4267206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xmlns="" id="{567D885D-710C-4876-BDE7-9DDEE2F7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7" y="5146040"/>
            <a:ext cx="5410202" cy="16588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Gia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đình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bạn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Hà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mừng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thọ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ông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bà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AA07653D-B408-4315-98DD-E462157CA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-6" y="-3"/>
            <a:ext cx="6781803" cy="70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28246-CE64-4A50-9C76-BE86358B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20" y="2692400"/>
            <a:ext cx="4246880" cy="26774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Gia </a:t>
            </a:r>
            <a:r>
              <a:rPr lang="en-US" sz="4800" dirty="0" err="1">
                <a:solidFill>
                  <a:srgbClr val="FF0000"/>
                </a:solidFill>
              </a:rPr>
              <a:t>đình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bạn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Hà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quây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quần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mâm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cơm</a:t>
            </a:r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xmlns="" id="{2CC1A332-B284-4CDC-B7F1-2F670268A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45120" cy="6843078"/>
          </a:xfrm>
        </p:spPr>
      </p:pic>
    </p:spTree>
    <p:extLst>
      <p:ext uri="{BB962C8B-B14F-4D97-AF65-F5344CB8AC3E}">
        <p14:creationId xmlns:p14="http://schemas.microsoft.com/office/powerpoint/2010/main" val="10075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121920"/>
            <a:ext cx="12192000" cy="34442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- </a:t>
            </a:r>
            <a:r>
              <a:rPr lang="en-US" sz="4400" dirty="0" err="1"/>
              <a:t>Vì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mọi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cần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hiện </a:t>
            </a:r>
            <a:r>
              <a:rPr lang="en-US" sz="4400" dirty="0" err="1"/>
              <a:t>sự</a:t>
            </a:r>
            <a:r>
              <a:rPr lang="en-US" sz="4400" dirty="0"/>
              <a:t> chia </a:t>
            </a:r>
            <a:r>
              <a:rPr lang="en-US" sz="4400" dirty="0" err="1" smtClean="0"/>
              <a:t>sẻ</a:t>
            </a:r>
            <a:r>
              <a:rPr lang="en-US" sz="4400" dirty="0" smtClean="0"/>
              <a:t>, </a:t>
            </a:r>
            <a:r>
              <a:rPr lang="en-US" sz="4400" dirty="0" err="1"/>
              <a:t>quan</a:t>
            </a:r>
            <a:r>
              <a:rPr lang="en-US" sz="4400" dirty="0"/>
              <a:t> </a:t>
            </a:r>
            <a:r>
              <a:rPr lang="en-US" sz="4400" dirty="0" err="1" smtClean="0"/>
              <a:t>tâm</a:t>
            </a:r>
            <a:r>
              <a:rPr lang="en-US" sz="4400" dirty="0" smtClean="0"/>
              <a:t>, </a:t>
            </a:r>
            <a:r>
              <a:rPr lang="en-US" sz="4400" dirty="0" err="1"/>
              <a:t>chăm</a:t>
            </a:r>
            <a:r>
              <a:rPr lang="en-US" sz="4400" dirty="0"/>
              <a:t> </a:t>
            </a:r>
            <a:r>
              <a:rPr lang="en-US" sz="4400" dirty="0" err="1" smtClean="0"/>
              <a:t>sóc</a:t>
            </a:r>
            <a:r>
              <a:rPr lang="en-US" sz="4400" dirty="0" smtClean="0"/>
              <a:t>,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 smtClean="0"/>
              <a:t>nhau</a:t>
            </a:r>
            <a:r>
              <a:rPr lang="en-US" sz="4400" dirty="0" smtClean="0"/>
              <a:t>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32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09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23440"/>
            <a:ext cx="1209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nói sự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đối với các thành viên trong gia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8600" y="939800"/>
            <a:ext cx="9613900" cy="40259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5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75E3C83-13B6-4490-8C95-7AF4EC24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237" y="2247900"/>
            <a:ext cx="5186683" cy="228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Bạn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An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xoa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bóp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lưng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cho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bà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khỏi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đau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D33C48A-1DCC-4F6D-B286-5843D4D4B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31" b="1"/>
          <a:stretch/>
        </p:blipFill>
        <p:spPr>
          <a:xfrm>
            <a:off x="-45243" y="0"/>
            <a:ext cx="6827039" cy="71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569C430-14BB-4094-BAA6-93E83517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31" y="2344420"/>
            <a:ext cx="5150069" cy="1798320"/>
          </a:xfr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An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giúp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bố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thu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FF0000">
                    <a:alpha val="55000"/>
                  </a:srgbClr>
                </a:solidFill>
              </a:rPr>
              <a:t>hoạch</a:t>
            </a:r>
            <a:r>
              <a:rPr lang="en-US" sz="4800" dirty="0">
                <a:solidFill>
                  <a:srgbClr val="FF0000">
                    <a:alpha val="55000"/>
                  </a:srgbClr>
                </a:solidFill>
              </a:rPr>
              <a:t> </a:t>
            </a:r>
            <a:r>
              <a:rPr lang="en-US" sz="4800" dirty="0" err="1" smtClean="0">
                <a:solidFill>
                  <a:srgbClr val="FF0000">
                    <a:alpha val="55000"/>
                  </a:srgbClr>
                </a:solidFill>
              </a:rPr>
              <a:t>rau</a:t>
            </a:r>
            <a:r>
              <a:rPr lang="en-US" sz="4800" dirty="0" smtClean="0">
                <a:solidFill>
                  <a:srgbClr val="FF0000">
                    <a:alpha val="55000"/>
                  </a:srgbClr>
                </a:solidFill>
              </a:rPr>
              <a:t>.</a:t>
            </a:r>
            <a:endParaRPr lang="en-US" sz="4800" dirty="0">
              <a:solidFill>
                <a:srgbClr val="FF0000">
                  <a:alpha val="55000"/>
                </a:srgb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914E6B-8544-4078-934D-EB4F4CB6E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0" y="0"/>
            <a:ext cx="70419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FB55C-F51C-4FDE-B203-31A538C5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760" y="2766060"/>
            <a:ext cx="4714240" cy="1595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Anh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bạn</a:t>
            </a:r>
            <a:r>
              <a:rPr lang="en-US" dirty="0">
                <a:solidFill>
                  <a:srgbClr val="FF0000"/>
                </a:solidFill>
              </a:rPr>
              <a:t> An </a:t>
            </a:r>
            <a:r>
              <a:rPr lang="en-US" dirty="0" err="1">
                <a:solidFill>
                  <a:srgbClr val="FF0000"/>
                </a:solidFill>
              </a:rPr>
              <a:t>giúp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áo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6326DAF-91B4-4096-85AC-C41834FEE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6320" cy="6929120"/>
          </a:xfrm>
        </p:spPr>
      </p:pic>
    </p:spTree>
    <p:extLst>
      <p:ext uri="{BB962C8B-B14F-4D97-AF65-F5344CB8AC3E}">
        <p14:creationId xmlns:p14="http://schemas.microsoft.com/office/powerpoint/2010/main" val="15055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872D3-51AE-4817-B00F-F993FC7D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280" y="2509520"/>
            <a:ext cx="4744720" cy="192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Mẹ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bạn</a:t>
            </a:r>
            <a:r>
              <a:rPr lang="en-US" sz="4800" dirty="0">
                <a:solidFill>
                  <a:srgbClr val="FF0000"/>
                </a:solidFill>
              </a:rPr>
              <a:t> An </a:t>
            </a:r>
            <a:r>
              <a:rPr lang="en-US" sz="4800" dirty="0" err="1">
                <a:solidFill>
                  <a:srgbClr val="FF0000"/>
                </a:solidFill>
              </a:rPr>
              <a:t>giúp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bạn</a:t>
            </a:r>
            <a:r>
              <a:rPr lang="en-US" sz="4800" dirty="0">
                <a:solidFill>
                  <a:srgbClr val="FF0000"/>
                </a:solidFill>
              </a:rPr>
              <a:t> An </a:t>
            </a:r>
            <a:r>
              <a:rPr lang="en-US" sz="4800" dirty="0" err="1">
                <a:solidFill>
                  <a:srgbClr val="FF0000"/>
                </a:solidFill>
              </a:rPr>
              <a:t>làm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thủ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công</a:t>
            </a:r>
            <a:r>
              <a:rPr lang="en-US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picture containing text, clipart, picture frame&#10;&#10;Description automatically generated">
            <a:extLst>
              <a:ext uri="{FF2B5EF4-FFF2-40B4-BE49-F238E27FC236}">
                <a16:creationId xmlns:a16="http://schemas.microsoft.com/office/drawing/2014/main" xmlns="" id="{EDC05FE7-DEDA-4952-B141-B6C9E98DF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7447280" cy="7122160"/>
          </a:xfrm>
        </p:spPr>
      </p:pic>
    </p:spTree>
    <p:extLst>
      <p:ext uri="{BB962C8B-B14F-4D97-AF65-F5344CB8AC3E}">
        <p14:creationId xmlns:p14="http://schemas.microsoft.com/office/powerpoint/2010/main" val="19327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1595120"/>
            <a:ext cx="99872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 2 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Những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người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trong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cần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phải</a:t>
            </a:r>
            <a:r>
              <a:rPr kumimoji="0" lang="en-US" altLang="zh-CN" sz="40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biết</a:t>
            </a:r>
            <a:r>
              <a:rPr kumimoji="0" lang="en-US" altLang="zh-CN" sz="40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chia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sẻ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quan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tâm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chăm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sóc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yêu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thương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nhau</a:t>
            </a:r>
            <a:r>
              <a:rPr kumimoji="0" lang="en-US" altLang="zh-CN" sz="40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53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" y="1906270"/>
            <a:ext cx="1041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: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Mỗi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một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hoặc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nhiều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thế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hệ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cùng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chung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sống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Những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người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trong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cần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chia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sẻ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quan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tâm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chăm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sóc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yêu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thương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nhau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25842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D28A40-A708-49BC-8F76-186A051005ED}"/>
              </a:ext>
            </a:extLst>
          </p:cNvPr>
          <p:cNvSpPr/>
          <p:nvPr/>
        </p:nvSpPr>
        <p:spPr>
          <a:xfrm>
            <a:off x="1209040" y="1888177"/>
            <a:ext cx="10982960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6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5861148" y="259276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B7B3F-AFBE-4001-A492-72E9F92BA15F}"/>
              </a:ext>
            </a:extLst>
          </p:cNvPr>
          <p:cNvSpPr txBox="1"/>
          <p:nvPr/>
        </p:nvSpPr>
        <p:spPr>
          <a:xfrm>
            <a:off x="0" y="310279"/>
            <a:ext cx="12192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  <a:p>
            <a:r>
              <a:rPr lang="en-US" sz="4400" dirty="0">
                <a:solidFill>
                  <a:srgbClr val="FF0000"/>
                </a:solidFill>
              </a:rPr>
              <a:t>  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hãy</a:t>
            </a:r>
            <a:r>
              <a:rPr lang="en-US" sz="5400" dirty="0"/>
              <a:t> </a:t>
            </a:r>
            <a:r>
              <a:rPr lang="en-US" sz="5400" dirty="0" err="1"/>
              <a:t>kể</a:t>
            </a:r>
            <a:r>
              <a:rPr lang="en-US" sz="5400" dirty="0"/>
              <a:t> </a:t>
            </a:r>
            <a:r>
              <a:rPr lang="en-US" sz="5400" dirty="0" err="1"/>
              <a:t>tên</a:t>
            </a:r>
            <a:r>
              <a:rPr lang="en-US" sz="5400" dirty="0"/>
              <a:t> </a:t>
            </a:r>
            <a:r>
              <a:rPr lang="en-US" sz="5400" dirty="0" err="1"/>
              <a:t>các</a:t>
            </a:r>
            <a:r>
              <a:rPr lang="en-US" sz="5400" dirty="0"/>
              <a:t> </a:t>
            </a:r>
            <a:r>
              <a:rPr lang="en-US" sz="5400" dirty="0" err="1"/>
              <a:t>thành</a:t>
            </a:r>
            <a:r>
              <a:rPr lang="en-US" sz="5400" dirty="0"/>
              <a:t> </a:t>
            </a:r>
            <a:r>
              <a:rPr lang="en-US" sz="5400" dirty="0" err="1"/>
              <a:t>viên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em</a:t>
            </a:r>
            <a:r>
              <a:rPr lang="en-US" sz="5400" dirty="0"/>
              <a:t> </a:t>
            </a:r>
            <a:r>
              <a:rPr lang="en-US" sz="5400" dirty="0" err="1"/>
              <a:t>từ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cao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</a:t>
            </a:r>
            <a:r>
              <a:rPr lang="en-US" sz="5400" dirty="0" err="1"/>
              <a:t>đến</a:t>
            </a:r>
            <a:r>
              <a:rPr lang="en-US" sz="5400" dirty="0"/>
              <a:t> </a:t>
            </a:r>
            <a:r>
              <a:rPr lang="en-US" sz="5400" dirty="0" err="1"/>
              <a:t>người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tuổi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482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074659"/>
          </a:xfrm>
        </p:spPr>
        <p:txBody>
          <a:bodyPr>
            <a:normAutofit fontScale="90000"/>
          </a:bodyPr>
          <a:lstStyle/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3200" dirty="0"/>
              <a:t> </a:t>
            </a:r>
            <a:r>
              <a:rPr lang="en-US" sz="6700" b="1" dirty="0">
                <a:solidFill>
                  <a:srgbClr val="FF0000"/>
                </a:solidFill>
              </a:rPr>
              <a:t>BÀI 1: CÁC THẾ HỆ TRONG GIA ĐÌNH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5300" b="1" dirty="0" err="1">
                <a:solidFill>
                  <a:srgbClr val="0070C0"/>
                </a:solidFill>
              </a:rPr>
              <a:t>Hãy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cùng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tìm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hiểu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về</a:t>
            </a:r>
            <a:r>
              <a:rPr lang="en-US" sz="5300" b="1" dirty="0">
                <a:solidFill>
                  <a:srgbClr val="0070C0"/>
                </a:solidFill>
              </a:rPr>
              <a:t>: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*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mỗi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br>
              <a:rPr lang="en-US" sz="5300" b="1" dirty="0">
                <a:solidFill>
                  <a:srgbClr val="0070C0"/>
                </a:solidFill>
              </a:rPr>
            </a:br>
            <a:r>
              <a:rPr lang="en-US" sz="5300" b="1" dirty="0">
                <a:solidFill>
                  <a:srgbClr val="0070C0"/>
                </a:solidFill>
              </a:rPr>
              <a:t> * </a:t>
            </a:r>
            <a:r>
              <a:rPr lang="en-US" sz="5300" b="1" dirty="0" err="1">
                <a:solidFill>
                  <a:srgbClr val="0070C0"/>
                </a:solidFill>
              </a:rPr>
              <a:t>Sự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quan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tâm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chăm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sóc</a:t>
            </a:r>
            <a:r>
              <a:rPr lang="en-US" sz="5300" b="1" dirty="0">
                <a:solidFill>
                  <a:srgbClr val="0070C0"/>
                </a:solidFill>
              </a:rPr>
              <a:t> , </a:t>
            </a:r>
            <a:r>
              <a:rPr lang="en-US" sz="5300" b="1" dirty="0" err="1">
                <a:solidFill>
                  <a:srgbClr val="0070C0"/>
                </a:solidFill>
              </a:rPr>
              <a:t>yêu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thương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của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các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thành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viên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trong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gia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đình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nhiều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thế</a:t>
            </a:r>
            <a:r>
              <a:rPr lang="en-US" sz="5300" b="1" dirty="0">
                <a:solidFill>
                  <a:srgbClr val="0070C0"/>
                </a:solidFill>
              </a:rPr>
              <a:t> </a:t>
            </a:r>
            <a:r>
              <a:rPr lang="en-US" sz="5300" b="1" dirty="0" err="1">
                <a:solidFill>
                  <a:srgbClr val="0070C0"/>
                </a:solidFill>
              </a:rPr>
              <a:t>hệ</a:t>
            </a:r>
            <a:r>
              <a:rPr lang="en-US" sz="5300" b="1" dirty="0">
                <a:solidFill>
                  <a:srgbClr val="0070C0"/>
                </a:solidFill>
              </a:rPr>
              <a:t> .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5300" dirty="0">
                <a:solidFill>
                  <a:srgbClr val="0070C0"/>
                </a:solidFill>
              </a:rPr>
              <a:t/>
            </a:r>
            <a:br>
              <a:rPr lang="en-US" sz="53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96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838A7-DA96-44B8-880D-33E05483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71121"/>
            <a:ext cx="11390558" cy="154103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000" b="1" u="sng" dirty="0"/>
              <a:t>HOẠT ĐỘNG 1: </a:t>
            </a:r>
            <a:r>
              <a:rPr lang="en-US" sz="4100" dirty="0" err="1"/>
              <a:t>Tìm</a:t>
            </a:r>
            <a:r>
              <a:rPr lang="en-US" sz="4100" dirty="0"/>
              <a:t> </a:t>
            </a:r>
            <a:r>
              <a:rPr lang="en-US" sz="4100" dirty="0" err="1"/>
              <a:t>hiểu</a:t>
            </a:r>
            <a:r>
              <a:rPr lang="en-US" sz="4100" dirty="0"/>
              <a:t> </a:t>
            </a:r>
            <a:r>
              <a:rPr lang="en-US" sz="4100" dirty="0" err="1"/>
              <a:t>các</a:t>
            </a:r>
            <a:r>
              <a:rPr lang="en-US" sz="4100" dirty="0"/>
              <a:t> </a:t>
            </a:r>
            <a:r>
              <a:rPr lang="en-US" sz="4100" dirty="0" err="1"/>
              <a:t>thế</a:t>
            </a:r>
            <a:r>
              <a:rPr lang="en-US" sz="4100" dirty="0"/>
              <a:t> </a:t>
            </a:r>
            <a:r>
              <a:rPr lang="en-US" sz="4100" dirty="0" err="1"/>
              <a:t>hệ</a:t>
            </a:r>
            <a:r>
              <a:rPr lang="en-US" sz="4100" dirty="0"/>
              <a:t> </a:t>
            </a:r>
            <a:r>
              <a:rPr lang="en-US" sz="4100" dirty="0" err="1"/>
              <a:t>trong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</a:t>
            </a:r>
            <a:r>
              <a:rPr lang="en-US" sz="4100" dirty="0" err="1"/>
              <a:t>Hà</a:t>
            </a:r>
            <a:r>
              <a:rPr lang="en-US" sz="4100" dirty="0"/>
              <a:t> </a:t>
            </a:r>
            <a:r>
              <a:rPr lang="en-US" sz="4100" dirty="0" err="1"/>
              <a:t>và</a:t>
            </a:r>
            <a:r>
              <a:rPr lang="en-US" sz="4100" dirty="0"/>
              <a:t> </a:t>
            </a:r>
            <a:r>
              <a:rPr lang="en-US" sz="4100" dirty="0" err="1"/>
              <a:t>gia</a:t>
            </a:r>
            <a:r>
              <a:rPr lang="en-US" sz="4100" dirty="0"/>
              <a:t> </a:t>
            </a:r>
            <a:r>
              <a:rPr lang="en-US" sz="4100" dirty="0" err="1"/>
              <a:t>đình</a:t>
            </a:r>
            <a:r>
              <a:rPr lang="en-US" sz="4100" dirty="0"/>
              <a:t> </a:t>
            </a:r>
            <a:r>
              <a:rPr lang="en-US" sz="4100" dirty="0" err="1"/>
              <a:t>bạn</a:t>
            </a:r>
            <a:r>
              <a:rPr lang="en-US" sz="4100" dirty="0"/>
              <a:t> An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67E81F-67AF-4212-99B8-9347AB96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B72A5FFF-5FD7-47B3-9CFB-BDC7B3A4FE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0" y="7061606"/>
            <a:ext cx="12192000" cy="28169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5E99BB6-9FA3-4708-B839-CEC7CB7151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061606"/>
            <a:ext cx="12192001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7D7924-0450-455A-9776-1AD524555F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95068"/>
            <a:ext cx="12191999" cy="54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21B7AE-99C9-4C8A-8889-AB132AE315A4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640"/>
            <a:ext cx="12191999" cy="5750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4A4C73-5DD9-44B6-83E4-B5ACE9106584}"/>
              </a:ext>
            </a:extLst>
          </p:cNvPr>
          <p:cNvSpPr txBox="1"/>
          <p:nvPr/>
        </p:nvSpPr>
        <p:spPr>
          <a:xfrm>
            <a:off x="0" y="16256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dirty="0"/>
              <a:t>HOẠT ĐỘNG 1: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hệ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Hà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gia</a:t>
            </a:r>
            <a:r>
              <a:rPr lang="en-US" sz="4000" dirty="0"/>
              <a:t> </a:t>
            </a:r>
            <a:r>
              <a:rPr lang="en-US" sz="4000" dirty="0" err="1"/>
              <a:t>đình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A4200D-1847-48C9-8EEF-F8BAF89CAF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00" y="6888480"/>
            <a:ext cx="120904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0B0092-6478-44C4-81D4-0BCBE07067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959599"/>
            <a:ext cx="12192000" cy="57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95CFFB-8B02-4DB7-B739-8F319607B6C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99"/>
            <a:ext cx="12192000" cy="547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1823"/>
            <a:ext cx="11711709" cy="250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 smtClean="0">
                <a:solidFill>
                  <a:srgbClr val="FF0000"/>
                </a:solidFill>
              </a:rPr>
              <a:t> </a:t>
            </a:r>
            <a:endParaRPr lang="en-US" altLang="en-US" sz="4800" b="1" kern="0" dirty="0">
              <a:solidFill>
                <a:srgbClr val="FF0000"/>
              </a:solidFill>
            </a:endParaRP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 smtClean="0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 smtClean="0">
                <a:solidFill>
                  <a:srgbClr val="0070C0"/>
                </a:solidFill>
              </a:rPr>
              <a:t>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Hà</a:t>
            </a:r>
            <a:r>
              <a:rPr lang="en-US" altLang="en-US" sz="3600" b="1" kern="0" dirty="0">
                <a:solidFill>
                  <a:srgbClr val="0070C0"/>
                </a:solidFill>
              </a:rPr>
              <a:t> ?</a:t>
            </a:r>
          </a:p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981" y="235651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trai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1120" y="3866669"/>
            <a:ext cx="117828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3600" b="1" kern="0" dirty="0">
                <a:solidFill>
                  <a:srgbClr val="0070C0"/>
                </a:solidFill>
              </a:rPr>
              <a:t>+ Gia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An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có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mấy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 smtClean="0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 smtClean="0">
                <a:solidFill>
                  <a:srgbClr val="0070C0"/>
                </a:solidFill>
              </a:rPr>
              <a:t>?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Kể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các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thành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viên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của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mỗi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thế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hệ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trong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gia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đình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err="1">
                <a:solidFill>
                  <a:srgbClr val="0070C0"/>
                </a:solidFill>
              </a:rPr>
              <a:t>bạn</a:t>
            </a:r>
            <a:r>
              <a:rPr lang="en-US" altLang="en-US" sz="3600" b="1" kern="0" dirty="0">
                <a:solidFill>
                  <a:srgbClr val="0070C0"/>
                </a:solidFill>
              </a:rPr>
              <a:t> </a:t>
            </a:r>
            <a:r>
              <a:rPr lang="en-US" altLang="en-US" sz="3600" b="1" kern="0" dirty="0" smtClean="0">
                <a:solidFill>
                  <a:srgbClr val="0070C0"/>
                </a:solidFill>
              </a:rPr>
              <a:t>An?</a:t>
            </a:r>
            <a:endParaRPr lang="en-US" altLang="en-US" sz="3600" b="1" kern="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616" y="4753360"/>
            <a:ext cx="105964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Gia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đình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.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nhất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ông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hai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bố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mẹ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An,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thế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thệ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thứ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có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An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và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em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gái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bạn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 </a:t>
            </a:r>
            <a:r>
              <a:rPr kumimoji="0" lang="en-US" alt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</a:rPr>
              <a:t>An.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14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1595120"/>
            <a:ext cx="9987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</a:rPr>
              <a:t>KẾT LUẬN 1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 err="1">
                <a:solidFill>
                  <a:srgbClr val="0070C0"/>
                </a:solidFill>
              </a:rPr>
              <a:t>Mỗi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gia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đình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có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một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hoặc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nhiều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thế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hệ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cùng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chung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sống</a:t>
            </a:r>
            <a:r>
              <a:rPr lang="en-US" sz="4800" b="1" dirty="0">
                <a:solidFill>
                  <a:srgbClr val="0070C0"/>
                </a:solidFill>
              </a:rPr>
              <a:t> .</a:t>
            </a:r>
            <a:r>
              <a:rPr lang="en-US" sz="4800" dirty="0">
                <a:solidFill>
                  <a:srgbClr val="0070C0"/>
                </a:solidFill>
              </a:rPr>
              <a:t/>
            </a:r>
            <a:br>
              <a:rPr lang="en-US" sz="48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/>
            </a:r>
            <a:br>
              <a:rPr lang="en-US" sz="1400" dirty="0">
                <a:solidFill>
                  <a:srgbClr val="0070C0"/>
                </a:solidFill>
              </a:rPr>
            </a:b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7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72720"/>
            <a:ext cx="12191999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endParaRPr lang="en-US" altLang="en-US" sz="4400" b="1" kern="0" dirty="0">
              <a:solidFill>
                <a:srgbClr val="66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082800"/>
            <a:ext cx="12192000" cy="265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4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en-US" sz="4400" b="1" kern="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en-US" altLang="en-US" sz="4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gia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mình có mấy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4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743</Words>
  <Application>Microsoft Office PowerPoint</Application>
  <PresentationFormat>Custom</PresentationFormat>
  <Paragraphs>52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1_Office Theme</vt:lpstr>
      <vt:lpstr>6_Office Theme</vt:lpstr>
      <vt:lpstr>PowerPoint Presentation</vt:lpstr>
      <vt:lpstr>PowerPoint Presentation</vt:lpstr>
      <vt:lpstr>PowerPoint Presentation</vt:lpstr>
      <vt:lpstr>    BÀI 1: CÁC THẾ HỆ TRONG GIA ĐÌNH  Hãy cùng tìm hiểu về: * Các thành viên của mỗi thế hệ trong gia đình .  * Sự quan tâm , chăm sóc , yêu thương của các thành viên trong gia đình nhiều thế hệ .        </vt:lpstr>
      <vt:lpstr>HOẠT ĐỘNG 1: Tìm hiểu các thế hệ trong gia đình bạn Hà và gia đình bạn 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 đình bạn Hà quây quần bên mâm cơm.</vt:lpstr>
      <vt:lpstr>PowerPoint Presentation</vt:lpstr>
      <vt:lpstr>PowerPoint Presentation</vt:lpstr>
      <vt:lpstr>PowerPoint Presentation</vt:lpstr>
      <vt:lpstr>PowerPoint Presentation</vt:lpstr>
      <vt:lpstr>Anh em bạn An giúp bố gấp quần áo.</vt:lpstr>
      <vt:lpstr>Mẹ bạn An giúp em bạn An làm thủ công.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44</cp:revision>
  <dcterms:created xsi:type="dcterms:W3CDTF">2021-05-27T09:39:36Z</dcterms:created>
  <dcterms:modified xsi:type="dcterms:W3CDTF">2021-09-08T10:31:33Z</dcterms:modified>
</cp:coreProperties>
</file>