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1" r:id="rId4"/>
    <p:sldMasterId id="2147483693" r:id="rId5"/>
    <p:sldMasterId id="2147483705" r:id="rId6"/>
  </p:sldMasterIdLst>
  <p:notesMasterIdLst>
    <p:notesMasterId r:id="rId23"/>
  </p:notesMasterIdLst>
  <p:sldIdLst>
    <p:sldId id="422" r:id="rId7"/>
    <p:sldId id="423" r:id="rId8"/>
    <p:sldId id="461" r:id="rId9"/>
    <p:sldId id="457" r:id="rId10"/>
    <p:sldId id="2007577068" r:id="rId11"/>
    <p:sldId id="2007577069" r:id="rId12"/>
    <p:sldId id="490" r:id="rId13"/>
    <p:sldId id="462" r:id="rId14"/>
    <p:sldId id="11088394" r:id="rId15"/>
    <p:sldId id="432" r:id="rId16"/>
    <p:sldId id="433" r:id="rId17"/>
    <p:sldId id="465" r:id="rId18"/>
    <p:sldId id="2007577070" r:id="rId19"/>
    <p:sldId id="292" r:id="rId20"/>
    <p:sldId id="436" r:id="rId21"/>
    <p:sldId id="35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CD20-2385-4362-88FF-B52EA365C976}"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9935D-2CF1-450C-B12F-FC2F6C384B3E}" type="slidenum">
              <a:rPr lang="en-US" smtClean="0"/>
              <a:t>‹#›</a:t>
            </a:fld>
            <a:endParaRPr lang="en-US"/>
          </a:p>
        </p:txBody>
      </p:sp>
    </p:spTree>
    <p:extLst>
      <p:ext uri="{BB962C8B-B14F-4D97-AF65-F5344CB8AC3E}">
        <p14:creationId xmlns:p14="http://schemas.microsoft.com/office/powerpoint/2010/main" val="3832059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16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61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4FFD4-C49B-4DE4-BDB2-D4736871B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36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66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573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4FFD4-C49B-4DE4-BDB2-D4736871B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6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917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3323509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35287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28169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876350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278249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30415633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7804706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4891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7130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76056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01868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1573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951785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18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28408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74343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31880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84309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05390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66755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481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2865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81177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998939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97446330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0867481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829821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8619693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2076719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211147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9727132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6028243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4555607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296714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24338273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7798002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1550237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6338787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429275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6814811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94155054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63089136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8114099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4530187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141343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381827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2021/6/23</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91017488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622933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06679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86365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746578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2021/6/23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01532294"/>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6/23/2021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110552438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5781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6/23/2021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1835045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2021/6/23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661707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2021/6/23</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78579161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4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Layout" Target="../slideLayouts/slideLayout42.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p:blipFill>
        <p:spPr>
          <a:xfrm>
            <a:off x="51167" y="3910243"/>
            <a:ext cx="12140532" cy="2947775"/>
          </a:xfrm>
          <a:prstGeom prst="rect">
            <a:avLst/>
          </a:prstGeom>
        </p:spPr>
      </p:pic>
      <p:grpSp>
        <p:nvGrpSpPr>
          <p:cNvPr id="8" name="Group 7"/>
          <p:cNvGrpSpPr/>
          <p:nvPr/>
        </p:nvGrpSpPr>
        <p:grpSpPr>
          <a:xfrm>
            <a:off x="2805047" y="203868"/>
            <a:ext cx="6085320" cy="1021353"/>
            <a:chOff x="3186329" y="2594608"/>
            <a:chExt cx="6452703" cy="1195255"/>
          </a:xfrm>
        </p:grpSpPr>
        <p:sp>
          <p:nvSpPr>
            <p:cNvPr id="9" name="Wave 8"/>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2032"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10" name="文本框 6"/>
            <p:cNvSpPr txBox="1">
              <a:spLocks noChangeArrowheads="1"/>
            </p:cNvSpPr>
            <p:nvPr/>
          </p:nvSpPr>
          <p:spPr bwMode="auto">
            <a:xfrm>
              <a:off x="3186329" y="2765362"/>
              <a:ext cx="6452703" cy="73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484176" rtl="0" eaLnBrk="1" fontAlgn="base" latinLnBrk="0" hangingPunct="1">
                <a:lnSpc>
                  <a:spcPct val="100000"/>
                </a:lnSpc>
                <a:spcBef>
                  <a:spcPct val="0"/>
                </a:spcBef>
                <a:spcAft>
                  <a:spcPct val="0"/>
                </a:spcAft>
                <a:buClrTx/>
                <a:buSzTx/>
                <a:buFontTx/>
                <a:buNone/>
                <a:tabLst/>
                <a:defRPr/>
              </a:pPr>
              <a:r>
                <a:rPr kumimoji="0" lang="en-US" altLang="zh-CN" sz="3500" b="1" i="0" u="none" strike="noStrike" kern="0" cap="none" spc="0" normalizeH="0" baseline="0" noProof="0" dirty="0" err="1">
                  <a:ln>
                    <a:noFill/>
                  </a:ln>
                  <a:solidFill>
                    <a:prstClr val="black"/>
                  </a:solidFill>
                  <a:effectLst/>
                  <a:uLnTx/>
                  <a:uFillTx/>
                  <a:latin typeface="Calibri"/>
                  <a:ea typeface="华康海报体W12(P)" panose="040B0C00000000000000" pitchFamily="82" charset="-122"/>
                  <a:cs typeface="+mn-cs"/>
                </a:rPr>
                <a:t>Chủ</a:t>
              </a:r>
              <a:r>
                <a:rPr kumimoji="0" lang="en-US" altLang="zh-CN"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rPr>
                <a:t> </a:t>
              </a:r>
              <a:r>
                <a:rPr kumimoji="0" lang="en-US" altLang="zh-CN" sz="3500" b="1" i="0" u="none" strike="noStrike" kern="0" cap="none" spc="0" normalizeH="0" baseline="0" noProof="0" dirty="0" err="1">
                  <a:ln>
                    <a:noFill/>
                  </a:ln>
                  <a:solidFill>
                    <a:prstClr val="black"/>
                  </a:solidFill>
                  <a:effectLst/>
                  <a:uLnTx/>
                  <a:uFillTx/>
                  <a:latin typeface="Calibri"/>
                  <a:ea typeface="华康海报体W12(P)" panose="040B0C00000000000000" pitchFamily="82" charset="-122"/>
                  <a:cs typeface="+mn-cs"/>
                </a:rPr>
                <a:t>đề</a:t>
              </a:r>
              <a:r>
                <a:rPr kumimoji="0" lang="en-US" altLang="zh-CN"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rPr>
                <a:t> 5</a:t>
              </a:r>
              <a:r>
                <a:rPr lang="en-US" altLang="zh-CN" sz="3500" b="1" kern="0" dirty="0">
                  <a:solidFill>
                    <a:prstClr val="black"/>
                  </a:solidFill>
                  <a:latin typeface="Calibri"/>
                  <a:ea typeface="华康海报体W12(P)" panose="040B0C00000000000000" pitchFamily="82" charset="-122"/>
                </a:rPr>
                <a:t>: Gia </a:t>
              </a:r>
              <a:r>
                <a:rPr lang="en-US" altLang="zh-CN" sz="3500" b="1" kern="0" dirty="0" err="1">
                  <a:solidFill>
                    <a:prstClr val="black"/>
                  </a:solidFill>
                  <a:latin typeface="Calibri"/>
                  <a:ea typeface="华康海报体W12(P)" panose="040B0C00000000000000" pitchFamily="82" charset="-122"/>
                </a:rPr>
                <a:t>đình</a:t>
              </a:r>
              <a:r>
                <a:rPr lang="en-US" altLang="zh-CN" sz="3500" b="1" kern="0" dirty="0">
                  <a:solidFill>
                    <a:prstClr val="black"/>
                  </a:solidFill>
                  <a:latin typeface="Calibri"/>
                  <a:ea typeface="华康海报体W12(P)" panose="040B0C00000000000000" pitchFamily="82" charset="-122"/>
                </a:rPr>
                <a:t> </a:t>
              </a:r>
              <a:r>
                <a:rPr lang="en-US" altLang="zh-CN" sz="3500" b="1" kern="0" dirty="0" err="1">
                  <a:solidFill>
                    <a:prstClr val="black"/>
                  </a:solidFill>
                  <a:latin typeface="Calibri"/>
                  <a:ea typeface="华康海报体W12(P)" panose="040B0C00000000000000" pitchFamily="82" charset="-122"/>
                </a:rPr>
                <a:t>thân</a:t>
              </a:r>
              <a:r>
                <a:rPr lang="en-US" altLang="zh-CN" sz="3500" b="1" kern="0" dirty="0">
                  <a:solidFill>
                    <a:prstClr val="black"/>
                  </a:solidFill>
                  <a:latin typeface="Calibri"/>
                  <a:ea typeface="华康海报体W12(P)" panose="040B0C00000000000000" pitchFamily="82" charset="-122"/>
                </a:rPr>
                <a:t> </a:t>
              </a:r>
              <a:r>
                <a:rPr lang="en-US" altLang="zh-CN" sz="3500" b="1" kern="0" dirty="0" err="1">
                  <a:solidFill>
                    <a:prstClr val="black"/>
                  </a:solidFill>
                  <a:latin typeface="Calibri"/>
                  <a:ea typeface="华康海报体W12(P)" panose="040B0C00000000000000" pitchFamily="82" charset="-122"/>
                </a:rPr>
                <a:t>thương</a:t>
              </a:r>
              <a:endParaRPr kumimoji="0" lang="zh-CN" altLang="en-US"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endParaRPr>
            </a:p>
          </p:txBody>
        </p:sp>
      </p:grpSp>
      <p:sp>
        <p:nvSpPr>
          <p:cNvPr id="5" name="Rectangle 4">
            <a:extLst>
              <a:ext uri="{FF2B5EF4-FFF2-40B4-BE49-F238E27FC236}">
                <a16:creationId xmlns:a16="http://schemas.microsoft.com/office/drawing/2014/main" id="{6464D78E-15B2-409B-B792-0CF81948CF26}"/>
              </a:ext>
            </a:extLst>
          </p:cNvPr>
          <p:cNvSpPr/>
          <p:nvPr/>
        </p:nvSpPr>
        <p:spPr>
          <a:xfrm>
            <a:off x="-97350" y="2022982"/>
            <a:ext cx="1238672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Bài</a:t>
            </a:r>
            <a:r>
              <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lang="en-US" sz="8000" b="1"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latin typeface="Calibri"/>
              </a:rPr>
              <a:t>18</a:t>
            </a:r>
            <a:r>
              <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Người</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trong</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một</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nhà</a:t>
            </a:r>
            <a:endPar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E76C2704-554F-4953-A415-9502FC0D7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4729" y="-225642"/>
            <a:ext cx="2032247" cy="2032247"/>
          </a:xfrm>
          <a:prstGeom prst="rect">
            <a:avLst/>
          </a:prstGeom>
        </p:spPr>
      </p:pic>
    </p:spTree>
    <p:custDataLst>
      <p:tags r:id="rId1"/>
    </p:custDataLst>
    <p:extLst>
      <p:ext uri="{BB962C8B-B14F-4D97-AF65-F5344CB8AC3E}">
        <p14:creationId xmlns:p14="http://schemas.microsoft.com/office/powerpoint/2010/main" val="163385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7959" y="1308292"/>
            <a:ext cx="8808709"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436737" y="1650113"/>
            <a:ext cx="7621331" cy="3046988"/>
          </a:xfrm>
          <a:prstGeom prst="rect">
            <a:avLst/>
          </a:prstGeom>
          <a:noFill/>
        </p:spPr>
        <p:txBody>
          <a:bodyPr wrap="square" rtlCol="0">
            <a:spAutoFit/>
          </a:bodyPr>
          <a:lstStyle/>
          <a:p>
            <a:pPr lvl="0" algn="ctr" defTabSz="914377">
              <a:defRPr/>
            </a:pPr>
            <a:r>
              <a:rPr lang="vi-VN" sz="4800" b="1" dirty="0">
                <a:solidFill>
                  <a:srgbClr val="FFFF00"/>
                </a:solidFill>
                <a:effectLst>
                  <a:outerShdw blurRad="38100" dist="38100" dir="2700000" algn="tl">
                    <a:srgbClr val="000000">
                      <a:alpha val="43137"/>
                    </a:srgbClr>
                  </a:outerShdw>
                </a:effectLst>
                <a:latin typeface="Calibri" panose="020F0502020204030204"/>
                <a:cs typeface="iCiel Cucho" pitchFamily="50" charset="0"/>
              </a:rPr>
              <a:t>Hoá ra, chúng ta đang được thừa hưởng rất nhiều tính cách tốt đẹp từ người thân trong gia đình.</a:t>
            </a:r>
            <a:endPar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Tree>
    <p:extLst>
      <p:ext uri="{BB962C8B-B14F-4D97-AF65-F5344CB8AC3E}">
        <p14:creationId xmlns:p14="http://schemas.microsoft.com/office/powerpoint/2010/main" val="387879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0FFCF-3E53-42FF-9222-DFED2C33A17A}"/>
              </a:ext>
            </a:extLst>
          </p:cNvPr>
          <p:cNvSpPr/>
          <p:nvPr/>
        </p:nvSpPr>
        <p:spPr>
          <a:xfrm>
            <a:off x="3585398" y="338435"/>
            <a:ext cx="5859425" cy="280076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Mở</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rộng</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và</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tổng</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kết</a:t>
            </a:r>
            <a:endPar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extLst>
      <p:ext uri="{BB962C8B-B14F-4D97-AF65-F5344CB8AC3E}">
        <p14:creationId xmlns:p14="http://schemas.microsoft.com/office/powerpoint/2010/main" val="38653772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1010BF-3079-4606-9306-DC2C8237FC53}"/>
              </a:ext>
            </a:extLst>
          </p:cNvPr>
          <p:cNvSpPr txBox="1"/>
          <p:nvPr/>
        </p:nvSpPr>
        <p:spPr>
          <a:xfrm>
            <a:off x="827345" y="161202"/>
            <a:ext cx="9885784" cy="646331"/>
          </a:xfrm>
          <a:prstGeom prst="rect">
            <a:avLst/>
          </a:prstGeom>
          <a:noFill/>
        </p:spPr>
        <p:txBody>
          <a:bodyPr wrap="square" rtlCol="0">
            <a:spAutoFit/>
          </a:bodyPr>
          <a:lstStyle/>
          <a:p>
            <a:pPr lvl="0" algn="ctr">
              <a:defRPr/>
            </a:pPr>
            <a:r>
              <a:rPr lang="vi-VN" sz="3600" b="1" dirty="0">
                <a:solidFill>
                  <a:srgbClr val="D2232A"/>
                </a:solidFill>
                <a:latin typeface="Calibri"/>
              </a:rPr>
              <a:t>Trò chơi: Chúng ta là một gia đình.</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97B0B5E-B3B1-430F-B86F-84585797B382}"/>
              </a:ext>
            </a:extLst>
          </p:cNvPr>
          <p:cNvSpPr/>
          <p:nvPr/>
        </p:nvSpPr>
        <p:spPr>
          <a:xfrm>
            <a:off x="941033" y="1313895"/>
            <a:ext cx="10120543" cy="364872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b="1" u="sng" dirty="0" err="1">
                <a:latin typeface="Calibri" panose="020F0502020204030204" pitchFamily="34" charset="0"/>
                <a:cs typeface="Calibri" panose="020F0502020204030204" pitchFamily="34" charset="0"/>
              </a:rPr>
              <a:t>Luật</a:t>
            </a:r>
            <a:r>
              <a:rPr lang="en-US" sz="3600" b="1" u="sng" dirty="0">
                <a:latin typeface="Calibri" panose="020F0502020204030204" pitchFamily="34" charset="0"/>
                <a:cs typeface="Calibri" panose="020F0502020204030204" pitchFamily="34" charset="0"/>
              </a:rPr>
              <a:t> </a:t>
            </a:r>
            <a:r>
              <a:rPr lang="en-US" sz="3600" b="1" u="sng" dirty="0" err="1">
                <a:latin typeface="Calibri" panose="020F0502020204030204" pitchFamily="34" charset="0"/>
                <a:cs typeface="Calibri" panose="020F0502020204030204" pitchFamily="34" charset="0"/>
              </a:rPr>
              <a:t>chơi</a:t>
            </a:r>
            <a:r>
              <a:rPr lang="en-US" sz="3600" b="1" u="sng"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Mỗi nhóm chọn biểu tượng là một con thú trong rừng xanh. Tìm những đặc điểm của loài vật đó để giới thiệu về mình. Lần lượt từng tổ lên giới thiệu gia đình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mình</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06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147CB0C5-DE23-40EF-B911-6D03047F42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0502" y="2547097"/>
            <a:ext cx="2835517" cy="3560740"/>
          </a:xfrm>
          <a:prstGeom prst="rect">
            <a:avLst/>
          </a:prstGeom>
        </p:spPr>
      </p:pic>
      <p:sp>
        <p:nvSpPr>
          <p:cNvPr id="3" name="Thought Bubble: Cloud 2">
            <a:extLst>
              <a:ext uri="{FF2B5EF4-FFF2-40B4-BE49-F238E27FC236}">
                <a16:creationId xmlns:a16="http://schemas.microsoft.com/office/drawing/2014/main" id="{7455129C-4CF9-4102-A8A2-6DE8B62DD6ED}"/>
              </a:ext>
            </a:extLst>
          </p:cNvPr>
          <p:cNvSpPr/>
          <p:nvPr/>
        </p:nvSpPr>
        <p:spPr>
          <a:xfrm>
            <a:off x="7261935" y="1266824"/>
            <a:ext cx="4714042" cy="1884749"/>
          </a:xfrm>
          <a:prstGeom prst="cloudCallout">
            <a:avLst>
              <a:gd name="adj1" fmla="val -54130"/>
              <a:gd name="adj2" fmla="val 61118"/>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là</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gia</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đình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kiến</a:t>
            </a:r>
            <a:r>
              <a:rPr kumimoji="0" lang="en-US" sz="3200" b="0" i="0" u="none" strike="noStrike" kern="1200" cap="none" spc="0" normalizeH="0" noProof="0" dirty="0">
                <a:ln>
                  <a:noFill/>
                </a:ln>
                <a:solidFill>
                  <a:prstClr val="black"/>
                </a:solidFill>
                <a:effectLst/>
                <a:uLnTx/>
                <a:uFillTx/>
                <a:latin typeface="Calibri"/>
                <a:ea typeface="+mn-ea"/>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hought Bubble: Cloud 5">
            <a:extLst>
              <a:ext uri="{FF2B5EF4-FFF2-40B4-BE49-F238E27FC236}">
                <a16:creationId xmlns:a16="http://schemas.microsoft.com/office/drawing/2014/main" id="{964DDCD8-C0A8-44DF-BA29-2E6854A331CD}"/>
              </a:ext>
            </a:extLst>
          </p:cNvPr>
          <p:cNvSpPr/>
          <p:nvPr/>
        </p:nvSpPr>
        <p:spPr>
          <a:xfrm>
            <a:off x="0" y="1266823"/>
            <a:ext cx="5122416" cy="1884749"/>
          </a:xfrm>
          <a:prstGeom prst="cloudCallout">
            <a:avLst>
              <a:gd name="adj1" fmla="val 45870"/>
              <a:gd name="adj2" fmla="val 77133"/>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thường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sống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cùng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nhau</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thành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đàn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hought Bubble: Cloud 6">
            <a:extLst>
              <a:ext uri="{FF2B5EF4-FFF2-40B4-BE49-F238E27FC236}">
                <a16:creationId xmlns:a16="http://schemas.microsoft.com/office/drawing/2014/main" id="{1BCD41F5-C5C5-490F-8AEC-3A45C6DC98CA}"/>
              </a:ext>
            </a:extLst>
          </p:cNvPr>
          <p:cNvSpPr/>
          <p:nvPr/>
        </p:nvSpPr>
        <p:spPr>
          <a:xfrm>
            <a:off x="0" y="3706429"/>
            <a:ext cx="5122416" cy="1884749"/>
          </a:xfrm>
          <a:prstGeom prst="cloudCallout">
            <a:avLst>
              <a:gd name="adj1" fmla="val 60255"/>
              <a:gd name="adj2" fmla="val -29790"/>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làm</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việc</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rất</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chăm</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chỉ</a:t>
            </a:r>
            <a:r>
              <a:rPr kumimoji="0" lang="en-US" sz="3200" b="0" i="0" u="none" strike="noStrike" kern="1200" cap="none" spc="0" normalizeH="0" noProof="0" dirty="0">
                <a:ln>
                  <a:noFill/>
                </a:ln>
                <a:solidFill>
                  <a:prstClr val="black"/>
                </a:solidFill>
                <a:effectLst/>
                <a:uLnTx/>
                <a:uFillTx/>
                <a:latin typeface="Calibri"/>
                <a:ea typeface="+mn-ea"/>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2455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219450" y="2171700"/>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Hoạt</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động</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về</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nhà</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8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301792" y="2829010"/>
            <a:ext cx="7495896" cy="1323439"/>
          </a:xfrm>
          <a:prstGeom prst="rect">
            <a:avLst/>
          </a:prstGeom>
          <a:noFill/>
        </p:spPr>
        <p:txBody>
          <a:bodyPr wrap="square" rtlCol="0">
            <a:spAutoFit/>
          </a:bodyPr>
          <a:lstStyle/>
          <a:p>
            <a:pPr lvl="0" algn="ctr" defTabSz="914377">
              <a:defRPr/>
            </a:pPr>
            <a:r>
              <a:rPr lang="vi-VN" sz="4000" b="1">
                <a:solidFill>
                  <a:srgbClr val="FFFF00"/>
                </a:solidFill>
                <a:effectLst>
                  <a:outerShdw blurRad="38100" dist="38100" dir="2700000" algn="tl">
                    <a:srgbClr val="000000">
                      <a:alpha val="43137"/>
                    </a:srgbClr>
                  </a:outerShdw>
                </a:effectLst>
                <a:latin typeface="Calibri" panose="020F0502020204030204"/>
                <a:cs typeface="iCiel Cucho" pitchFamily="50" charset="0"/>
              </a:rPr>
              <a:t>Về nhà em hãy mời bố mẹ nước hoặc một món ăn.</a:t>
            </a:r>
            <a:endPar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0237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p:txBody>
      </p:sp>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0FFCF-3E53-42FF-9222-DFED2C33A17A}"/>
              </a:ext>
            </a:extLst>
          </p:cNvPr>
          <p:cNvSpPr/>
          <p:nvPr/>
        </p:nvSpPr>
        <p:spPr>
          <a:xfrm>
            <a:off x="4126769" y="900410"/>
            <a:ext cx="504336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Khởi</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động</a:t>
            </a:r>
            <a:endPar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extLst>
      <p:ext uri="{BB962C8B-B14F-4D97-AF65-F5344CB8AC3E}">
        <p14:creationId xmlns:p14="http://schemas.microsoft.com/office/powerpoint/2010/main" val="13834639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Video bài 18">
            <a:hlinkClick r:id="" action="ppaction://media"/>
            <a:extLst>
              <a:ext uri="{FF2B5EF4-FFF2-40B4-BE49-F238E27FC236}">
                <a16:creationId xmlns:a16="http://schemas.microsoft.com/office/drawing/2014/main" id="{32119508-480C-48CF-AC8D-EBA8AE3053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858" y="146481"/>
            <a:ext cx="11671177" cy="6565037"/>
          </a:xfrm>
          <a:prstGeom prst="rect">
            <a:avLst/>
          </a:prstGeom>
        </p:spPr>
      </p:pic>
    </p:spTree>
    <p:extLst>
      <p:ext uri="{BB962C8B-B14F-4D97-AF65-F5344CB8AC3E}">
        <p14:creationId xmlns:p14="http://schemas.microsoft.com/office/powerpoint/2010/main" val="207633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0FFCF-3E53-42FF-9222-DFED2C33A17A}"/>
              </a:ext>
            </a:extLst>
          </p:cNvPr>
          <p:cNvSpPr/>
          <p:nvPr/>
        </p:nvSpPr>
        <p:spPr>
          <a:xfrm>
            <a:off x="4194098" y="900410"/>
            <a:ext cx="490871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Khám</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phá</a:t>
            </a:r>
            <a:endPar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extLst>
      <p:ext uri="{BB962C8B-B14F-4D97-AF65-F5344CB8AC3E}">
        <p14:creationId xmlns:p14="http://schemas.microsoft.com/office/powerpoint/2010/main" val="1698322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 name="TextBox 1">
            <a:extLst>
              <a:ext uri="{FF2B5EF4-FFF2-40B4-BE49-F238E27FC236}">
                <a16:creationId xmlns:a16="http://schemas.microsoft.com/office/drawing/2014/main" id="{73725F9F-EF90-4158-A5E6-E1BC913D0A6B}"/>
              </a:ext>
            </a:extLst>
          </p:cNvPr>
          <p:cNvSpPr txBox="1"/>
          <p:nvPr/>
        </p:nvSpPr>
        <p:spPr>
          <a:xfrm>
            <a:off x="2760955" y="115410"/>
            <a:ext cx="7164279" cy="646331"/>
          </a:xfrm>
          <a:prstGeom prst="rect">
            <a:avLst/>
          </a:prstGeom>
          <a:noFill/>
        </p:spPr>
        <p:txBody>
          <a:bodyPr wrap="square" rtlCol="0">
            <a:spAutoFit/>
          </a:bodyPr>
          <a:lstStyle/>
          <a:p>
            <a:r>
              <a:rPr lang="en-US" sz="3600" dirty="0" err="1">
                <a:highlight>
                  <a:srgbClr val="FFFF00"/>
                </a:highlight>
                <a:latin typeface="Calibri" panose="020F0502020204030204" pitchFamily="34" charset="0"/>
                <a:cs typeface="Calibri" panose="020F0502020204030204" pitchFamily="34" charset="0"/>
              </a:rPr>
              <a:t>Một</a:t>
            </a:r>
            <a:r>
              <a:rPr lang="en-US" sz="3600" dirty="0">
                <a:highlight>
                  <a:srgbClr val="FFFF00"/>
                </a:highlight>
                <a:latin typeface="Calibri" panose="020F0502020204030204" pitchFamily="34" charset="0"/>
                <a:cs typeface="Calibri" panose="020F0502020204030204" pitchFamily="34" charset="0"/>
              </a:rPr>
              <a:t> </a:t>
            </a:r>
            <a:r>
              <a:rPr lang="vi-VN" sz="3600" dirty="0">
                <a:highlight>
                  <a:srgbClr val="FFFF00"/>
                </a:highlight>
                <a:latin typeface="Calibri" panose="020F0502020204030204" pitchFamily="34" charset="0"/>
                <a:cs typeface="Calibri" panose="020F0502020204030204" pitchFamily="34" charset="0"/>
              </a:rPr>
              <a:t>số đức tính </a:t>
            </a:r>
            <a:r>
              <a:rPr lang="en-US" sz="3600" dirty="0" err="1">
                <a:highlight>
                  <a:srgbClr val="FFFF00"/>
                </a:highlight>
                <a:latin typeface="Calibri" panose="020F0502020204030204" pitchFamily="34" charset="0"/>
                <a:cs typeface="Calibri" panose="020F0502020204030204" pitchFamily="34" charset="0"/>
              </a:rPr>
              <a:t>tốt</a:t>
            </a:r>
            <a:r>
              <a:rPr lang="en-US" sz="3600" dirty="0">
                <a:highlight>
                  <a:srgbClr val="FFFF00"/>
                </a:highlight>
                <a:latin typeface="Calibri" panose="020F0502020204030204" pitchFamily="34" charset="0"/>
                <a:cs typeface="Calibri" panose="020F0502020204030204" pitchFamily="34" charset="0"/>
              </a:rPr>
              <a:t> </a:t>
            </a:r>
            <a:r>
              <a:rPr lang="vi-VN" sz="3600" dirty="0">
                <a:highlight>
                  <a:srgbClr val="FFFF00"/>
                </a:highlight>
                <a:latin typeface="Calibri" panose="020F0502020204030204" pitchFamily="34" charset="0"/>
                <a:cs typeface="Calibri" panose="020F0502020204030204" pitchFamily="34" charset="0"/>
              </a:rPr>
              <a:t>của con người</a:t>
            </a:r>
            <a:endParaRPr lang="en-US" sz="3600" dirty="0">
              <a:highlight>
                <a:srgbClr val="FFFF00"/>
              </a:highlight>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C2FCD3B-956C-48E4-9928-D2C717504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3" y="1171805"/>
            <a:ext cx="6290183" cy="4137042"/>
          </a:xfrm>
          <a:prstGeom prst="rect">
            <a:avLst/>
          </a:prstGeom>
        </p:spPr>
      </p:pic>
      <p:sp>
        <p:nvSpPr>
          <p:cNvPr id="12" name="Rectangle: Rounded Corners 11">
            <a:extLst>
              <a:ext uri="{FF2B5EF4-FFF2-40B4-BE49-F238E27FC236}">
                <a16:creationId xmlns:a16="http://schemas.microsoft.com/office/drawing/2014/main" id="{4F952569-C04D-47F7-A870-76F6AD29ED47}"/>
              </a:ext>
            </a:extLst>
          </p:cNvPr>
          <p:cNvSpPr/>
          <p:nvPr/>
        </p:nvSpPr>
        <p:spPr>
          <a:xfrm>
            <a:off x="2014690" y="5438787"/>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Luôn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đúng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giờ</a:t>
            </a:r>
            <a:endParaRPr lang="en-US" sz="36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BB961219-3A26-4CC1-88CC-75A972429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656" y="1171805"/>
            <a:ext cx="5715000" cy="4216940"/>
          </a:xfrm>
          <a:prstGeom prst="rect">
            <a:avLst/>
          </a:prstGeom>
        </p:spPr>
      </p:pic>
      <p:sp>
        <p:nvSpPr>
          <p:cNvPr id="16" name="Rectangle: Rounded Corners 15">
            <a:extLst>
              <a:ext uri="{FF2B5EF4-FFF2-40B4-BE49-F238E27FC236}">
                <a16:creationId xmlns:a16="http://schemas.microsoft.com/office/drawing/2014/main" id="{2E8C1C62-6DF1-4DDA-AAF8-AAF174875B0A}"/>
              </a:ext>
            </a:extLst>
          </p:cNvPr>
          <p:cNvSpPr/>
          <p:nvPr/>
        </p:nvSpPr>
        <p:spPr>
          <a:xfrm>
            <a:off x="7686231" y="5473986"/>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Thật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thà</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64071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 name="TextBox 1">
            <a:extLst>
              <a:ext uri="{FF2B5EF4-FFF2-40B4-BE49-F238E27FC236}">
                <a16:creationId xmlns:a16="http://schemas.microsoft.com/office/drawing/2014/main" id="{73725F9F-EF90-4158-A5E6-E1BC913D0A6B}"/>
              </a:ext>
            </a:extLst>
          </p:cNvPr>
          <p:cNvSpPr txBox="1"/>
          <p:nvPr/>
        </p:nvSpPr>
        <p:spPr>
          <a:xfrm>
            <a:off x="2760955" y="115410"/>
            <a:ext cx="71642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số đức tính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tốt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của con người</a:t>
            </a:r>
            <a:endPar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3C2FCD3B-956C-48E4-9928-D2C717504C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677" y="1171805"/>
            <a:ext cx="6211774" cy="4137042"/>
          </a:xfrm>
          <a:prstGeom prst="rect">
            <a:avLst/>
          </a:prstGeom>
        </p:spPr>
      </p:pic>
      <p:sp>
        <p:nvSpPr>
          <p:cNvPr id="12" name="Rectangle: Rounded Corners 11">
            <a:extLst>
              <a:ext uri="{FF2B5EF4-FFF2-40B4-BE49-F238E27FC236}">
                <a16:creationId xmlns:a16="http://schemas.microsoft.com/office/drawing/2014/main" id="{4F952569-C04D-47F7-A870-76F6AD29ED47}"/>
              </a:ext>
            </a:extLst>
          </p:cNvPr>
          <p:cNvSpPr/>
          <p:nvPr/>
        </p:nvSpPr>
        <p:spPr>
          <a:xfrm>
            <a:off x="2014690" y="5438787"/>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Giữ</a:t>
            </a:r>
            <a:r>
              <a:rPr kumimoji="0" lang="en-US" sz="36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36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hứa</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BB961219-3A26-4CC1-88CC-75A9724295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38656" y="1171805"/>
            <a:ext cx="5715000" cy="4137041"/>
          </a:xfrm>
          <a:prstGeom prst="rect">
            <a:avLst/>
          </a:prstGeom>
        </p:spPr>
      </p:pic>
      <p:sp>
        <p:nvSpPr>
          <p:cNvPr id="16" name="Rectangle: Rounded Corners 15">
            <a:extLst>
              <a:ext uri="{FF2B5EF4-FFF2-40B4-BE49-F238E27FC236}">
                <a16:creationId xmlns:a16="http://schemas.microsoft.com/office/drawing/2014/main" id="{2E8C1C62-6DF1-4DDA-AAF8-AAF174875B0A}"/>
              </a:ext>
            </a:extLst>
          </p:cNvPr>
          <p:cNvSpPr/>
          <p:nvPr/>
        </p:nvSpPr>
        <p:spPr>
          <a:xfrm>
            <a:off x="7686231" y="5473986"/>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Khoan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dung</a:t>
            </a:r>
          </a:p>
        </p:txBody>
      </p:sp>
    </p:spTree>
    <p:extLst>
      <p:ext uri="{BB962C8B-B14F-4D97-AF65-F5344CB8AC3E}">
        <p14:creationId xmlns:p14="http://schemas.microsoft.com/office/powerpoint/2010/main" val="3373884940"/>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18">
            <a:extLst>
              <a:ext uri="{FF2B5EF4-FFF2-40B4-BE49-F238E27FC236}">
                <a16:creationId xmlns:a16="http://schemas.microsoft.com/office/drawing/2014/main" id="{8E88F195-2DAC-4356-8EA9-D234B0AFE605}"/>
              </a:ext>
            </a:extLst>
          </p:cNvPr>
          <p:cNvPicPr>
            <a:picLocks noChangeAspect="1"/>
          </p:cNvPicPr>
          <p:nvPr/>
        </p:nvPicPr>
        <p:blipFill rotWithShape="1">
          <a:blip r:embed="rId3" cstate="screen"/>
          <a:srcRect/>
          <a:stretch>
            <a:fillRect/>
          </a:stretch>
        </p:blipFill>
        <p:spPr>
          <a:xfrm>
            <a:off x="863761" y="2796095"/>
            <a:ext cx="2263295" cy="3827929"/>
          </a:xfrm>
          <a:prstGeom prst="rect">
            <a:avLst/>
          </a:prstGeom>
        </p:spPr>
      </p:pic>
      <p:sp>
        <p:nvSpPr>
          <p:cNvPr id="3" name="Thought Bubble: Cloud 2">
            <a:extLst>
              <a:ext uri="{FF2B5EF4-FFF2-40B4-BE49-F238E27FC236}">
                <a16:creationId xmlns:a16="http://schemas.microsoft.com/office/drawing/2014/main" id="{CD0DA8FD-4489-42CD-A261-46FB8B78C81B}"/>
              </a:ext>
            </a:extLst>
          </p:cNvPr>
          <p:cNvSpPr/>
          <p:nvPr/>
        </p:nvSpPr>
        <p:spPr>
          <a:xfrm>
            <a:off x="2681057" y="233976"/>
            <a:ext cx="6826927" cy="3195024"/>
          </a:xfrm>
          <a:prstGeom prst="cloudCallout">
            <a:avLst>
              <a:gd name="adj1" fmla="val -61701"/>
              <a:gd name="adj2" fmla="val 329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white"/>
                </a:solidFill>
                <a:latin typeface="Calibri" panose="020F0502020204030204"/>
              </a:rPr>
              <a:t>Chia sẻ về những điều em học được từ người thân</a:t>
            </a:r>
          </a:p>
        </p:txBody>
      </p:sp>
    </p:spTree>
    <p:extLst>
      <p:ext uri="{BB962C8B-B14F-4D97-AF65-F5344CB8AC3E}">
        <p14:creationId xmlns:p14="http://schemas.microsoft.com/office/powerpoint/2010/main" val="383909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98DFD5A-F26A-4657-A87B-CFA2E142C91F}"/>
              </a:ext>
            </a:extLst>
          </p:cNvPr>
          <p:cNvSpPr/>
          <p:nvPr/>
        </p:nvSpPr>
        <p:spPr>
          <a:xfrm>
            <a:off x="1091953" y="152399"/>
            <a:ext cx="9423647" cy="91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500" dirty="0">
                <a:solidFill>
                  <a:prstClr val="white"/>
                </a:solidFill>
                <a:latin typeface="MinionPro-Regular"/>
              </a:rPr>
              <a:t>Chia sẻ về những điều em học được từ người thân</a:t>
            </a:r>
            <a:endParaRPr kumimoji="0" lang="en-US" sz="3500" b="0" i="0" u="none" strike="noStrike" kern="1200" cap="none" spc="0" normalizeH="0" baseline="0" noProof="0" dirty="0">
              <a:ln>
                <a:noFill/>
              </a:ln>
              <a:solidFill>
                <a:prstClr val="white"/>
              </a:solidFill>
              <a:effectLst/>
              <a:uLnTx/>
              <a:uFillTx/>
              <a:latin typeface="Calibri"/>
            </a:endParaRPr>
          </a:p>
        </p:txBody>
      </p:sp>
      <p:pic>
        <p:nvPicPr>
          <p:cNvPr id="5" name="图片 2" descr="2">
            <a:extLst>
              <a:ext uri="{FF2B5EF4-FFF2-40B4-BE49-F238E27FC236}">
                <a16:creationId xmlns:a16="http://schemas.microsoft.com/office/drawing/2014/main" id="{147CB0C5-DE23-40EF-B911-6D03047F427C}"/>
              </a:ext>
            </a:extLst>
          </p:cNvPr>
          <p:cNvPicPr>
            <a:picLocks noChangeAspect="1"/>
          </p:cNvPicPr>
          <p:nvPr/>
        </p:nvPicPr>
        <p:blipFill>
          <a:blip r:embed="rId3"/>
          <a:stretch>
            <a:fillRect/>
          </a:stretch>
        </p:blipFill>
        <p:spPr>
          <a:xfrm>
            <a:off x="4054092" y="2547097"/>
            <a:ext cx="3689350" cy="3127375"/>
          </a:xfrm>
          <a:prstGeom prst="rect">
            <a:avLst/>
          </a:prstGeom>
        </p:spPr>
      </p:pic>
      <p:sp>
        <p:nvSpPr>
          <p:cNvPr id="3" name="Thought Bubble: Cloud 2">
            <a:extLst>
              <a:ext uri="{FF2B5EF4-FFF2-40B4-BE49-F238E27FC236}">
                <a16:creationId xmlns:a16="http://schemas.microsoft.com/office/drawing/2014/main" id="{7455129C-4CF9-4102-A8A2-6DE8B62DD6ED}"/>
              </a:ext>
            </a:extLst>
          </p:cNvPr>
          <p:cNvSpPr/>
          <p:nvPr/>
        </p:nvSpPr>
        <p:spPr>
          <a:xfrm>
            <a:off x="7261935" y="1266824"/>
            <a:ext cx="4714042" cy="1884749"/>
          </a:xfrm>
          <a:prstGeom prst="cloudCallout">
            <a:avLst>
              <a:gd name="adj1" fmla="val -54130"/>
              <a:gd name="adj2" fmla="val 61118"/>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t>Tớ</a:t>
            </a:r>
            <a:r>
              <a:rPr lang="en-US" sz="3200" dirty="0"/>
              <a:t> </a:t>
            </a:r>
            <a:r>
              <a:rPr lang="en-US" sz="3200" dirty="0" err="1"/>
              <a:t>biết</a:t>
            </a:r>
            <a:r>
              <a:rPr lang="en-US" sz="3200" dirty="0"/>
              <a:t> </a:t>
            </a:r>
            <a:r>
              <a:rPr lang="en-US" sz="3200" dirty="0" err="1"/>
              <a:t>ơn</a:t>
            </a:r>
            <a:r>
              <a:rPr lang="en-US" sz="3200" dirty="0"/>
              <a:t> </a:t>
            </a:r>
            <a:r>
              <a:rPr lang="en-US" sz="3200" dirty="0" err="1"/>
              <a:t>bố</a:t>
            </a:r>
            <a:r>
              <a:rPr lang="en-US" sz="3200" dirty="0"/>
              <a:t> </a:t>
            </a:r>
            <a:r>
              <a:rPr lang="en-US" sz="3200" dirty="0" err="1"/>
              <a:t>vì</a:t>
            </a:r>
            <a:r>
              <a:rPr lang="en-US" sz="3200" dirty="0"/>
              <a:t> </a:t>
            </a:r>
            <a:r>
              <a:rPr lang="en-US" sz="3200" dirty="0" err="1"/>
              <a:t>bố</a:t>
            </a:r>
            <a:r>
              <a:rPr lang="en-US" sz="3200" dirty="0"/>
              <a:t> </a:t>
            </a:r>
            <a:r>
              <a:rPr lang="en-US" sz="3200" dirty="0" err="1"/>
              <a:t>giúp</a:t>
            </a:r>
            <a:r>
              <a:rPr lang="en-US" sz="3200" dirty="0"/>
              <a:t> </a:t>
            </a:r>
            <a:r>
              <a:rPr lang="en-US" sz="3200" dirty="0" err="1"/>
              <a:t>tớ</a:t>
            </a:r>
            <a:r>
              <a:rPr lang="en-US" sz="3200" dirty="0"/>
              <a:t> ham </a:t>
            </a:r>
            <a:r>
              <a:rPr lang="en-US" sz="3200" dirty="0" err="1"/>
              <a:t>thích</a:t>
            </a:r>
            <a:r>
              <a:rPr lang="en-US" sz="3200" dirty="0"/>
              <a:t> </a:t>
            </a:r>
            <a:r>
              <a:rPr lang="en-US" sz="3200" dirty="0" err="1"/>
              <a:t>đọc</a:t>
            </a:r>
            <a:r>
              <a:rPr lang="en-US" sz="3200" dirty="0"/>
              <a:t> </a:t>
            </a:r>
            <a:r>
              <a:rPr lang="en-US" sz="3200" dirty="0" err="1"/>
              <a:t>sách</a:t>
            </a:r>
            <a:endParaRPr lang="en-US" sz="3200" dirty="0"/>
          </a:p>
        </p:txBody>
      </p:sp>
      <p:sp>
        <p:nvSpPr>
          <p:cNvPr id="6" name="Thought Bubble: Cloud 5">
            <a:extLst>
              <a:ext uri="{FF2B5EF4-FFF2-40B4-BE49-F238E27FC236}">
                <a16:creationId xmlns:a16="http://schemas.microsoft.com/office/drawing/2014/main" id="{964DDCD8-C0A8-44DF-BA29-2E6854A331CD}"/>
              </a:ext>
            </a:extLst>
          </p:cNvPr>
          <p:cNvSpPr/>
          <p:nvPr/>
        </p:nvSpPr>
        <p:spPr>
          <a:xfrm>
            <a:off x="0" y="1266823"/>
            <a:ext cx="5122416" cy="1884749"/>
          </a:xfrm>
          <a:prstGeom prst="cloudCallout">
            <a:avLst>
              <a:gd name="adj1" fmla="val 45870"/>
              <a:gd name="adj2" fmla="val 77133"/>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t>Tớ</a:t>
            </a:r>
            <a:r>
              <a:rPr lang="en-US" sz="3200" dirty="0"/>
              <a:t> </a:t>
            </a:r>
            <a:r>
              <a:rPr lang="en-US" sz="3200" dirty="0" err="1"/>
              <a:t>biết</a:t>
            </a:r>
            <a:r>
              <a:rPr lang="en-US" sz="3200" dirty="0"/>
              <a:t> </a:t>
            </a:r>
            <a:r>
              <a:rPr lang="en-US" sz="3200" dirty="0" err="1"/>
              <a:t>ơn</a:t>
            </a:r>
            <a:r>
              <a:rPr lang="en-US" sz="3200" dirty="0"/>
              <a:t> </a:t>
            </a:r>
            <a:r>
              <a:rPr lang="en-US" sz="3200" dirty="0" err="1"/>
              <a:t>mẹ</a:t>
            </a:r>
            <a:r>
              <a:rPr lang="en-US" sz="3200" dirty="0"/>
              <a:t> </a:t>
            </a:r>
            <a:r>
              <a:rPr lang="en-US" sz="3200" dirty="0" err="1"/>
              <a:t>vì</a:t>
            </a:r>
            <a:r>
              <a:rPr lang="en-US" sz="3200" dirty="0"/>
              <a:t> </a:t>
            </a:r>
            <a:r>
              <a:rPr lang="en-US" sz="3200" dirty="0" err="1"/>
              <a:t>mẹ</a:t>
            </a:r>
            <a:r>
              <a:rPr lang="en-US" sz="3200" dirty="0"/>
              <a:t> </a:t>
            </a:r>
            <a:r>
              <a:rPr lang="en-US" sz="3200" dirty="0" err="1"/>
              <a:t>luôn</a:t>
            </a:r>
            <a:r>
              <a:rPr lang="en-US" sz="3200" dirty="0"/>
              <a:t> </a:t>
            </a:r>
            <a:r>
              <a:rPr lang="en-US" sz="3200" dirty="0" err="1"/>
              <a:t>chăm</a:t>
            </a:r>
            <a:r>
              <a:rPr lang="en-US" sz="3200" dirty="0"/>
              <a:t> </a:t>
            </a:r>
            <a:r>
              <a:rPr lang="en-US" sz="3200" dirty="0" err="1"/>
              <a:t>sóc</a:t>
            </a:r>
            <a:r>
              <a:rPr lang="en-US" sz="3200" dirty="0"/>
              <a:t>, </a:t>
            </a:r>
            <a:r>
              <a:rPr lang="en-US" sz="3200" dirty="0" err="1"/>
              <a:t>yêu</a:t>
            </a:r>
            <a:r>
              <a:rPr lang="en-US" sz="3200" dirty="0"/>
              <a:t> </a:t>
            </a:r>
            <a:r>
              <a:rPr lang="en-US" sz="3200" dirty="0" err="1"/>
              <a:t>thương</a:t>
            </a:r>
            <a:r>
              <a:rPr lang="en-US" sz="3200" dirty="0"/>
              <a:t> </a:t>
            </a:r>
            <a:r>
              <a:rPr lang="en-US" sz="3200" dirty="0" err="1"/>
              <a:t>tớ</a:t>
            </a:r>
            <a:r>
              <a:rPr lang="en-US" sz="3200" dirty="0"/>
              <a:t>.</a:t>
            </a:r>
          </a:p>
        </p:txBody>
      </p:sp>
    </p:spTree>
    <p:extLst>
      <p:ext uri="{BB962C8B-B14F-4D97-AF65-F5344CB8AC3E}">
        <p14:creationId xmlns:p14="http://schemas.microsoft.com/office/powerpoint/2010/main" val="5461197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792" y="365125"/>
            <a:ext cx="7276180" cy="4092851"/>
          </a:xfrm>
        </p:spPr>
      </p:pic>
      <p:sp>
        <p:nvSpPr>
          <p:cNvPr id="6" name="Luyện đọc từ khó"/>
          <p:cNvSpPr txBox="1"/>
          <p:nvPr/>
        </p:nvSpPr>
        <p:spPr>
          <a:xfrm>
            <a:off x="2192533" y="4870499"/>
            <a:ext cx="7806945"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Thảo</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nhóm</a:t>
            </a:r>
            <a:endPar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Lst>
</file>

<file path=ppt/theme/theme1.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364</Words>
  <Application>Microsoft Office PowerPoint</Application>
  <PresentationFormat>Widescreen</PresentationFormat>
  <Paragraphs>47</Paragraphs>
  <Slides>16</Slides>
  <Notes>9</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16</vt:i4>
      </vt:variant>
    </vt:vector>
  </HeadingPairs>
  <TitlesOfParts>
    <vt:vector size="30" baseType="lpstr">
      <vt:lpstr>等线</vt:lpstr>
      <vt:lpstr>等线 Light</vt:lpstr>
      <vt:lpstr>Arial</vt:lpstr>
      <vt:lpstr>Averta Std CY Bold</vt:lpstr>
      <vt:lpstr>Calibri</vt:lpstr>
      <vt:lpstr>Calibri Light</vt:lpstr>
      <vt:lpstr>MinionPro-Regular</vt:lpstr>
      <vt:lpstr>Quicksand Medium</vt:lpstr>
      <vt:lpstr>9_www.33ppt.com</vt:lpstr>
      <vt:lpstr>1_Office Theme</vt:lpstr>
      <vt:lpstr>Hoạt động</vt:lpstr>
      <vt:lpstr>3_Office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7</cp:revision>
  <dcterms:created xsi:type="dcterms:W3CDTF">2021-06-23T04:31:59Z</dcterms:created>
  <dcterms:modified xsi:type="dcterms:W3CDTF">2021-06-23T07:28:07Z</dcterms:modified>
</cp:coreProperties>
</file>