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 id="2147483687" r:id="rId4"/>
  </p:sldMasterIdLst>
  <p:notesMasterIdLst>
    <p:notesMasterId r:id="rId29"/>
  </p:notesMasterIdLst>
  <p:sldIdLst>
    <p:sldId id="283" r:id="rId5"/>
    <p:sldId id="346" r:id="rId6"/>
    <p:sldId id="288" r:id="rId7"/>
    <p:sldId id="347" r:id="rId8"/>
    <p:sldId id="333" r:id="rId9"/>
    <p:sldId id="348" r:id="rId10"/>
    <p:sldId id="339" r:id="rId11"/>
    <p:sldId id="345" r:id="rId12"/>
    <p:sldId id="349" r:id="rId13"/>
    <p:sldId id="350" r:id="rId14"/>
    <p:sldId id="351" r:id="rId15"/>
    <p:sldId id="352" r:id="rId16"/>
    <p:sldId id="353" r:id="rId17"/>
    <p:sldId id="354" r:id="rId18"/>
    <p:sldId id="355" r:id="rId19"/>
    <p:sldId id="356" r:id="rId20"/>
    <p:sldId id="357" r:id="rId21"/>
    <p:sldId id="259" r:id="rId22"/>
    <p:sldId id="427" r:id="rId23"/>
    <p:sldId id="428" r:id="rId24"/>
    <p:sldId id="429" r:id="rId25"/>
    <p:sldId id="414" r:id="rId26"/>
    <p:sldId id="430" r:id="rId27"/>
    <p:sldId id="43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572" autoAdjust="0"/>
    <p:restoredTop sz="94660"/>
  </p:normalViewPr>
  <p:slideViewPr>
    <p:cSldViewPr snapToGrid="0">
      <p:cViewPr>
        <p:scale>
          <a:sx n="20" d="100"/>
          <a:sy n="20" d="100"/>
        </p:scale>
        <p:origin x="1828" y="10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67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596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8/22/2024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8/22/2024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8/22/2024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48852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6007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49068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22/08/2024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39645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22/08/2024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07571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22/08/2024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25430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8/22/2024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22/08/2024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16485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22/08/2024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116723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22/08/2024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76893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12196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16963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9273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8/22/2024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8/22/2024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8/22/2024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8/22/2024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8/22/2024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8/22/2024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8/22/2024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22/08/2024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392933155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584132811"/>
      </p:ext>
    </p:extLst>
  </p:cSld>
  <p:clrMap bg1="lt1" tx1="dk1" bg2="dk2" tx2="lt2" accent1="accent1" accent2="accent2" accent3="accent3" accent4="accent4" accent5="accent5" accent6="accent6" hlink="hlink" folHlink="folHlink"/>
  <p:sldLayoutIdLst>
    <p:sldLayoutId id="214748368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6.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6.emf"/></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3.sv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45.svg"/><Relationship Id="rId4" Type="http://schemas.openxmlformats.org/officeDocument/2006/relationships/image" Target="../media/image40.png"/><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2.png"/><Relationship Id="rId18" Type="http://schemas.openxmlformats.org/officeDocument/2006/relationships/image" Target="../media/image19.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16.png"/><Relationship Id="rId2" Type="http://schemas.openxmlformats.org/officeDocument/2006/relationships/tags" Target="../tags/tag2.xml"/><Relationship Id="rId16" Type="http://schemas.openxmlformats.org/officeDocument/2006/relationships/image" Target="../media/image15.png"/><Relationship Id="rId20" Type="http://schemas.openxmlformats.org/officeDocument/2006/relationships/image" Target="../media/image18.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1.png"/><Relationship Id="rId5" Type="http://schemas.openxmlformats.org/officeDocument/2006/relationships/tags" Target="../tags/tag5.xml"/><Relationship Id="rId15" Type="http://schemas.openxmlformats.org/officeDocument/2006/relationships/image" Target="../media/image14.png"/><Relationship Id="rId10" Type="http://schemas.openxmlformats.org/officeDocument/2006/relationships/image" Target="../media/image10.emf"/><Relationship Id="rId19" Type="http://schemas.openxmlformats.org/officeDocument/2006/relationships/image" Target="../media/image17.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842E3A57-CCFC-EEF1-5B72-FF5BF9093A91}"/>
              </a:ext>
            </a:extLst>
          </p:cNvPr>
          <p:cNvPicPr>
            <a:picLocks noChangeAspect="1"/>
          </p:cNvPicPr>
          <p:nvPr/>
        </p:nvPicPr>
        <p:blipFill>
          <a:blip r:embed="rId4"/>
          <a:stretch>
            <a:fillRect/>
          </a:stretch>
        </p:blipFill>
        <p:spPr>
          <a:xfrm>
            <a:off x="1328121" y="2353224"/>
            <a:ext cx="9821507" cy="4913802"/>
          </a:xfrm>
          <a:prstGeom prst="rect">
            <a:avLst/>
          </a:prstGeom>
        </p:spPr>
      </p:pic>
    </p:spTree>
    <p:extLst>
      <p:ext uri="{BB962C8B-B14F-4D97-AF65-F5344CB8AC3E}">
        <p14:creationId xmlns:p14="http://schemas.microsoft.com/office/powerpoint/2010/main" val="262058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05499"/>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51728"/>
              <a:ext cx="4495800" cy="27719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mỗi bạn có hoàn cảnh sống khác nhau, điều này không ảnh hưởng đến tình bạn của mỗi người.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Cần tôn trọng hoàn cảnh riêng của các bạn và chơi cùng bạn</a:t>
              </a:r>
            </a:p>
          </p:txBody>
        </p:sp>
      </p:grpSp>
      <p:pic>
        <p:nvPicPr>
          <p:cNvPr id="4" name="Picture 3">
            <a:extLst>
              <a:ext uri="{FF2B5EF4-FFF2-40B4-BE49-F238E27FC236}">
                <a16:creationId xmlns:a16="http://schemas.microsoft.com/office/drawing/2014/main" id="{741B622C-7DE5-DACE-2180-9612A6C9A70F}"/>
              </a:ext>
            </a:extLst>
          </p:cNvPr>
          <p:cNvPicPr>
            <a:picLocks noChangeAspect="1"/>
          </p:cNvPicPr>
          <p:nvPr/>
        </p:nvPicPr>
        <p:blipFill>
          <a:blip r:embed="rId4"/>
          <a:stretch>
            <a:fillRect/>
          </a:stretch>
        </p:blipFill>
        <p:spPr>
          <a:xfrm>
            <a:off x="1109662" y="2333625"/>
            <a:ext cx="4730471" cy="2247900"/>
          </a:xfrm>
          <a:prstGeom prst="rect">
            <a:avLst/>
          </a:prstGeom>
        </p:spPr>
      </p:pic>
    </p:spTree>
    <p:extLst>
      <p:ext uri="{BB962C8B-B14F-4D97-AF65-F5344CB8AC3E}">
        <p14:creationId xmlns:p14="http://schemas.microsoft.com/office/powerpoint/2010/main" val="314120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05498"/>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51728"/>
              <a:ext cx="4495800" cy="2603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Tán thành. Vì mỗi dân tộc có phong tục và các nét văn hoá đặc trưng đã được gìn giữ và lưu truyền qua nhiều thế hệ. Vì vậy, chúng ta cần biệt trân trọng các giá trị tốt đẹp của mỗi dân tộc</a:t>
              </a:r>
            </a:p>
          </p:txBody>
        </p:sp>
      </p:grpSp>
      <p:pic>
        <p:nvPicPr>
          <p:cNvPr id="3" name="Picture 2">
            <a:extLst>
              <a:ext uri="{FF2B5EF4-FFF2-40B4-BE49-F238E27FC236}">
                <a16:creationId xmlns:a16="http://schemas.microsoft.com/office/drawing/2014/main" id="{CC7D497E-E394-2CC8-F7F3-8CF10FF21E73}"/>
              </a:ext>
            </a:extLst>
          </p:cNvPr>
          <p:cNvPicPr>
            <a:picLocks noChangeAspect="1"/>
          </p:cNvPicPr>
          <p:nvPr/>
        </p:nvPicPr>
        <p:blipFill>
          <a:blip r:embed="rId4"/>
          <a:stretch>
            <a:fillRect/>
          </a:stretch>
        </p:blipFill>
        <p:spPr>
          <a:xfrm>
            <a:off x="966787" y="2362200"/>
            <a:ext cx="4844303" cy="2514600"/>
          </a:xfrm>
          <a:prstGeom prst="rect">
            <a:avLst/>
          </a:prstGeom>
        </p:spPr>
      </p:pic>
    </p:spTree>
    <p:extLst>
      <p:ext uri="{BB962C8B-B14F-4D97-AF65-F5344CB8AC3E}">
        <p14:creationId xmlns:p14="http://schemas.microsoft.com/office/powerpoint/2010/main" val="3424748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Nhận xét việc làm của các bạn trong những trường hợp dưới đây?</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07E8DFD6-6DE1-EFCF-B322-F378459E162E}"/>
              </a:ext>
            </a:extLst>
          </p:cNvPr>
          <p:cNvPicPr>
            <a:picLocks noChangeAspect="1"/>
          </p:cNvPicPr>
          <p:nvPr/>
        </p:nvPicPr>
        <p:blipFill>
          <a:blip r:embed="rId2"/>
          <a:stretch>
            <a:fillRect/>
          </a:stretch>
        </p:blipFill>
        <p:spPr>
          <a:xfrm>
            <a:off x="2000250" y="1491254"/>
            <a:ext cx="8434387" cy="5252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47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257426"/>
            <a:ext cx="5698670" cy="229332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xmlns="" sd="852854689">
                  <a:custGeom>
                    <a:avLst/>
                    <a:gdLst>
                      <a:gd name="connsiteX0" fmla="*/ 0 w 5698670"/>
                      <a:gd name="connsiteY0" fmla="*/ 382228 h 2293320"/>
                      <a:gd name="connsiteX1" fmla="*/ 382228 w 5698670"/>
                      <a:gd name="connsiteY1" fmla="*/ 0 h 2293320"/>
                      <a:gd name="connsiteX2" fmla="*/ 5316442 w 5698670"/>
                      <a:gd name="connsiteY2" fmla="*/ 0 h 2293320"/>
                      <a:gd name="connsiteX3" fmla="*/ 5698670 w 5698670"/>
                      <a:gd name="connsiteY3" fmla="*/ 382228 h 2293320"/>
                      <a:gd name="connsiteX4" fmla="*/ 5698670 w 5698670"/>
                      <a:gd name="connsiteY4" fmla="*/ 1911092 h 2293320"/>
                      <a:gd name="connsiteX5" fmla="*/ 5316442 w 5698670"/>
                      <a:gd name="connsiteY5" fmla="*/ 2293320 h 2293320"/>
                      <a:gd name="connsiteX6" fmla="*/ 382228 w 5698670"/>
                      <a:gd name="connsiteY6" fmla="*/ 2293320 h 2293320"/>
                      <a:gd name="connsiteX7" fmla="*/ 0 w 5698670"/>
                      <a:gd name="connsiteY7" fmla="*/ 1911092 h 2293320"/>
                      <a:gd name="connsiteX8" fmla="*/ 0 w 5698670"/>
                      <a:gd name="connsiteY8" fmla="*/ 382228 h 229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93320" fill="none" extrusionOk="0">
                        <a:moveTo>
                          <a:pt x="0" y="382228"/>
                        </a:moveTo>
                        <a:cubicBezTo>
                          <a:pt x="320" y="179796"/>
                          <a:pt x="182900" y="19755"/>
                          <a:pt x="382228" y="0"/>
                        </a:cubicBezTo>
                        <a:cubicBezTo>
                          <a:pt x="1479263" y="72427"/>
                          <a:pt x="3873540" y="61419"/>
                          <a:pt x="5316442" y="0"/>
                        </a:cubicBezTo>
                        <a:cubicBezTo>
                          <a:pt x="5527039" y="-3458"/>
                          <a:pt x="5679453" y="165316"/>
                          <a:pt x="5698670" y="382228"/>
                        </a:cubicBezTo>
                        <a:cubicBezTo>
                          <a:pt x="5645433" y="1019929"/>
                          <a:pt x="5832098" y="1473607"/>
                          <a:pt x="5698670" y="1911092"/>
                        </a:cubicBezTo>
                        <a:cubicBezTo>
                          <a:pt x="5706118" y="2084393"/>
                          <a:pt x="5522027" y="2287139"/>
                          <a:pt x="5316442" y="2293320"/>
                        </a:cubicBezTo>
                        <a:cubicBezTo>
                          <a:pt x="3360542" y="2323147"/>
                          <a:pt x="2148038" y="2214014"/>
                          <a:pt x="382228" y="2293320"/>
                        </a:cubicBezTo>
                        <a:cubicBezTo>
                          <a:pt x="180360" y="2292276"/>
                          <a:pt x="-18422" y="2125834"/>
                          <a:pt x="0" y="1911092"/>
                        </a:cubicBezTo>
                        <a:cubicBezTo>
                          <a:pt x="99543" y="1171070"/>
                          <a:pt x="-131852" y="943699"/>
                          <a:pt x="0" y="382228"/>
                        </a:cubicBezTo>
                        <a:close/>
                      </a:path>
                      <a:path w="5698670" h="2293320" stroke="0" extrusionOk="0">
                        <a:moveTo>
                          <a:pt x="0" y="382228"/>
                        </a:moveTo>
                        <a:cubicBezTo>
                          <a:pt x="31045" y="179591"/>
                          <a:pt x="177515" y="13305"/>
                          <a:pt x="382228" y="0"/>
                        </a:cubicBezTo>
                        <a:cubicBezTo>
                          <a:pt x="1081006" y="123000"/>
                          <a:pt x="4017714" y="-96860"/>
                          <a:pt x="5316442" y="0"/>
                        </a:cubicBezTo>
                        <a:cubicBezTo>
                          <a:pt x="5496523" y="-23640"/>
                          <a:pt x="5716421" y="135341"/>
                          <a:pt x="5698670" y="382228"/>
                        </a:cubicBezTo>
                        <a:cubicBezTo>
                          <a:pt x="5823439" y="771070"/>
                          <a:pt x="5827211" y="1253755"/>
                          <a:pt x="5698670" y="1911092"/>
                        </a:cubicBezTo>
                        <a:cubicBezTo>
                          <a:pt x="5694696" y="2123631"/>
                          <a:pt x="5487941" y="2286839"/>
                          <a:pt x="5316442" y="2293320"/>
                        </a:cubicBezTo>
                        <a:cubicBezTo>
                          <a:pt x="4647655" y="2132613"/>
                          <a:pt x="2611847" y="2332987"/>
                          <a:pt x="382228" y="2293320"/>
                        </a:cubicBezTo>
                        <a:cubicBezTo>
                          <a:pt x="142581" y="2287554"/>
                          <a:pt x="-24349" y="2111160"/>
                          <a:pt x="0" y="1911092"/>
                        </a:cubicBezTo>
                        <a:cubicBezTo>
                          <a:pt x="100396" y="1227255"/>
                          <a:pt x="72950" y="742848"/>
                          <a:pt x="0" y="3822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2400" kern="0" dirty="0">
                <a:solidFill>
                  <a:srgbClr val="002060"/>
                </a:solidFill>
                <a:latin typeface="Cambria" panose="02040503050406030204" pitchFamily="18" charset="0"/>
                <a:ea typeface="Cambria" panose="02040503050406030204" pitchFamily="18" charset="0"/>
                <a:sym typeface="Arial"/>
              </a:rPr>
              <a:t>Không đồng tình với việc làm </a:t>
            </a:r>
            <a:r>
              <a:rPr lang="en-US" sz="2400" kern="0" dirty="0">
                <a:solidFill>
                  <a:srgbClr val="002060"/>
                </a:solidFill>
                <a:latin typeface="Cambria" panose="02040503050406030204" pitchFamily="18" charset="0"/>
                <a:ea typeface="Cambria" panose="02040503050406030204" pitchFamily="18" charset="0"/>
                <a:sym typeface="Arial"/>
              </a:rPr>
              <a:t> </a:t>
            </a:r>
            <a:r>
              <a:rPr lang="vi-VN" sz="2400" kern="0" dirty="0">
                <a:solidFill>
                  <a:srgbClr val="002060"/>
                </a:solidFill>
                <a:latin typeface="Cambria" panose="02040503050406030204" pitchFamily="18" charset="0"/>
                <a:ea typeface="Cambria" panose="02040503050406030204" pitchFamily="18" charset="0"/>
                <a:sym typeface="Arial"/>
              </a:rPr>
              <a:t>của các bạn trêu chọc Tân vì điều đó thể hiện hành vi thiếu tôn trọng với sự khác biệt của người khác; đồng tình với Phong vì bạn đã đứng ra bênh vực và bảo vệ Tân</a:t>
            </a:r>
            <a:r>
              <a:rPr lang="en-US" sz="2400" kern="0" dirty="0">
                <a:solidFill>
                  <a:srgbClr val="002060"/>
                </a:solidFill>
                <a:latin typeface="Cambria" panose="02040503050406030204" pitchFamily="18" charset="0"/>
                <a:ea typeface="Cambria" panose="02040503050406030204" pitchFamily="18" charset="0"/>
                <a:sym typeface="Arial"/>
              </a:rPr>
              <a:t>.</a:t>
            </a:r>
            <a:endPar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2" name="Picture 11">
            <a:extLst>
              <a:ext uri="{FF2B5EF4-FFF2-40B4-BE49-F238E27FC236}">
                <a16:creationId xmlns:a16="http://schemas.microsoft.com/office/drawing/2014/main" id="{5926CF2A-6A65-12AD-F35F-B22890D2807D}"/>
              </a:ext>
            </a:extLst>
          </p:cNvPr>
          <p:cNvPicPr>
            <a:picLocks noChangeAspect="1"/>
          </p:cNvPicPr>
          <p:nvPr/>
        </p:nvPicPr>
        <p:blipFill>
          <a:blip r:embed="rId3"/>
          <a:stretch>
            <a:fillRect/>
          </a:stretch>
        </p:blipFill>
        <p:spPr>
          <a:xfrm>
            <a:off x="1009650" y="2314575"/>
            <a:ext cx="4171950" cy="2209800"/>
          </a:xfrm>
          <a:prstGeom prst="rect">
            <a:avLst/>
          </a:prstGeom>
        </p:spPr>
      </p:pic>
    </p:spTree>
    <p:extLst>
      <p:ext uri="{BB962C8B-B14F-4D97-AF65-F5344CB8AC3E}">
        <p14:creationId xmlns:p14="http://schemas.microsoft.com/office/powerpoint/2010/main" val="3978571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257425"/>
            <a:ext cx="5698670" cy="2457449"/>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xmlns="" sd="852854689">
                  <a:custGeom>
                    <a:avLst/>
                    <a:gdLst>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457449" fill="none" extrusionOk="0">
                        <a:moveTo>
                          <a:pt x="0" y="409583"/>
                        </a:moveTo>
                        <a:cubicBezTo>
                          <a:pt x="1208" y="219046"/>
                          <a:pt x="162698" y="31759"/>
                          <a:pt x="324018" y="0"/>
                        </a:cubicBezTo>
                        <a:cubicBezTo>
                          <a:pt x="1291504" y="107988"/>
                          <a:pt x="3082762" y="194570"/>
                          <a:pt x="5374652" y="0"/>
                        </a:cubicBezTo>
                        <a:cubicBezTo>
                          <a:pt x="5545653" y="-63994"/>
                          <a:pt x="5661087" y="171605"/>
                          <a:pt x="5698670" y="409583"/>
                        </a:cubicBezTo>
                        <a:cubicBezTo>
                          <a:pt x="5681978" y="1066384"/>
                          <a:pt x="5800995" y="1244913"/>
                          <a:pt x="5698670" y="2047865"/>
                        </a:cubicBezTo>
                        <a:cubicBezTo>
                          <a:pt x="5702671" y="2251430"/>
                          <a:pt x="5519824" y="2415056"/>
                          <a:pt x="5374652" y="2457449"/>
                        </a:cubicBezTo>
                        <a:cubicBezTo>
                          <a:pt x="3751832" y="2538901"/>
                          <a:pt x="1752086" y="2548641"/>
                          <a:pt x="324018" y="2457449"/>
                        </a:cubicBezTo>
                        <a:cubicBezTo>
                          <a:pt x="182490" y="2452551"/>
                          <a:pt x="-28564" y="2280835"/>
                          <a:pt x="0" y="2047865"/>
                        </a:cubicBezTo>
                        <a:cubicBezTo>
                          <a:pt x="16203" y="1442681"/>
                          <a:pt x="-87680" y="941635"/>
                          <a:pt x="0" y="409583"/>
                        </a:cubicBezTo>
                        <a:close/>
                      </a:path>
                      <a:path w="5698670" h="2457449" stroke="0" extrusionOk="0">
                        <a:moveTo>
                          <a:pt x="0" y="409583"/>
                        </a:moveTo>
                        <a:cubicBezTo>
                          <a:pt x="-2761" y="202115"/>
                          <a:pt x="154085" y="8848"/>
                          <a:pt x="324018" y="0"/>
                        </a:cubicBezTo>
                        <a:cubicBezTo>
                          <a:pt x="2221734" y="96874"/>
                          <a:pt x="4545103" y="-58362"/>
                          <a:pt x="5374652" y="0"/>
                        </a:cubicBezTo>
                        <a:cubicBezTo>
                          <a:pt x="5512101" y="-21130"/>
                          <a:pt x="5751228" y="171391"/>
                          <a:pt x="5698670" y="409583"/>
                        </a:cubicBezTo>
                        <a:cubicBezTo>
                          <a:pt x="5818340" y="689694"/>
                          <a:pt x="5887500" y="1410638"/>
                          <a:pt x="5698670" y="2047865"/>
                        </a:cubicBezTo>
                        <a:cubicBezTo>
                          <a:pt x="5674048" y="2257688"/>
                          <a:pt x="5526207" y="2444553"/>
                          <a:pt x="5374652" y="2457449"/>
                        </a:cubicBezTo>
                        <a:cubicBezTo>
                          <a:pt x="4668989" y="1900726"/>
                          <a:pt x="2177328" y="2811219"/>
                          <a:pt x="324018" y="2457449"/>
                        </a:cubicBezTo>
                        <a:cubicBezTo>
                          <a:pt x="143771" y="2467393"/>
                          <a:pt x="-7987" y="2243865"/>
                          <a:pt x="0" y="2047865"/>
                        </a:cubicBezTo>
                        <a:cubicBezTo>
                          <a:pt x="78660" y="1534612"/>
                          <a:pt x="87286" y="1071841"/>
                          <a:pt x="0" y="409583"/>
                        </a:cubicBezTo>
                        <a:close/>
                      </a:path>
                      <a:path w="5698670" h="2457449" fill="none" stroke="0" extrusionOk="0">
                        <a:moveTo>
                          <a:pt x="0" y="409583"/>
                        </a:moveTo>
                        <a:cubicBezTo>
                          <a:pt x="24895" y="204274"/>
                          <a:pt x="153846" y="18474"/>
                          <a:pt x="324018" y="0"/>
                        </a:cubicBezTo>
                        <a:cubicBezTo>
                          <a:pt x="1584451" y="102324"/>
                          <a:pt x="2912269" y="216462"/>
                          <a:pt x="5374652" y="0"/>
                        </a:cubicBezTo>
                        <a:cubicBezTo>
                          <a:pt x="5534096" y="-55370"/>
                          <a:pt x="5697922" y="172768"/>
                          <a:pt x="5698670" y="409583"/>
                        </a:cubicBezTo>
                        <a:cubicBezTo>
                          <a:pt x="5681735" y="1018599"/>
                          <a:pt x="5841070" y="1207676"/>
                          <a:pt x="5698670" y="2047865"/>
                        </a:cubicBezTo>
                        <a:cubicBezTo>
                          <a:pt x="5683800" y="2268892"/>
                          <a:pt x="5532329" y="2434804"/>
                          <a:pt x="5374652" y="2457449"/>
                        </a:cubicBezTo>
                        <a:cubicBezTo>
                          <a:pt x="3587793" y="2326892"/>
                          <a:pt x="1649570" y="2402485"/>
                          <a:pt x="324018" y="2457449"/>
                        </a:cubicBezTo>
                        <a:cubicBezTo>
                          <a:pt x="128624" y="2446433"/>
                          <a:pt x="-25474" y="2277545"/>
                          <a:pt x="0" y="2047865"/>
                        </a:cubicBezTo>
                        <a:cubicBezTo>
                          <a:pt x="-6102" y="1496290"/>
                          <a:pt x="-81062" y="975845"/>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Không đồng tình với Vân vì bạn chưa biết tôn trọng sở thích của em gái khi em có sở thích không giống mình.</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69C082FA-6802-DA79-36DE-F276295594D9}"/>
              </a:ext>
            </a:extLst>
          </p:cNvPr>
          <p:cNvPicPr>
            <a:picLocks noChangeAspect="1"/>
          </p:cNvPicPr>
          <p:nvPr/>
        </p:nvPicPr>
        <p:blipFill>
          <a:blip r:embed="rId3"/>
          <a:stretch>
            <a:fillRect/>
          </a:stretch>
        </p:blipFill>
        <p:spPr>
          <a:xfrm>
            <a:off x="814387" y="2462212"/>
            <a:ext cx="4656252" cy="2262188"/>
          </a:xfrm>
          <a:prstGeom prst="rect">
            <a:avLst/>
          </a:prstGeom>
        </p:spPr>
      </p:pic>
    </p:spTree>
    <p:extLst>
      <p:ext uri="{BB962C8B-B14F-4D97-AF65-F5344CB8AC3E}">
        <p14:creationId xmlns:p14="http://schemas.microsoft.com/office/powerpoint/2010/main" val="331533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810250" y="2257425"/>
            <a:ext cx="5818585" cy="2457449"/>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xmlns="" sd="852854689">
                  <a:custGeom>
                    <a:avLst/>
                    <a:gdLst>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8585" h="2457449" fill="none" extrusionOk="0">
                        <a:moveTo>
                          <a:pt x="0" y="409583"/>
                        </a:moveTo>
                        <a:cubicBezTo>
                          <a:pt x="548" y="200952"/>
                          <a:pt x="161181" y="23917"/>
                          <a:pt x="330836" y="0"/>
                        </a:cubicBezTo>
                        <a:cubicBezTo>
                          <a:pt x="1518560" y="96471"/>
                          <a:pt x="3111464" y="116433"/>
                          <a:pt x="5487748" y="0"/>
                        </a:cubicBezTo>
                        <a:cubicBezTo>
                          <a:pt x="5661468" y="-70465"/>
                          <a:pt x="5780068" y="171355"/>
                          <a:pt x="5818585" y="409583"/>
                        </a:cubicBezTo>
                        <a:cubicBezTo>
                          <a:pt x="5788115" y="1057845"/>
                          <a:pt x="5924683" y="1241992"/>
                          <a:pt x="5818585" y="2047865"/>
                        </a:cubicBezTo>
                        <a:cubicBezTo>
                          <a:pt x="5822214" y="2253497"/>
                          <a:pt x="5652550" y="2433201"/>
                          <a:pt x="5487748" y="2457449"/>
                        </a:cubicBezTo>
                        <a:cubicBezTo>
                          <a:pt x="3936815" y="2577658"/>
                          <a:pt x="1774842" y="2374864"/>
                          <a:pt x="330836" y="2457449"/>
                        </a:cubicBezTo>
                        <a:cubicBezTo>
                          <a:pt x="194432" y="2451600"/>
                          <a:pt x="-45312" y="2284058"/>
                          <a:pt x="0" y="2047865"/>
                        </a:cubicBezTo>
                        <a:cubicBezTo>
                          <a:pt x="42467" y="1393814"/>
                          <a:pt x="-97900" y="919358"/>
                          <a:pt x="0" y="409583"/>
                        </a:cubicBezTo>
                        <a:close/>
                      </a:path>
                      <a:path w="5818585" h="2457449" stroke="0" extrusionOk="0">
                        <a:moveTo>
                          <a:pt x="0" y="409583"/>
                        </a:moveTo>
                        <a:cubicBezTo>
                          <a:pt x="-4274" y="205961"/>
                          <a:pt x="157547" y="10646"/>
                          <a:pt x="330836" y="0"/>
                        </a:cubicBezTo>
                        <a:cubicBezTo>
                          <a:pt x="2270801" y="69856"/>
                          <a:pt x="4618228" y="-87707"/>
                          <a:pt x="5487748" y="0"/>
                        </a:cubicBezTo>
                        <a:cubicBezTo>
                          <a:pt x="5633398" y="-21628"/>
                          <a:pt x="5864471" y="169912"/>
                          <a:pt x="5818585" y="409583"/>
                        </a:cubicBezTo>
                        <a:cubicBezTo>
                          <a:pt x="5925709" y="691236"/>
                          <a:pt x="5996706" y="1408041"/>
                          <a:pt x="5818585" y="2047865"/>
                        </a:cubicBezTo>
                        <a:cubicBezTo>
                          <a:pt x="5788066" y="2276110"/>
                          <a:pt x="5653685" y="2450509"/>
                          <a:pt x="5487748" y="2457449"/>
                        </a:cubicBezTo>
                        <a:cubicBezTo>
                          <a:pt x="4765180" y="1914589"/>
                          <a:pt x="2257704" y="2579899"/>
                          <a:pt x="330836" y="2457449"/>
                        </a:cubicBezTo>
                        <a:cubicBezTo>
                          <a:pt x="146060" y="2465512"/>
                          <a:pt x="-7060" y="2248542"/>
                          <a:pt x="0" y="2047865"/>
                        </a:cubicBezTo>
                        <a:cubicBezTo>
                          <a:pt x="79711" y="1542540"/>
                          <a:pt x="88293" y="1084366"/>
                          <a:pt x="0" y="409583"/>
                        </a:cubicBezTo>
                        <a:close/>
                      </a:path>
                      <a:path w="5818585" h="2457449" fill="none" stroke="0" extrusionOk="0">
                        <a:moveTo>
                          <a:pt x="0" y="409583"/>
                        </a:moveTo>
                        <a:cubicBezTo>
                          <a:pt x="4673" y="198759"/>
                          <a:pt x="154618" y="13510"/>
                          <a:pt x="330836" y="0"/>
                        </a:cubicBezTo>
                        <a:cubicBezTo>
                          <a:pt x="1692551" y="152767"/>
                          <a:pt x="3038511" y="142973"/>
                          <a:pt x="5487748" y="0"/>
                        </a:cubicBezTo>
                        <a:cubicBezTo>
                          <a:pt x="5636513" y="-66298"/>
                          <a:pt x="5827997" y="152068"/>
                          <a:pt x="5818585" y="409583"/>
                        </a:cubicBezTo>
                        <a:cubicBezTo>
                          <a:pt x="5797043" y="1021652"/>
                          <a:pt x="5948378" y="1218410"/>
                          <a:pt x="5818585" y="2047865"/>
                        </a:cubicBezTo>
                        <a:cubicBezTo>
                          <a:pt x="5794254" y="2272332"/>
                          <a:pt x="5630592" y="2431812"/>
                          <a:pt x="5487748" y="2457449"/>
                        </a:cubicBezTo>
                        <a:cubicBezTo>
                          <a:pt x="3670663" y="2353297"/>
                          <a:pt x="1524632" y="2486231"/>
                          <a:pt x="330836" y="2457449"/>
                        </a:cubicBezTo>
                        <a:cubicBezTo>
                          <a:pt x="125765" y="2445145"/>
                          <a:pt x="-30281" y="2275571"/>
                          <a:pt x="0" y="2047865"/>
                        </a:cubicBezTo>
                        <a:cubicBezTo>
                          <a:pt x="-25353" y="1565872"/>
                          <a:pt x="-86188" y="977159"/>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Tú vì bạn</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hoà đồng với các bạn, sẵn sàng tham gia chơi vui vẻ cùng các bạn dù</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điều kiện ở quê khác nơi Tú ở</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7" name="Picture 6">
            <a:extLst>
              <a:ext uri="{FF2B5EF4-FFF2-40B4-BE49-F238E27FC236}">
                <a16:creationId xmlns:a16="http://schemas.microsoft.com/office/drawing/2014/main" id="{54536F6F-F975-91DF-4FE7-0ADA03C1E890}"/>
              </a:ext>
            </a:extLst>
          </p:cNvPr>
          <p:cNvPicPr>
            <a:picLocks noChangeAspect="1"/>
          </p:cNvPicPr>
          <p:nvPr/>
        </p:nvPicPr>
        <p:blipFill>
          <a:blip r:embed="rId3"/>
          <a:stretch>
            <a:fillRect/>
          </a:stretch>
        </p:blipFill>
        <p:spPr>
          <a:xfrm>
            <a:off x="1014412" y="1995487"/>
            <a:ext cx="4162425" cy="3152775"/>
          </a:xfrm>
          <a:prstGeom prst="rect">
            <a:avLst/>
          </a:prstGeom>
        </p:spPr>
      </p:pic>
    </p:spTree>
    <p:extLst>
      <p:ext uri="{BB962C8B-B14F-4D97-AF65-F5344CB8AC3E}">
        <p14:creationId xmlns:p14="http://schemas.microsoft.com/office/powerpoint/2010/main" val="2078055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438400"/>
            <a:ext cx="5698670" cy="2276474"/>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xmlns="" sd="852854689">
                  <a:custGeom>
                    <a:avLst/>
                    <a:gdLst>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76474" fill="none" extrusionOk="0">
                        <a:moveTo>
                          <a:pt x="0" y="379420"/>
                        </a:moveTo>
                        <a:cubicBezTo>
                          <a:pt x="582" y="187531"/>
                          <a:pt x="155929" y="19633"/>
                          <a:pt x="324018" y="0"/>
                        </a:cubicBezTo>
                        <a:cubicBezTo>
                          <a:pt x="1288792" y="101406"/>
                          <a:pt x="3086915" y="198105"/>
                          <a:pt x="5374652" y="0"/>
                        </a:cubicBezTo>
                        <a:cubicBezTo>
                          <a:pt x="5543817" y="-73364"/>
                          <a:pt x="5655596" y="156582"/>
                          <a:pt x="5698670" y="379420"/>
                        </a:cubicBezTo>
                        <a:cubicBezTo>
                          <a:pt x="5678102" y="986814"/>
                          <a:pt x="5789983" y="1175930"/>
                          <a:pt x="5698670" y="1897053"/>
                        </a:cubicBezTo>
                        <a:cubicBezTo>
                          <a:pt x="5704980" y="2073061"/>
                          <a:pt x="5519752" y="2235597"/>
                          <a:pt x="5374652" y="2276474"/>
                        </a:cubicBezTo>
                        <a:cubicBezTo>
                          <a:pt x="3791410" y="2369272"/>
                          <a:pt x="1754622" y="2407004"/>
                          <a:pt x="324018" y="2276474"/>
                        </a:cubicBezTo>
                        <a:cubicBezTo>
                          <a:pt x="195666" y="2270322"/>
                          <a:pt x="-33938" y="2114034"/>
                          <a:pt x="0" y="1897053"/>
                        </a:cubicBezTo>
                        <a:cubicBezTo>
                          <a:pt x="32992" y="1303069"/>
                          <a:pt x="-81255" y="886500"/>
                          <a:pt x="0" y="379420"/>
                        </a:cubicBezTo>
                        <a:close/>
                      </a:path>
                      <a:path w="5698670" h="2276474" stroke="0" extrusionOk="0">
                        <a:moveTo>
                          <a:pt x="0" y="379420"/>
                        </a:moveTo>
                        <a:cubicBezTo>
                          <a:pt x="-3808" y="191005"/>
                          <a:pt x="155372" y="19701"/>
                          <a:pt x="324018" y="0"/>
                        </a:cubicBezTo>
                        <a:cubicBezTo>
                          <a:pt x="2221185" y="91533"/>
                          <a:pt x="4564347" y="-23112"/>
                          <a:pt x="5374652" y="0"/>
                        </a:cubicBezTo>
                        <a:cubicBezTo>
                          <a:pt x="5484905" y="-16699"/>
                          <a:pt x="5719131" y="152542"/>
                          <a:pt x="5698670" y="379420"/>
                        </a:cubicBezTo>
                        <a:cubicBezTo>
                          <a:pt x="5792130" y="641107"/>
                          <a:pt x="5783711" y="1286563"/>
                          <a:pt x="5698670" y="1897053"/>
                        </a:cubicBezTo>
                        <a:cubicBezTo>
                          <a:pt x="5668847" y="2107544"/>
                          <a:pt x="5524940" y="2262976"/>
                          <a:pt x="5374652" y="2276474"/>
                        </a:cubicBezTo>
                        <a:cubicBezTo>
                          <a:pt x="4648054" y="1951539"/>
                          <a:pt x="2175521" y="2638979"/>
                          <a:pt x="324018" y="2276474"/>
                        </a:cubicBezTo>
                        <a:cubicBezTo>
                          <a:pt x="141783" y="2280790"/>
                          <a:pt x="-6266" y="2084783"/>
                          <a:pt x="0" y="1897053"/>
                        </a:cubicBezTo>
                        <a:cubicBezTo>
                          <a:pt x="82767" y="1362673"/>
                          <a:pt x="87848" y="981919"/>
                          <a:pt x="0" y="379420"/>
                        </a:cubicBezTo>
                        <a:close/>
                      </a:path>
                      <a:path w="5698670" h="2276474" fill="none" stroke="0" extrusionOk="0">
                        <a:moveTo>
                          <a:pt x="0" y="379420"/>
                        </a:moveTo>
                        <a:cubicBezTo>
                          <a:pt x="33376" y="192033"/>
                          <a:pt x="161255" y="33147"/>
                          <a:pt x="324018" y="0"/>
                        </a:cubicBezTo>
                        <a:cubicBezTo>
                          <a:pt x="1584642" y="95709"/>
                          <a:pt x="2898090" y="227422"/>
                          <a:pt x="5374652" y="0"/>
                        </a:cubicBezTo>
                        <a:cubicBezTo>
                          <a:pt x="5527653" y="-57011"/>
                          <a:pt x="5709509" y="136047"/>
                          <a:pt x="5698670" y="379420"/>
                        </a:cubicBezTo>
                        <a:cubicBezTo>
                          <a:pt x="5681028" y="942223"/>
                          <a:pt x="5845132" y="1114041"/>
                          <a:pt x="5698670" y="1897053"/>
                        </a:cubicBezTo>
                        <a:cubicBezTo>
                          <a:pt x="5677881" y="2104390"/>
                          <a:pt x="5527242" y="2254592"/>
                          <a:pt x="5374652" y="2276474"/>
                        </a:cubicBezTo>
                        <a:cubicBezTo>
                          <a:pt x="3577076" y="2099626"/>
                          <a:pt x="1627735" y="2240215"/>
                          <a:pt x="324018" y="2276474"/>
                        </a:cubicBezTo>
                        <a:cubicBezTo>
                          <a:pt x="128932" y="2265756"/>
                          <a:pt x="-37934" y="2104036"/>
                          <a:pt x="0" y="1897053"/>
                        </a:cubicBezTo>
                        <a:cubicBezTo>
                          <a:pt x="-5005" y="1383973"/>
                          <a:pt x="-96056" y="909701"/>
                          <a:pt x="0" y="3794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Nga vì bạn biết </a:t>
            </a:r>
          </a:p>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cảm thông, chia sẻ với hoàn cảnh riêng của Linh</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336E2497-1D1A-8383-68FF-08BF79103EE9}"/>
              </a:ext>
            </a:extLst>
          </p:cNvPr>
          <p:cNvPicPr>
            <a:picLocks noChangeAspect="1"/>
          </p:cNvPicPr>
          <p:nvPr/>
        </p:nvPicPr>
        <p:blipFill>
          <a:blip r:embed="rId3"/>
          <a:stretch>
            <a:fillRect/>
          </a:stretch>
        </p:blipFill>
        <p:spPr>
          <a:xfrm>
            <a:off x="990600" y="2038350"/>
            <a:ext cx="4533900" cy="3200400"/>
          </a:xfrm>
          <a:prstGeom prst="rect">
            <a:avLst/>
          </a:prstGeom>
        </p:spPr>
      </p:pic>
    </p:spTree>
    <p:extLst>
      <p:ext uri="{BB962C8B-B14F-4D97-AF65-F5344CB8AC3E}">
        <p14:creationId xmlns:p14="http://schemas.microsoft.com/office/powerpoint/2010/main" val="125919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962149" y="0"/>
            <a:ext cx="7724775" cy="85974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1"/>
              <a:ext cx="11658599" cy="23916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ra lời khuyên cho bạn.</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813BDC0A-B582-39AF-5A92-80580AB2ABFA}"/>
              </a:ext>
            </a:extLst>
          </p:cNvPr>
          <p:cNvPicPr>
            <a:picLocks noChangeAspect="1"/>
          </p:cNvPicPr>
          <p:nvPr/>
        </p:nvPicPr>
        <p:blipFill>
          <a:blip r:embed="rId2"/>
          <a:stretch>
            <a:fillRect/>
          </a:stretch>
        </p:blipFill>
        <p:spPr>
          <a:xfrm>
            <a:off x="357188" y="117157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062B22A2-8FB0-6DCB-2DDB-8CE459601B25}"/>
              </a:ext>
            </a:extLst>
          </p:cNvPr>
          <p:cNvPicPr>
            <a:picLocks noChangeAspect="1"/>
          </p:cNvPicPr>
          <p:nvPr/>
        </p:nvPicPr>
        <p:blipFill>
          <a:blip r:embed="rId3"/>
          <a:stretch>
            <a:fillRect/>
          </a:stretch>
        </p:blipFill>
        <p:spPr>
          <a:xfrm>
            <a:off x="6315075" y="1228725"/>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298B77C4-539D-2003-CE02-C06C13517D9C}"/>
              </a:ext>
            </a:extLst>
          </p:cNvPr>
          <p:cNvPicPr>
            <a:picLocks noChangeAspect="1"/>
          </p:cNvPicPr>
          <p:nvPr/>
        </p:nvPicPr>
        <p:blipFill>
          <a:blip r:embed="rId4"/>
          <a:stretch>
            <a:fillRect/>
          </a:stretch>
        </p:blipFill>
        <p:spPr>
          <a:xfrm>
            <a:off x="3309937" y="38766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4157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2677014"/>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dirty="0">
                <a:solidFill>
                  <a:srgbClr val="333333"/>
                </a:solidFill>
                <a:latin typeface="Calibri" panose="020F0502020204030204" pitchFamily="34" charset="0"/>
                <a:cs typeface="Calibri" panose="020F0502020204030204" pitchFamily="34" charset="0"/>
              </a:rPr>
              <a:t>Em k</a:t>
            </a:r>
            <a:r>
              <a:rPr lang="vi-VN" sz="3200" dirty="0">
                <a:solidFill>
                  <a:srgbClr val="333333"/>
                </a:solidFill>
                <a:latin typeface="Calibri" panose="020F0502020204030204" pitchFamily="34" charset="0"/>
                <a:cs typeface="Calibri" panose="020F0502020204030204" pitchFamily="34" charset="0"/>
              </a:rPr>
              <a:t>huyên Mai nên nói với các bạn rằng Hà điệu là nét riêng của bạn và điều này không gây ảnh hưởng đến người khác, không nên ghét bỏ hay tẩy chay bạn ấy.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254D1F1A-1579-CDA2-A0C6-B5822E7BAA33}"/>
              </a:ext>
            </a:extLst>
          </p:cNvPr>
          <p:cNvPicPr>
            <a:picLocks noChangeAspect="1"/>
          </p:cNvPicPr>
          <p:nvPr/>
        </p:nvPicPr>
        <p:blipFill>
          <a:blip r:embed="rId5"/>
          <a:stretch>
            <a:fillRect/>
          </a:stretch>
        </p:blipFill>
        <p:spPr>
          <a:xfrm>
            <a:off x="3624263" y="31432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8D001CE1-451C-22F8-C321-DFFBFFECDE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9977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4000" dirty="0">
                <a:solidFill>
                  <a:srgbClr val="333333"/>
                </a:solidFill>
                <a:latin typeface="Calibri" panose="020F0502020204030204" pitchFamily="34" charset="0"/>
                <a:cs typeface="Calibri" panose="020F0502020204030204" pitchFamily="34" charset="0"/>
              </a:rPr>
              <a:t>Em k</a:t>
            </a:r>
            <a:r>
              <a:rPr lang="vi-VN" sz="4000" dirty="0">
                <a:solidFill>
                  <a:srgbClr val="333333"/>
                </a:solidFill>
                <a:latin typeface="Calibri" panose="020F0502020204030204" pitchFamily="34" charset="0"/>
                <a:cs typeface="Calibri" panose="020F0502020204030204" pitchFamily="34" charset="0"/>
              </a:rPr>
              <a:t>huyên Lan nên tôn trọng ước mơ và suy nghĩ của Hương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2" name="Picture 1">
            <a:extLst>
              <a:ext uri="{FF2B5EF4-FFF2-40B4-BE49-F238E27FC236}">
                <a16:creationId xmlns:a16="http://schemas.microsoft.com/office/drawing/2014/main" id="{7017A9A3-F4DC-EF61-54AB-560A5C8AB3B1}"/>
              </a:ext>
            </a:extLst>
          </p:cNvPr>
          <p:cNvPicPr>
            <a:picLocks noChangeAspect="1"/>
          </p:cNvPicPr>
          <p:nvPr/>
        </p:nvPicPr>
        <p:blipFill>
          <a:blip r:embed="rId5"/>
          <a:stretch>
            <a:fillRect/>
          </a:stretch>
        </p:blipFill>
        <p:spPr>
          <a:xfrm>
            <a:off x="3552825" y="342900"/>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8056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kumimoji="0" lang="en-US" sz="4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Em </a:t>
            </a:r>
            <a:r>
              <a:rPr lang="vi-VN" sz="4000" dirty="0">
                <a:solidFill>
                  <a:srgbClr val="333333"/>
                </a:solidFill>
                <a:latin typeface="Calibri" panose="020F0502020204030204" pitchFamily="34" charset="0"/>
                <a:cs typeface="Calibri" panose="020F0502020204030204" pitchFamily="34" charset="0"/>
              </a:rPr>
              <a:t>Khuyên Na nên tôn trọng sở </a:t>
            </a:r>
          </a:p>
          <a:p>
            <a:pPr lvl="0" algn="just">
              <a:defRPr/>
            </a:pPr>
            <a:r>
              <a:rPr lang="vi-VN" sz="4000" dirty="0">
                <a:solidFill>
                  <a:srgbClr val="333333"/>
                </a:solidFill>
                <a:latin typeface="Calibri" panose="020F0502020204030204" pitchFamily="34" charset="0"/>
                <a:cs typeface="Calibri" panose="020F0502020204030204" pitchFamily="34" charset="0"/>
              </a:rPr>
              <a:t>thích của em mình</a:t>
            </a:r>
            <a:r>
              <a:rPr lang="en-US" sz="4000" dirty="0">
                <a:solidFill>
                  <a:srgbClr val="333333"/>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1410D2E9-06F1-3B28-08D1-FE1E392ECC6A}"/>
              </a:ext>
            </a:extLst>
          </p:cNvPr>
          <p:cNvPicPr>
            <a:picLocks noChangeAspect="1"/>
          </p:cNvPicPr>
          <p:nvPr/>
        </p:nvPicPr>
        <p:blipFill>
          <a:blip r:embed="rId5"/>
          <a:stretch>
            <a:fillRect/>
          </a:stretch>
        </p:blipFill>
        <p:spPr>
          <a:xfrm>
            <a:off x="3471862" y="6381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430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1057275" y="526555"/>
            <a:ext cx="9982200" cy="6436220"/>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3209868" y="2660147"/>
            <a:ext cx="5723590" cy="2246769"/>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thực hiện các sản phẩm như bài viết, video, tranh kí hoạ,... về chủ đề “Tôi khác biệt” để giới thiệu về những điểm đặc biệt của bản thân mình với các bạn vào tiết học sau</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55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6BF0D4FD-BF0C-3B0C-8FD2-D5F275E5E698}"/>
              </a:ext>
            </a:extLst>
          </p:cNvPr>
          <p:cNvSpPr/>
          <p:nvPr/>
        </p:nvSpPr>
        <p:spPr>
          <a:xfrm>
            <a:off x="2962274" y="914400"/>
            <a:ext cx="6505575" cy="1866900"/>
          </a:xfrm>
          <a:prstGeom prst="wedgeRoundRectCallout">
            <a:avLst>
              <a:gd name="adj1" fmla="val -50610"/>
              <a:gd name="adj2" fmla="val 6454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gửi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chúng</a:t>
            </a:r>
            <a:r>
              <a:rPr lang="en-US" sz="3200" b="1" dirty="0">
                <a:latin typeface="Cambria" panose="02040503050406030204" pitchFamily="18" charset="0"/>
                <a:ea typeface="Cambria" panose="02040503050406030204" pitchFamily="18" charset="0"/>
              </a:rPr>
              <a:t> ta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điệp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cuộc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a:t>
            </a:r>
          </a:p>
        </p:txBody>
      </p:sp>
      <p:pic>
        <p:nvPicPr>
          <p:cNvPr id="9" name="图片 20" descr="图片包含 游戏机, 食物&#10;&#10;描述已自动生成">
            <a:extLst>
              <a:ext uri="{FF2B5EF4-FFF2-40B4-BE49-F238E27FC236}">
                <a16:creationId xmlns:a16="http://schemas.microsoft.com/office/drawing/2014/main" id="{BBA58035-5ECC-F953-A59B-539511244F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767" r="61566"/>
          <a:stretch/>
        </p:blipFill>
        <p:spPr>
          <a:xfrm>
            <a:off x="-118741" y="2567280"/>
            <a:ext cx="4685841" cy="4404185"/>
          </a:xfrm>
          <a:prstGeom prst="rect">
            <a:avLst/>
          </a:prstGeom>
        </p:spPr>
      </p:pic>
    </p:spTree>
    <p:extLst>
      <p:ext uri="{BB962C8B-B14F-4D97-AF65-F5344CB8AC3E}">
        <p14:creationId xmlns:p14="http://schemas.microsoft.com/office/powerpoint/2010/main" val="341264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3C7EEF7-5B17-BFFC-0BB8-ADE8CE3E49D9}"/>
              </a:ext>
            </a:extLst>
          </p:cNvPr>
          <p:cNvSpPr/>
          <p:nvPr/>
        </p:nvSpPr>
        <p:spPr>
          <a:xfrm>
            <a:off x="3971924" y="2495550"/>
            <a:ext cx="4733925" cy="4362450"/>
          </a:xfrm>
          <a:custGeom>
            <a:avLst/>
            <a:gdLst/>
            <a:ahLst/>
            <a:cxnLst/>
            <a:rect l="l" t="t" r="r" b="b"/>
            <a:pathLst>
              <a:path w="8229600" h="8219313">
                <a:moveTo>
                  <a:pt x="0" y="0"/>
                </a:moveTo>
                <a:lnTo>
                  <a:pt x="8229600" y="0"/>
                </a:lnTo>
                <a:lnTo>
                  <a:pt x="8229600" y="8219312"/>
                </a:lnTo>
                <a:lnTo>
                  <a:pt x="0" y="8219312"/>
                </a:lnTo>
                <a:lnTo>
                  <a:pt x="0" y="0"/>
                </a:lnTo>
                <a:close/>
              </a:path>
            </a:pathLst>
          </a:custGeom>
          <a:blipFill>
            <a:blip r:embed="rId2"/>
            <a:stretch>
              <a:fillRect/>
            </a:stretch>
          </a:blipFill>
        </p:spPr>
      </p:sp>
      <p:grpSp>
        <p:nvGrpSpPr>
          <p:cNvPr id="3" name="Group 2">
            <a:extLst>
              <a:ext uri="{FF2B5EF4-FFF2-40B4-BE49-F238E27FC236}">
                <a16:creationId xmlns:a16="http://schemas.microsoft.com/office/drawing/2014/main" id="{F3E381E9-6AAD-55B6-D5DD-DC7E9C6CD2C8}"/>
              </a:ext>
            </a:extLst>
          </p:cNvPr>
          <p:cNvGrpSpPr/>
          <p:nvPr/>
        </p:nvGrpSpPr>
        <p:grpSpPr>
          <a:xfrm>
            <a:off x="121048" y="197527"/>
            <a:ext cx="12070952" cy="1974174"/>
            <a:chOff x="121048" y="0"/>
            <a:chExt cx="12070952" cy="3259015"/>
          </a:xfrm>
        </p:grpSpPr>
        <p:sp>
          <p:nvSpPr>
            <p:cNvPr id="4" name="任意多边形: 形状 2">
              <a:extLst>
                <a:ext uri="{FF2B5EF4-FFF2-40B4-BE49-F238E27FC236}">
                  <a16:creationId xmlns:a16="http://schemas.microsoft.com/office/drawing/2014/main" id="{09887F54-FBD9-CD82-BB35-72D4DD8697ED}"/>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TextBox 4">
              <a:extLst>
                <a:ext uri="{FF2B5EF4-FFF2-40B4-BE49-F238E27FC236}">
                  <a16:creationId xmlns:a16="http://schemas.microsoft.com/office/drawing/2014/main" id="{F3E56866-F5E3-BBA6-8A5A-5CA7BB229839}"/>
                </a:ext>
              </a:extLst>
            </p:cNvPr>
            <p:cNvSpPr txBox="1"/>
            <p:nvPr/>
          </p:nvSpPr>
          <p:spPr>
            <a:xfrm>
              <a:off x="333376" y="352527"/>
              <a:ext cx="11668124" cy="2692852"/>
            </a:xfrm>
            <a:prstGeom prst="rect">
              <a:avLst/>
            </a:prstGeom>
            <a:noFill/>
          </p:spPr>
          <p:txBody>
            <a:bodyPr wrap="square" rtlCol="0">
              <a:spAutoFit/>
            </a:bodyPr>
            <a:lstStyle/>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000" dirty="0">
                  <a:latin typeface="Cambria" panose="02040503050406030204" pitchFamily="18" charset="0"/>
                  <a:ea typeface="Cambria" panose="020405030504060302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kumimoji="0" lang="en-US" sz="200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0777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pic>
        <p:nvPicPr>
          <p:cNvPr id="5" name="Picture 4">
            <a:extLst>
              <a:ext uri="{FF2B5EF4-FFF2-40B4-BE49-F238E27FC236}">
                <a16:creationId xmlns:a16="http://schemas.microsoft.com/office/drawing/2014/main" id="{13BE6D7A-9E89-17C7-FBE4-3833BE5DB4AE}"/>
              </a:ext>
            </a:extLst>
          </p:cNvPr>
          <p:cNvPicPr>
            <a:picLocks noChangeAspect="1"/>
          </p:cNvPicPr>
          <p:nvPr/>
        </p:nvPicPr>
        <p:blipFill>
          <a:blip r:embed="rId19"/>
          <a:stretch>
            <a:fillRect/>
          </a:stretch>
        </p:blipFill>
        <p:spPr>
          <a:xfrm>
            <a:off x="1291243" y="2295525"/>
            <a:ext cx="8788806" cy="2453727"/>
          </a:xfrm>
          <a:prstGeom prst="rect">
            <a:avLst/>
          </a:prstGeom>
        </p:spPr>
      </p:pic>
      <p:pic>
        <p:nvPicPr>
          <p:cNvPr id="19" name="Picture 18">
            <a:extLst>
              <a:ext uri="{FF2B5EF4-FFF2-40B4-BE49-F238E27FC236}">
                <a16:creationId xmlns:a16="http://schemas.microsoft.com/office/drawing/2014/main" id="{199134A6-FAA6-7A72-70F7-83FBC2C69CC1}"/>
              </a:ext>
            </a:extLst>
          </p:cNvPr>
          <p:cNvPicPr>
            <a:picLocks noChangeAspect="1"/>
          </p:cNvPicPr>
          <p:nvPr/>
        </p:nvPicPr>
        <p:blipFill>
          <a:blip r:embed="rId20"/>
          <a:stretch>
            <a:fillRect/>
          </a:stretch>
        </p:blipFill>
        <p:spPr>
          <a:xfrm>
            <a:off x="4077302" y="1166186"/>
            <a:ext cx="3694496" cy="1268078"/>
          </a:xfrm>
          <a:prstGeom prst="rect">
            <a:avLst/>
          </a:prstGeom>
        </p:spPr>
      </p:pic>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par>
                                <p:cTn id="47" presetID="16" presetClass="entr" presetSubtype="21"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5920" y="1121558"/>
            <a:ext cx="11080160" cy="5579678"/>
          </a:xfrm>
          <a:prstGeom prst="rect">
            <a:avLst/>
          </a:prstGeom>
        </p:spPr>
      </p:pic>
      <p:grpSp>
        <p:nvGrpSpPr>
          <p:cNvPr id="5" name="Group 4">
            <a:extLst>
              <a:ext uri="{FF2B5EF4-FFF2-40B4-BE49-F238E27FC236}">
                <a16:creationId xmlns:a16="http://schemas.microsoft.com/office/drawing/2014/main" id="{EA0A8CED-462B-C1F8-9E51-45BDA24E07A9}"/>
              </a:ext>
            </a:extLst>
          </p:cNvPr>
          <p:cNvGrpSpPr/>
          <p:nvPr/>
        </p:nvGrpSpPr>
        <p:grpSpPr>
          <a:xfrm>
            <a:off x="3419475" y="4210050"/>
            <a:ext cx="6219825" cy="1136571"/>
            <a:chOff x="3419475" y="4210050"/>
            <a:chExt cx="6219825" cy="1136571"/>
          </a:xfrm>
        </p:grpSpPr>
        <p:sp>
          <p:nvSpPr>
            <p:cNvPr id="3" name="TextBox 2">
              <a:extLst>
                <a:ext uri="{FF2B5EF4-FFF2-40B4-BE49-F238E27FC236}">
                  <a16:creationId xmlns:a16="http://schemas.microsoft.com/office/drawing/2014/main" id="{A62435E3-0C32-C9EE-6D8A-37867BB6D060}"/>
                </a:ext>
              </a:extLst>
            </p:cNvPr>
            <p:cNvSpPr txBox="1"/>
            <p:nvPr/>
          </p:nvSpPr>
          <p:spPr>
            <a:xfrm>
              <a:off x="3457575" y="4210050"/>
              <a:ext cx="6181725" cy="1107996"/>
            </a:xfrm>
            <a:prstGeom prst="rect">
              <a:avLst/>
            </a:prstGeom>
            <a:noFill/>
          </p:spPr>
          <p:txBody>
            <a:bodyPr wrap="square" rtlCol="0">
              <a:spAutoFit/>
            </a:bodyPr>
            <a:lstStyle/>
            <a:p>
              <a:r>
                <a:rPr lang="en-US" sz="6600" dirty="0">
                  <a:ln w="317500">
                    <a:solidFill>
                      <a:schemeClr val="bg1"/>
                    </a:solidFill>
                  </a:ln>
                  <a:solidFill>
                    <a:srgbClr val="FF0000"/>
                  </a:solidFill>
                  <a:latin typeface="SVN-Gretoon" panose="02040603050506020204" pitchFamily="18" charset="0"/>
                </a:rPr>
                <a:t>LUYỆN TẬP</a:t>
              </a:r>
            </a:p>
          </p:txBody>
        </p:sp>
        <p:sp>
          <p:nvSpPr>
            <p:cNvPr id="4" name="TextBox 3">
              <a:extLst>
                <a:ext uri="{FF2B5EF4-FFF2-40B4-BE49-F238E27FC236}">
                  <a16:creationId xmlns:a16="http://schemas.microsoft.com/office/drawing/2014/main" id="{98A1EA13-9E3B-9BFA-D3EB-56DB1E1FC5E4}"/>
                </a:ext>
              </a:extLst>
            </p:cNvPr>
            <p:cNvSpPr txBox="1"/>
            <p:nvPr/>
          </p:nvSpPr>
          <p:spPr>
            <a:xfrm>
              <a:off x="3419475" y="4238625"/>
              <a:ext cx="6181725" cy="1107996"/>
            </a:xfrm>
            <a:prstGeom prst="rect">
              <a:avLst/>
            </a:prstGeom>
            <a:noFill/>
          </p:spPr>
          <p:txBody>
            <a:bodyPr wrap="square" rtlCol="0">
              <a:spAutoFit/>
            </a:bodyPr>
            <a:lstStyle/>
            <a:p>
              <a:r>
                <a:rPr lang="en-US" sz="6600" dirty="0">
                  <a:solidFill>
                    <a:srgbClr val="FF0000"/>
                  </a:solidFill>
                  <a:latin typeface="SVN-Gretoon" panose="02040603050506020204" pitchFamily="18" charset="0"/>
                </a:rPr>
                <a:t>LUYỆN TẬP</a:t>
              </a:r>
            </a:p>
          </p:txBody>
        </p:sp>
      </p:grpSp>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Em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hay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ý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kiến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dưới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đây</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Vì</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6" name="Picture 5">
            <a:extLst>
              <a:ext uri="{FF2B5EF4-FFF2-40B4-BE49-F238E27FC236}">
                <a16:creationId xmlns:a16="http://schemas.microsoft.com/office/drawing/2014/main" id="{0A69DDB0-3FE9-796F-902B-C9BDF20047E5}"/>
              </a:ext>
            </a:extLst>
          </p:cNvPr>
          <p:cNvPicPr>
            <a:picLocks noChangeAspect="1"/>
          </p:cNvPicPr>
          <p:nvPr/>
        </p:nvPicPr>
        <p:blipFill>
          <a:blip r:embed="rId2"/>
          <a:stretch>
            <a:fillRect/>
          </a:stretch>
        </p:blipFill>
        <p:spPr>
          <a:xfrm>
            <a:off x="1162050" y="1795462"/>
            <a:ext cx="9389578" cy="4814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27392"/>
            <a:chOff x="442193" y="1257300"/>
            <a:chExt cx="4518815" cy="5392397"/>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77724"/>
              <a:ext cx="4495800" cy="2771973"/>
            </a:xfrm>
            <a:prstGeom prst="rect">
              <a:avLst/>
            </a:prstGeom>
            <a:noFill/>
          </p:spPr>
          <p:txBody>
            <a:bodyPr wrap="square" rtlCol="0">
              <a:spAutoFit/>
            </a:bodyPr>
            <a:lstStyle/>
            <a:p>
              <a:pPr marL="0" marR="0" algn="just">
                <a:spcBef>
                  <a:spcPts val="0"/>
                </a:spcBef>
                <a:spcAft>
                  <a:spcPts val="0"/>
                </a:spcAft>
              </a:pPr>
              <a:r>
                <a:rPr lang="vi-VN" sz="3200" b="1" i="0" u="none" strike="noStrike" dirty="0">
                  <a:solidFill>
                    <a:srgbClr val="FF0000"/>
                  </a:solidFill>
                  <a:effectLst/>
                  <a:latin typeface="Calibri" panose="020F0502020204030204" pitchFamily="34" charset="0"/>
                  <a:cs typeface="Calibri" panose="020F0502020204030204" pitchFamily="34" charset="0"/>
                </a:rPr>
                <a:t>Tán thành. Vì cuộc sống vốn là thế giới đa dạng, phong phú, đầy màu sắc với mỗi người là một cá thể riêng biệt về sở thích, ngoại hình, giới tính, hoàn cảnh, dân tộc,...</a:t>
              </a:r>
            </a:p>
          </p:txBody>
        </p:sp>
      </p:grpSp>
      <p:pic>
        <p:nvPicPr>
          <p:cNvPr id="13" name="Picture 12">
            <a:extLst>
              <a:ext uri="{FF2B5EF4-FFF2-40B4-BE49-F238E27FC236}">
                <a16:creationId xmlns:a16="http://schemas.microsoft.com/office/drawing/2014/main" id="{85B900C0-AF1A-A477-8AFD-891C3CBBCDC4}"/>
              </a:ext>
            </a:extLst>
          </p:cNvPr>
          <p:cNvPicPr>
            <a:picLocks noChangeAspect="1"/>
          </p:cNvPicPr>
          <p:nvPr/>
        </p:nvPicPr>
        <p:blipFill>
          <a:blip r:embed="rId4"/>
          <a:stretch>
            <a:fillRect/>
          </a:stretch>
        </p:blipFill>
        <p:spPr>
          <a:xfrm>
            <a:off x="1019175" y="2181224"/>
            <a:ext cx="4740176" cy="2333625"/>
          </a:xfrm>
          <a:prstGeom prst="rect">
            <a:avLst/>
          </a:prstGeom>
        </p:spPr>
      </p:pic>
    </p:spTree>
    <p:extLst>
      <p:ext uri="{BB962C8B-B14F-4D97-AF65-F5344CB8AC3E}">
        <p14:creationId xmlns:p14="http://schemas.microsoft.com/office/powerpoint/2010/main" val="397209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05500"/>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77724"/>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chúng ta nên vui chơi với các bạn một cách hoà đồng, không nên có sự phân biệt giới tính.</a:t>
              </a:r>
            </a:p>
          </p:txBody>
        </p:sp>
      </p:grpSp>
      <p:pic>
        <p:nvPicPr>
          <p:cNvPr id="3" name="Picture 2">
            <a:extLst>
              <a:ext uri="{FF2B5EF4-FFF2-40B4-BE49-F238E27FC236}">
                <a16:creationId xmlns:a16="http://schemas.microsoft.com/office/drawing/2014/main" id="{EE840FE8-92FA-41F5-1CD5-AF332C757C33}"/>
              </a:ext>
            </a:extLst>
          </p:cNvPr>
          <p:cNvPicPr>
            <a:picLocks noChangeAspect="1"/>
          </p:cNvPicPr>
          <p:nvPr/>
        </p:nvPicPr>
        <p:blipFill>
          <a:blip r:embed="rId4"/>
          <a:stretch>
            <a:fillRect/>
          </a:stretch>
        </p:blipFill>
        <p:spPr>
          <a:xfrm>
            <a:off x="752475" y="2224087"/>
            <a:ext cx="5173690" cy="2366963"/>
          </a:xfrm>
          <a:prstGeom prst="rect">
            <a:avLst/>
          </a:prstGeom>
        </p:spPr>
      </p:pic>
    </p:spTree>
    <p:extLst>
      <p:ext uri="{BB962C8B-B14F-4D97-AF65-F5344CB8AC3E}">
        <p14:creationId xmlns:p14="http://schemas.microsoft.com/office/powerpoint/2010/main" val="4250646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590</Words>
  <Application>Microsoft Office PowerPoint</Application>
  <PresentationFormat>Widescreen</PresentationFormat>
  <Paragraphs>28</Paragraphs>
  <Slides>24</Slides>
  <Notes>3</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24</vt:i4>
      </vt:variant>
    </vt:vector>
  </HeadingPairs>
  <TitlesOfParts>
    <vt:vector size="39" baseType="lpstr">
      <vt:lpstr>宋体</vt:lpstr>
      <vt:lpstr>Arial</vt:lpstr>
      <vt:lpstr>Calibri</vt:lpstr>
      <vt:lpstr>Calibri Light</vt:lpstr>
      <vt:lpstr>Cambria</vt:lpstr>
      <vt:lpstr>Chewy</vt:lpstr>
      <vt:lpstr>等线</vt:lpstr>
      <vt:lpstr>Quicksand</vt:lpstr>
      <vt:lpstr>SVN-Gretoon</vt:lpstr>
      <vt:lpstr>Times New Roman</vt:lpstr>
      <vt:lpstr>字魂59号-创粗黑</vt:lpstr>
      <vt:lpstr>1_Office Theme</vt:lpstr>
      <vt:lpstr>2_Office Theme</vt:lpstr>
      <vt:lpstr>3_Office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17</cp:revision>
  <dcterms:created xsi:type="dcterms:W3CDTF">2024-07-24T07:23:08Z</dcterms:created>
  <dcterms:modified xsi:type="dcterms:W3CDTF">2024-08-22T08:56:07Z</dcterms:modified>
</cp:coreProperties>
</file>