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5" r:id="rId3"/>
    <p:sldMasterId id="2147483697" r:id="rId4"/>
    <p:sldMasterId id="2147483711" r:id="rId5"/>
  </p:sldMasterIdLst>
  <p:notesMasterIdLst>
    <p:notesMasterId r:id="rId34"/>
  </p:notesMasterIdLst>
  <p:handoutMasterIdLst>
    <p:handoutMasterId r:id="rId35"/>
  </p:handoutMasterIdLst>
  <p:sldIdLst>
    <p:sldId id="259" r:id="rId6"/>
    <p:sldId id="353" r:id="rId7"/>
    <p:sldId id="347" r:id="rId8"/>
    <p:sldId id="348" r:id="rId9"/>
    <p:sldId id="349" r:id="rId10"/>
    <p:sldId id="350" r:id="rId11"/>
    <p:sldId id="257" r:id="rId12"/>
    <p:sldId id="295" r:id="rId13"/>
    <p:sldId id="296" r:id="rId14"/>
    <p:sldId id="479" r:id="rId15"/>
    <p:sldId id="500" r:id="rId16"/>
    <p:sldId id="501" r:id="rId17"/>
    <p:sldId id="502" r:id="rId18"/>
    <p:sldId id="503" r:id="rId19"/>
    <p:sldId id="504" r:id="rId20"/>
    <p:sldId id="505" r:id="rId21"/>
    <p:sldId id="506" r:id="rId22"/>
    <p:sldId id="507" r:id="rId23"/>
    <p:sldId id="365" r:id="rId24"/>
    <p:sldId id="366" r:id="rId25"/>
    <p:sldId id="508" r:id="rId26"/>
    <p:sldId id="509" r:id="rId27"/>
    <p:sldId id="510" r:id="rId28"/>
    <p:sldId id="511" r:id="rId29"/>
    <p:sldId id="512" r:id="rId30"/>
    <p:sldId id="498" r:id="rId31"/>
    <p:sldId id="499" r:id="rId32"/>
    <p:sldId id="2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00FF00"/>
    <a:srgbClr val="FEDEDE"/>
    <a:srgbClr val="FFCCFF"/>
    <a:srgbClr val="FFFFCC"/>
    <a:srgbClr val="D9ACCF"/>
    <a:srgbClr val="FEFEFF"/>
    <a:srgbClr val="855BA2"/>
    <a:srgbClr val="70408B"/>
    <a:srgbClr val="875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0" d="100"/>
          <a:sy n="60" d="100"/>
        </p:scale>
        <p:origin x="908" y="112"/>
      </p:cViewPr>
      <p:guideLst/>
    </p:cSldViewPr>
  </p:slideViewPr>
  <p:notesTextViewPr>
    <p:cViewPr>
      <p:scale>
        <a:sx n="1" d="1"/>
        <a:sy n="1" d="1"/>
      </p:scale>
      <p:origin x="0" y="0"/>
    </p:cViewPr>
  </p:notesTextViewPr>
  <p:notesViewPr>
    <p:cSldViewPr snapToGrid="0">
      <p:cViewPr varScale="1">
        <p:scale>
          <a:sx n="57" d="100"/>
          <a:sy n="57" d="100"/>
        </p:scale>
        <p:origin x="3259"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60ABE3-9145-D3EC-4F28-D84ED4BEB5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22EEFA-0DE1-06AC-08FF-9565310B6C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49697-56AB-4665-801D-7BEC896D9B79}" type="datetimeFigureOut">
              <a:rPr lang="en-US" smtClean="0"/>
              <a:t>12/25/2024</a:t>
            </a:fld>
            <a:endParaRPr lang="en-US"/>
          </a:p>
        </p:txBody>
      </p:sp>
      <p:sp>
        <p:nvSpPr>
          <p:cNvPr id="4" name="Footer Placeholder 3">
            <a:extLst>
              <a:ext uri="{FF2B5EF4-FFF2-40B4-BE49-F238E27FC236}">
                <a16:creationId xmlns:a16="http://schemas.microsoft.com/office/drawing/2014/main" id="{AEFA6C7F-57A7-F269-FD2E-A05136565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1FE123-D811-9445-2546-28635BEDD4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B35F8-FE39-4CB9-9844-AE02BEAD22ED}" type="slidenum">
              <a:rPr lang="en-US" smtClean="0"/>
              <a:t>‹#›</a:t>
            </a:fld>
            <a:endParaRPr lang="en-US"/>
          </a:p>
        </p:txBody>
      </p:sp>
    </p:spTree>
    <p:extLst>
      <p:ext uri="{BB962C8B-B14F-4D97-AF65-F5344CB8AC3E}">
        <p14:creationId xmlns:p14="http://schemas.microsoft.com/office/powerpoint/2010/main" val="2985935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5E021-7566-4D7F-A62D-4ADB850A8884}" type="datetimeFigureOut">
              <a:rPr lang="en-US" smtClean="0"/>
              <a:t>12/25/2024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854EF-8C27-4D76-B755-1794355016F8}" type="slidenum">
              <a:rPr lang="en-US" smtClean="0"/>
              <a:t>‹#›</a:t>
            </a:fld>
            <a:endParaRPr lang="en-US"/>
          </a:p>
        </p:txBody>
      </p:sp>
    </p:spTree>
    <p:extLst>
      <p:ext uri="{BB962C8B-B14F-4D97-AF65-F5344CB8AC3E}">
        <p14:creationId xmlns:p14="http://schemas.microsoft.com/office/powerpoint/2010/main" val="274456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26854EF-8C27-4D76-B755-1794355016F8}" type="slidenum">
              <a:rPr lang="en-US" smtClean="0"/>
              <a:t>1</a:t>
            </a:fld>
            <a:endParaRPr lang="en-US"/>
          </a:p>
        </p:txBody>
      </p:sp>
    </p:spTree>
    <p:extLst>
      <p:ext uri="{BB962C8B-B14F-4D97-AF65-F5344CB8AC3E}">
        <p14:creationId xmlns:p14="http://schemas.microsoft.com/office/powerpoint/2010/main" val="259488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26854EF-8C27-4D76-B755-1794355016F8}" type="slidenum">
              <a:rPr lang="en-US" smtClean="0"/>
              <a:t>7</a:t>
            </a:fld>
            <a:endParaRPr lang="en-US"/>
          </a:p>
        </p:txBody>
      </p:sp>
    </p:spTree>
    <p:extLst>
      <p:ext uri="{BB962C8B-B14F-4D97-AF65-F5344CB8AC3E}">
        <p14:creationId xmlns:p14="http://schemas.microsoft.com/office/powerpoint/2010/main" val="2376637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F26854EF-8C27-4D76-B755-1794355016F8}" type="slidenum">
              <a:rPr lang="en-US" smtClean="0"/>
              <a:t>8</a:t>
            </a:fld>
            <a:endParaRPr lang="en-US"/>
          </a:p>
        </p:txBody>
      </p:sp>
    </p:spTree>
    <p:extLst>
      <p:ext uri="{BB962C8B-B14F-4D97-AF65-F5344CB8AC3E}">
        <p14:creationId xmlns:p14="http://schemas.microsoft.com/office/powerpoint/2010/main" val="58252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06596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480976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054286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71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spTree>
    <p:extLst>
      <p:ext uri="{BB962C8B-B14F-4D97-AF65-F5344CB8AC3E}">
        <p14:creationId xmlns:p14="http://schemas.microsoft.com/office/powerpoint/2010/main" val="176770703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spTree>
    <p:extLst>
      <p:ext uri="{BB962C8B-B14F-4D97-AF65-F5344CB8AC3E}">
        <p14:creationId xmlns:p14="http://schemas.microsoft.com/office/powerpoint/2010/main" val="350141695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94972019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4309896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05651218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34549689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2094543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293807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04077652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12009964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46472270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2024/12/25</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1724654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12/25/2024</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064094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12/25/2024</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94847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12/25/2024</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05963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12/25/2024</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463505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12/25/2024</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876707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12/25/2024</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33476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9766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12/25/2024</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65040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12/25/2024</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881531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12/25/2024</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553781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12/25/2024</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81805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12/25/2024</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420779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12/25/2024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687020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12/25/2024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2279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12/25/2024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04374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12/25/2024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718044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12/25/2024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17394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173651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12/25/2024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1935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12/25/2024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196158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12/25/2024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115513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12/25/2024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437250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12/25/2024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650855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12/25/2024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572091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996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071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00964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29241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44379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54308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672137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349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96176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896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00296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4725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51521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12/25/2024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7133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539040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699097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658304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12/25/2024</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859593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picture containing painting, drawing, fruit, child art&#10;&#10;Description automatically generated">
            <a:extLst>
              <a:ext uri="{FF2B5EF4-FFF2-40B4-BE49-F238E27FC236}">
                <a16:creationId xmlns:a16="http://schemas.microsoft.com/office/drawing/2014/main" id="{573787BA-CC4D-C634-9D80-4856B8203F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F2B29DA-F5C9-E2EF-DB99-C28A9FF1DA9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0477" y="0"/>
            <a:ext cx="1545210" cy="1545210"/>
          </a:xfrm>
          <a:prstGeom prst="rect">
            <a:avLst/>
          </a:prstGeom>
        </p:spPr>
      </p:pic>
    </p:spTree>
    <p:extLst>
      <p:ext uri="{BB962C8B-B14F-4D97-AF65-F5344CB8AC3E}">
        <p14:creationId xmlns:p14="http://schemas.microsoft.com/office/powerpoint/2010/main" val="302379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0160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t>12/25/2024</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id="{00DC1EF2-2072-35B5-220B-E96F15EB2609}"/>
              </a:ext>
            </a:extLst>
          </p:cNvPr>
          <p:cNvPicPr>
            <a:picLocks noChangeAspect="1"/>
          </p:cNvPicPr>
          <p:nvPr userDrawn="1"/>
        </p:nvPicPr>
        <p:blipFill>
          <a:blip r:embed="rId13"/>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4055E8A7-54C9-6B53-ED30-8570ED4CBB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spTree>
    <p:extLst>
      <p:ext uri="{BB962C8B-B14F-4D97-AF65-F5344CB8AC3E}">
        <p14:creationId xmlns:p14="http://schemas.microsoft.com/office/powerpoint/2010/main" val="30867504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12/25/2024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29960112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16311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2.png"/><Relationship Id="rId5" Type="http://schemas.microsoft.com/office/2007/relationships/hdphoto" Target="../media/hdphoto3.wdp"/><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4.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jp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54.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54.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54.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54.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jp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25.xml"/><Relationship Id="rId7" Type="http://schemas.openxmlformats.org/officeDocument/2006/relationships/image" Target="../media/image11.png"/><Relationship Id="rId12" Type="http://schemas.openxmlformats.org/officeDocument/2006/relationships/image" Target="../media/image1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sv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6.wmf"/><Relationship Id="rId2" Type="http://schemas.openxmlformats.org/officeDocument/2006/relationships/slideLayout" Target="../slideLayouts/slideLayout54.xml"/><Relationship Id="rId1" Type="http://schemas.openxmlformats.org/officeDocument/2006/relationships/control" Target="../activeX/activeX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slide" Target="slide4.xml"/><Relationship Id="rId12" Type="http://schemas.openxmlformats.org/officeDocument/2006/relationships/slide" Target="slide6.xml"/><Relationship Id="rId17" Type="http://schemas.openxmlformats.org/officeDocument/2006/relationships/image" Target="../media/image15.gif"/><Relationship Id="rId2" Type="http://schemas.openxmlformats.org/officeDocument/2006/relationships/notesSlide" Target="../notesSlides/notesSlide3.xml"/><Relationship Id="rId16" Type="http://schemas.openxmlformats.org/officeDocument/2006/relationships/slide" Target="slide7.xml"/><Relationship Id="rId1" Type="http://schemas.openxmlformats.org/officeDocument/2006/relationships/slideLayout" Target="../slideLayouts/slideLayout41.xml"/><Relationship Id="rId6" Type="http://schemas.openxmlformats.org/officeDocument/2006/relationships/image" Target="../media/image22.svg"/><Relationship Id="rId11" Type="http://schemas.openxmlformats.org/officeDocument/2006/relationships/image" Target="../media/image23.svg"/><Relationship Id="rId5" Type="http://schemas.openxmlformats.org/officeDocument/2006/relationships/image" Target="../media/image21.png"/><Relationship Id="rId15" Type="http://schemas.openxmlformats.org/officeDocument/2006/relationships/image" Target="../media/image5.png"/><Relationship Id="rId10" Type="http://schemas.openxmlformats.org/officeDocument/2006/relationships/slide" Target="slide5.xml"/><Relationship Id="rId4" Type="http://schemas.openxmlformats.org/officeDocument/2006/relationships/image" Target="../media/image20.svg"/><Relationship Id="rId9" Type="http://schemas.openxmlformats.org/officeDocument/2006/relationships/image" Target="../media/image13.sv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notesSlide" Target="../notesSlides/notesSlide7.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child and child dancing&#10;&#10;Description automatically generated with low confidence">
            <a:extLst>
              <a:ext uri="{FF2B5EF4-FFF2-40B4-BE49-F238E27FC236}">
                <a16:creationId xmlns:a16="http://schemas.microsoft.com/office/drawing/2014/main" id="{0F184668-B761-4C2F-7A17-56087D80C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680" y="2055224"/>
            <a:ext cx="5421085" cy="5421085"/>
          </a:xfrm>
          <a:prstGeom prst="rect">
            <a:avLst/>
          </a:prstGeom>
        </p:spPr>
      </p:pic>
      <p:pic>
        <p:nvPicPr>
          <p:cNvPr id="2" name="Picture 1">
            <a:extLst>
              <a:ext uri="{FF2B5EF4-FFF2-40B4-BE49-F238E27FC236}">
                <a16:creationId xmlns:a16="http://schemas.microsoft.com/office/drawing/2014/main" id="{82A88255-0CB8-5453-661C-ADF63829A5BC}"/>
              </a:ext>
            </a:extLst>
          </p:cNvPr>
          <p:cNvPicPr>
            <a:picLocks noChangeAspect="1"/>
          </p:cNvPicPr>
          <p:nvPr/>
        </p:nvPicPr>
        <p:blipFill>
          <a:blip r:embed="rId5"/>
          <a:stretch>
            <a:fillRect/>
          </a:stretch>
        </p:blipFill>
        <p:spPr>
          <a:xfrm>
            <a:off x="151102" y="1214926"/>
            <a:ext cx="6504996" cy="4834547"/>
          </a:xfrm>
          <a:prstGeom prst="rect">
            <a:avLst/>
          </a:prstGeom>
        </p:spPr>
      </p:pic>
    </p:spTree>
    <p:extLst>
      <p:ext uri="{BB962C8B-B14F-4D97-AF65-F5344CB8AC3E}">
        <p14:creationId xmlns:p14="http://schemas.microsoft.com/office/powerpoint/2010/main" val="242838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2"/>
                                        </p:tgtEl>
                                        <p:attrNameLst>
                                          <p:attrName>r</p:attrName>
                                        </p:attrNameLst>
                                      </p:cBhvr>
                                    </p:animRot>
                                    <p:animRot by="-240000">
                                      <p:cBhvr>
                                        <p:cTn id="7" dur="150" fill="hold">
                                          <p:stCondLst>
                                            <p:cond delay="150"/>
                                          </p:stCondLst>
                                        </p:cTn>
                                        <p:tgtEl>
                                          <p:spTgt spid="12"/>
                                        </p:tgtEl>
                                        <p:attrNameLst>
                                          <p:attrName>r</p:attrName>
                                        </p:attrNameLst>
                                      </p:cBhvr>
                                    </p:animRot>
                                    <p:animRot by="240000">
                                      <p:cBhvr>
                                        <p:cTn id="8" dur="150" fill="hold">
                                          <p:stCondLst>
                                            <p:cond delay="300"/>
                                          </p:stCondLst>
                                        </p:cTn>
                                        <p:tgtEl>
                                          <p:spTgt spid="12"/>
                                        </p:tgtEl>
                                        <p:attrNameLst>
                                          <p:attrName>r</p:attrName>
                                        </p:attrNameLst>
                                      </p:cBhvr>
                                    </p:animRot>
                                    <p:animRot by="-240000">
                                      <p:cBhvr>
                                        <p:cTn id="9" dur="150" fill="hold">
                                          <p:stCondLst>
                                            <p:cond delay="450"/>
                                          </p:stCondLst>
                                        </p:cTn>
                                        <p:tgtEl>
                                          <p:spTgt spid="12"/>
                                        </p:tgtEl>
                                        <p:attrNameLst>
                                          <p:attrName>r</p:attrName>
                                        </p:attrNameLst>
                                      </p:cBhvr>
                                    </p:animRot>
                                    <p:animRot by="120000">
                                      <p:cBhvr>
                                        <p:cTn id="10" dur="150" fill="hold">
                                          <p:stCondLst>
                                            <p:cond delay="6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427142" y="943350"/>
            <a:ext cx="3518624" cy="6042944"/>
          </a:xfrm>
          <a:prstGeom prst="rect">
            <a:avLst/>
          </a:prstGeom>
        </p:spPr>
      </p:pic>
      <p:pic>
        <p:nvPicPr>
          <p:cNvPr id="5" name="Picture 4">
            <a:extLst>
              <a:ext uri="{FF2B5EF4-FFF2-40B4-BE49-F238E27FC236}">
                <a16:creationId xmlns:a16="http://schemas.microsoft.com/office/drawing/2014/main" id="{8DA69A51-7B1B-F7C3-28F3-9A2DB5AD9FF2}"/>
              </a:ext>
            </a:extLst>
          </p:cNvPr>
          <p:cNvPicPr>
            <a:picLocks noChangeAspect="1"/>
          </p:cNvPicPr>
          <p:nvPr/>
        </p:nvPicPr>
        <p:blipFill>
          <a:blip r:embed="rId6"/>
          <a:stretch>
            <a:fillRect/>
          </a:stretch>
        </p:blipFill>
        <p:spPr>
          <a:xfrm>
            <a:off x="1103571" y="615027"/>
            <a:ext cx="7264252" cy="2320977"/>
          </a:xfrm>
          <a:prstGeom prst="rect">
            <a:avLst/>
          </a:prstGeom>
        </p:spPr>
      </p:pic>
      <p:sp>
        <p:nvSpPr>
          <p:cNvPr id="6" name="Rectangle: Rounded Corners 5">
            <a:extLst>
              <a:ext uri="{FF2B5EF4-FFF2-40B4-BE49-F238E27FC236}">
                <a16:creationId xmlns:a16="http://schemas.microsoft.com/office/drawing/2014/main" id="{6748891C-DFCC-F217-997D-B53E28425446}"/>
              </a:ext>
            </a:extLst>
          </p:cNvPr>
          <p:cNvSpPr/>
          <p:nvPr/>
        </p:nvSpPr>
        <p:spPr>
          <a:xfrm>
            <a:off x="584790" y="3078410"/>
            <a:ext cx="7814221" cy="3131004"/>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Bạn Phụng chỉ nên dùng một phần tiền mừng tuổi để khao kem các bạn, số tiền còn lại nên đề dành tiết kiệm và chỉ tiêu vào những việc khác.</a:t>
            </a:r>
          </a:p>
          <a:p>
            <a:pPr marL="34290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Bạn Toàn nên cân nhắc xem mình thực sự có những nhu cầu gì để có thể sử dụng một phần tiền mừng tuổi đáp ứng nhu cầu đó rồi hãy bỏ tiền nuôi lợn đất.</a:t>
            </a:r>
          </a:p>
          <a:p>
            <a:pPr marL="34290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Cách sử dụng tiền của bạn Thảo và bạn V</a:t>
            </a:r>
            <a:r>
              <a:rPr lang="en-US" sz="2400" b="1" dirty="0">
                <a:solidFill>
                  <a:srgbClr val="FF0000"/>
                </a:solidFill>
                <a:latin typeface="Cambria" panose="02040503050406030204" pitchFamily="18" charset="0"/>
                <a:ea typeface="Cambria" panose="02040503050406030204" pitchFamily="18" charset="0"/>
              </a:rPr>
              <a:t>â</a:t>
            </a:r>
            <a:r>
              <a:rPr lang="vi-VN" sz="2400" b="1" dirty="0">
                <a:solidFill>
                  <a:srgbClr val="FF0000"/>
                </a:solidFill>
                <a:latin typeface="Cambria" panose="02040503050406030204" pitchFamily="18" charset="0"/>
                <a:ea typeface="Cambria" panose="02040503050406030204" pitchFamily="18" charset="0"/>
              </a:rPr>
              <a:t>n hợp lí.</a:t>
            </a:r>
          </a:p>
        </p:txBody>
      </p:sp>
    </p:spTree>
    <p:extLst>
      <p:ext uri="{BB962C8B-B14F-4D97-AF65-F5344CB8AC3E}">
        <p14:creationId xmlns:p14="http://schemas.microsoft.com/office/powerpoint/2010/main" val="160985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8427142" y="943350"/>
            <a:ext cx="3518624" cy="6042944"/>
          </a:xfrm>
          <a:prstGeom prst="rect">
            <a:avLst/>
          </a:prstGeom>
        </p:spPr>
      </p:pic>
      <p:sp>
        <p:nvSpPr>
          <p:cNvPr id="6" name="Rectangle: Rounded Corners 5">
            <a:extLst>
              <a:ext uri="{FF2B5EF4-FFF2-40B4-BE49-F238E27FC236}">
                <a16:creationId xmlns:a16="http://schemas.microsoft.com/office/drawing/2014/main" id="{6748891C-DFCC-F217-997D-B53E28425446}"/>
              </a:ext>
            </a:extLst>
          </p:cNvPr>
          <p:cNvSpPr/>
          <p:nvPr/>
        </p:nvSpPr>
        <p:spPr>
          <a:xfrm>
            <a:off x="584790" y="2764465"/>
            <a:ext cx="7814221" cy="3444949"/>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Ý kiến của H</a:t>
            </a:r>
            <a:r>
              <a:rPr lang="en-US" sz="2400" b="1" dirty="0">
                <a:solidFill>
                  <a:srgbClr val="FF0000"/>
                </a:solidFill>
                <a:latin typeface="Cambria" panose="02040503050406030204" pitchFamily="18" charset="0"/>
                <a:ea typeface="Cambria" panose="02040503050406030204" pitchFamily="18" charset="0"/>
              </a:rPr>
              <a:t>ằ</a:t>
            </a:r>
            <a:r>
              <a:rPr lang="vi-VN" sz="2400" b="1" dirty="0">
                <a:solidFill>
                  <a:srgbClr val="FF0000"/>
                </a:solidFill>
                <a:latin typeface="Cambria" panose="02040503050406030204" pitchFamily="18" charset="0"/>
                <a:ea typeface="Cambria" panose="02040503050406030204" pitchFamily="18" charset="0"/>
              </a:rPr>
              <a:t>ng hợp lí vì vừa tiết kiệm được tiến lại vừa giúp cho món quà tặng bạn đẹp hơn, có giá trị hơn. Ý kiến của Triều không hợp lí v</a:t>
            </a:r>
            <a:r>
              <a:rPr lang="en-US" sz="2400" b="1" dirty="0">
                <a:solidFill>
                  <a:srgbClr val="FF0000"/>
                </a:solidFill>
                <a:latin typeface="Cambria" panose="02040503050406030204" pitchFamily="18" charset="0"/>
                <a:ea typeface="Cambria" panose="02040503050406030204" pitchFamily="18" charset="0"/>
              </a:rPr>
              <a:t>ì</a:t>
            </a:r>
            <a:r>
              <a:rPr lang="vi-VN" sz="2400" b="1" dirty="0">
                <a:solidFill>
                  <a:srgbClr val="FF0000"/>
                </a:solidFill>
                <a:latin typeface="Cambria" panose="02040503050406030204" pitchFamily="18" charset="0"/>
                <a:ea typeface="Cambria" panose="02040503050406030204" pitchFamily="18" charset="0"/>
              </a:rPr>
              <a:t> 10 ngàn đồng cũng quý.</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Cân nhắc ý kiến của Quang: Nếu món quà đó có hình thức đẹp, có thể không cần thiết phải gói, nhưng nếu tặng quà được gói trong hộp đẹp thường sẽ lịch sự hơn và tạo cảm giác tò mò thú vị hơn cho người nhận quà.</a:t>
            </a:r>
          </a:p>
        </p:txBody>
      </p:sp>
      <p:pic>
        <p:nvPicPr>
          <p:cNvPr id="3" name="Picture 2">
            <a:extLst>
              <a:ext uri="{FF2B5EF4-FFF2-40B4-BE49-F238E27FC236}">
                <a16:creationId xmlns:a16="http://schemas.microsoft.com/office/drawing/2014/main" id="{1CB5127A-8816-DBBC-5408-EAB76CA4BA19}"/>
              </a:ext>
            </a:extLst>
          </p:cNvPr>
          <p:cNvPicPr>
            <a:picLocks noChangeAspect="1"/>
          </p:cNvPicPr>
          <p:nvPr/>
        </p:nvPicPr>
        <p:blipFill>
          <a:blip r:embed="rId6"/>
          <a:stretch>
            <a:fillRect/>
          </a:stretch>
        </p:blipFill>
        <p:spPr>
          <a:xfrm>
            <a:off x="1073888" y="284845"/>
            <a:ext cx="6763858" cy="2135169"/>
          </a:xfrm>
          <a:prstGeom prst="rect">
            <a:avLst/>
          </a:prstGeom>
        </p:spPr>
      </p:pic>
    </p:spTree>
    <p:extLst>
      <p:ext uri="{BB962C8B-B14F-4D97-AF65-F5344CB8AC3E}">
        <p14:creationId xmlns:p14="http://schemas.microsoft.com/office/powerpoint/2010/main" val="3559896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E0B527A-E736-DE3A-4ED3-0E50963B3652}"/>
              </a:ext>
            </a:extLst>
          </p:cNvPr>
          <p:cNvSpPr txBox="1"/>
          <p:nvPr/>
        </p:nvSpPr>
        <p:spPr>
          <a:xfrm>
            <a:off x="883920" y="252900"/>
            <a:ext cx="10566400" cy="584775"/>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4. </a:t>
            </a:r>
            <a:r>
              <a:rPr lang="vi-VN" sz="3200" b="1" dirty="0">
                <a:solidFill>
                  <a:srgbClr val="002060"/>
                </a:solidFill>
                <a:latin typeface="Cambria" panose="02040503050406030204" pitchFamily="18" charset="0"/>
                <a:ea typeface="Cambria" panose="02040503050406030204" pitchFamily="18" charset="0"/>
              </a:rPr>
              <a:t>Em sẽ làm gì nếu ở trong các tình huống dưới đây: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4F1648D0-08BA-8231-5176-76F66837D389}"/>
              </a:ext>
            </a:extLst>
          </p:cNvPr>
          <p:cNvPicPr>
            <a:picLocks noChangeAspect="1"/>
          </p:cNvPicPr>
          <p:nvPr/>
        </p:nvPicPr>
        <p:blipFill>
          <a:blip r:embed="rId3"/>
          <a:stretch>
            <a:fillRect/>
          </a:stretch>
        </p:blipFill>
        <p:spPr>
          <a:xfrm>
            <a:off x="1477371" y="1293738"/>
            <a:ext cx="7911178" cy="4795019"/>
          </a:xfrm>
          <a:prstGeom prst="rect">
            <a:avLst/>
          </a:prstGeom>
        </p:spPr>
      </p:pic>
    </p:spTree>
    <p:extLst>
      <p:ext uri="{BB962C8B-B14F-4D97-AF65-F5344CB8AC3E}">
        <p14:creationId xmlns:p14="http://schemas.microsoft.com/office/powerpoint/2010/main" val="174053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3467099" y="1923473"/>
            <a:ext cx="5444837"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Phụng</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chỉ</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nên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dùng</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tiền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mừng</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tuổi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khao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kem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tiền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còn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nên</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đề</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dành</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tiết</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kiệm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chỉ</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tiêu</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khác</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6" name="Picture 5">
            <a:extLst>
              <a:ext uri="{FF2B5EF4-FFF2-40B4-BE49-F238E27FC236}">
                <a16:creationId xmlns:a16="http://schemas.microsoft.com/office/drawing/2014/main" id="{28B79343-5F3C-7DE0-75C8-E99ED764A008}"/>
              </a:ext>
            </a:extLst>
          </p:cNvPr>
          <p:cNvPicPr>
            <a:picLocks noChangeAspect="1"/>
          </p:cNvPicPr>
          <p:nvPr/>
        </p:nvPicPr>
        <p:blipFill>
          <a:blip r:embed="rId4"/>
          <a:stretch>
            <a:fillRect/>
          </a:stretch>
        </p:blipFill>
        <p:spPr>
          <a:xfrm>
            <a:off x="-156830" y="4636407"/>
            <a:ext cx="3676207" cy="2038624"/>
          </a:xfrm>
          <a:prstGeom prst="rect">
            <a:avLst/>
          </a:prstGeom>
        </p:spPr>
      </p:pic>
    </p:spTree>
    <p:extLst>
      <p:ext uri="{BB962C8B-B14F-4D97-AF65-F5344CB8AC3E}">
        <p14:creationId xmlns:p14="http://schemas.microsoft.com/office/powerpoint/2010/main" val="2498826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3200401" y="1923473"/>
            <a:ext cx="6134986" cy="2862322"/>
          </a:xfrm>
          <a:prstGeom prst="rect">
            <a:avLst/>
          </a:prstGeom>
          <a:noFill/>
        </p:spPr>
        <p:txBody>
          <a:bodyPr wrap="square" rtlCol="0">
            <a:spAutoFit/>
          </a:bodyPr>
          <a:lstStyle/>
          <a:p>
            <a:pPr lvl="0" algn="just"/>
            <a:r>
              <a:rPr lang="vi-VN" sz="3600" b="1" dirty="0">
                <a:solidFill>
                  <a:prstClr val="white"/>
                </a:solidFill>
                <a:latin typeface="Calibri" panose="020F0502020204030204"/>
              </a:rPr>
              <a:t>Cân nhắc: Nếu món quà ấy thực sự cần đối với em thì có thể mua. Nếu món quả ấy em thích nhưng chưa thực sự cần đối với em, có thể không mua.</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26AF62E-A44E-FD0D-10F5-C13B165F75AE}"/>
              </a:ext>
            </a:extLst>
          </p:cNvPr>
          <p:cNvPicPr>
            <a:picLocks noChangeAspect="1"/>
          </p:cNvPicPr>
          <p:nvPr/>
        </p:nvPicPr>
        <p:blipFill>
          <a:blip r:embed="rId4"/>
          <a:stretch>
            <a:fillRect/>
          </a:stretch>
        </p:blipFill>
        <p:spPr>
          <a:xfrm>
            <a:off x="0" y="4804033"/>
            <a:ext cx="3674541" cy="1926376"/>
          </a:xfrm>
          <a:prstGeom prst="rect">
            <a:avLst/>
          </a:prstGeom>
        </p:spPr>
      </p:pic>
    </p:spTree>
    <p:extLst>
      <p:ext uri="{BB962C8B-B14F-4D97-AF65-F5344CB8AC3E}">
        <p14:creationId xmlns:p14="http://schemas.microsoft.com/office/powerpoint/2010/main" val="30427740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66313" y="3221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3189769" y="1328050"/>
            <a:ext cx="6134986" cy="2862322"/>
          </a:xfrm>
          <a:prstGeom prst="rect">
            <a:avLst/>
          </a:prstGeom>
          <a:noFill/>
        </p:spPr>
        <p:txBody>
          <a:bodyPr wrap="square" rtlCol="0">
            <a:spAutoFit/>
          </a:bodyPr>
          <a:lstStyle/>
          <a:p>
            <a:pPr lvl="0" algn="just"/>
            <a:r>
              <a:rPr lang="vi-VN" sz="3000" b="1" dirty="0">
                <a:solidFill>
                  <a:prstClr val="white"/>
                </a:solidFill>
                <a:latin typeface="Calibri" panose="020F0502020204030204"/>
              </a:rPr>
              <a:t>Nếu em thực sự cần đến chiếc xe đạp đó thì nên mua. Nếu chưa thực sự cần (vì đã có xe đạp cũ/nhà ở gần trường...) thì hãy nhờ bố gửi ngân hàng lấy lãi để có tiền phục vụ cho nhiều nhu cầu khác nữa.</a:t>
            </a:r>
            <a:endParaRPr kumimoji="0" lang="en-US" sz="30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FD4C9FF0-5A28-EA16-A6D7-36A402538135}"/>
              </a:ext>
            </a:extLst>
          </p:cNvPr>
          <p:cNvPicPr>
            <a:picLocks noChangeAspect="1"/>
          </p:cNvPicPr>
          <p:nvPr/>
        </p:nvPicPr>
        <p:blipFill>
          <a:blip r:embed="rId4"/>
          <a:stretch>
            <a:fillRect/>
          </a:stretch>
        </p:blipFill>
        <p:spPr>
          <a:xfrm>
            <a:off x="0" y="4303638"/>
            <a:ext cx="3731158" cy="2437404"/>
          </a:xfrm>
          <a:prstGeom prst="rect">
            <a:avLst/>
          </a:prstGeom>
        </p:spPr>
      </p:pic>
    </p:spTree>
    <p:extLst>
      <p:ext uri="{BB962C8B-B14F-4D97-AF65-F5344CB8AC3E}">
        <p14:creationId xmlns:p14="http://schemas.microsoft.com/office/powerpoint/2010/main" val="36513687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66313" y="3221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4</a:t>
            </a:r>
          </a:p>
        </p:txBody>
      </p:sp>
      <p:sp>
        <p:nvSpPr>
          <p:cNvPr id="5" name="TextBox 4">
            <a:extLst>
              <a:ext uri="{FF2B5EF4-FFF2-40B4-BE49-F238E27FC236}">
                <a16:creationId xmlns:a16="http://schemas.microsoft.com/office/drawing/2014/main" id="{182E3090-F844-DDA9-8CEC-19EB765EC352}"/>
              </a:ext>
            </a:extLst>
          </p:cNvPr>
          <p:cNvSpPr txBox="1"/>
          <p:nvPr/>
        </p:nvSpPr>
        <p:spPr>
          <a:xfrm>
            <a:off x="3189769" y="1328050"/>
            <a:ext cx="6134986" cy="2631490"/>
          </a:xfrm>
          <a:prstGeom prst="rect">
            <a:avLst/>
          </a:prstGeom>
          <a:noFill/>
        </p:spPr>
        <p:txBody>
          <a:bodyPr wrap="square" rtlCol="0">
            <a:spAutoFit/>
          </a:bodyPr>
          <a:lstStyle/>
          <a:p>
            <a:pPr lvl="0" algn="just"/>
            <a:r>
              <a:rPr lang="vi-VN" sz="3300" b="1" dirty="0">
                <a:solidFill>
                  <a:prstClr val="white"/>
                </a:solidFill>
                <a:latin typeface="Calibri" panose="020F0502020204030204"/>
              </a:rPr>
              <a:t>Thường thì không nên vay mượn tiền đề mua sắm. Nhưng nếu em gần đủ tiền và thực sự cần bộ sách đó thì có thể vay bạn để mua rồi trả đúng hạn.</a:t>
            </a:r>
            <a:endParaRPr kumimoji="0" lang="en-US" sz="3300" b="1" i="0" u="none" strike="noStrike" kern="1200" cap="none" spc="0" normalizeH="0" baseline="0" noProof="0" dirty="0">
              <a:ln>
                <a:noFill/>
              </a:ln>
              <a:solidFill>
                <a:prstClr val="white"/>
              </a:solidFill>
              <a:effectLst/>
              <a:uLnTx/>
              <a:uFillTx/>
              <a:latin typeface="Calibri" panose="020F0502020204030204"/>
            </a:endParaRPr>
          </a:p>
        </p:txBody>
      </p:sp>
      <p:pic>
        <p:nvPicPr>
          <p:cNvPr id="7" name="Picture 6">
            <a:extLst>
              <a:ext uri="{FF2B5EF4-FFF2-40B4-BE49-F238E27FC236}">
                <a16:creationId xmlns:a16="http://schemas.microsoft.com/office/drawing/2014/main" id="{76EACB78-E151-AC92-465C-A86084565CB6}"/>
              </a:ext>
            </a:extLst>
          </p:cNvPr>
          <p:cNvPicPr>
            <a:picLocks noChangeAspect="1"/>
          </p:cNvPicPr>
          <p:nvPr/>
        </p:nvPicPr>
        <p:blipFill>
          <a:blip r:embed="rId4"/>
          <a:stretch>
            <a:fillRect/>
          </a:stretch>
        </p:blipFill>
        <p:spPr>
          <a:xfrm>
            <a:off x="77751" y="4368874"/>
            <a:ext cx="3484157" cy="2369557"/>
          </a:xfrm>
          <a:prstGeom prst="rect">
            <a:avLst/>
          </a:prstGeom>
        </p:spPr>
      </p:pic>
    </p:spTree>
    <p:extLst>
      <p:ext uri="{BB962C8B-B14F-4D97-AF65-F5344CB8AC3E}">
        <p14:creationId xmlns:p14="http://schemas.microsoft.com/office/powerpoint/2010/main" val="27362439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8" name="TextBox 7">
            <a:extLst>
              <a:ext uri="{FF2B5EF4-FFF2-40B4-BE49-F238E27FC236}">
                <a16:creationId xmlns:a16="http://schemas.microsoft.com/office/drawing/2014/main" id="{F229638A-2306-3191-6B0F-FA27CB4D6AC7}"/>
              </a:ext>
            </a:extLst>
          </p:cNvPr>
          <p:cNvSpPr txBox="1"/>
          <p:nvPr/>
        </p:nvSpPr>
        <p:spPr>
          <a:xfrm>
            <a:off x="279400" y="822340"/>
            <a:ext cx="11633200" cy="9131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NHẬN XÉT VÀ ĐÁNH GIÁ CÁC NHÓM</a:t>
            </a:r>
          </a:p>
        </p:txBody>
      </p:sp>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5"/>
          <a:stretch>
            <a:fillRect/>
          </a:stretch>
        </p:blipFill>
        <p:spPr>
          <a:xfrm>
            <a:off x="0" y="0"/>
            <a:ext cx="12844130" cy="7006856"/>
          </a:xfrm>
          <a:prstGeom prst="rect">
            <a:avLst/>
          </a:prstGeom>
        </p:spPr>
      </p:pic>
      <p:grpSp>
        <p:nvGrpSpPr>
          <p:cNvPr id="3" name="Group 2">
            <a:extLst>
              <a:ext uri="{FF2B5EF4-FFF2-40B4-BE49-F238E27FC236}">
                <a16:creationId xmlns:a16="http://schemas.microsoft.com/office/drawing/2014/main" id="{AB0B32E8-880A-FA9E-25FC-F864B3EB43D1}"/>
              </a:ext>
            </a:extLst>
          </p:cNvPr>
          <p:cNvGrpSpPr/>
          <p:nvPr/>
        </p:nvGrpSpPr>
        <p:grpSpPr>
          <a:xfrm>
            <a:off x="12763387" y="2824091"/>
            <a:ext cx="3552825" cy="3848099"/>
            <a:chOff x="6600825" y="2876551"/>
            <a:chExt cx="3552825" cy="3848099"/>
          </a:xfrm>
        </p:grpSpPr>
        <p:sp>
          <p:nvSpPr>
            <p:cNvPr id="11" name="Freeform 10">
              <a:extLst>
                <a:ext uri="{FF2B5EF4-FFF2-40B4-BE49-F238E27FC236}">
                  <a16:creationId xmlns:a16="http://schemas.microsoft.com/office/drawing/2014/main" id="{94A60A7E-E47D-C9BA-24C1-48040750A4AA}"/>
                </a:ext>
              </a:extLst>
            </p:cNvPr>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id="{FB5059B6-F6A5-34FD-AFC9-A4E7953F07BF}"/>
                </a:ext>
              </a:extLst>
            </p:cNvPr>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a:extLst>
                <a:ext uri="{FF2B5EF4-FFF2-40B4-BE49-F238E27FC236}">
                  <a16:creationId xmlns:a16="http://schemas.microsoft.com/office/drawing/2014/main" id="{9DA3E60C-D9C7-50E9-93E3-AB70FD91C7F0}"/>
                </a:ext>
              </a:extLst>
            </p:cNvPr>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a:extLst>
              <a:ext uri="{FF2B5EF4-FFF2-40B4-BE49-F238E27FC236}">
                <a16:creationId xmlns:a16="http://schemas.microsoft.com/office/drawing/2014/main" id="{CEDB0A59-409E-3B8D-1C84-3FD1FCF18868}"/>
              </a:ext>
            </a:extLst>
          </p:cNvPr>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CDDD47A5-8577-5199-77AA-F011D40BABA6}"/>
              </a:ext>
            </a:extLst>
          </p:cNvPr>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11"/>
          <a:srcRect/>
          <a:stretch>
            <a:fillRect/>
          </a:stretch>
        </p:blipFill>
        <p:spPr>
          <a:xfrm>
            <a:off x="1495424" y="0"/>
            <a:ext cx="1522373" cy="1522373"/>
          </a:xfrm>
          <a:prstGeom prst="rect">
            <a:avLst/>
          </a:prstGeom>
        </p:spPr>
      </p:pic>
      <p:pic>
        <p:nvPicPr>
          <p:cNvPr id="22" name="Picture 3">
            <a:extLst>
              <a:ext uri="{FF2B5EF4-FFF2-40B4-BE49-F238E27FC236}">
                <a16:creationId xmlns:a16="http://schemas.microsoft.com/office/drawing/2014/main" id="{CDE46150-13C8-F618-C47D-0CD64A96501E}"/>
              </a:ext>
            </a:extLst>
          </p:cNvPr>
          <p:cNvPicPr>
            <a:picLocks noChangeAspect="1"/>
          </p:cNvPicPr>
          <p:nvPr/>
        </p:nvPicPr>
        <p:blipFill>
          <a:blip r:embed="rId12"/>
          <a:srcRect/>
          <a:stretch>
            <a:fillRect/>
          </a:stretch>
        </p:blipFill>
        <p:spPr>
          <a:xfrm>
            <a:off x="455696" y="5224295"/>
            <a:ext cx="1238250" cy="128984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12"/>
          <a:srcRect/>
          <a:stretch>
            <a:fillRect/>
          </a:stretch>
        </p:blipFill>
        <p:spPr>
          <a:xfrm flipH="1">
            <a:off x="9934575" y="392112"/>
            <a:ext cx="1038225" cy="1289844"/>
          </a:xfrm>
          <a:prstGeom prst="rect">
            <a:avLst/>
          </a:prstGeom>
        </p:spPr>
      </p:pic>
      <p:pic>
        <p:nvPicPr>
          <p:cNvPr id="24" name="Picture 23">
            <a:extLst>
              <a:ext uri="{FF2B5EF4-FFF2-40B4-BE49-F238E27FC236}">
                <a16:creationId xmlns:a16="http://schemas.microsoft.com/office/drawing/2014/main" id="{C80C89FD-4138-26C8-C08D-73B9D8010BAC}"/>
              </a:ext>
            </a:extLst>
          </p:cNvPr>
          <p:cNvPicPr>
            <a:picLocks noChangeAspect="1"/>
          </p:cNvPicPr>
          <p:nvPr/>
        </p:nvPicPr>
        <p:blipFill>
          <a:blip r:embed="rId13"/>
          <a:stretch>
            <a:fillRect/>
          </a:stretch>
        </p:blipFill>
        <p:spPr>
          <a:xfrm>
            <a:off x="1806365" y="-1279597"/>
            <a:ext cx="7779170" cy="4578493"/>
          </a:xfrm>
          <a:prstGeom prst="rect">
            <a:avLst/>
          </a:prstGeom>
        </p:spPr>
      </p:pic>
      <p:pic>
        <p:nvPicPr>
          <p:cNvPr id="25" name="Nhacnen_OnTap">
            <a:hlinkClick r:id="" action="ppaction://media"/>
            <a:extLst>
              <a:ext uri="{FF2B5EF4-FFF2-40B4-BE49-F238E27FC236}">
                <a16:creationId xmlns:a16="http://schemas.microsoft.com/office/drawing/2014/main" id="{9C7FAD65-D292-3154-E8E9-A877979EA2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0601" y="5789421"/>
            <a:ext cx="828517" cy="82851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E0B527A-E736-DE3A-4ED3-0E50963B3652}"/>
              </a:ext>
            </a:extLst>
          </p:cNvPr>
          <p:cNvSpPr txBox="1"/>
          <p:nvPr/>
        </p:nvSpPr>
        <p:spPr>
          <a:xfrm>
            <a:off x="660636" y="433653"/>
            <a:ext cx="10566400" cy="707886"/>
          </a:xfrm>
          <a:prstGeom prst="rect">
            <a:avLst/>
          </a:prstGeom>
          <a:noFill/>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5. Em </a:t>
            </a:r>
            <a:r>
              <a:rPr lang="en-US" sz="4000" b="1" dirty="0" err="1">
                <a:solidFill>
                  <a:srgbClr val="002060"/>
                </a:solidFill>
                <a:latin typeface="Cambria" panose="02040503050406030204" pitchFamily="18" charset="0"/>
                <a:ea typeface="Cambria" panose="02040503050406030204" pitchFamily="18" charset="0"/>
              </a:rPr>
              <a:t>sẽ</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khuyên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điều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gì</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A3328D45-09D9-4240-1747-E154956CD712}"/>
              </a:ext>
            </a:extLst>
          </p:cNvPr>
          <p:cNvPicPr>
            <a:picLocks noChangeAspect="1"/>
          </p:cNvPicPr>
          <p:nvPr/>
        </p:nvPicPr>
        <p:blipFill>
          <a:blip r:embed="rId3"/>
          <a:stretch>
            <a:fillRect/>
          </a:stretch>
        </p:blipFill>
        <p:spPr>
          <a:xfrm>
            <a:off x="1271918" y="1686921"/>
            <a:ext cx="9977423" cy="3725051"/>
          </a:xfrm>
          <a:prstGeom prst="rect">
            <a:avLst/>
          </a:prstGeom>
        </p:spPr>
      </p:pic>
    </p:spTree>
    <p:extLst>
      <p:ext uri="{BB962C8B-B14F-4D97-AF65-F5344CB8AC3E}">
        <p14:creationId xmlns:p14="http://schemas.microsoft.com/office/powerpoint/2010/main" val="395304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861FD123-C6CD-91FF-949C-BF530A1DE551}"/>
              </a:ext>
            </a:extLst>
          </p:cNvPr>
          <p:cNvGrpSpPr/>
          <p:nvPr/>
        </p:nvGrpSpPr>
        <p:grpSpPr>
          <a:xfrm>
            <a:off x="5592726" y="382772"/>
            <a:ext cx="5414489" cy="5921957"/>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06232FAE-6B58-3887-C6A0-F337C3E165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832D145C-BF2B-4808-2DBE-69599661CF55}"/>
                </a:ext>
              </a:extLst>
            </p:cNvPr>
            <p:cNvSpPr txBox="1"/>
            <p:nvPr/>
          </p:nvSpPr>
          <p:spPr>
            <a:xfrm>
              <a:off x="442192" y="3886390"/>
              <a:ext cx="4495800" cy="2429207"/>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rPr>
                <a:t>Khuyên</a:t>
              </a:r>
              <a:r>
                <a:rPr lang="en-US" sz="2800" b="1" dirty="0">
                  <a:effectLst/>
                  <a:latin typeface="Cambria" panose="02040503050406030204" pitchFamily="18" charset="0"/>
                  <a:ea typeface="Cambria" panose="02040503050406030204" pitchFamily="18" charset="0"/>
                </a:rPr>
                <a:t> Na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vì</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việc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nhịn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sáng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sẽ</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dẫn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ảnh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hưởng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sức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khoẻ</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quả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học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tập</a:t>
              </a:r>
              <a:r>
                <a:rPr lang="en-US" sz="2800" b="1" dirty="0">
                  <a:effectLst/>
                  <a:latin typeface="Cambria" panose="02040503050406030204" pitchFamily="18" charset="0"/>
                  <a:ea typeface="Cambria" panose="02040503050406030204" pitchFamily="18" charset="0"/>
                </a:rPr>
                <a:t>. Na </a:t>
              </a:r>
              <a:r>
                <a:rPr lang="en-US" sz="2800" b="1" dirty="0" err="1">
                  <a:effectLst/>
                  <a:latin typeface="Cambria" panose="02040503050406030204" pitchFamily="18" charset="0"/>
                  <a:ea typeface="Cambria" panose="02040503050406030204" pitchFamily="18" charset="0"/>
                </a:rPr>
                <a:t>nên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kiệm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đủ</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đó</a:t>
              </a:r>
              <a:r>
                <a:rPr lang="en-US" sz="2800" b="1" dirty="0">
                  <a:effectLst/>
                  <a:latin typeface="Cambria" panose="02040503050406030204" pitchFamily="18" charset="0"/>
                  <a:ea typeface="Cambria" panose="02040503050406030204" pitchFamily="18" charset="0"/>
                </a:rPr>
                <a:t>.</a:t>
              </a:r>
            </a:p>
          </p:txBody>
        </p:sp>
      </p:grpSp>
      <p:pic>
        <p:nvPicPr>
          <p:cNvPr id="12" name="Picture 11">
            <a:extLst>
              <a:ext uri="{FF2B5EF4-FFF2-40B4-BE49-F238E27FC236}">
                <a16:creationId xmlns:a16="http://schemas.microsoft.com/office/drawing/2014/main" id="{6618B53F-2838-7140-C44C-C9C4ACBB68DE}"/>
              </a:ext>
            </a:extLst>
          </p:cNvPr>
          <p:cNvPicPr>
            <a:picLocks noChangeAspect="1"/>
          </p:cNvPicPr>
          <p:nvPr/>
        </p:nvPicPr>
        <p:blipFill>
          <a:blip r:embed="rId4"/>
          <a:stretch>
            <a:fillRect/>
          </a:stretch>
        </p:blipFill>
        <p:spPr>
          <a:xfrm>
            <a:off x="367819" y="1199706"/>
            <a:ext cx="5057830" cy="1851837"/>
          </a:xfrm>
          <a:prstGeom prst="rect">
            <a:avLst/>
          </a:prstGeom>
        </p:spPr>
      </p:pic>
    </p:spTree>
    <p:extLst>
      <p:ext uri="{BB962C8B-B14F-4D97-AF65-F5344CB8AC3E}">
        <p14:creationId xmlns:p14="http://schemas.microsoft.com/office/powerpoint/2010/main" val="174733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861FD123-C6CD-91FF-949C-BF530A1DE551}"/>
              </a:ext>
            </a:extLst>
          </p:cNvPr>
          <p:cNvGrpSpPr/>
          <p:nvPr/>
        </p:nvGrpSpPr>
        <p:grpSpPr>
          <a:xfrm>
            <a:off x="5592726" y="382772"/>
            <a:ext cx="5414489" cy="5921957"/>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06232FAE-6B58-3887-C6A0-F337C3E165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832D145C-BF2B-4808-2DBE-69599661CF55}"/>
                </a:ext>
              </a:extLst>
            </p:cNvPr>
            <p:cNvSpPr txBox="1"/>
            <p:nvPr/>
          </p:nvSpPr>
          <p:spPr>
            <a:xfrm>
              <a:off x="442192" y="3886390"/>
              <a:ext cx="4495800" cy="2429206"/>
            </a:xfrm>
            <a:prstGeom prst="rect">
              <a:avLst/>
            </a:prstGeom>
            <a:noFill/>
          </p:spPr>
          <p:txBody>
            <a:bodyPr wrap="square" rtlCol="0">
              <a:spAutoFit/>
            </a:bodyPr>
            <a:lstStyle/>
            <a:p>
              <a:pPr marL="0" marR="0" algn="just">
                <a:spcBef>
                  <a:spcPts val="0"/>
                </a:spcBef>
                <a:spcAft>
                  <a:spcPts val="0"/>
                </a:spcAft>
              </a:pPr>
              <a:r>
                <a:rPr lang="en-US" sz="2800" b="1" dirty="0">
                  <a:effectLst/>
                  <a:latin typeface="Cambria" panose="02040503050406030204" pitchFamily="18" charset="0"/>
                  <a:ea typeface="Cambria" panose="02040503050406030204" pitchFamily="18" charset="0"/>
                </a:rPr>
                <a:t>Nam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vì</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nếu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rô</a:t>
              </a:r>
              <a:r>
                <a:rPr lang="en-US" sz="2800" b="1" dirty="0">
                  <a:effectLst/>
                  <a:latin typeface="Cambria" panose="02040503050406030204" pitchFamily="18" charset="0"/>
                  <a:ea typeface="Cambria" panose="02040503050406030204" pitchFamily="18" charset="0"/>
                </a:rPr>
                <a:t> – </a:t>
              </a:r>
              <a:r>
                <a:rPr lang="en-US" sz="2800" b="1" dirty="0" err="1">
                  <a:effectLst/>
                  <a:latin typeface="Cambria" panose="02040503050406030204" pitchFamily="18" charset="0"/>
                  <a:ea typeface="Cambria" panose="02040503050406030204" pitchFamily="18" charset="0"/>
                </a:rPr>
                <a:t>bốt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sẽ</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việc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nữa</a:t>
              </a:r>
              <a:r>
                <a:rPr lang="en-US" sz="2800" b="1" dirty="0">
                  <a:effectLst/>
                  <a:latin typeface="Cambria" panose="02040503050406030204" pitchFamily="18" charset="0"/>
                  <a:ea typeface="Cambria" panose="02040503050406030204" pitchFamily="18" charset="0"/>
                </a:rPr>
                <a:t>. Nam </a:t>
              </a:r>
              <a:r>
                <a:rPr lang="en-US" sz="2800" b="1" dirty="0" err="1">
                  <a:effectLst/>
                  <a:latin typeface="Cambria" panose="02040503050406030204" pitchFamily="18" charset="0"/>
                  <a:ea typeface="Cambria" panose="02040503050406030204" pitchFamily="18" charset="0"/>
                </a:rPr>
                <a:t>nên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kiệm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đủ</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rô</a:t>
              </a:r>
              <a:r>
                <a:rPr lang="en-US" sz="2800" b="1" dirty="0">
                  <a:effectLst/>
                  <a:latin typeface="Cambria" panose="02040503050406030204" pitchFamily="18" charset="0"/>
                  <a:ea typeface="Cambria" panose="02040503050406030204" pitchFamily="18" charset="0"/>
                </a:rPr>
                <a:t> – </a:t>
              </a:r>
              <a:r>
                <a:rPr lang="en-US" sz="2800" b="1" dirty="0" err="1">
                  <a:effectLst/>
                  <a:latin typeface="Cambria" panose="02040503050406030204" pitchFamily="18" charset="0"/>
                  <a:ea typeface="Cambria" panose="02040503050406030204" pitchFamily="18" charset="0"/>
                </a:rPr>
                <a:t>bốt</a:t>
              </a:r>
              <a:r>
                <a:rPr lang="en-US" sz="2800" b="1" dirty="0">
                  <a:effectLst/>
                  <a:latin typeface="Cambria" panose="02040503050406030204" pitchFamily="18" charset="0"/>
                  <a:ea typeface="Cambria" panose="02040503050406030204" pitchFamily="18" charset="0"/>
                </a:rPr>
                <a:t>.</a:t>
              </a:r>
            </a:p>
          </p:txBody>
        </p:sp>
      </p:grpSp>
      <p:pic>
        <p:nvPicPr>
          <p:cNvPr id="8" name="Picture 7">
            <a:extLst>
              <a:ext uri="{FF2B5EF4-FFF2-40B4-BE49-F238E27FC236}">
                <a16:creationId xmlns:a16="http://schemas.microsoft.com/office/drawing/2014/main" id="{ABE787BD-18E4-A0B2-E886-17E5866F0439}"/>
              </a:ext>
            </a:extLst>
          </p:cNvPr>
          <p:cNvPicPr>
            <a:picLocks noChangeAspect="1"/>
          </p:cNvPicPr>
          <p:nvPr/>
        </p:nvPicPr>
        <p:blipFill>
          <a:blip r:embed="rId4"/>
          <a:stretch>
            <a:fillRect/>
          </a:stretch>
        </p:blipFill>
        <p:spPr>
          <a:xfrm>
            <a:off x="451440" y="1289530"/>
            <a:ext cx="4593741" cy="1645056"/>
          </a:xfrm>
          <a:prstGeom prst="rect">
            <a:avLst/>
          </a:prstGeom>
        </p:spPr>
      </p:pic>
    </p:spTree>
    <p:extLst>
      <p:ext uri="{BB962C8B-B14F-4D97-AF65-F5344CB8AC3E}">
        <p14:creationId xmlns:p14="http://schemas.microsoft.com/office/powerpoint/2010/main" val="394381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861FD123-C6CD-91FF-949C-BF530A1DE551}"/>
              </a:ext>
            </a:extLst>
          </p:cNvPr>
          <p:cNvGrpSpPr/>
          <p:nvPr/>
        </p:nvGrpSpPr>
        <p:grpSpPr>
          <a:xfrm>
            <a:off x="5592726" y="382772"/>
            <a:ext cx="5414489" cy="5921957"/>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06232FAE-6B58-3887-C6A0-F337C3E165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832D145C-BF2B-4808-2DBE-69599661CF55}"/>
                </a:ext>
              </a:extLst>
            </p:cNvPr>
            <p:cNvSpPr txBox="1"/>
            <p:nvPr/>
          </p:nvSpPr>
          <p:spPr>
            <a:xfrm>
              <a:off x="442192" y="3886390"/>
              <a:ext cx="4495800" cy="25967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Dung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kiệm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9" name="Picture 8">
            <a:extLst>
              <a:ext uri="{FF2B5EF4-FFF2-40B4-BE49-F238E27FC236}">
                <a16:creationId xmlns:a16="http://schemas.microsoft.com/office/drawing/2014/main" id="{A86469A9-C0A0-572B-8C6D-C466E1AC4732}"/>
              </a:ext>
            </a:extLst>
          </p:cNvPr>
          <p:cNvPicPr>
            <a:picLocks noChangeAspect="1"/>
          </p:cNvPicPr>
          <p:nvPr/>
        </p:nvPicPr>
        <p:blipFill>
          <a:blip r:embed="rId4"/>
          <a:stretch>
            <a:fillRect/>
          </a:stretch>
        </p:blipFill>
        <p:spPr>
          <a:xfrm>
            <a:off x="465727" y="1012419"/>
            <a:ext cx="4712328" cy="1891343"/>
          </a:xfrm>
          <a:prstGeom prst="rect">
            <a:avLst/>
          </a:prstGeom>
        </p:spPr>
      </p:pic>
    </p:spTree>
    <p:extLst>
      <p:ext uri="{BB962C8B-B14F-4D97-AF65-F5344CB8AC3E}">
        <p14:creationId xmlns:p14="http://schemas.microsoft.com/office/powerpoint/2010/main" val="101461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861FD123-C6CD-91FF-949C-BF530A1DE551}"/>
              </a:ext>
            </a:extLst>
          </p:cNvPr>
          <p:cNvGrpSpPr/>
          <p:nvPr/>
        </p:nvGrpSpPr>
        <p:grpSpPr>
          <a:xfrm>
            <a:off x="5592727" y="382772"/>
            <a:ext cx="5478282" cy="5921957"/>
            <a:chOff x="442193" y="1257300"/>
            <a:chExt cx="4548770" cy="5372481"/>
          </a:xfrm>
        </p:grpSpPr>
        <p:pic>
          <p:nvPicPr>
            <p:cNvPr id="6" name="Picture 5" descr="A picture containing text&#10;&#10;Description automatically generated">
              <a:extLst>
                <a:ext uri="{FF2B5EF4-FFF2-40B4-BE49-F238E27FC236}">
                  <a16:creationId xmlns:a16="http://schemas.microsoft.com/office/drawing/2014/main" id="{06232FAE-6B58-3887-C6A0-F337C3E165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832D145C-BF2B-4808-2DBE-69599661CF55}"/>
                </a:ext>
              </a:extLst>
            </p:cNvPr>
            <p:cNvSpPr txBox="1"/>
            <p:nvPr/>
          </p:nvSpPr>
          <p:spPr>
            <a:xfrm>
              <a:off x="495163" y="4224000"/>
              <a:ext cx="4495800" cy="20941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Thanh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bỏ</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túi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kiệm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8" name="Picture 7">
            <a:extLst>
              <a:ext uri="{FF2B5EF4-FFF2-40B4-BE49-F238E27FC236}">
                <a16:creationId xmlns:a16="http://schemas.microsoft.com/office/drawing/2014/main" id="{23981B70-46F6-31AC-CBFF-15D5315CC82C}"/>
              </a:ext>
            </a:extLst>
          </p:cNvPr>
          <p:cNvPicPr>
            <a:picLocks noChangeAspect="1"/>
          </p:cNvPicPr>
          <p:nvPr/>
        </p:nvPicPr>
        <p:blipFill>
          <a:blip r:embed="rId4"/>
          <a:stretch>
            <a:fillRect/>
          </a:stretch>
        </p:blipFill>
        <p:spPr>
          <a:xfrm>
            <a:off x="699311" y="874195"/>
            <a:ext cx="4670611" cy="1837107"/>
          </a:xfrm>
          <a:prstGeom prst="rect">
            <a:avLst/>
          </a:prstGeom>
        </p:spPr>
      </p:pic>
    </p:spTree>
    <p:extLst>
      <p:ext uri="{BB962C8B-B14F-4D97-AF65-F5344CB8AC3E}">
        <p14:creationId xmlns:p14="http://schemas.microsoft.com/office/powerpoint/2010/main" val="346977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8" name="Picture 7" descr="A green and red text on a black background&#10;&#10;Description automatically generated">
            <a:extLst>
              <a:ext uri="{FF2B5EF4-FFF2-40B4-BE49-F238E27FC236}">
                <a16:creationId xmlns:a16="http://schemas.microsoft.com/office/drawing/2014/main" id="{0388B0E2-1FB1-D9D3-0F6D-D6A18122F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28" y="766829"/>
            <a:ext cx="7193903" cy="5791702"/>
          </a:xfrm>
          <a:prstGeom prst="rect">
            <a:avLst/>
          </a:prstGeom>
        </p:spPr>
      </p:pic>
    </p:spTree>
    <p:extLst>
      <p:ext uri="{BB962C8B-B14F-4D97-AF65-F5344CB8AC3E}">
        <p14:creationId xmlns:p14="http://schemas.microsoft.com/office/powerpoint/2010/main" val="40381215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grpSp>
        <p:nvGrpSpPr>
          <p:cNvPr id="7" name="Group 6">
            <a:extLst>
              <a:ext uri="{FF2B5EF4-FFF2-40B4-BE49-F238E27FC236}">
                <a16:creationId xmlns:a16="http://schemas.microsoft.com/office/drawing/2014/main" id="{8C3F87FB-F228-6D85-6D26-09A49CCC1AB1}"/>
              </a:ext>
            </a:extLst>
          </p:cNvPr>
          <p:cNvGrpSpPr/>
          <p:nvPr/>
        </p:nvGrpSpPr>
        <p:grpSpPr>
          <a:xfrm>
            <a:off x="668972" y="809175"/>
            <a:ext cx="7469188" cy="2901588"/>
            <a:chOff x="457789" y="2120323"/>
            <a:chExt cx="6162594" cy="1065823"/>
          </a:xfrm>
        </p:grpSpPr>
        <p:sp>
          <p:nvSpPr>
            <p:cNvPr id="8" name="Freeform 3">
              <a:extLst>
                <a:ext uri="{FF2B5EF4-FFF2-40B4-BE49-F238E27FC236}">
                  <a16:creationId xmlns:a16="http://schemas.microsoft.com/office/drawing/2014/main"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1BCC5AB-DCE1-AC4D-338D-2CBD6F42AEE8}"/>
                </a:ext>
              </a:extLst>
            </p:cNvPr>
            <p:cNvSpPr txBox="1"/>
            <p:nvPr/>
          </p:nvSpPr>
          <p:spPr>
            <a:xfrm>
              <a:off x="509450" y="2120323"/>
              <a:ext cx="6097870" cy="7453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mbria" panose="02040503050406030204" pitchFamily="18" charset="0"/>
                  <a:ea typeface="Cambria" panose="02040503050406030204" pitchFamily="18" charset="0"/>
                </a:rPr>
                <a:t>V</a:t>
              </a:r>
              <a:r>
                <a:rPr lang="vi-VN" sz="4800" b="1" dirty="0">
                  <a:solidFill>
                    <a:srgbClr val="FF0000"/>
                  </a:solidFill>
                  <a:latin typeface="Cambria" panose="02040503050406030204" pitchFamily="18" charset="0"/>
                  <a:ea typeface="Cambria" panose="02040503050406030204" pitchFamily="18" charset="0"/>
                </a:rPr>
                <a:t>ề nhà tuyên truyền cùng người thân về các cách sử dụng tiền hợp lý</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99231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artoon of a child&#10;&#10;Description automatically generated with medium confidence">
            <a:extLst>
              <a:ext uri="{FF2B5EF4-FFF2-40B4-BE49-F238E27FC236}">
                <a16:creationId xmlns:a16="http://schemas.microsoft.com/office/drawing/2014/main" id="{8ADE05CC-1401-2B73-C059-224B8D7B38E1}"/>
              </a:ext>
            </a:extLst>
          </p:cNvPr>
          <p:cNvPicPr>
            <a:picLocks noChangeAspect="1"/>
          </p:cNvPicPr>
          <p:nvPr/>
        </p:nvPicPr>
        <p:blipFill rotWithShape="1">
          <a:blip r:embed="rId3">
            <a:extLst>
              <a:ext uri="{28A0092B-C50C-407E-A947-70E740481C1C}">
                <a14:useLocalDpi xmlns:a14="http://schemas.microsoft.com/office/drawing/2010/main" val="0"/>
              </a:ext>
            </a:extLst>
          </a:blip>
          <a:srcRect l="21733" r="30267"/>
          <a:stretch/>
        </p:blipFill>
        <p:spPr>
          <a:xfrm>
            <a:off x="991368" y="3322320"/>
            <a:ext cx="1697126" cy="353568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3DD72E24-7BA1-AB12-A6C5-E08BE0111C12}"/>
              </a:ext>
            </a:extLst>
          </p:cNvPr>
          <p:cNvPicPr>
            <a:picLocks noChangeAspect="1"/>
          </p:cNvPicPr>
          <p:nvPr/>
        </p:nvPicPr>
        <p:blipFill rotWithShape="1">
          <a:blip r:embed="rId4">
            <a:extLst>
              <a:ext uri="{28A0092B-C50C-407E-A947-70E740481C1C}">
                <a14:useLocalDpi xmlns:a14="http://schemas.microsoft.com/office/drawing/2010/main" val="0"/>
              </a:ext>
            </a:extLst>
          </a:blip>
          <a:srcRect l="24044" r="23333"/>
          <a:stretch/>
        </p:blipFill>
        <p:spPr>
          <a:xfrm>
            <a:off x="8551584" y="3322320"/>
            <a:ext cx="1937542" cy="3681984"/>
          </a:xfrm>
          <a:prstGeom prst="rect">
            <a:avLst/>
          </a:prstGeom>
        </p:spPr>
      </p:pic>
      <p:pic>
        <p:nvPicPr>
          <p:cNvPr id="8" name="Picture 7">
            <a:extLst>
              <a:ext uri="{FF2B5EF4-FFF2-40B4-BE49-F238E27FC236}">
                <a16:creationId xmlns:a16="http://schemas.microsoft.com/office/drawing/2014/main" id="{CCDC3839-F2E0-BAF1-AFF8-36C63E94DEED}"/>
              </a:ext>
            </a:extLst>
          </p:cNvPr>
          <p:cNvPicPr>
            <a:picLocks noChangeAspect="1"/>
          </p:cNvPicPr>
          <p:nvPr/>
        </p:nvPicPr>
        <p:blipFill>
          <a:blip r:embed="rId5"/>
          <a:stretch>
            <a:fillRect/>
          </a:stretch>
        </p:blipFill>
        <p:spPr>
          <a:xfrm>
            <a:off x="0" y="560280"/>
            <a:ext cx="10723793" cy="4182218"/>
          </a:xfrm>
          <a:prstGeom prst="rect">
            <a:avLst/>
          </a:prstGeom>
        </p:spPr>
      </p:pic>
    </p:spTree>
    <p:extLst>
      <p:ext uri="{BB962C8B-B14F-4D97-AF65-F5344CB8AC3E}">
        <p14:creationId xmlns:p14="http://schemas.microsoft.com/office/powerpoint/2010/main" val="23146400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sp>
        <p:nvSpPr>
          <p:cNvPr id="9" name="Freeform 2">
            <a:extLst>
              <a:ext uri="{FF2B5EF4-FFF2-40B4-BE49-F238E27FC236}">
                <a16:creationId xmlns:a16="http://schemas.microsoft.com/office/drawing/2014/main" id="{A00DB783-83F3-06E7-DBF6-95730939919D}"/>
              </a:ext>
            </a:extLst>
          </p:cNvPr>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7" action="ppaction://hlinksldjump"/>
            <a:extLst>
              <a:ext uri="{FF2B5EF4-FFF2-40B4-BE49-F238E27FC236}">
                <a16:creationId xmlns:a16="http://schemas.microsoft.com/office/drawing/2014/main" id="{78C0858D-B06D-CA43-22BC-2C1BAE8EB581}"/>
              </a:ext>
            </a:extLst>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10" action="ppaction://hlinksldjump"/>
            <a:extLst>
              <a:ext uri="{FF2B5EF4-FFF2-40B4-BE49-F238E27FC236}">
                <a16:creationId xmlns:a16="http://schemas.microsoft.com/office/drawing/2014/main" id="{8020A023-5905-8972-963B-CAE1BD180AF5}"/>
              </a:ext>
            </a:extLst>
          </p:cNvPr>
          <p:cNvSpPr/>
          <p:nvPr/>
        </p:nvSpPr>
        <p:spPr>
          <a:xfrm rot="2996330">
            <a:off x="2630209" y="1532695"/>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12" action="ppaction://hlinksldjump"/>
            <a:extLst>
              <a:ext uri="{FF2B5EF4-FFF2-40B4-BE49-F238E27FC236}">
                <a16:creationId xmlns:a16="http://schemas.microsoft.com/office/drawing/2014/main" id="{BDBD9C16-355C-D11B-117D-136617A8F892}"/>
              </a:ext>
            </a:extLst>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23ADEA0-982F-31DC-BF0F-CEA091B70BC4}"/>
              </a:ext>
            </a:extLst>
          </p:cNvPr>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a:extLst>
                <a:ext uri="{FF2B5EF4-FFF2-40B4-BE49-F238E27FC236}">
                  <a16:creationId xmlns:a16="http://schemas.microsoft.com/office/drawing/2014/main" id="{EE8717A8-2204-55E6-25A9-DC6D5055E7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a:extLst>
                <a:ext uri="{FF2B5EF4-FFF2-40B4-BE49-F238E27FC236}">
                  <a16:creationId xmlns:a16="http://schemas.microsoft.com/office/drawing/2014/main" id="{63441C48-B312-93D6-A74E-1E0DF639F43C}"/>
                </a:ext>
              </a:extLst>
            </p:cNvPr>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a:extLst>
              <a:ext uri="{FF2B5EF4-FFF2-40B4-BE49-F238E27FC236}">
                <a16:creationId xmlns:a16="http://schemas.microsoft.com/office/drawing/2014/main" id="{6920DB43-2367-B71B-CCAD-37B69072E9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8" name="Picture 27">
            <a:extLst>
              <a:ext uri="{FF2B5EF4-FFF2-40B4-BE49-F238E27FC236}">
                <a16:creationId xmlns:a16="http://schemas.microsoft.com/office/drawing/2014/main" id="{5F49E7F5-8F52-4E4A-5ACE-DD219B5F99B3}"/>
              </a:ext>
            </a:extLst>
          </p:cNvPr>
          <p:cNvPicPr>
            <a:picLocks noChangeAspect="1"/>
          </p:cNvPicPr>
          <p:nvPr/>
        </p:nvPicPr>
        <p:blipFill>
          <a:blip r:embed="rId15"/>
          <a:stretch>
            <a:fillRect/>
          </a:stretch>
        </p:blipFill>
        <p:spPr>
          <a:xfrm>
            <a:off x="9620174" y="0"/>
            <a:ext cx="2965329" cy="382772"/>
          </a:xfrm>
          <a:prstGeom prst="rect">
            <a:avLst/>
          </a:prstGeom>
        </p:spPr>
      </p:pic>
      <p:pic>
        <p:nvPicPr>
          <p:cNvPr id="29" name="Picture 4">
            <a:hlinkClick r:id="rId16" action="ppaction://hlinksldjump"/>
            <a:extLst>
              <a:ext uri="{FF2B5EF4-FFF2-40B4-BE49-F238E27FC236}">
                <a16:creationId xmlns:a16="http://schemas.microsoft.com/office/drawing/2014/main" id="{B1F9FA9C-EB99-FFFD-B5A3-89ABBDA8E46E}"/>
              </a:ext>
            </a:extLst>
          </p:cNvPr>
          <p:cNvPicPr>
            <a:picLocks noChangeAspect="1"/>
          </p:cNvPicPr>
          <p:nvPr/>
        </p:nvPicPr>
        <p:blipFill>
          <a:blip r:embed="rId17"/>
          <a:srcRect/>
          <a:stretch>
            <a:fillRect/>
          </a:stretch>
        </p:blipFill>
        <p:spPr>
          <a:xfrm>
            <a:off x="9948531" y="191386"/>
            <a:ext cx="2083981" cy="2083981"/>
          </a:xfrm>
          <a:prstGeom prst="rect">
            <a:avLst/>
          </a:prstGeom>
        </p:spPr>
      </p:pic>
    </p:spTree>
    <p:extLst>
      <p:ext uri="{BB962C8B-B14F-4D97-AF65-F5344CB8AC3E}">
        <p14:creationId xmlns:p14="http://schemas.microsoft.com/office/powerpoint/2010/main" val="139083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81481E-6 L 0.41654 0.6368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51767F-B0D3-18A3-EB6F-8481E4EE5DDF}"/>
              </a:ext>
            </a:extLst>
          </p:cNvPr>
          <p:cNvPicPr>
            <a:picLocks noChangeAspect="1"/>
          </p:cNvPicPr>
          <p:nvPr/>
        </p:nvPicPr>
        <p:blipFill>
          <a:blip r:embed="rId3"/>
          <a:stretch>
            <a:fillRect/>
          </a:stretch>
        </p:blipFill>
        <p:spPr>
          <a:xfrm>
            <a:off x="-71920" y="0"/>
            <a:ext cx="12271463" cy="6858000"/>
          </a:xfrm>
          <a:prstGeom prst="rect">
            <a:avLst/>
          </a:prstGeom>
        </p:spPr>
      </p:pic>
      <p:sp>
        <p:nvSpPr>
          <p:cNvPr id="18" name="Rectangle 17">
            <a:extLst>
              <a:ext uri="{FF2B5EF4-FFF2-40B4-BE49-F238E27FC236}">
                <a16:creationId xmlns:a16="http://schemas.microsoft.com/office/drawing/2014/main" id="{0EC6FAE5-C1A5-D783-B5CC-5A1703F9EE6A}"/>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Nêu</a:t>
            </a:r>
            <a:r>
              <a:rPr lang="en-US" sz="48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b</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iểu</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hiện</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sử</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tiền</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hợp</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lí</a:t>
            </a:r>
            <a:endPar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2" name="Picture 21" descr="A wicker basket with a black background&#10;&#10;Description automatically generated">
            <a:hlinkClick r:id="rId4" action="ppaction://hlinksldjump"/>
            <a:extLst>
              <a:ext uri="{FF2B5EF4-FFF2-40B4-BE49-F238E27FC236}">
                <a16:creationId xmlns:a16="http://schemas.microsoft.com/office/drawing/2014/main" id="{D3C807A3-56A1-38B2-6C96-A459C071BC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2" name="Rectangle 1">
            <a:extLst>
              <a:ext uri="{FF2B5EF4-FFF2-40B4-BE49-F238E27FC236}">
                <a16:creationId xmlns:a16="http://schemas.microsoft.com/office/drawing/2014/main" id="{05F95828-56E1-9E21-7F47-FC10034C69A9}"/>
              </a:ext>
            </a:extLst>
          </p:cNvPr>
          <p:cNvSpPr/>
          <p:nvPr/>
        </p:nvSpPr>
        <p:spPr>
          <a:xfrm>
            <a:off x="1847088" y="1408004"/>
            <a:ext cx="8467344" cy="344690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just"/>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Lên kế hoạch trước khi mua sắm</a:t>
            </a:r>
          </a:p>
          <a:p>
            <a:pPr lvl="0" algn="just"/>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Chọn nơi có giá cả hợp lí</a:t>
            </a:r>
          </a:p>
          <a:p>
            <a:pPr marL="571500" lvl="0" indent="-571500" algn="just">
              <a:buFontTx/>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Mua hàng vừa đủ dùng</a:t>
            </a:r>
            <a:endPar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marL="571500" lvl="0" indent="-571500" algn="just">
              <a:buFontTx/>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Không mua hàng rẻ kém chất lượng</a:t>
            </a:r>
          </a:p>
          <a:p>
            <a:pPr marL="571500" lvl="0" indent="-571500" algn="just">
              <a:buFontTx/>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Mua hàng phù hợp với hoàn cảnh gia đình mình và với số tiền minh hiện có...</a:t>
            </a:r>
          </a:p>
        </p:txBody>
      </p:sp>
      <p:pic>
        <p:nvPicPr>
          <p:cNvPr id="4" name="Picture 3">
            <a:extLst>
              <a:ext uri="{FF2B5EF4-FFF2-40B4-BE49-F238E27FC236}">
                <a16:creationId xmlns:a16="http://schemas.microsoft.com/office/drawing/2014/main" id="{64F3692A-D8D4-0E57-6FAC-88C13EB40917}"/>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410486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E9D459-DE9D-5E3A-C580-CF37F94499C6}"/>
              </a:ext>
            </a:extLst>
          </p:cNvPr>
          <p:cNvPicPr>
            <a:picLocks noChangeAspect="1"/>
          </p:cNvPicPr>
          <p:nvPr/>
        </p:nvPicPr>
        <p:blipFill>
          <a:blip r:embed="rId3"/>
          <a:stretch>
            <a:fillRect/>
          </a:stretch>
        </p:blipFill>
        <p:spPr>
          <a:xfrm>
            <a:off x="-71920" y="0"/>
            <a:ext cx="12271463" cy="6858000"/>
          </a:xfrm>
          <a:prstGeom prst="rect">
            <a:avLst/>
          </a:prstGeom>
        </p:spPr>
      </p:pic>
      <p:sp>
        <p:nvSpPr>
          <p:cNvPr id="9" name="Rectangle 8">
            <a:extLst>
              <a:ext uri="{FF2B5EF4-FFF2-40B4-BE49-F238E27FC236}">
                <a16:creationId xmlns:a16="http://schemas.microsoft.com/office/drawing/2014/main" id="{A515B79A-7231-08D8-62D8-6D33819F5A80}"/>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Nêu</a:t>
            </a:r>
            <a:r>
              <a:rPr lang="en-US" sz="48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ý</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sử</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tiền</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hợp</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lí</a:t>
            </a:r>
            <a:endPar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descr="A wicker basket with a black background&#10;&#10;Description automatically generated">
            <a:hlinkClick r:id="rId4" action="ppaction://hlinksldjump"/>
            <a:extLst>
              <a:ext uri="{FF2B5EF4-FFF2-40B4-BE49-F238E27FC236}">
                <a16:creationId xmlns:a16="http://schemas.microsoft.com/office/drawing/2014/main" id="{A42AF44D-6A38-DADA-6713-C240DAA5B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11" name="Rectangle 10">
            <a:extLst>
              <a:ext uri="{FF2B5EF4-FFF2-40B4-BE49-F238E27FC236}">
                <a16:creationId xmlns:a16="http://schemas.microsoft.com/office/drawing/2014/main" id="{A886EA96-079A-2D76-E9A1-630B88D0D14E}"/>
              </a:ext>
            </a:extLst>
          </p:cNvPr>
          <p:cNvSpPr/>
          <p:nvPr/>
        </p:nvSpPr>
        <p:spPr>
          <a:xfrm>
            <a:off x="1655064" y="1554308"/>
            <a:ext cx="8979408" cy="3200678"/>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Có tiền chủ động trong chi tiêu, đáp ứng được nhu cầu của bản thân</a:t>
            </a:r>
            <a:endPar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lvl="0" algn="just"/>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Phòng ngừa rủi ro</a:t>
            </a:r>
          </a:p>
          <a:p>
            <a:pPr lvl="0" algn="just"/>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Giúp đỡ những người gặp khó khăn trong cuộc sống.</a:t>
            </a:r>
          </a:p>
        </p:txBody>
      </p:sp>
      <p:pic>
        <p:nvPicPr>
          <p:cNvPr id="2" name="Picture 1">
            <a:extLst>
              <a:ext uri="{FF2B5EF4-FFF2-40B4-BE49-F238E27FC236}">
                <a16:creationId xmlns:a16="http://schemas.microsoft.com/office/drawing/2014/main" id="{113CD5B7-F6CB-E132-5AF5-420EBC1ED6CA}"/>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146739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4686FD-2963-5442-E045-46F9AD33AF2A}"/>
              </a:ext>
            </a:extLst>
          </p:cNvPr>
          <p:cNvPicPr>
            <a:picLocks noChangeAspect="1"/>
          </p:cNvPicPr>
          <p:nvPr/>
        </p:nvPicPr>
        <p:blipFill>
          <a:blip r:embed="rId3"/>
          <a:stretch>
            <a:fillRect/>
          </a:stretch>
        </p:blipFill>
        <p:spPr>
          <a:xfrm>
            <a:off x="-71920" y="0"/>
            <a:ext cx="12271463" cy="6858000"/>
          </a:xfrm>
          <a:prstGeom prst="rect">
            <a:avLst/>
          </a:prstGeom>
        </p:spPr>
      </p:pic>
      <p:sp>
        <p:nvSpPr>
          <p:cNvPr id="4" name="Rectangle 3">
            <a:extLst>
              <a:ext uri="{FF2B5EF4-FFF2-40B4-BE49-F238E27FC236}">
                <a16:creationId xmlns:a16="http://schemas.microsoft.com/office/drawing/2014/main" id="{E88E9312-E9F5-468D-81CC-C682A63B2E0E}"/>
              </a:ext>
            </a:extLst>
          </p:cNvPr>
          <p:cNvSpPr/>
          <p:nvPr/>
        </p:nvSpPr>
        <p:spPr>
          <a:xfrm>
            <a:off x="742610" y="152400"/>
            <a:ext cx="10494161" cy="86157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Nêu</a:t>
            </a:r>
            <a:r>
              <a:rPr lang="en-US" sz="48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 c</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ách</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sử</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tiền</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hợp</a:t>
            </a:r>
            <a:r>
              <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lí</a:t>
            </a:r>
            <a:endParaRPr kumimoji="0" lang="en-US" sz="4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9" name="Picture 8" descr="A wicker basket with a black background&#10;&#10;Description automatically generated">
            <a:hlinkClick r:id="rId4" action="ppaction://hlinksldjump"/>
            <a:extLst>
              <a:ext uri="{FF2B5EF4-FFF2-40B4-BE49-F238E27FC236}">
                <a16:creationId xmlns:a16="http://schemas.microsoft.com/office/drawing/2014/main" id="{8AEBA507-55D3-F309-C05B-233249B03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
        <p:nvSpPr>
          <p:cNvPr id="10" name="Rectangle 9">
            <a:extLst>
              <a:ext uri="{FF2B5EF4-FFF2-40B4-BE49-F238E27FC236}">
                <a16:creationId xmlns:a16="http://schemas.microsoft.com/office/drawing/2014/main" id="{5DF7F6D0-7894-7894-09DB-A1FF0288C884}"/>
              </a:ext>
            </a:extLst>
          </p:cNvPr>
          <p:cNvSpPr/>
          <p:nvPr/>
        </p:nvSpPr>
        <p:spPr>
          <a:xfrm>
            <a:off x="1572768" y="2422988"/>
            <a:ext cx="9701784" cy="1969572"/>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Chia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tiền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thành</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các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phân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phù</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hợp</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với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hoàn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cảnh</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bản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thân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nguyên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tắc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6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chiếc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lọ</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Kiểm</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soát</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chi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tiêu</a:t>
            </a:r>
            <a:endPar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5DA5442D-D893-7E0E-C503-C498CFB1A3BD}"/>
              </a:ext>
            </a:extLst>
          </p:cNvPr>
          <p:cNvPicPr>
            <a:picLocks noChangeAspect="1"/>
          </p:cNvPicPr>
          <p:nvPr/>
        </p:nvPicPr>
        <p:blipFill>
          <a:blip r:embed="rId6"/>
          <a:stretch>
            <a:fillRect/>
          </a:stretch>
        </p:blipFill>
        <p:spPr>
          <a:xfrm>
            <a:off x="5105400" y="6415768"/>
            <a:ext cx="2590800" cy="361950"/>
          </a:xfrm>
          <a:prstGeom prst="rect">
            <a:avLst/>
          </a:prstGeom>
        </p:spPr>
      </p:pic>
    </p:spTree>
    <p:extLst>
      <p:ext uri="{BB962C8B-B14F-4D97-AF65-F5344CB8AC3E}">
        <p14:creationId xmlns:p14="http://schemas.microsoft.com/office/powerpoint/2010/main" val="1999036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Graphic 14">
            <a:extLst>
              <a:ext uri="{FF2B5EF4-FFF2-40B4-BE49-F238E27FC236}">
                <a16:creationId xmlns:a16="http://schemas.microsoft.com/office/drawing/2014/main" id="{C59BFB26-EAA7-0ED1-A6B7-94B6EA85C2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2099" y="1758965"/>
            <a:ext cx="1549901" cy="4692360"/>
          </a:xfrm>
          <a:prstGeom prst="rect">
            <a:avLst/>
          </a:prstGeom>
        </p:spPr>
      </p:pic>
      <p:pic>
        <p:nvPicPr>
          <p:cNvPr id="17" name="Graphic 16">
            <a:extLst>
              <a:ext uri="{FF2B5EF4-FFF2-40B4-BE49-F238E27FC236}">
                <a16:creationId xmlns:a16="http://schemas.microsoft.com/office/drawing/2014/main" id="{BD511EFE-A672-0206-A244-388D172CA0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9916" y="5006252"/>
            <a:ext cx="2114550" cy="1885950"/>
          </a:xfrm>
          <a:prstGeom prst="rect">
            <a:avLst/>
          </a:prstGeom>
        </p:spPr>
      </p:pic>
      <p:pic>
        <p:nvPicPr>
          <p:cNvPr id="19" name="Graphic 18">
            <a:extLst>
              <a:ext uri="{FF2B5EF4-FFF2-40B4-BE49-F238E27FC236}">
                <a16:creationId xmlns:a16="http://schemas.microsoft.com/office/drawing/2014/main" id="{89ECC979-A0CD-2EEA-6E3E-D44E7838B8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54583" y="5671055"/>
            <a:ext cx="2028825" cy="1171575"/>
          </a:xfrm>
          <a:prstGeom prst="rect">
            <a:avLst/>
          </a:prstGeom>
        </p:spPr>
      </p:pic>
      <p:pic>
        <p:nvPicPr>
          <p:cNvPr id="21" name="Graphic 20">
            <a:extLst>
              <a:ext uri="{FF2B5EF4-FFF2-40B4-BE49-F238E27FC236}">
                <a16:creationId xmlns:a16="http://schemas.microsoft.com/office/drawing/2014/main" id="{AB60C3AE-AEB1-D713-9150-E0E3AB58D7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19521" y="5581650"/>
            <a:ext cx="1905000" cy="1276350"/>
          </a:xfrm>
          <a:prstGeom prst="rect">
            <a:avLst/>
          </a:prstGeom>
        </p:spPr>
      </p:pic>
      <p:sp>
        <p:nvSpPr>
          <p:cNvPr id="16" name="Rectangle: Rounded Corners 15">
            <a:extLst>
              <a:ext uri="{FF2B5EF4-FFF2-40B4-BE49-F238E27FC236}">
                <a16:creationId xmlns:a16="http://schemas.microsoft.com/office/drawing/2014/main" id="{7A78FCBF-CAF1-B701-DA2E-A2D0DA5227B5}"/>
              </a:ext>
            </a:extLst>
          </p:cNvPr>
          <p:cNvSpPr/>
          <p:nvPr/>
        </p:nvSpPr>
        <p:spPr>
          <a:xfrm>
            <a:off x="3124200" y="579120"/>
            <a:ext cx="7221995" cy="4511040"/>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pic>
        <p:nvPicPr>
          <p:cNvPr id="13" name="Graphic 12">
            <a:extLst>
              <a:ext uri="{FF2B5EF4-FFF2-40B4-BE49-F238E27FC236}">
                <a16:creationId xmlns:a16="http://schemas.microsoft.com/office/drawing/2014/main" id="{8F42F275-9D77-C8D2-7E27-15A383B8CE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65595" y="4218365"/>
            <a:ext cx="1956507" cy="2561358"/>
          </a:xfrm>
          <a:prstGeom prst="rect">
            <a:avLst/>
          </a:prstGeom>
        </p:spPr>
      </p:pic>
      <p:pic>
        <p:nvPicPr>
          <p:cNvPr id="9" name="Graphic 8">
            <a:extLst>
              <a:ext uri="{FF2B5EF4-FFF2-40B4-BE49-F238E27FC236}">
                <a16:creationId xmlns:a16="http://schemas.microsoft.com/office/drawing/2014/main" id="{329C0EA7-C27F-9B43-F13F-C2B8B79C25C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3514" y="2026227"/>
            <a:ext cx="2876533" cy="4678073"/>
          </a:xfrm>
          <a:prstGeom prst="rect">
            <a:avLst/>
          </a:prstGeom>
        </p:spPr>
      </p:pic>
      <p:pic>
        <p:nvPicPr>
          <p:cNvPr id="11" name="Graphic 10">
            <a:extLst>
              <a:ext uri="{FF2B5EF4-FFF2-40B4-BE49-F238E27FC236}">
                <a16:creationId xmlns:a16="http://schemas.microsoft.com/office/drawing/2014/main" id="{C38F6029-DE06-AA9B-E712-580DEA30279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33393" y="3719945"/>
            <a:ext cx="2650233" cy="4166755"/>
          </a:xfrm>
          <a:prstGeom prst="rect">
            <a:avLst/>
          </a:prstGeom>
        </p:spPr>
      </p:pic>
      <p:sp>
        <p:nvSpPr>
          <p:cNvPr id="18" name="TextBox 3">
            <a:extLst>
              <a:ext uri="{FF2B5EF4-FFF2-40B4-BE49-F238E27FC236}">
                <a16:creationId xmlns:a16="http://schemas.microsoft.com/office/drawing/2014/main" id="{37136ACD-9E11-0B29-2621-4B5A3547E81F}"/>
              </a:ext>
            </a:extLst>
          </p:cNvPr>
          <p:cNvSpPr txBox="1"/>
          <p:nvPr/>
        </p:nvSpPr>
        <p:spPr>
          <a:xfrm>
            <a:off x="3922515" y="663730"/>
            <a:ext cx="5748007" cy="584775"/>
          </a:xfrm>
          <a:prstGeom prst="rect">
            <a:avLst/>
          </a:prstGeom>
          <a:noFill/>
        </p:spPr>
        <p:txBody>
          <a:bodyPr wrap="square" rtlCol="0">
            <a:spAutoFit/>
          </a:bodyPr>
          <a:lstStyle/>
          <a:p>
            <a:pPr algn="ctr"/>
            <a:r>
              <a:rPr lang="en-US" sz="3200" b="1" dirty="0" err="1"/>
              <a:t>Thứ</a:t>
            </a:r>
            <a:r>
              <a:rPr lang="en-US" sz="3200" b="1" dirty="0"/>
              <a:t> … </a:t>
            </a:r>
            <a:r>
              <a:rPr lang="en-US" sz="3200" b="1" dirty="0" err="1"/>
              <a:t>ngày</a:t>
            </a:r>
            <a:r>
              <a:rPr lang="en-US" sz="3200" b="1" dirty="0"/>
              <a:t> … </a:t>
            </a:r>
            <a:r>
              <a:rPr lang="en-US" sz="3200" b="1" dirty="0" err="1"/>
              <a:t>tháng</a:t>
            </a:r>
            <a:r>
              <a:rPr lang="en-US" sz="3200" b="1" dirty="0"/>
              <a:t> … </a:t>
            </a:r>
            <a:r>
              <a:rPr lang="en-US" sz="3200" b="1" dirty="0" err="1"/>
              <a:t>năm</a:t>
            </a:r>
            <a:r>
              <a:rPr lang="en-US" sz="3200" b="1" dirty="0"/>
              <a:t> …</a:t>
            </a:r>
          </a:p>
        </p:txBody>
      </p:sp>
      <p:pic>
        <p:nvPicPr>
          <p:cNvPr id="2" name="Picture 1">
            <a:extLst>
              <a:ext uri="{FF2B5EF4-FFF2-40B4-BE49-F238E27FC236}">
                <a16:creationId xmlns:a16="http://schemas.microsoft.com/office/drawing/2014/main" id="{79C7CABD-4E31-2D89-6289-8FC53107AE8E}"/>
              </a:ext>
            </a:extLst>
          </p:cNvPr>
          <p:cNvPicPr>
            <a:picLocks noChangeAspect="1"/>
          </p:cNvPicPr>
          <p:nvPr/>
        </p:nvPicPr>
        <p:blipFill>
          <a:blip r:embed="rId18"/>
          <a:stretch>
            <a:fillRect/>
          </a:stretch>
        </p:blipFill>
        <p:spPr>
          <a:xfrm>
            <a:off x="5328802" y="1197826"/>
            <a:ext cx="2712955" cy="865707"/>
          </a:xfrm>
          <a:prstGeom prst="rect">
            <a:avLst/>
          </a:prstGeom>
        </p:spPr>
      </p:pic>
      <p:pic>
        <p:nvPicPr>
          <p:cNvPr id="4" name="Picture 3">
            <a:extLst>
              <a:ext uri="{FF2B5EF4-FFF2-40B4-BE49-F238E27FC236}">
                <a16:creationId xmlns:a16="http://schemas.microsoft.com/office/drawing/2014/main" id="{FB5FD4F5-F912-4BB7-3630-D6C3F8121E8B}"/>
              </a:ext>
            </a:extLst>
          </p:cNvPr>
          <p:cNvPicPr>
            <a:picLocks noChangeAspect="1"/>
          </p:cNvPicPr>
          <p:nvPr/>
        </p:nvPicPr>
        <p:blipFill>
          <a:blip r:embed="rId19"/>
          <a:stretch>
            <a:fillRect/>
          </a:stretch>
        </p:blipFill>
        <p:spPr>
          <a:xfrm>
            <a:off x="3505200" y="2966443"/>
            <a:ext cx="6290405" cy="2222102"/>
          </a:xfrm>
          <a:prstGeom prst="rect">
            <a:avLst/>
          </a:prstGeom>
        </p:spPr>
      </p:pic>
      <p:pic>
        <p:nvPicPr>
          <p:cNvPr id="7" name="Picture 6">
            <a:extLst>
              <a:ext uri="{FF2B5EF4-FFF2-40B4-BE49-F238E27FC236}">
                <a16:creationId xmlns:a16="http://schemas.microsoft.com/office/drawing/2014/main" id="{269CC707-576E-409C-0C73-C72482022B2C}"/>
              </a:ext>
            </a:extLst>
          </p:cNvPr>
          <p:cNvPicPr>
            <a:picLocks noChangeAspect="1"/>
          </p:cNvPicPr>
          <p:nvPr/>
        </p:nvPicPr>
        <p:blipFill>
          <a:blip r:embed="rId20"/>
          <a:stretch>
            <a:fillRect/>
          </a:stretch>
        </p:blipFill>
        <p:spPr>
          <a:xfrm>
            <a:off x="5132697" y="2295106"/>
            <a:ext cx="3115326" cy="859611"/>
          </a:xfrm>
          <a:prstGeom prst="rect">
            <a:avLst/>
          </a:prstGeom>
        </p:spPr>
      </p:pic>
    </p:spTree>
    <p:extLst>
      <p:ext uri="{BB962C8B-B14F-4D97-AF65-F5344CB8AC3E}">
        <p14:creationId xmlns:p14="http://schemas.microsoft.com/office/powerpoint/2010/main" val="38078026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2" name="Picture 1">
            <a:extLst>
              <a:ext uri="{FF2B5EF4-FFF2-40B4-BE49-F238E27FC236}">
                <a16:creationId xmlns:a16="http://schemas.microsoft.com/office/drawing/2014/main" id="{BA95CD04-8C5E-8E31-759A-4933861B8A62}"/>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r="49093"/>
          <a:stretch/>
        </p:blipFill>
        <p:spPr>
          <a:xfrm>
            <a:off x="475147" y="702440"/>
            <a:ext cx="5965004" cy="2877561"/>
          </a:xfrm>
          <a:prstGeom prst="rect">
            <a:avLst/>
          </a:prstGeom>
        </p:spPr>
      </p:pic>
      <p:pic>
        <p:nvPicPr>
          <p:cNvPr id="4" name="Picture 3">
            <a:extLst>
              <a:ext uri="{FF2B5EF4-FFF2-40B4-BE49-F238E27FC236}">
                <a16:creationId xmlns:a16="http://schemas.microsoft.com/office/drawing/2014/main" id="{063C1387-D555-04FE-BB04-D5CF94A80216}"/>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51565"/>
          <a:stretch/>
        </p:blipFill>
        <p:spPr>
          <a:xfrm>
            <a:off x="5165049" y="3429000"/>
            <a:ext cx="5675407" cy="2877561"/>
          </a:xfrm>
          <a:prstGeom prst="rect">
            <a:avLst/>
          </a:prstGeom>
        </p:spPr>
      </p:pic>
    </p:spTree>
    <p:extLst>
      <p:ext uri="{BB962C8B-B14F-4D97-AF65-F5344CB8AC3E}">
        <p14:creationId xmlns:p14="http://schemas.microsoft.com/office/powerpoint/2010/main" val="2914782328"/>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7"/>
                                            </p:tgtEl>
                                            <p:attrNameLst>
                                              <p:attrName>r</p:attrName>
                                            </p:attrNameLst>
                                          </p:cBhvr>
                                        </p:animRot>
                                        <p:animRot by="-240000">
                                          <p:cBhvr>
                                            <p:cTn id="12" dur="150" fill="hold">
                                              <p:stCondLst>
                                                <p:cond delay="150"/>
                                              </p:stCondLst>
                                            </p:cTn>
                                            <p:tgtEl>
                                              <p:spTgt spid="7"/>
                                            </p:tgtEl>
                                            <p:attrNameLst>
                                              <p:attrName>r</p:attrName>
                                            </p:attrNameLst>
                                          </p:cBhvr>
                                        </p:animRot>
                                        <p:animRot by="240000">
                                          <p:cBhvr>
                                            <p:cTn id="13" dur="150" fill="hold">
                                              <p:stCondLst>
                                                <p:cond delay="300"/>
                                              </p:stCondLst>
                                            </p:cTn>
                                            <p:tgtEl>
                                              <p:spTgt spid="7"/>
                                            </p:tgtEl>
                                            <p:attrNameLst>
                                              <p:attrName>r</p:attrName>
                                            </p:attrNameLst>
                                          </p:cBhvr>
                                        </p:animRot>
                                        <p:animRot by="-240000">
                                          <p:cBhvr>
                                            <p:cTn id="14" dur="150" fill="hold">
                                              <p:stCondLst>
                                                <p:cond delay="450"/>
                                              </p:stCondLst>
                                            </p:cTn>
                                            <p:tgtEl>
                                              <p:spTgt spid="7"/>
                                            </p:tgtEl>
                                            <p:attrNameLst>
                                              <p:attrName>r</p:attrName>
                                            </p:attrNameLst>
                                          </p:cBhvr>
                                        </p:animRot>
                                        <p:animRot by="120000">
                                          <p:cBhvr>
                                            <p:cTn id="15" dur="150" fill="hold">
                                              <p:stCondLst>
                                                <p:cond delay="600"/>
                                              </p:stCondLst>
                                            </p:cTn>
                                            <p:tgtEl>
                                              <p:spTgt spid="7"/>
                                            </p:tgtEl>
                                            <p:attrNameLst>
                                              <p:attrName>r</p:attrName>
                                            </p:attrNameLst>
                                          </p:cBhvr>
                                        </p:animRot>
                                      </p:childTnLst>
                                    </p:cTn>
                                  </p:par>
                                  <p:par>
                                    <p:cTn id="16" presetID="32" presetClass="emph" presetSubtype="0" repeatCount="2000" fill="hold" nodeType="withEffect">
                                      <p:stCondLst>
                                        <p:cond delay="0"/>
                                      </p:stCondLst>
                                      <p:childTnLst>
                                        <p:animRot by="120000">
                                          <p:cBhvr>
                                            <p:cTn id="17" dur="75" fill="hold">
                                              <p:stCondLst>
                                                <p:cond delay="0"/>
                                              </p:stCondLst>
                                            </p:cTn>
                                            <p:tgtEl>
                                              <p:spTgt spid="6"/>
                                            </p:tgtEl>
                                            <p:attrNameLst>
                                              <p:attrName>r</p:attrName>
                                            </p:attrNameLst>
                                          </p:cBhvr>
                                        </p:animRot>
                                        <p:animRot by="-240000">
                                          <p:cBhvr>
                                            <p:cTn id="18" dur="150" fill="hold">
                                              <p:stCondLst>
                                                <p:cond delay="150"/>
                                              </p:stCondLst>
                                            </p:cTn>
                                            <p:tgtEl>
                                              <p:spTgt spid="6"/>
                                            </p:tgtEl>
                                            <p:attrNameLst>
                                              <p:attrName>r</p:attrName>
                                            </p:attrNameLst>
                                          </p:cBhvr>
                                        </p:animRot>
                                        <p:animRot by="240000">
                                          <p:cBhvr>
                                            <p:cTn id="19" dur="150" fill="hold">
                                              <p:stCondLst>
                                                <p:cond delay="300"/>
                                              </p:stCondLst>
                                            </p:cTn>
                                            <p:tgtEl>
                                              <p:spTgt spid="6"/>
                                            </p:tgtEl>
                                            <p:attrNameLst>
                                              <p:attrName>r</p:attrName>
                                            </p:attrNameLst>
                                          </p:cBhvr>
                                        </p:animRot>
                                        <p:animRot by="-240000">
                                          <p:cBhvr>
                                            <p:cTn id="20" dur="150" fill="hold">
                                              <p:stCondLst>
                                                <p:cond delay="450"/>
                                              </p:stCondLst>
                                            </p:cTn>
                                            <p:tgtEl>
                                              <p:spTgt spid="6"/>
                                            </p:tgtEl>
                                            <p:attrNameLst>
                                              <p:attrName>r</p:attrName>
                                            </p:attrNameLst>
                                          </p:cBhvr>
                                        </p:animRot>
                                        <p:animRot by="120000">
                                          <p:cBhvr>
                                            <p:cTn id="21" dur="150" fill="hold">
                                              <p:stCondLst>
                                                <p:cond delay="600"/>
                                              </p:stCondLst>
                                            </p:cTn>
                                            <p:tgtEl>
                                              <p:spTgt spid="6"/>
                                            </p:tgtEl>
                                            <p:attrNameLst>
                                              <p:attrName>r</p:attrName>
                                            </p:attrNameLst>
                                          </p:cBhvr>
                                        </p:animRot>
                                      </p:childTnLst>
                                    </p:cTn>
                                  </p:par>
                                  <p:par>
                                    <p:cTn id="22" presetID="32" presetClass="emph" presetSubtype="0" repeatCount="2000" fill="hold" nodeType="withEffect">
                                      <p:stCondLst>
                                        <p:cond delay="0"/>
                                      </p:stCondLst>
                                      <p:childTnLst>
                                        <p:animRot by="120000">
                                          <p:cBhvr>
                                            <p:cTn id="23" dur="75" fill="hold">
                                              <p:stCondLst>
                                                <p:cond delay="0"/>
                                              </p:stCondLst>
                                            </p:cTn>
                                            <p:tgtEl>
                                              <p:spTgt spid="3"/>
                                            </p:tgtEl>
                                            <p:attrNameLst>
                                              <p:attrName>r</p:attrName>
                                            </p:attrNameLst>
                                          </p:cBhvr>
                                        </p:animRot>
                                        <p:animRot by="-240000">
                                          <p:cBhvr>
                                            <p:cTn id="24" dur="150" fill="hold">
                                              <p:stCondLst>
                                                <p:cond delay="150"/>
                                              </p:stCondLst>
                                            </p:cTn>
                                            <p:tgtEl>
                                              <p:spTgt spid="3"/>
                                            </p:tgtEl>
                                            <p:attrNameLst>
                                              <p:attrName>r</p:attrName>
                                            </p:attrNameLst>
                                          </p:cBhvr>
                                        </p:animRot>
                                        <p:animRot by="240000">
                                          <p:cBhvr>
                                            <p:cTn id="25" dur="150" fill="hold">
                                              <p:stCondLst>
                                                <p:cond delay="300"/>
                                              </p:stCondLst>
                                            </p:cTn>
                                            <p:tgtEl>
                                              <p:spTgt spid="3"/>
                                            </p:tgtEl>
                                            <p:attrNameLst>
                                              <p:attrName>r</p:attrName>
                                            </p:attrNameLst>
                                          </p:cBhvr>
                                        </p:animRot>
                                        <p:animRot by="-240000">
                                          <p:cBhvr>
                                            <p:cTn id="26" dur="150" fill="hold">
                                              <p:stCondLst>
                                                <p:cond delay="450"/>
                                              </p:stCondLst>
                                            </p:cTn>
                                            <p:tgtEl>
                                              <p:spTgt spid="3"/>
                                            </p:tgtEl>
                                            <p:attrNameLst>
                                              <p:attrName>r</p:attrName>
                                            </p:attrNameLst>
                                          </p:cBhvr>
                                        </p:animRot>
                                        <p:animRot by="120000">
                                          <p:cBhvr>
                                            <p:cTn id="27"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E0B527A-E736-DE3A-4ED3-0E50963B3652}"/>
              </a:ext>
            </a:extLst>
          </p:cNvPr>
          <p:cNvSpPr txBox="1"/>
          <p:nvPr/>
        </p:nvSpPr>
        <p:spPr>
          <a:xfrm>
            <a:off x="883920" y="252900"/>
            <a:ext cx="1056640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3. </a:t>
            </a:r>
            <a:r>
              <a:rPr lang="vi-VN" sz="3200" b="1" dirty="0">
                <a:solidFill>
                  <a:srgbClr val="002060"/>
                </a:solidFill>
                <a:latin typeface="Cambria" panose="02040503050406030204" pitchFamily="18" charset="0"/>
                <a:ea typeface="Cambria" panose="02040503050406030204" pitchFamily="18" charset="0"/>
              </a:rPr>
              <a:t>Em hãy nhận xét về việc sử dụng tiền của các bạn trong các trường hợp dưới đây: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4B3DF0-9497-D8A1-B033-6E2927D16E35}"/>
              </a:ext>
            </a:extLst>
          </p:cNvPr>
          <p:cNvPicPr>
            <a:picLocks noChangeAspect="1"/>
          </p:cNvPicPr>
          <p:nvPr/>
        </p:nvPicPr>
        <p:blipFill>
          <a:blip r:embed="rId3"/>
          <a:stretch>
            <a:fillRect/>
          </a:stretch>
        </p:blipFill>
        <p:spPr>
          <a:xfrm>
            <a:off x="1913860" y="1396431"/>
            <a:ext cx="8320973" cy="5265974"/>
          </a:xfrm>
          <a:prstGeom prst="rect">
            <a:avLst/>
          </a:prstGeom>
        </p:spPr>
      </p:pic>
    </p:spTree>
    <p:extLst>
      <p:ext uri="{BB962C8B-B14F-4D97-AF65-F5344CB8AC3E}">
        <p14:creationId xmlns:p14="http://schemas.microsoft.com/office/powerpoint/2010/main" val="265180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9304</TotalTime>
  <Words>883</Words>
  <Application>Microsoft Office PowerPoint</Application>
  <PresentationFormat>Widescreen</PresentationFormat>
  <Paragraphs>65</Paragraphs>
  <Slides>28</Slides>
  <Notes>9</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字魂27号-布丁体</vt:lpstr>
      <vt:lpstr>#9Slide05 SVNClementine</vt:lpstr>
      <vt:lpstr>Arial</vt:lpstr>
      <vt:lpstr>Calibri</vt:lpstr>
      <vt:lpstr>Calibri Light</vt:lpstr>
      <vt:lpstr>Cambria</vt:lpstr>
      <vt:lpstr>LNTH-Hoa Nho LNTH</vt:lpstr>
      <vt:lpstr>Segoe UI Historic</vt:lpstr>
      <vt:lpstr>UTM Cookies</vt:lpstr>
      <vt:lpstr>Wingdings 2</vt:lpstr>
      <vt:lpstr>Office Theme</vt:lpstr>
      <vt:lpstr>自定义设计方案</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61</cp:revision>
  <dcterms:created xsi:type="dcterms:W3CDTF">2023-06-25T08:24:42Z</dcterms:created>
  <dcterms:modified xsi:type="dcterms:W3CDTF">2024-12-25T10:48:38Z</dcterms:modified>
  <cp:category>9Slide.vn</cp:category>
</cp:coreProperties>
</file>