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3"/>
  </p:notesMasterIdLst>
  <p:sldIdLst>
    <p:sldId id="369" r:id="rId2"/>
    <p:sldId id="256" r:id="rId3"/>
    <p:sldId id="503" r:id="rId4"/>
    <p:sldId id="259" r:id="rId5"/>
    <p:sldId id="493" r:id="rId6"/>
    <p:sldId id="494" r:id="rId7"/>
    <p:sldId id="495" r:id="rId8"/>
    <p:sldId id="499" r:id="rId9"/>
    <p:sldId id="500" r:id="rId10"/>
    <p:sldId id="496" r:id="rId11"/>
    <p:sldId id="498" r:id="rId12"/>
    <p:sldId id="501" r:id="rId13"/>
    <p:sldId id="497" r:id="rId14"/>
    <p:sldId id="376" r:id="rId15"/>
    <p:sldId id="489" r:id="rId16"/>
    <p:sldId id="261" r:id="rId17"/>
    <p:sldId id="492" r:id="rId18"/>
    <p:sldId id="490" r:id="rId19"/>
    <p:sldId id="373" r:id="rId20"/>
    <p:sldId id="491" r:id="rId21"/>
    <p:sldId id="502" r:id="rId22"/>
  </p:sldIdLst>
  <p:sldSz cx="9144000" cy="5143500" type="screen16x9"/>
  <p:notesSz cx="6858000" cy="9144000"/>
  <p:embeddedFontLst>
    <p:embeddedFont>
      <p:font typeface="Amatic SC" panose="020B0604020202020204" charset="-79"/>
      <p:regular r:id="rId24"/>
      <p:bold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Bebas Neue" panose="020B0604020202020204" charset="0"/>
      <p:regular r:id="rId30"/>
    </p:embeddedFont>
    <p:embeddedFont>
      <p:font typeface="Nunito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  <a:srgbClr val="F07D62"/>
    <a:srgbClr val="F6A078"/>
    <a:srgbClr val="FAB919"/>
    <a:srgbClr val="FDE3A2"/>
    <a:srgbClr val="E63813"/>
    <a:srgbClr val="F7F2DD"/>
    <a:srgbClr val="85C5A7"/>
    <a:srgbClr val="4AB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2DC53-A15A-4463-9299-B2270039E11E}">
  <a:tblStyle styleId="{BF02DC53-A15A-4463-9299-B2270039E1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884" autoAdjust="0"/>
  </p:normalViewPr>
  <p:slideViewPr>
    <p:cSldViewPr>
      <p:cViewPr varScale="1">
        <p:scale>
          <a:sx n="148" d="100"/>
          <a:sy n="148" d="100"/>
        </p:scale>
        <p:origin x="4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72941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7880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264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765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- Teacher devides class into teams.</a:t>
            </a:r>
          </a:p>
          <a:p>
            <a:pPr marL="158750" indent="0">
              <a:buNone/>
            </a:pPr>
            <a:r>
              <a:rPr lang="en-US"/>
              <a:t>- Teacher gives each pupil in one team a number so that each team has equal numbers.</a:t>
            </a:r>
          </a:p>
          <a:p>
            <a:pPr marL="158750" indent="0">
              <a:buNone/>
            </a:pPr>
            <a:r>
              <a:rPr lang="en-US"/>
              <a:t>- Teacher shows the questions, allow time for pupils to think. Then T calls out a number, pupils with that number from each team stands up and shouts out the answers. T praise and give points for the teams.</a:t>
            </a:r>
          </a:p>
        </p:txBody>
      </p:sp>
    </p:spTree>
    <p:extLst>
      <p:ext uri="{BB962C8B-B14F-4D97-AF65-F5344CB8AC3E}">
        <p14:creationId xmlns:p14="http://schemas.microsoft.com/office/powerpoint/2010/main" val="1872072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787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34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adds a picture and details about T's family</a:t>
            </a:r>
          </a:p>
        </p:txBody>
      </p:sp>
    </p:spTree>
    <p:extLst>
      <p:ext uri="{BB962C8B-B14F-4D97-AF65-F5344CB8AC3E}">
        <p14:creationId xmlns:p14="http://schemas.microsoft.com/office/powerpoint/2010/main" val="4129279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1">
                <a:latin typeface="Comic Sans MS" panose="030F0702030302020204" pitchFamily="66" charset="0"/>
                <a:ea typeface="Comic Sans MS" panose="030F0702030302020204" pitchFamily="66" charset="0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99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31332D5-B2D8-4534-943F-22EC34A0F10D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61" r:id="rId5"/>
    <p:sldLayoutId id="2147483684" r:id="rId6"/>
    <p:sldLayoutId id="2147483685" r:id="rId7"/>
    <p:sldLayoutId id="2147483686" r:id="rId8"/>
    <p:sldLayoutId id="214748368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"/><Relationship Id="rId7" Type="http://schemas.openxmlformats.org/officeDocument/2006/relationships/image" Target="../media/image22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7531-3EBC-40C4-A772-4ADA050F0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smtClean="0"/>
              <a:t>elephant </a:t>
            </a:r>
            <a:r>
              <a:rPr lang="en-US"/>
              <a:t>_____ big ears.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BAD7B-D8C5-4369-A634-8302F0EF110B}"/>
              </a:ext>
            </a:extLst>
          </p:cNvPr>
          <p:cNvSpPr txBox="1"/>
          <p:nvPr/>
        </p:nvSpPr>
        <p:spPr>
          <a:xfrm>
            <a:off x="4487386" y="444714"/>
            <a:ext cx="1016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Comic Sans MS" panose="030F0702030302020204" pitchFamily="66" charset="0"/>
              </a:rPr>
              <a:t>has</a:t>
            </a:r>
          </a:p>
        </p:txBody>
      </p:sp>
      <p:pic>
        <p:nvPicPr>
          <p:cNvPr id="3074" name="Picture 2" descr="Elephant Clipart Images – Browse 18,526 Stock Photos, Vectors, and Video |  Adobe Stock">
            <a:extLst>
              <a:ext uri="{FF2B5EF4-FFF2-40B4-BE49-F238E27FC236}">
                <a16:creationId xmlns:a16="http://schemas.microsoft.com/office/drawing/2014/main" id="{A42393AE-90FC-4689-83B5-372FC4D1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31541"/>
            <a:ext cx="4138612" cy="307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9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7531-3EBC-40C4-A772-4ADA050F0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Pinocchio _____ a long nose.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BAD7B-D8C5-4369-A634-8302F0EF110B}"/>
              </a:ext>
            </a:extLst>
          </p:cNvPr>
          <p:cNvSpPr txBox="1"/>
          <p:nvPr/>
        </p:nvSpPr>
        <p:spPr>
          <a:xfrm>
            <a:off x="3733800" y="444714"/>
            <a:ext cx="1016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Comic Sans MS" panose="030F0702030302020204" pitchFamily="66" charset="0"/>
              </a:rPr>
              <a:t>has</a:t>
            </a:r>
          </a:p>
        </p:txBody>
      </p:sp>
      <p:pic>
        <p:nvPicPr>
          <p:cNvPr id="5122" name="Picture 2" descr="Pinocchio PNG Images, Transparent Pinocchio Image Download - PNGitem">
            <a:extLst>
              <a:ext uri="{FF2B5EF4-FFF2-40B4-BE49-F238E27FC236}">
                <a16:creationId xmlns:a16="http://schemas.microsoft.com/office/drawing/2014/main" id="{643775D2-8A09-41F5-BB52-4510405C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65735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19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7531-3EBC-40C4-A772-4ADA050F0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239" y="1938013"/>
            <a:ext cx="7695302" cy="612600"/>
          </a:xfrm>
        </p:spPr>
        <p:txBody>
          <a:bodyPr/>
          <a:lstStyle/>
          <a:p>
            <a:r>
              <a:rPr lang="en-US"/>
              <a:t>Conan _____ short hair.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BAD7B-D8C5-4369-A634-8302F0EF110B}"/>
              </a:ext>
            </a:extLst>
          </p:cNvPr>
          <p:cNvSpPr txBox="1"/>
          <p:nvPr/>
        </p:nvSpPr>
        <p:spPr>
          <a:xfrm>
            <a:off x="4990651" y="1849894"/>
            <a:ext cx="1016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has</a:t>
            </a:r>
          </a:p>
        </p:txBody>
      </p:sp>
      <p:pic>
        <p:nvPicPr>
          <p:cNvPr id="8194" name="Picture 2" descr="Edogawa Conan - Vector by RedReepa on DeviantArt">
            <a:extLst>
              <a:ext uri="{FF2B5EF4-FFF2-40B4-BE49-F238E27FC236}">
                <a16:creationId xmlns:a16="http://schemas.microsoft.com/office/drawing/2014/main" id="{C58DBBDB-5D65-44FE-AF04-49054B505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914400" y="642621"/>
            <a:ext cx="2421679" cy="368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20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7531-3EBC-40C4-A772-4ADA050F0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885950"/>
            <a:ext cx="7695302" cy="612600"/>
          </a:xfrm>
        </p:spPr>
        <p:txBody>
          <a:bodyPr/>
          <a:lstStyle/>
          <a:p>
            <a:r>
              <a:rPr lang="en-US"/>
              <a:t>The giraffe _____ tall.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BAD7B-D8C5-4369-A634-8302F0EF110B}"/>
              </a:ext>
            </a:extLst>
          </p:cNvPr>
          <p:cNvSpPr txBox="1"/>
          <p:nvPr/>
        </p:nvSpPr>
        <p:spPr>
          <a:xfrm>
            <a:off x="5981251" y="1790664"/>
            <a:ext cx="579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Comic Sans MS" panose="030F0702030302020204" pitchFamily="66" charset="0"/>
              </a:rPr>
              <a:t>is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80386C7-AD3B-431C-8A2C-433917C8A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76275"/>
            <a:ext cx="1619344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9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02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2210325" y="2320038"/>
            <a:ext cx="5064375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/>
              <a:t>Read and complete</a:t>
            </a:r>
            <a:endParaRPr sz="36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5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832"/>
          <a:stretch/>
        </p:blipFill>
        <p:spPr>
          <a:xfrm>
            <a:off x="990600" y="590550"/>
            <a:ext cx="7010400" cy="3962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D96D429-3956-4799-B573-4D6947B3C99E}"/>
              </a:ext>
            </a:extLst>
          </p:cNvPr>
          <p:cNvSpPr txBox="1"/>
          <p:nvPr/>
        </p:nvSpPr>
        <p:spPr>
          <a:xfrm>
            <a:off x="5257800" y="2038350"/>
            <a:ext cx="833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03AE71-95AC-4EA1-A4D6-0DB6B60A360B}"/>
              </a:ext>
            </a:extLst>
          </p:cNvPr>
          <p:cNvSpPr txBox="1"/>
          <p:nvPr/>
        </p:nvSpPr>
        <p:spPr>
          <a:xfrm>
            <a:off x="2667000" y="2361794"/>
            <a:ext cx="2720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tall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DD544-4F8A-4ABB-8514-C1DE6D2BBF23}"/>
              </a:ext>
            </a:extLst>
          </p:cNvPr>
          <p:cNvSpPr txBox="1"/>
          <p:nvPr/>
        </p:nvSpPr>
        <p:spPr>
          <a:xfrm>
            <a:off x="2971800" y="2772430"/>
            <a:ext cx="2720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hair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776B96-3D2A-4055-8799-4393BCE31448}"/>
              </a:ext>
            </a:extLst>
          </p:cNvPr>
          <p:cNvSpPr txBox="1"/>
          <p:nvPr/>
        </p:nvSpPr>
        <p:spPr>
          <a:xfrm>
            <a:off x="2828509" y="3234653"/>
            <a:ext cx="2124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round face and </a:t>
            </a: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</a:t>
            </a:r>
            <a:r>
              <a:rPr lang="en-US" sz="24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eyes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03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2965901" y="2405828"/>
            <a:ext cx="3347712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/>
              <a:t>Let's write.</a:t>
            </a:r>
            <a:endParaRPr sz="36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79DEC3-FA32-41FD-A84D-55F58869E939}"/>
              </a:ext>
            </a:extLst>
          </p:cNvPr>
          <p:cNvSpPr/>
          <p:nvPr/>
        </p:nvSpPr>
        <p:spPr>
          <a:xfrm>
            <a:off x="762000" y="590550"/>
            <a:ext cx="2667000" cy="3962400"/>
          </a:xfrm>
          <a:prstGeom prst="roundRect">
            <a:avLst/>
          </a:prstGeom>
          <a:solidFill>
            <a:schemeClr val="accent3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FA156B-B9B6-4B3B-B142-CDFFEA89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873" y="971550"/>
            <a:ext cx="5943600" cy="612600"/>
          </a:xfrm>
        </p:spPr>
        <p:txBody>
          <a:bodyPr/>
          <a:lstStyle/>
          <a:p>
            <a:pPr algn="l"/>
            <a:r>
              <a:rPr lang="en-US" sz="2400" b="0"/>
              <a:t>There are __ people in my family.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E3F2626-0A4A-415E-AC7B-64A4462EE09E}"/>
              </a:ext>
            </a:extLst>
          </p:cNvPr>
          <p:cNvSpPr txBox="1">
            <a:spLocks/>
          </p:cNvSpPr>
          <p:nvPr/>
        </p:nvSpPr>
        <p:spPr>
          <a:xfrm>
            <a:off x="3463873" y="1657350"/>
            <a:ext cx="5943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/>
              <a:t>My father </a:t>
            </a:r>
            <a:r>
              <a:rPr lang="en-US" sz="2400" b="0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en-US" sz="2400" b="0"/>
              <a:t> ____. He </a:t>
            </a:r>
            <a:r>
              <a:rPr lang="en-US" sz="2400" b="0">
                <a:solidFill>
                  <a:schemeClr val="accent6">
                    <a:lumMod val="75000"/>
                  </a:schemeClr>
                </a:solidFill>
              </a:rPr>
              <a:t>has</a:t>
            </a:r>
            <a:r>
              <a:rPr lang="en-US" sz="2400" b="0"/>
              <a:t> _____.</a:t>
            </a:r>
          </a:p>
          <a:p>
            <a:pPr algn="l"/>
            <a:endParaRPr lang="en-US" sz="2400" b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4846A1A-CAFA-4249-AAD8-22DD96813AF3}"/>
              </a:ext>
            </a:extLst>
          </p:cNvPr>
          <p:cNvSpPr txBox="1">
            <a:spLocks/>
          </p:cNvSpPr>
          <p:nvPr/>
        </p:nvSpPr>
        <p:spPr>
          <a:xfrm>
            <a:off x="3463873" y="2278703"/>
            <a:ext cx="5943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/>
              <a:t>My mother </a:t>
            </a:r>
            <a:r>
              <a:rPr lang="en-US" sz="2400" b="0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en-US" sz="2400" b="0"/>
              <a:t> ____. She </a:t>
            </a:r>
            <a:r>
              <a:rPr lang="en-US" sz="2400" b="0">
                <a:solidFill>
                  <a:schemeClr val="accent6">
                    <a:lumMod val="75000"/>
                  </a:schemeClr>
                </a:solidFill>
              </a:rPr>
              <a:t>has</a:t>
            </a:r>
            <a:r>
              <a:rPr lang="en-US" sz="2400" b="0"/>
              <a:t> ____.</a:t>
            </a:r>
          </a:p>
          <a:p>
            <a:pPr algn="l"/>
            <a:endParaRPr lang="en-US" sz="2400" b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A84F21D-068D-42C1-9097-4ECD0EB92402}"/>
              </a:ext>
            </a:extLst>
          </p:cNvPr>
          <p:cNvSpPr txBox="1">
            <a:spLocks/>
          </p:cNvSpPr>
          <p:nvPr/>
        </p:nvSpPr>
        <p:spPr>
          <a:xfrm>
            <a:off x="3463873" y="2984686"/>
            <a:ext cx="5943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/>
              <a:t>My_______________________.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137DF63-3757-4DA5-8D90-83176BA08BB5}"/>
              </a:ext>
            </a:extLst>
          </p:cNvPr>
          <p:cNvSpPr txBox="1">
            <a:spLocks/>
          </p:cNvSpPr>
          <p:nvPr/>
        </p:nvSpPr>
        <p:spPr>
          <a:xfrm>
            <a:off x="3463873" y="3585856"/>
            <a:ext cx="5943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/>
              <a:t>I love my family!</a:t>
            </a:r>
          </a:p>
        </p:txBody>
      </p:sp>
      <p:pic>
        <p:nvPicPr>
          <p:cNvPr id="9218" name="Picture 2" descr="Image Icon Outline Filled - Icon Shop - Download free icons for commercial  use">
            <a:extLst>
              <a:ext uri="{FF2B5EF4-FFF2-40B4-BE49-F238E27FC236}">
                <a16:creationId xmlns:a16="http://schemas.microsoft.com/office/drawing/2014/main" id="{A7C6C6B4-F46C-4BED-AD92-89BB97723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31" y="1977182"/>
            <a:ext cx="1313804" cy="13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0DF81-20E1-4A2A-948D-3734DD860CE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FFFF"/>
            </a:solidFill>
          </a:ln>
        </p:spPr>
        <p:txBody>
          <a:bodyPr/>
          <a:lstStyle/>
          <a:p>
            <a:r>
              <a:rPr lang="en-US"/>
              <a:t>Your turn!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81150"/>
            <a:ext cx="749926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04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3302696" y="2460700"/>
            <a:ext cx="2502038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 smtClean="0"/>
              <a:t>Project</a:t>
            </a:r>
            <a:endParaRPr sz="36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983015" y="1592636"/>
            <a:ext cx="5177971" cy="2064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latin typeface="Comic Sans MS" panose="030F0702030302020204" pitchFamily="66" charset="0"/>
              </a:rPr>
              <a:t>Unit 13</a:t>
            </a:r>
            <a:r>
              <a:rPr lang="pt-PT" sz="6600">
                <a:latin typeface="Comic Sans MS" panose="030F0702030302020204" pitchFamily="66" charset="0"/>
              </a:rPr>
              <a:t/>
            </a:r>
            <a:br>
              <a:rPr lang="pt-PT" sz="6600">
                <a:latin typeface="Comic Sans MS" panose="030F0702030302020204" pitchFamily="66" charset="0"/>
              </a:rPr>
            </a:b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r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n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c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e</a:t>
            </a:r>
            <a:endParaRPr sz="6600">
              <a:solidFill>
                <a:srgbClr val="4ABACD"/>
              </a:solidFill>
              <a:latin typeface="Comic Sans MS" panose="030F0702030302020204" pitchFamily="66" charset="0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Comic Sans MS" panose="030F0702030302020204" pitchFamily="66" charset="0"/>
              </a:rPr>
              <a:t>Lesson3 - Period 6</a:t>
            </a:r>
            <a:endParaRPr sz="2400">
              <a:latin typeface="Comic Sans MS" panose="030F0702030302020204" pitchFamily="66" charset="0"/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94824"/>
            <a:ext cx="7086600" cy="38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9" y="2460970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5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2" y="2461210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5" y="2458974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4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1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9" y="4227067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47"/>
          <p:cNvSpPr/>
          <p:nvPr/>
        </p:nvSpPr>
        <p:spPr>
          <a:xfrm>
            <a:off x="1053920" y="130281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47"/>
          <p:cNvSpPr/>
          <p:nvPr/>
        </p:nvSpPr>
        <p:spPr>
          <a:xfrm>
            <a:off x="1027282" y="2421685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47"/>
          <p:cNvSpPr/>
          <p:nvPr/>
        </p:nvSpPr>
        <p:spPr>
          <a:xfrm>
            <a:off x="1023179" y="3496155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1767837" y="1340488"/>
            <a:ext cx="3642363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2"/>
          </p:nvPr>
        </p:nvSpPr>
        <p:spPr>
          <a:xfrm>
            <a:off x="976725" y="1380233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01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950037" y="249909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02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7" name="Google Shape;2807;p47"/>
          <p:cNvSpPr txBox="1">
            <a:spLocks noGrp="1"/>
          </p:cNvSpPr>
          <p:nvPr>
            <p:ph type="subTitle" idx="5"/>
          </p:nvPr>
        </p:nvSpPr>
        <p:spPr>
          <a:xfrm>
            <a:off x="1802325" y="3589504"/>
            <a:ext cx="2850139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Let’s write.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7"/>
          </p:nvPr>
        </p:nvSpPr>
        <p:spPr>
          <a:xfrm>
            <a:off x="984525" y="3562398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03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13"/>
          </p:nvPr>
        </p:nvSpPr>
        <p:spPr>
          <a:xfrm>
            <a:off x="4875592" y="2234180"/>
            <a:ext cx="1325138" cy="788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>
                <a:latin typeface="Comic Sans MS" panose="030F0702030302020204" pitchFamily="66" charset="0"/>
              </a:rPr>
              <a:t>04</a:t>
            </a:r>
            <a:endParaRPr sz="4400" dirty="0">
              <a:latin typeface="Comic Sans MS" panose="030F0702030302020204" pitchFamily="66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15"/>
          </p:nvPr>
        </p:nvSpPr>
        <p:spPr>
          <a:xfrm>
            <a:off x="2015588" y="540000"/>
            <a:ext cx="5112825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>
                <a:latin typeface="Comic Sans MS" panose="030F0702030302020204" pitchFamily="66" charset="0"/>
              </a:rPr>
              <a:t>Table of contents</a:t>
            </a:r>
            <a:endParaRPr sz="2800">
              <a:latin typeface="Comic Sans MS" panose="030F0702030302020204" pitchFamily="66" charset="0"/>
            </a:endParaRPr>
          </a:p>
        </p:txBody>
      </p:sp>
      <p:grpSp>
        <p:nvGrpSpPr>
          <p:cNvPr id="2815" name="Google Shape;2815;p47"/>
          <p:cNvGrpSpPr/>
          <p:nvPr/>
        </p:nvGrpSpPr>
        <p:grpSpPr>
          <a:xfrm>
            <a:off x="378991" y="259580"/>
            <a:ext cx="8386017" cy="4277216"/>
            <a:chOff x="363650" y="326286"/>
            <a:chExt cx="8386017" cy="4277216"/>
          </a:xfrm>
        </p:grpSpPr>
        <p:sp>
          <p:nvSpPr>
            <p:cNvPr id="2816" name="Google Shape;2816;p4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4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2821" name="Google Shape;2821;p4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2798;p47">
            <a:extLst>
              <a:ext uri="{FF2B5EF4-FFF2-40B4-BE49-F238E27FC236}">
                <a16:creationId xmlns:a16="http://schemas.microsoft.com/office/drawing/2014/main" id="{18B924B6-C2F3-4FCB-8489-CA8E582C40F0}"/>
              </a:ext>
            </a:extLst>
          </p:cNvPr>
          <p:cNvSpPr/>
          <p:nvPr/>
        </p:nvSpPr>
        <p:spPr>
          <a:xfrm>
            <a:off x="4948735" y="2127728"/>
            <a:ext cx="1088102" cy="965472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6109980" y="2373491"/>
            <a:ext cx="2850139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endParaRPr lang="pt-PT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Google Shape;2807;p47">
            <a:extLst>
              <a:ext uri="{FF2B5EF4-FFF2-40B4-BE49-F238E27FC236}">
                <a16:creationId xmlns:a16="http://schemas.microsoft.com/office/drawing/2014/main" id="{48CCBB29-969F-49D9-9810-DF1591FA1106}"/>
              </a:ext>
            </a:extLst>
          </p:cNvPr>
          <p:cNvSpPr txBox="1">
            <a:spLocks/>
          </p:cNvSpPr>
          <p:nvPr/>
        </p:nvSpPr>
        <p:spPr>
          <a:xfrm>
            <a:off x="1816635" y="2558348"/>
            <a:ext cx="305895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and complete.</a:t>
            </a:r>
            <a:endParaRPr lang="pt-P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2271507" y="2189055"/>
            <a:ext cx="4600987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 dirty="0" smtClean="0">
                <a:latin typeface="Comic Sans MS" panose="030F0702030302020204" pitchFamily="66" charset="0"/>
              </a:rPr>
              <a:t>Warm-up</a:t>
            </a:r>
            <a:endParaRPr sz="5400" dirty="0">
              <a:latin typeface="Comic Sans MS" panose="030F0702030302020204" pitchFamily="66" charset="0"/>
            </a:endParaRPr>
          </a:p>
        </p:txBody>
      </p:sp>
      <p:grpSp>
        <p:nvGrpSpPr>
          <p:cNvPr id="2718" name="Google Shape;2718;p46"/>
          <p:cNvGrpSpPr/>
          <p:nvPr/>
        </p:nvGrpSpPr>
        <p:grpSpPr>
          <a:xfrm flipH="1">
            <a:off x="7488875" y="2817996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658825" y="2895909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870650" y="3565702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0" name="Google Shape;2750;p46"/>
          <p:cNvGrpSpPr/>
          <p:nvPr/>
        </p:nvGrpSpPr>
        <p:grpSpPr>
          <a:xfrm rot="646062">
            <a:off x="7537521" y="2975585"/>
            <a:ext cx="1581168" cy="1835247"/>
            <a:chOff x="7099225" y="3028450"/>
            <a:chExt cx="1340925" cy="1556400"/>
          </a:xfrm>
        </p:grpSpPr>
        <p:sp>
          <p:nvSpPr>
            <p:cNvPr id="2751" name="Google Shape;2751;p46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6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6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6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6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6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6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6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6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6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6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6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6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6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829;p48">
            <a:extLst>
              <a:ext uri="{FF2B5EF4-FFF2-40B4-BE49-F238E27FC236}">
                <a16:creationId xmlns:a16="http://schemas.microsoft.com/office/drawing/2014/main" id="{9297C07B-3054-4277-AE87-54D749C37BA9}"/>
              </a:ext>
            </a:extLst>
          </p:cNvPr>
          <p:cNvSpPr/>
          <p:nvPr/>
        </p:nvSpPr>
        <p:spPr>
          <a:xfrm>
            <a:off x="4065339" y="1407972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831;p48">
            <a:extLst>
              <a:ext uri="{FF2B5EF4-FFF2-40B4-BE49-F238E27FC236}">
                <a16:creationId xmlns:a16="http://schemas.microsoft.com/office/drawing/2014/main" id="{0E4DBA4D-CABD-48F4-AED8-F97851A14519}"/>
              </a:ext>
            </a:extLst>
          </p:cNvPr>
          <p:cNvSpPr txBox="1">
            <a:spLocks/>
          </p:cNvSpPr>
          <p:nvPr/>
        </p:nvSpPr>
        <p:spPr>
          <a:xfrm>
            <a:off x="4117177" y="1503497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pt-PT" sz="4400" b="1">
                <a:solidFill>
                  <a:schemeClr val="lt2"/>
                </a:solidFill>
                <a:cs typeface="Amatic SC"/>
                <a:sym typeface="Amatic SC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ACF376-090F-42AA-A64D-30695738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421835"/>
            <a:ext cx="7695302" cy="612600"/>
          </a:xfrm>
        </p:spPr>
        <p:txBody>
          <a:bodyPr/>
          <a:lstStyle/>
          <a:p>
            <a:r>
              <a:rPr lang="en-US"/>
              <a:t>Sorting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6C9029C-970A-4C81-8A79-B678E5E4A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81265"/>
              </p:ext>
            </p:extLst>
          </p:nvPr>
        </p:nvGraphicFramePr>
        <p:xfrm>
          <a:off x="726932" y="1062375"/>
          <a:ext cx="7505252" cy="17602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59268">
                  <a:extLst>
                    <a:ext uri="{9D8B030D-6E8A-4147-A177-3AD203B41FA5}">
                      <a16:colId xmlns:a16="http://schemas.microsoft.com/office/drawing/2014/main" val="3699266741"/>
                    </a:ext>
                  </a:extLst>
                </a:gridCol>
                <a:gridCol w="4345984">
                  <a:extLst>
                    <a:ext uri="{9D8B030D-6E8A-4147-A177-3AD203B41FA5}">
                      <a16:colId xmlns:a16="http://schemas.microsoft.com/office/drawing/2014/main" val="27516379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Comic Sans MS" panose="030F0702030302020204" pitchFamily="66" charset="0"/>
                        </a:rPr>
                        <a:t>He/She is 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Comic Sans MS" panose="030F0702030302020204" pitchFamily="66" charset="0"/>
                        </a:rPr>
                        <a:t>He/She has 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289263"/>
                  </a:ext>
                </a:extLst>
              </a:tr>
              <a:tr h="11811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3860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EE9A65-D79C-4D38-9AA0-43A0D0FA89C1}"/>
              </a:ext>
            </a:extLst>
          </p:cNvPr>
          <p:cNvSpPr txBox="1"/>
          <p:nvPr/>
        </p:nvSpPr>
        <p:spPr>
          <a:xfrm>
            <a:off x="1233273" y="3096627"/>
            <a:ext cx="240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a round face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D1A2E5-A64F-4968-A0B2-3DA448FCA66A}"/>
              </a:ext>
            </a:extLst>
          </p:cNvPr>
          <p:cNvSpPr txBox="1"/>
          <p:nvPr/>
        </p:nvSpPr>
        <p:spPr>
          <a:xfrm>
            <a:off x="1600200" y="3785562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slim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5B8179-3FF0-4D4A-992F-396756627649}"/>
              </a:ext>
            </a:extLst>
          </p:cNvPr>
          <p:cNvSpPr txBox="1"/>
          <p:nvPr/>
        </p:nvSpPr>
        <p:spPr>
          <a:xfrm>
            <a:off x="4191000" y="3074253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beautiful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6C964D-A9A1-4A6E-8246-8E05B56C8B63}"/>
              </a:ext>
            </a:extLst>
          </p:cNvPr>
          <p:cNvSpPr txBox="1"/>
          <p:nvPr/>
        </p:nvSpPr>
        <p:spPr>
          <a:xfrm>
            <a:off x="2243843" y="4138681"/>
            <a:ext cx="1962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</a:rPr>
              <a:t>small eyes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84F815-D4EF-4E87-8956-678C27238E5C}"/>
              </a:ext>
            </a:extLst>
          </p:cNvPr>
          <p:cNvSpPr txBox="1"/>
          <p:nvPr/>
        </p:nvSpPr>
        <p:spPr>
          <a:xfrm>
            <a:off x="6906070" y="3684984"/>
            <a:ext cx="748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Comic Sans MS" panose="030F0702030302020204" pitchFamily="66" charset="0"/>
              </a:rPr>
              <a:t>tall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A36A63-0A6B-487D-85F1-3ACAD11E9C7E}"/>
              </a:ext>
            </a:extLst>
          </p:cNvPr>
          <p:cNvSpPr txBox="1"/>
          <p:nvPr/>
        </p:nvSpPr>
        <p:spPr>
          <a:xfrm>
            <a:off x="3641305" y="3711356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Comic Sans MS" panose="030F0702030302020204" pitchFamily="66" charset="0"/>
              </a:rPr>
              <a:t>a big nose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AB7023-467A-4048-8762-2DE011DC9C8A}"/>
              </a:ext>
            </a:extLst>
          </p:cNvPr>
          <p:cNvSpPr txBox="1"/>
          <p:nvPr/>
        </p:nvSpPr>
        <p:spPr>
          <a:xfrm>
            <a:off x="6096000" y="3096627"/>
            <a:ext cx="1669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long legs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5D50E9-5627-467D-9E6C-3A1EC1DD32F2}"/>
              </a:ext>
            </a:extLst>
          </p:cNvPr>
          <p:cNvSpPr txBox="1"/>
          <p:nvPr/>
        </p:nvSpPr>
        <p:spPr>
          <a:xfrm>
            <a:off x="6053764" y="4075287"/>
            <a:ext cx="68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omic Sans MS" panose="030F0702030302020204" pitchFamily="66" charset="0"/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11683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28351 -0.250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1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20988E-6 L -0.37743 -0.250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72" y="-1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16614 -0.15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6" y="-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60494E-6 L 0.13767 -0.388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0.28524 -0.272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3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45573 -0.457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-2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23457E-7 L -0.5368 -0.32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40" y="-16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95062E-6 L -0.44618 -0.252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9" y="-1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33724E-959B-4E98-9C76-5B68B33EBE90}"/>
              </a:ext>
            </a:extLst>
          </p:cNvPr>
          <p:cNvSpPr txBox="1"/>
          <p:nvPr/>
        </p:nvSpPr>
        <p:spPr>
          <a:xfrm>
            <a:off x="2495150" y="742950"/>
            <a:ext cx="4153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Comic Sans MS" panose="030F0702030302020204" pitchFamily="66" charset="0"/>
              </a:rPr>
              <a:t>Number Race</a:t>
            </a:r>
          </a:p>
        </p:txBody>
      </p:sp>
      <p:pic>
        <p:nvPicPr>
          <p:cNvPr id="1026" name="Picture 2" descr="19,529 Teacher Clip Art Images, Stock Photos &amp; Vectors | Shutterstock">
            <a:extLst>
              <a:ext uri="{FF2B5EF4-FFF2-40B4-BE49-F238E27FC236}">
                <a16:creationId xmlns:a16="http://schemas.microsoft.com/office/drawing/2014/main" id="{EBCFAB20-9439-4128-B047-A887CA89E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2557991" y="1428750"/>
            <a:ext cx="4028017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CB07700-BEFD-489A-B46F-F32E6633E3CF}"/>
              </a:ext>
            </a:extLst>
          </p:cNvPr>
          <p:cNvSpPr/>
          <p:nvPr/>
        </p:nvSpPr>
        <p:spPr>
          <a:xfrm>
            <a:off x="2286000" y="2419350"/>
            <a:ext cx="609600" cy="533400"/>
          </a:xfrm>
          <a:prstGeom prst="wedgeEllipseCallout">
            <a:avLst>
              <a:gd name="adj1" fmla="val 69733"/>
              <a:gd name="adj2" fmla="val 5926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AA36781C-815B-4239-8B73-A722F247C9EE}"/>
              </a:ext>
            </a:extLst>
          </p:cNvPr>
          <p:cNvSpPr/>
          <p:nvPr/>
        </p:nvSpPr>
        <p:spPr>
          <a:xfrm>
            <a:off x="3276600" y="2390595"/>
            <a:ext cx="609600" cy="533400"/>
          </a:xfrm>
          <a:prstGeom prst="wedgeEllipseCallout">
            <a:avLst>
              <a:gd name="adj1" fmla="val 69733"/>
              <a:gd name="adj2" fmla="val 5926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E135D1C-597C-44FE-9516-6EFA9C35E869}"/>
              </a:ext>
            </a:extLst>
          </p:cNvPr>
          <p:cNvSpPr/>
          <p:nvPr/>
        </p:nvSpPr>
        <p:spPr>
          <a:xfrm>
            <a:off x="2012830" y="4246712"/>
            <a:ext cx="609600" cy="533400"/>
          </a:xfrm>
          <a:prstGeom prst="wedgeEllipseCallout">
            <a:avLst>
              <a:gd name="adj1" fmla="val 69733"/>
              <a:gd name="adj2" fmla="val -3938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A91FBD7-2527-44DE-BB74-ECA02F851AD3}"/>
              </a:ext>
            </a:extLst>
          </p:cNvPr>
          <p:cNvSpPr/>
          <p:nvPr/>
        </p:nvSpPr>
        <p:spPr>
          <a:xfrm>
            <a:off x="2984740" y="4281577"/>
            <a:ext cx="609600" cy="533400"/>
          </a:xfrm>
          <a:prstGeom prst="wedgeEllipseCallout">
            <a:avLst>
              <a:gd name="adj1" fmla="val 68318"/>
              <a:gd name="adj2" fmla="val -474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809259D2-8F0A-4220-B57A-991E3DDE3952}"/>
              </a:ext>
            </a:extLst>
          </p:cNvPr>
          <p:cNvSpPr/>
          <p:nvPr/>
        </p:nvSpPr>
        <p:spPr>
          <a:xfrm>
            <a:off x="5658668" y="2419350"/>
            <a:ext cx="609600" cy="533400"/>
          </a:xfrm>
          <a:prstGeom prst="wedgeEllipseCallout">
            <a:avLst>
              <a:gd name="adj1" fmla="val -66116"/>
              <a:gd name="adj2" fmla="val 6088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919317E-3ED9-4ADD-A426-4F59E500C010}"/>
              </a:ext>
            </a:extLst>
          </p:cNvPr>
          <p:cNvSpPr/>
          <p:nvPr/>
        </p:nvSpPr>
        <p:spPr>
          <a:xfrm>
            <a:off x="6431451" y="2562764"/>
            <a:ext cx="609600" cy="533400"/>
          </a:xfrm>
          <a:prstGeom prst="wedgeEllipseCallout">
            <a:avLst>
              <a:gd name="adj1" fmla="val -88757"/>
              <a:gd name="adj2" fmla="val 4471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1F129FF-D6A2-4360-8322-2C74E51BEB49}"/>
              </a:ext>
            </a:extLst>
          </p:cNvPr>
          <p:cNvSpPr/>
          <p:nvPr/>
        </p:nvSpPr>
        <p:spPr>
          <a:xfrm>
            <a:off x="5385498" y="4246712"/>
            <a:ext cx="609600" cy="533400"/>
          </a:xfrm>
          <a:prstGeom prst="wedgeEllipseCallout">
            <a:avLst>
              <a:gd name="adj1" fmla="val 3224"/>
              <a:gd name="adj2" fmla="val -5879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80E63727-168B-437B-876D-1070EC16E1C7}"/>
              </a:ext>
            </a:extLst>
          </p:cNvPr>
          <p:cNvSpPr/>
          <p:nvPr/>
        </p:nvSpPr>
        <p:spPr>
          <a:xfrm>
            <a:off x="6357408" y="4281577"/>
            <a:ext cx="609600" cy="533400"/>
          </a:xfrm>
          <a:prstGeom prst="wedgeEllipseCallout">
            <a:avLst>
              <a:gd name="adj1" fmla="val -44889"/>
              <a:gd name="adj2" fmla="val -7335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0395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7531-3EBC-40C4-A772-4ADA050F0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monster _____ a big mouth.</a:t>
            </a:r>
          </a:p>
        </p:txBody>
      </p:sp>
      <p:pic>
        <p:nvPicPr>
          <p:cNvPr id="2050" name="Picture 2" descr="Free Monster Big Mouth Clipart in AI, SVG, EPS or PSD">
            <a:extLst>
              <a:ext uri="{FF2B5EF4-FFF2-40B4-BE49-F238E27FC236}">
                <a16:creationId xmlns:a16="http://schemas.microsoft.com/office/drawing/2014/main" id="{A1ECCA50-4207-4A04-9103-AEA91CC39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0495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ABAD7B-D8C5-4369-A634-8302F0EF110B}"/>
              </a:ext>
            </a:extLst>
          </p:cNvPr>
          <p:cNvSpPr txBox="1"/>
          <p:nvPr/>
        </p:nvSpPr>
        <p:spPr>
          <a:xfrm>
            <a:off x="3962400" y="444714"/>
            <a:ext cx="1016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Comic Sans MS" panose="030F0702030302020204" pitchFamily="66" charset="0"/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4204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7531-3EBC-40C4-A772-4ADA050F0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885950"/>
            <a:ext cx="7695302" cy="612600"/>
          </a:xfrm>
        </p:spPr>
        <p:txBody>
          <a:bodyPr/>
          <a:lstStyle/>
          <a:p>
            <a:r>
              <a:rPr lang="en-US"/>
              <a:t>Doraemon ____ short.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BAD7B-D8C5-4369-A634-8302F0EF110B}"/>
              </a:ext>
            </a:extLst>
          </p:cNvPr>
          <p:cNvSpPr txBox="1"/>
          <p:nvPr/>
        </p:nvSpPr>
        <p:spPr>
          <a:xfrm>
            <a:off x="5701478" y="1790664"/>
            <a:ext cx="579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Comic Sans MS" panose="030F0702030302020204" pitchFamily="66" charset="0"/>
              </a:rPr>
              <a:t>is</a:t>
            </a:r>
          </a:p>
        </p:txBody>
      </p:sp>
      <p:pic>
        <p:nvPicPr>
          <p:cNvPr id="6146" name="Picture 2" descr="Doraemon | Doraemon Wiki | Fandom">
            <a:extLst>
              <a:ext uri="{FF2B5EF4-FFF2-40B4-BE49-F238E27FC236}">
                <a16:creationId xmlns:a16="http://schemas.microsoft.com/office/drawing/2014/main" id="{E6485F4A-D5A4-4ECC-8F59-1E1BF8D73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06" y="834319"/>
            <a:ext cx="2416059" cy="34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7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7531-3EBC-40C4-A772-4ADA050F0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885950"/>
            <a:ext cx="7695302" cy="612600"/>
          </a:xfrm>
        </p:spPr>
        <p:txBody>
          <a:bodyPr/>
          <a:lstStyle/>
          <a:p>
            <a:r>
              <a:rPr lang="en-US"/>
              <a:t>Jaian _____ big.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BAD7B-D8C5-4369-A634-8302F0EF110B}"/>
              </a:ext>
            </a:extLst>
          </p:cNvPr>
          <p:cNvSpPr txBox="1"/>
          <p:nvPr/>
        </p:nvSpPr>
        <p:spPr>
          <a:xfrm>
            <a:off x="5410200" y="1790664"/>
            <a:ext cx="579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Comic Sans MS" panose="030F0702030302020204" pitchFamily="66" charset="0"/>
              </a:rPr>
              <a:t>is</a:t>
            </a:r>
          </a:p>
        </p:txBody>
      </p:sp>
      <p:pic>
        <p:nvPicPr>
          <p:cNvPr id="7172" name="Picture 4" descr="Jaian/Thư viện ảnh | Wikia Doraemon tiếng Việt | Fandom">
            <a:extLst>
              <a:ext uri="{FF2B5EF4-FFF2-40B4-BE49-F238E27FC236}">
                <a16:creationId xmlns:a16="http://schemas.microsoft.com/office/drawing/2014/main" id="{103D9AFB-9762-4C05-9F32-8741F5246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47750"/>
            <a:ext cx="3048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3002</TotalTime>
  <Words>241</Words>
  <Application>Microsoft Office PowerPoint</Application>
  <PresentationFormat>On-screen Show (16:9)</PresentationFormat>
  <Paragraphs>70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Amatic SC</vt:lpstr>
      <vt:lpstr>Times New Roman</vt:lpstr>
      <vt:lpstr>Arial</vt:lpstr>
      <vt:lpstr>Castellar</vt:lpstr>
      <vt:lpstr>Comic Sans MS</vt:lpstr>
      <vt:lpstr>Bebas Neue</vt:lpstr>
      <vt:lpstr>Nunito</vt:lpstr>
      <vt:lpstr>Children's Day by Slidesgo</vt:lpstr>
      <vt:lpstr>PowerPoint Presentation</vt:lpstr>
      <vt:lpstr>Unit 13 Appearance</vt:lpstr>
      <vt:lpstr>Warm-up and review</vt:lpstr>
      <vt:lpstr>Warm-up</vt:lpstr>
      <vt:lpstr>Sorting</vt:lpstr>
      <vt:lpstr>PowerPoint Presentation</vt:lpstr>
      <vt:lpstr>The monster _____ a big mouth.</vt:lpstr>
      <vt:lpstr>Doraemon ____ short.</vt:lpstr>
      <vt:lpstr>Jaian _____ big.</vt:lpstr>
      <vt:lpstr>The elephant _____ big ears.</vt:lpstr>
      <vt:lpstr>Pinocchio _____ a long nose.</vt:lpstr>
      <vt:lpstr>Conan _____ short hair.</vt:lpstr>
      <vt:lpstr>The giraffe _____ tall.</vt:lpstr>
      <vt:lpstr>02</vt:lpstr>
      <vt:lpstr>PowerPoint Presentation</vt:lpstr>
      <vt:lpstr>03</vt:lpstr>
      <vt:lpstr>There are __ people in my family.</vt:lpstr>
      <vt:lpstr>Your turn!</vt:lpstr>
      <vt:lpstr>04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Giang Do</cp:lastModifiedBy>
  <cp:revision>36</cp:revision>
  <dcterms:modified xsi:type="dcterms:W3CDTF">2023-08-08T03:11:26Z</dcterms:modified>
  <cp:category>9Slide.vn</cp:category>
</cp:coreProperties>
</file>