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1"/>
  </p:notesMasterIdLst>
  <p:sldIdLst>
    <p:sldId id="609" r:id="rId2"/>
    <p:sldId id="575" r:id="rId3"/>
    <p:sldId id="610" r:id="rId4"/>
    <p:sldId id="611" r:id="rId5"/>
    <p:sldId id="542" r:id="rId6"/>
    <p:sldId id="629" r:id="rId7"/>
    <p:sldId id="577" r:id="rId8"/>
    <p:sldId id="630" r:id="rId9"/>
    <p:sldId id="631" r:id="rId10"/>
    <p:sldId id="633" r:id="rId11"/>
    <p:sldId id="614" r:id="rId12"/>
    <p:sldId id="632" r:id="rId13"/>
    <p:sldId id="634" r:id="rId14"/>
    <p:sldId id="636" r:id="rId15"/>
    <p:sldId id="635" r:id="rId16"/>
    <p:sldId id="619" r:id="rId17"/>
    <p:sldId id="637" r:id="rId18"/>
    <p:sldId id="607" r:id="rId19"/>
    <p:sldId id="618"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3063" autoAdjust="0"/>
  </p:normalViewPr>
  <p:slideViewPr>
    <p:cSldViewPr>
      <p:cViewPr varScale="1">
        <p:scale>
          <a:sx n="61" d="100"/>
          <a:sy n="61" d="100"/>
        </p:scale>
        <p:origin x="92"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7</a:t>
            </a:fld>
            <a:endParaRPr lang="en-US"/>
          </a:p>
        </p:txBody>
      </p:sp>
    </p:spTree>
    <p:extLst>
      <p:ext uri="{BB962C8B-B14F-4D97-AF65-F5344CB8AC3E}">
        <p14:creationId xmlns:p14="http://schemas.microsoft.com/office/powerpoint/2010/main" val="38924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9</a:t>
            </a:fld>
            <a:endParaRPr lang="en-US"/>
          </a:p>
        </p:txBody>
      </p:sp>
    </p:spTree>
    <p:extLst>
      <p:ext uri="{BB962C8B-B14F-4D97-AF65-F5344CB8AC3E}">
        <p14:creationId xmlns:p14="http://schemas.microsoft.com/office/powerpoint/2010/main" val="5041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14</a:t>
            </a:fld>
            <a:endParaRPr lang="en-US"/>
          </a:p>
        </p:txBody>
      </p:sp>
    </p:spTree>
    <p:extLst>
      <p:ext uri="{BB962C8B-B14F-4D97-AF65-F5344CB8AC3E}">
        <p14:creationId xmlns:p14="http://schemas.microsoft.com/office/powerpoint/2010/main" val="139735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17</a:t>
            </a:fld>
            <a:endParaRPr lang="en-US"/>
          </a:p>
        </p:txBody>
      </p:sp>
    </p:spTree>
    <p:extLst>
      <p:ext uri="{BB962C8B-B14F-4D97-AF65-F5344CB8AC3E}">
        <p14:creationId xmlns:p14="http://schemas.microsoft.com/office/powerpoint/2010/main" val="222429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hyperlink" Target="https://www.youtube.com/channel/UCO2d8nr48-iTs8byOJTX9PQ"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22.wdp"/><Relationship Id="rId3" Type="http://schemas.microsoft.com/office/2007/relationships/hdphoto" Target="../media/hdphoto5.wdp"/><Relationship Id="rId7" Type="http://schemas.openxmlformats.org/officeDocument/2006/relationships/image" Target="../media/image26.png"/><Relationship Id="rId12" Type="http://schemas.openxmlformats.org/officeDocument/2006/relationships/image" Target="../media/image29.png"/><Relationship Id="rId17" Type="http://schemas.microsoft.com/office/2007/relationships/hdphoto" Target="../media/hdphoto24.wdp"/><Relationship Id="rId2" Type="http://schemas.openxmlformats.org/officeDocument/2006/relationships/image" Target="../media/image6.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21.wdp"/><Relationship Id="rId5" Type="http://schemas.microsoft.com/office/2007/relationships/hdphoto" Target="../media/hdphoto7.wdp"/><Relationship Id="rId15" Type="http://schemas.microsoft.com/office/2007/relationships/hdphoto" Target="../media/hdphoto23.wdp"/><Relationship Id="rId10" Type="http://schemas.openxmlformats.org/officeDocument/2006/relationships/image" Target="../media/image28.png"/><Relationship Id="rId4" Type="http://schemas.openxmlformats.org/officeDocument/2006/relationships/image" Target="../media/image10.png"/><Relationship Id="rId9" Type="http://schemas.microsoft.com/office/2007/relationships/hdphoto" Target="../media/hdphoto20.wdp"/><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2.mp4"/><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microsoft.com/office/2007/relationships/hdphoto" Target="../media/hdphoto21.wdp"/><Relationship Id="rId5"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video" Target="../media/media2.mp4"/><Relationship Id="rId9" Type="http://schemas.microsoft.com/office/2007/relationships/hdphoto" Target="../media/hdphoto20.wdp"/></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png"/><Relationship Id="rId3" Type="http://schemas.microsoft.com/office/2007/relationships/media" Target="../media/media4.mp4"/><Relationship Id="rId7" Type="http://schemas.openxmlformats.org/officeDocument/2006/relationships/image" Target="../media/image26.png"/><Relationship Id="rId12" Type="http://schemas.openxmlformats.org/officeDocument/2006/relationships/image" Target="../media/image3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11" Type="http://schemas.microsoft.com/office/2007/relationships/hdphoto" Target="../media/hdphoto23.wdp"/><Relationship Id="rId5" Type="http://schemas.openxmlformats.org/officeDocument/2006/relationships/slideLayout" Target="../slideLayouts/slideLayout7.xml"/><Relationship Id="rId10" Type="http://schemas.openxmlformats.org/officeDocument/2006/relationships/image" Target="../media/image35.png"/><Relationship Id="rId4" Type="http://schemas.openxmlformats.org/officeDocument/2006/relationships/video" Target="../media/media4.mp4"/><Relationship Id="rId9" Type="http://schemas.microsoft.com/office/2007/relationships/hdphoto" Target="../media/hdphoto22.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microsoft.com/office/2007/relationships/media" Target="../media/media6.mp4"/><Relationship Id="rId7" Type="http://schemas.openxmlformats.org/officeDocument/2006/relationships/image" Target="../media/image26.png"/><Relationship Id="rId12" Type="http://schemas.microsoft.com/office/2007/relationships/hdphoto" Target="../media/hdphoto25.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video" Target="../media/media6.mp4"/><Relationship Id="rId9" Type="http://schemas.microsoft.com/office/2007/relationships/hdphoto" Target="../media/hdphoto24.wdp"/></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microsoft.com/office/2007/relationships/hdphoto" Target="../media/hdphoto17.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6.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9.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8.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3" Type="http://schemas.openxmlformats.org/officeDocument/2006/relationships/audio" Target="../media/audio5.wav"/><Relationship Id="rId7" Type="http://schemas.openxmlformats.org/officeDocument/2006/relationships/audio" Target="../media/audio9.wav"/><Relationship Id="rId12" Type="http://schemas.microsoft.com/office/2007/relationships/hdphoto" Target="../media/hdphoto17.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8.wav"/><Relationship Id="rId11" Type="http://schemas.openxmlformats.org/officeDocument/2006/relationships/image" Target="../media/image22.png"/><Relationship Id="rId5" Type="http://schemas.openxmlformats.org/officeDocument/2006/relationships/audio" Target="../media/audio7.wav"/><Relationship Id="rId10" Type="http://schemas.microsoft.com/office/2007/relationships/hdphoto" Target="../media/hdphoto16.wdp"/><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5.wdp"/><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8.wdp"/><Relationship Id="rId18" Type="http://schemas.openxmlformats.org/officeDocument/2006/relationships/image" Target="../media/image14.png"/><Relationship Id="rId3" Type="http://schemas.openxmlformats.org/officeDocument/2006/relationships/audio" Target="../media/audio2.wav"/><Relationship Id="rId7" Type="http://schemas.microsoft.com/office/2007/relationships/hdphoto" Target="../media/hdphoto5.wdp"/><Relationship Id="rId12" Type="http://schemas.openxmlformats.org/officeDocument/2006/relationships/image" Target="../media/image11.png"/><Relationship Id="rId17" Type="http://schemas.microsoft.com/office/2007/relationships/hdphoto" Target="../media/hdphoto10.wdp"/><Relationship Id="rId2" Type="http://schemas.openxmlformats.org/officeDocument/2006/relationships/audio" Target="../media/audio1.wav"/><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7.wdp"/><Relationship Id="rId5" Type="http://schemas.openxmlformats.org/officeDocument/2006/relationships/audio" Target="../media/audio4.wav"/><Relationship Id="rId15" Type="http://schemas.microsoft.com/office/2007/relationships/hdphoto" Target="../media/hdphoto9.wdp"/><Relationship Id="rId10" Type="http://schemas.openxmlformats.org/officeDocument/2006/relationships/image" Target="../media/image10.png"/><Relationship Id="rId19"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6.png"/><Relationship Id="rId4" Type="http://schemas.microsoft.com/office/2007/relationships/hdphoto" Target="../media/hdphoto12.wdp"/><Relationship Id="rId9" Type="http://schemas.microsoft.com/office/2007/relationships/hdphoto" Target="../media/hdphoto14.wdp"/></Relationships>
</file>

<file path=ppt/slides/_rels/slide6.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5.wdp"/><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15.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microsoft.com/office/2007/relationships/hdphoto" Target="../media/hdphoto17.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6.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9.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8.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microsoft.com/office/2007/relationships/hdphoto" Target="../media/hdphoto17.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6.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CE8B49-EF59-7025-D047-9173D5C42E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92784" y="180117"/>
            <a:ext cx="3580316" cy="3395886"/>
          </a:xfrm>
          <a:prstGeom prst="rect">
            <a:avLst/>
          </a:prstGeom>
        </p:spPr>
      </p:pic>
      <p:sp>
        <p:nvSpPr>
          <p:cNvPr id="4" name="TextBox 3">
            <a:extLst>
              <a:ext uri="{FF2B5EF4-FFF2-40B4-BE49-F238E27FC236}">
                <a16:creationId xmlns:a16="http://schemas.microsoft.com/office/drawing/2014/main" id="{0C097DFF-0D78-1FEF-57B8-0D7750D25B68}"/>
              </a:ext>
            </a:extLst>
          </p:cNvPr>
          <p:cNvSpPr txBox="1"/>
          <p:nvPr/>
        </p:nvSpPr>
        <p:spPr>
          <a:xfrm>
            <a:off x="5663952" y="3645024"/>
            <a:ext cx="6237981" cy="1385636"/>
          </a:xfrm>
          <a:prstGeom prst="rect">
            <a:avLst/>
          </a:prstGeom>
          <a:noFill/>
        </p:spPr>
        <p:txBody>
          <a:bodyPr wrap="square">
            <a:spAutoFit/>
          </a:bodyPr>
          <a:lstStyle/>
          <a:p>
            <a:pPr algn="ctr">
              <a:lnSpc>
                <a:spcPct val="107000"/>
              </a:lnSpc>
              <a:spcAft>
                <a:spcPts val="800"/>
              </a:spcAft>
            </a:pP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THẦY CÔ </a:t>
            </a:r>
            <a:r>
              <a:rPr lang="en-US"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VUI LÒNG </a:t>
            </a: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KHÔNG CHIA SẺ TÀI LIỆU CỦA CHƯƠNG TRÌNH ĐỂ CÓ CƠ HỘI GIÚP ĐỠ THÊM NHIỀU HOÀN CẢNH HỌC SINH KHÓ KHĂN NHÉ Ạ!</a:t>
            </a:r>
            <a:r>
              <a:rPr lang="en-US"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XIN CHÂN THÀNH CẢM ƠN THẦY C</a:t>
            </a:r>
            <a:r>
              <a:rPr lang="en-US"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a:t>
            </a: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vi-VN"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DA7120A-D32B-91CB-F894-5BAA68DF8CAF}"/>
              </a:ext>
            </a:extLst>
          </p:cNvPr>
          <p:cNvSpPr txBox="1"/>
          <p:nvPr/>
        </p:nvSpPr>
        <p:spPr>
          <a:xfrm>
            <a:off x="6023992" y="5517232"/>
            <a:ext cx="5782433" cy="1062470"/>
          </a:xfrm>
          <a:prstGeom prst="rect">
            <a:avLst/>
          </a:prstGeom>
          <a:noFill/>
        </p:spPr>
        <p:txBody>
          <a:bodyPr wrap="square">
            <a:spAutoFit/>
          </a:bodyPr>
          <a:lstStyle/>
          <a:p>
            <a:pPr algn="just">
              <a:lnSpc>
                <a:spcPct val="107000"/>
              </a:lnSpc>
              <a:spcAft>
                <a:spcPts val="800"/>
              </a:spcAft>
            </a:pPr>
            <a:r>
              <a:rPr lang="en-US" b="1" spc="20" dirty="0">
                <a:latin typeface="Cambria" panose="02040503050406030204" pitchFamily="18" charset="0"/>
                <a:ea typeface="Cambria" panose="02040503050406030204" pitchFamily="18" charset="0"/>
                <a:cs typeface="Times New Roman" panose="02020603050405020304" pitchFamily="18" charset="0"/>
              </a:rPr>
              <a:t>ĐỊA CHỈ KÊNH HỌC LIỆU ÂM NHẠC KẾT NỐI:</a:t>
            </a:r>
          </a:p>
          <a:p>
            <a:pPr algn="just">
              <a:lnSpc>
                <a:spcPct val="107000"/>
              </a:lnSpc>
              <a:spcAft>
                <a:spcPts val="800"/>
              </a:spcAft>
            </a:pPr>
            <a:r>
              <a:rPr lang="en-US" b="1" spc="20" dirty="0">
                <a:solidFill>
                  <a:srgbClr val="FF0000"/>
                </a:solidFill>
                <a:latin typeface="Cambria" panose="02040503050406030204" pitchFamily="18" charset="0"/>
                <a:ea typeface="Cambria" panose="02040503050406030204" pitchFamily="18" charset="0"/>
                <a:cs typeface="Times New Roman" panose="02020603050405020304" pitchFamily="18" charset="0"/>
                <a:hlinkClick r:id="rId4"/>
              </a:rPr>
              <a:t>https://www.youtube.com/channel/UCO2d8nr48-iTs8byOJTX9PQ</a:t>
            </a:r>
            <a:r>
              <a:rPr lang="en-US" b="1" spc="2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E644A7B-E004-2228-7147-E83AD87AF02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537592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91D9A5-B4E6-FF93-17A8-8EB1BD9225B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2C2EF23-6BE7-281F-2F3F-8EB039510C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675799" y="1675651"/>
            <a:ext cx="1945525" cy="2944297"/>
          </a:xfrm>
          <a:prstGeom prst="rect">
            <a:avLst/>
          </a:prstGeom>
        </p:spPr>
      </p:pic>
      <p:pic>
        <p:nvPicPr>
          <p:cNvPr id="18" name="Picture 17">
            <a:extLst>
              <a:ext uri="{FF2B5EF4-FFF2-40B4-BE49-F238E27FC236}">
                <a16:creationId xmlns:a16="http://schemas.microsoft.com/office/drawing/2014/main" id="{FFE48B11-135F-7EA8-8E0C-F3B15E033615}"/>
              </a:ext>
            </a:extLst>
          </p:cNvPr>
          <p:cNvPicPr>
            <a:picLocks noChangeAspect="1"/>
          </p:cNvPicPr>
          <p:nvPr/>
        </p:nvPicPr>
        <p:blipFill>
          <a:blip r:embed="rId6"/>
          <a:stretch>
            <a:fillRect/>
          </a:stretch>
        </p:blipFill>
        <p:spPr>
          <a:xfrm>
            <a:off x="469051" y="3785688"/>
            <a:ext cx="11253897" cy="2275656"/>
          </a:xfrm>
          <a:prstGeom prst="rect">
            <a:avLst/>
          </a:prstGeom>
        </p:spPr>
      </p:pic>
      <p:pic>
        <p:nvPicPr>
          <p:cNvPr id="9" name="Picture 8"/>
          <p:cNvPicPr>
            <a:picLocks noChangeAspect="1"/>
          </p:cNvPicPr>
          <p:nvPr/>
        </p:nvPicPr>
        <p:blipFill>
          <a:blip r:embed="rId7"/>
          <a:stretch>
            <a:fillRect/>
          </a:stretch>
        </p:blipFill>
        <p:spPr>
          <a:xfrm>
            <a:off x="469051" y="370244"/>
            <a:ext cx="9101624" cy="1017502"/>
          </a:xfrm>
          <a:prstGeom prst="rect">
            <a:avLst/>
          </a:prstGeom>
        </p:spPr>
      </p:pic>
      <p:sp>
        <p:nvSpPr>
          <p:cNvPr id="2" name="Rectangle 1"/>
          <p:cNvSpPr/>
          <p:nvPr/>
        </p:nvSpPr>
        <p:spPr>
          <a:xfrm>
            <a:off x="675798" y="3934941"/>
            <a:ext cx="10820801" cy="2042995"/>
          </a:xfrm>
          <a:prstGeom prst="rect">
            <a:avLst/>
          </a:prstGeom>
        </p:spPr>
        <p:txBody>
          <a:bodyPr wrap="square">
            <a:spAutoFit/>
          </a:bodyPr>
          <a:lstStyle/>
          <a:p>
            <a:pPr algn="just" fontAlgn="base">
              <a:lnSpc>
                <a:spcPct val="115000"/>
              </a:lnSpc>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Mỗi nhân vật được thể hiện bởi một nhạc cụ, âm thanh của nhạc cụ đó cùng với cách tiến hành giai điệu đã khắc họa hình tượng đặc trưng của nhân vật.  Tính cách nhân vật được miêu tả sao cho thật dễ hiểu bởi một âm hình chủ đạo.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300000"/>
                    </a14:imgEffect>
                    <a14:imgEffect>
                      <a14:brightnessContrast bright="40000" contrast="-40000"/>
                    </a14:imgEffect>
                  </a14:imgLayer>
                </a14:imgProps>
              </a:ext>
            </a:extLst>
          </a:blip>
          <a:srcRect l="14316" r="26479"/>
          <a:stretch/>
        </p:blipFill>
        <p:spPr>
          <a:xfrm>
            <a:off x="2631101" y="1607668"/>
            <a:ext cx="1728192" cy="2093125"/>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saturation sat="300000"/>
                    </a14:imgEffect>
                    <a14:imgEffect>
                      <a14:brightnessContrast bright="40000" contrast="-40000"/>
                    </a14:imgEffect>
                  </a14:imgLayer>
                </a14:imgProps>
              </a:ext>
            </a:extLst>
          </a:blip>
          <a:srcRect t="10237" r="6956"/>
          <a:stretch/>
        </p:blipFill>
        <p:spPr>
          <a:xfrm>
            <a:off x="4295800" y="2055535"/>
            <a:ext cx="1800200" cy="1687705"/>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300000"/>
                    </a14:imgEffect>
                    <a14:imgEffect>
                      <a14:brightnessContrast bright="40000" contrast="-40000"/>
                    </a14:imgEffect>
                  </a14:imgLayer>
                </a14:imgProps>
              </a:ext>
            </a:extLst>
          </a:blip>
          <a:stretch>
            <a:fillRect/>
          </a:stretch>
        </p:blipFill>
        <p:spPr>
          <a:xfrm>
            <a:off x="6056447" y="2004575"/>
            <a:ext cx="1767745" cy="1696218"/>
          </a:xfrm>
          <a:prstGeom prst="rect">
            <a:avLst/>
          </a:prstGeom>
        </p:spPr>
      </p:pic>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300000"/>
                    </a14:imgEffect>
                    <a14:imgEffect>
                      <a14:brightnessContrast bright="40000" contrast="-40000"/>
                    </a14:imgEffect>
                  </a14:imgLayer>
                </a14:imgProps>
              </a:ext>
            </a:extLst>
          </a:blip>
          <a:stretch>
            <a:fillRect/>
          </a:stretch>
        </p:blipFill>
        <p:spPr>
          <a:xfrm>
            <a:off x="7824192" y="1879747"/>
            <a:ext cx="2048679" cy="1821046"/>
          </a:xfrm>
          <a:prstGeom prst="rect">
            <a:avLst/>
          </a:prstGeom>
        </p:spPr>
      </p:pic>
      <p:pic>
        <p:nvPicPr>
          <p:cNvPr id="19" name="Picture 18"/>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200000"/>
                    </a14:imgEffect>
                    <a14:imgEffect>
                      <a14:brightnessContrast bright="40000" contrast="-40000"/>
                    </a14:imgEffect>
                  </a14:imgLayer>
                </a14:imgProps>
              </a:ext>
            </a:extLst>
          </a:blip>
          <a:stretch>
            <a:fillRect/>
          </a:stretch>
        </p:blipFill>
        <p:spPr>
          <a:xfrm>
            <a:off x="9614453" y="1879747"/>
            <a:ext cx="2160240" cy="1772859"/>
          </a:xfrm>
          <a:prstGeom prst="rect">
            <a:avLst/>
          </a:prstGeom>
        </p:spPr>
      </p:pic>
    </p:spTree>
    <p:extLst>
      <p:ext uri="{BB962C8B-B14F-4D97-AF65-F5344CB8AC3E}">
        <p14:creationId xmlns:p14="http://schemas.microsoft.com/office/powerpoint/2010/main" val="8702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6">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7"/>
          <a:stretch>
            <a:fillRect/>
          </a:stretch>
        </p:blipFill>
        <p:spPr>
          <a:xfrm>
            <a:off x="407368" y="404664"/>
            <a:ext cx="10153650" cy="1085850"/>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bright="40000" contrast="-40000"/>
                    </a14:imgEffect>
                  </a14:imgLayer>
                </a14:imgProps>
              </a:ext>
            </a:extLst>
          </a:blip>
          <a:srcRect r="15175"/>
          <a:stretch/>
        </p:blipFill>
        <p:spPr>
          <a:xfrm>
            <a:off x="640579" y="1536398"/>
            <a:ext cx="1995069" cy="1686517"/>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300000"/>
                    </a14:imgEffect>
                    <a14:imgEffect>
                      <a14:brightnessContrast bright="40000" contrast="-40000"/>
                    </a14:imgEffect>
                  </a14:imgLayer>
                </a14:imgProps>
              </a:ext>
            </a:extLst>
          </a:blip>
          <a:stretch>
            <a:fillRect/>
          </a:stretch>
        </p:blipFill>
        <p:spPr>
          <a:xfrm>
            <a:off x="6331642" y="1648678"/>
            <a:ext cx="1636566" cy="1590374"/>
          </a:xfrm>
          <a:prstGeom prst="rect">
            <a:avLst/>
          </a:prstGeom>
        </p:spPr>
      </p:pic>
      <p:pic>
        <p:nvPicPr>
          <p:cNvPr id="15" name="pi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25903" y="3224646"/>
            <a:ext cx="5028746" cy="2793748"/>
          </a:xfrm>
          <a:prstGeom prst="rect">
            <a:avLst/>
          </a:prstGeom>
        </p:spPr>
      </p:pic>
      <p:pic>
        <p:nvPicPr>
          <p:cNvPr id="16" name="chi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330262" y="3224646"/>
            <a:ext cx="5022322" cy="2793748"/>
          </a:xfrm>
          <a:prstGeom prst="rect">
            <a:avLst/>
          </a:prstGeom>
        </p:spPr>
      </p:pic>
      <p:sp>
        <p:nvSpPr>
          <p:cNvPr id="6" name="Rectangle 5"/>
          <p:cNvSpPr/>
          <p:nvPr/>
        </p:nvSpPr>
        <p:spPr>
          <a:xfrm>
            <a:off x="2436193" y="2532431"/>
            <a:ext cx="3518456" cy="646331"/>
          </a:xfrm>
          <a:prstGeom prst="rect">
            <a:avLst/>
          </a:prstGeom>
        </p:spPr>
        <p:txBody>
          <a:bodyPr wrap="square">
            <a:spAutoFit/>
          </a:bodyPr>
          <a:lstStyle/>
          <a:p>
            <a:pPr algn="just"/>
            <a:r>
              <a:rPr lang="vi-VN" b="1" i="1" dirty="0">
                <a:latin typeface="Times New Roman" panose="02020603050405020304" pitchFamily="18" charset="0"/>
                <a:ea typeface="Calibri" panose="020F0502020204030204" pitchFamily="34" charset="0"/>
              </a:rPr>
              <a:t>Pi-tơ là nét giai điệu vui tươi, hồn nhiên, trong sáng của dàn dây</a:t>
            </a:r>
            <a:endParaRPr lang="en-US" b="1" dirty="0"/>
          </a:p>
        </p:txBody>
      </p:sp>
      <p:sp>
        <p:nvSpPr>
          <p:cNvPr id="7" name="Rectangle 6"/>
          <p:cNvSpPr/>
          <p:nvPr/>
        </p:nvSpPr>
        <p:spPr>
          <a:xfrm>
            <a:off x="7824192" y="1918408"/>
            <a:ext cx="3528392" cy="1346331"/>
          </a:xfrm>
          <a:prstGeom prst="rect">
            <a:avLst/>
          </a:prstGeom>
        </p:spPr>
        <p:txBody>
          <a:bodyPr wrap="square">
            <a:spAutoFit/>
          </a:bodyPr>
          <a:lstStyle/>
          <a:p>
            <a:pPr algn="just">
              <a:lnSpc>
                <a:spcPct val="115000"/>
              </a:lnSpc>
            </a:pPr>
            <a:r>
              <a:rPr lang="en-US" b="1" i="1" smtClean="0">
                <a:latin typeface="Times New Roman" panose="02020603050405020304" pitchFamily="18" charset="0"/>
                <a:ea typeface="Calibri" panose="020F0502020204030204" pitchFamily="34" charset="0"/>
                <a:cs typeface="Times New Roman" panose="02020603050405020304" pitchFamily="18" charset="0"/>
              </a:rPr>
              <a:t>H</a:t>
            </a:r>
            <a:r>
              <a:rPr lang="vi-VN" b="1" i="1" smtClean="0">
                <a:latin typeface="Times New Roman" panose="02020603050405020304" pitchFamily="18" charset="0"/>
                <a:ea typeface="Calibri" panose="020F0502020204030204" pitchFamily="34" charset="0"/>
                <a:cs typeface="Times New Roman" panose="02020603050405020304" pitchFamily="18" charset="0"/>
              </a:rPr>
              <a:t>ình ảnh sinh động của chim nhỏ đang bay nhảy, chuyền cành</a:t>
            </a:r>
            <a:r>
              <a:rPr lang="en-US" b="1" i="1" smtClean="0">
                <a:latin typeface="Times New Roman" panose="02020603050405020304" pitchFamily="18" charset="0"/>
                <a:ea typeface="Calibri" panose="020F0502020204030204" pitchFamily="34" charset="0"/>
                <a:cs typeface="Times New Roman" panose="02020603050405020304" pitchFamily="18" charset="0"/>
              </a:rPr>
              <a:t> </a:t>
            </a:r>
            <a:r>
              <a:rPr lang="vi-VN" b="1" i="1" smtClean="0">
                <a:latin typeface="Times New Roman" panose="02020603050405020304" pitchFamily="18" charset="0"/>
                <a:ea typeface="Calibri" panose="020F0502020204030204" pitchFamily="34" charset="0"/>
                <a:cs typeface="Times New Roman" panose="02020603050405020304" pitchFamily="18" charset="0"/>
              </a:rPr>
              <a:t>là những nét chạy nhanh, lên bổng xuống trầm của sáo flute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746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6"/>
                                        </p:tgtEl>
                                      </p:cBhvr>
                                    </p:cmd>
                                  </p:childTnLst>
                                </p:cTn>
                              </p:par>
                            </p:childTnLst>
                          </p:cTn>
                        </p:par>
                      </p:childTnLst>
                    </p:cTn>
                  </p:par>
                </p:childTnLst>
              </p:cTn>
              <p:nextCondLst>
                <p:cond evt="onClick" delay="0">
                  <p:tgtEl>
                    <p:spTgt spid="16"/>
                  </p:tgtEl>
                </p:cond>
              </p:nextCondLst>
            </p:seq>
            <p:video>
              <p:cMediaNode vol="100000">
                <p:cTn id="29" fill="hold" display="0">
                  <p:stCondLst>
                    <p:cond delay="indefinite"/>
                  </p:stCondLst>
                </p:cTn>
                <p:tgtEl>
                  <p:spTgt spid="15"/>
                </p:tgtEl>
              </p:cMediaNode>
            </p:video>
            <p:video>
              <p:cMediaNode vol="100000">
                <p:cTn id="30" fill="hold" display="0">
                  <p:stCondLst>
                    <p:cond delay="indefinite"/>
                  </p:stCondLst>
                </p:cTn>
                <p:tgtEl>
                  <p:spTgt spid="16"/>
                </p:tgtEl>
              </p:cMediaNode>
            </p:video>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6">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7"/>
          <a:stretch>
            <a:fillRect/>
          </a:stretch>
        </p:blipFill>
        <p:spPr>
          <a:xfrm>
            <a:off x="407368" y="404664"/>
            <a:ext cx="10153650" cy="1085850"/>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300000"/>
                    </a14:imgEffect>
                    <a14:imgEffect>
                      <a14:brightnessContrast bright="40000" contrast="-40000"/>
                    </a14:imgEffect>
                  </a14:imgLayer>
                </a14:imgProps>
              </a:ext>
            </a:extLst>
          </a:blip>
          <a:stretch>
            <a:fillRect/>
          </a:stretch>
        </p:blipFill>
        <p:spPr>
          <a:xfrm>
            <a:off x="623392" y="1556792"/>
            <a:ext cx="1676593" cy="1608754"/>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300000"/>
                    </a14:imgEffect>
                    <a14:imgEffect>
                      <a14:brightnessContrast bright="40000"/>
                    </a14:imgEffect>
                  </a14:imgLayer>
                </a14:imgProps>
              </a:ext>
            </a:extLst>
          </a:blip>
          <a:stretch>
            <a:fillRect/>
          </a:stretch>
        </p:blipFill>
        <p:spPr>
          <a:xfrm>
            <a:off x="6269579" y="1556792"/>
            <a:ext cx="1791281" cy="1592248"/>
          </a:xfrm>
          <a:prstGeom prst="rect">
            <a:avLst/>
          </a:prstGeom>
        </p:spPr>
      </p:pic>
      <p:pic>
        <p:nvPicPr>
          <p:cNvPr id="10" name="vị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9416" y="3140968"/>
            <a:ext cx="5266772" cy="2925984"/>
          </a:xfrm>
          <a:prstGeom prst="rect">
            <a:avLst/>
          </a:prstGeom>
        </p:spPr>
      </p:pic>
      <p:pic>
        <p:nvPicPr>
          <p:cNvPr id="11" name="mè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231564" y="3140968"/>
            <a:ext cx="5193027" cy="2925984"/>
          </a:xfrm>
          <a:prstGeom prst="rect">
            <a:avLst/>
          </a:prstGeom>
        </p:spPr>
      </p:pic>
      <p:sp>
        <p:nvSpPr>
          <p:cNvPr id="3" name="Rectangle 2"/>
          <p:cNvSpPr/>
          <p:nvPr/>
        </p:nvSpPr>
        <p:spPr>
          <a:xfrm>
            <a:off x="2327520" y="2026711"/>
            <a:ext cx="3808570" cy="1047979"/>
          </a:xfrm>
          <a:prstGeom prst="rect">
            <a:avLst/>
          </a:prstGeom>
        </p:spPr>
        <p:txBody>
          <a:bodyPr wrap="square">
            <a:spAutoFit/>
          </a:bodyPr>
          <a:lstStyle/>
          <a:p>
            <a:pPr algn="just">
              <a:lnSpc>
                <a:spcPct val="115000"/>
              </a:lnSpc>
            </a:pPr>
            <a:r>
              <a:rPr lang="vi-VN" b="1" i="1" dirty="0" smtClean="0">
                <a:latin typeface="Times New Roman" panose="02020603050405020304" pitchFamily="18" charset="0"/>
                <a:ea typeface="Calibri" panose="020F0502020204030204" pitchFamily="34" charset="0"/>
                <a:cs typeface="Times New Roman" panose="02020603050405020304" pitchFamily="18" charset="0"/>
              </a:rPr>
              <a:t>Chú vịt là nét nhạc của kèn oboe, cảm nhận được sự lạch bạch của vịt khi chạy từ sân ra hồ.</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896200" y="2060848"/>
            <a:ext cx="3528391" cy="1047979"/>
          </a:xfrm>
          <a:prstGeom prst="rect">
            <a:avLst/>
          </a:prstGeom>
        </p:spPr>
        <p:txBody>
          <a:bodyPr wrap="square">
            <a:spAutoFit/>
          </a:bodyPr>
          <a:lstStyle/>
          <a:p>
            <a:pPr algn="just">
              <a:lnSpc>
                <a:spcPct val="115000"/>
              </a:lnSpc>
            </a:pPr>
            <a:r>
              <a:rPr lang="vi-VN" b="1" i="1" dirty="0" smtClean="0">
                <a:latin typeface="Times New Roman" panose="02020603050405020304" pitchFamily="18" charset="0"/>
                <a:ea typeface="Calibri" panose="020F0502020204030204" pitchFamily="34" charset="0"/>
                <a:cs typeface="Times New Roman" panose="02020603050405020304" pitchFamily="18" charset="0"/>
              </a:rPr>
              <a:t>Chú mèo được thể hiện bằng kèn clarinet, như những bước đi nhón chân của mèo rình bắt chim và vịt.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842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p:cMediaNode vol="100000">
                <p:cTn id="29" fill="hold" display="0">
                  <p:stCondLst>
                    <p:cond delay="indefinite"/>
                  </p:stCondLst>
                </p:cTn>
                <p:tgtEl>
                  <p:spTgt spid="10"/>
                </p:tgtEl>
              </p:cMediaNode>
            </p:video>
            <p:video>
              <p:cMediaNode vol="100000">
                <p:cTn id="30" fill="hold" display="0">
                  <p:stCondLst>
                    <p:cond delay="indefinite"/>
                  </p:stCondLst>
                </p:cTn>
                <p:tgtEl>
                  <p:spTgt spid="11"/>
                </p:tgtEl>
              </p:cMediaNode>
            </p:video>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6">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7"/>
          <a:stretch>
            <a:fillRect/>
          </a:stretch>
        </p:blipFill>
        <p:spPr>
          <a:xfrm>
            <a:off x="407368" y="404664"/>
            <a:ext cx="10153650" cy="108585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40000" contrast="-40000"/>
                    </a14:imgEffect>
                  </a14:imgLayer>
                </a14:imgProps>
              </a:ext>
            </a:extLst>
          </a:blip>
          <a:stretch>
            <a:fillRect/>
          </a:stretch>
        </p:blipFill>
        <p:spPr>
          <a:xfrm>
            <a:off x="623392" y="1490514"/>
            <a:ext cx="1941426" cy="1506438"/>
          </a:xfrm>
          <a:prstGeom prst="rect">
            <a:avLst/>
          </a:prstGeom>
        </p:spPr>
      </p:pic>
      <p:pic>
        <p:nvPicPr>
          <p:cNvPr id="13" name="só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95400" y="2996952"/>
            <a:ext cx="5486400" cy="3048000"/>
          </a:xfrm>
          <a:prstGeom prst="rect">
            <a:avLst/>
          </a:prstGeom>
        </p:spPr>
      </p:pic>
      <p:sp>
        <p:nvSpPr>
          <p:cNvPr id="6" name="Rectangle 5"/>
          <p:cNvSpPr/>
          <p:nvPr/>
        </p:nvSpPr>
        <p:spPr>
          <a:xfrm>
            <a:off x="2415641" y="2059369"/>
            <a:ext cx="3745607" cy="923330"/>
          </a:xfrm>
          <a:prstGeom prst="rect">
            <a:avLst/>
          </a:prstGeom>
        </p:spPr>
        <p:txBody>
          <a:bodyPr wrap="square">
            <a:spAutoFit/>
          </a:bodyPr>
          <a:lstStyle/>
          <a:p>
            <a:pPr algn="just"/>
            <a:r>
              <a:rPr lang="vi-VN" b="1" i="1" dirty="0">
                <a:latin typeface="Times New Roman" panose="02020603050405020304" pitchFamily="18" charset="0"/>
                <a:ea typeface="Calibri" panose="020F0502020204030204" pitchFamily="34" charset="0"/>
              </a:rPr>
              <a:t>Chó sói do kèn 3 kèn co (Horn) </a:t>
            </a:r>
            <a:r>
              <a:rPr lang="en-US" b="1" i="1" dirty="0" err="1" smtClean="0">
                <a:latin typeface="Times New Roman" panose="02020603050405020304" pitchFamily="18" charset="0"/>
                <a:ea typeface="Calibri" panose="020F0502020204030204" pitchFamily="34" charset="0"/>
              </a:rPr>
              <a:t>là</a:t>
            </a:r>
            <a:r>
              <a:rPr lang="en-US" b="1" i="1" dirty="0" smtClean="0">
                <a:latin typeface="Times New Roman" panose="02020603050405020304" pitchFamily="18" charset="0"/>
                <a:ea typeface="Calibri" panose="020F0502020204030204" pitchFamily="34" charset="0"/>
              </a:rPr>
              <a:t> </a:t>
            </a:r>
            <a:r>
              <a:rPr lang="en-US" b="1" i="1" dirty="0" err="1" smtClean="0">
                <a:latin typeface="Times New Roman" panose="02020603050405020304" pitchFamily="18" charset="0"/>
                <a:ea typeface="Calibri" panose="020F0502020204030204" pitchFamily="34" charset="0"/>
              </a:rPr>
              <a:t>hình</a:t>
            </a:r>
            <a:r>
              <a:rPr lang="en-US" b="1" i="1" dirty="0" smtClean="0">
                <a:latin typeface="Times New Roman" panose="02020603050405020304" pitchFamily="18" charset="0"/>
                <a:ea typeface="Calibri" panose="020F0502020204030204" pitchFamily="34" charset="0"/>
              </a:rPr>
              <a:t> </a:t>
            </a:r>
            <a:r>
              <a:rPr lang="en-US" b="1" i="1" dirty="0" err="1" smtClean="0">
                <a:latin typeface="Times New Roman" panose="02020603050405020304" pitchFamily="18" charset="0"/>
                <a:ea typeface="Calibri" panose="020F0502020204030204" pitchFamily="34" charset="0"/>
              </a:rPr>
              <a:t>ảnh</a:t>
            </a:r>
            <a:r>
              <a:rPr lang="en-US" b="1" i="1" dirty="0" smtClean="0">
                <a:latin typeface="Times New Roman" panose="02020603050405020304" pitchFamily="18" charset="0"/>
                <a:ea typeface="Calibri" panose="020F0502020204030204" pitchFamily="34" charset="0"/>
              </a:rPr>
              <a:t> </a:t>
            </a:r>
            <a:r>
              <a:rPr lang="vi-VN" b="1" i="1" dirty="0" smtClean="0">
                <a:latin typeface="Times New Roman" panose="02020603050405020304" pitchFamily="18" charset="0"/>
                <a:ea typeface="Calibri" panose="020F0502020204030204" pitchFamily="34" charset="0"/>
              </a:rPr>
              <a:t>con </a:t>
            </a:r>
            <a:r>
              <a:rPr lang="vi-VN" b="1" i="1" dirty="0">
                <a:latin typeface="Times New Roman" panose="02020603050405020304" pitchFamily="18" charset="0"/>
                <a:ea typeface="Calibri" panose="020F0502020204030204" pitchFamily="34" charset="0"/>
              </a:rPr>
              <a:t>sói hung dữ đang tiến dần tiến dần về phía Pi-tơ.</a:t>
            </a:r>
            <a:endParaRPr lang="en-US" b="1" dirty="0"/>
          </a:p>
        </p:txBody>
      </p:sp>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1720" b="95054" l="78538" r="97816"/>
                    </a14:imgEffect>
                  </a14:imgLayer>
                </a14:imgProps>
              </a:ext>
            </a:extLst>
          </a:blip>
          <a:srcRect l="78704"/>
          <a:stretch/>
        </p:blipFill>
        <p:spPr>
          <a:xfrm>
            <a:off x="10732501" y="1151651"/>
            <a:ext cx="936992" cy="2064505"/>
          </a:xfrm>
          <a:prstGeom prst="rect">
            <a:avLst/>
          </a:prstGeom>
        </p:spPr>
      </p:pic>
      <p:pic>
        <p:nvPicPr>
          <p:cNvPr id="15" name="ông cụ">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312024" y="2982699"/>
            <a:ext cx="5211781" cy="3076506"/>
          </a:xfrm>
          <a:prstGeom prst="rect">
            <a:avLst/>
          </a:prstGeom>
        </p:spPr>
      </p:pic>
    </p:spTree>
    <p:extLst>
      <p:ext uri="{BB962C8B-B14F-4D97-AF65-F5344CB8AC3E}">
        <p14:creationId xmlns:p14="http://schemas.microsoft.com/office/powerpoint/2010/main" val="807710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video>
              <p:cMediaNode vol="10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5"/>
                                        </p:tgtEl>
                                      </p:cBhvr>
                                    </p:cmd>
                                  </p:childTnLst>
                                </p:cTn>
                              </p:par>
                            </p:childTnLst>
                          </p:cTn>
                        </p:par>
                      </p:childTnLst>
                    </p:cTn>
                  </p:par>
                </p:childTnLst>
              </p:cTn>
              <p:nextCondLst>
                <p:cond evt="onClick" delay="0">
                  <p:tgtEl>
                    <p:spTgt spid="15"/>
                  </p:tgtEl>
                </p:cond>
              </p:nextCondLst>
            </p:seq>
            <p:video>
              <p:cMediaNode vol="100000">
                <p:cTn id="27" fill="hold" display="0">
                  <p:stCondLst>
                    <p:cond delay="indefinite"/>
                  </p:stCondLst>
                </p:cTn>
                <p:tgtEl>
                  <p:spTgt spid="15"/>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3">
            <a:extLst/>
          </a:blip>
          <a:stretch>
            <a:fillRect/>
          </a:stretch>
        </p:blipFill>
        <p:spPr>
          <a:xfrm>
            <a:off x="0" y="0"/>
            <a:ext cx="12216680" cy="6858000"/>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33798"/>
            <a:ext cx="5508279" cy="626355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7551" y="324467"/>
            <a:ext cx="5862465" cy="62635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1" y="476672"/>
            <a:ext cx="2838129" cy="950428"/>
          </a:xfrm>
          <a:prstGeom prst="rect">
            <a:avLst/>
          </a:prstGeom>
        </p:spPr>
      </p:pic>
    </p:spTree>
    <p:extLst>
      <p:ext uri="{BB962C8B-B14F-4D97-AF65-F5344CB8AC3E}">
        <p14:creationId xmlns:p14="http://schemas.microsoft.com/office/powerpoint/2010/main" val="124462911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FB47F5-A9FC-A46F-8B2E-F1372EC6B404}"/>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3">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91344" y="1772816"/>
            <a:ext cx="11809312" cy="4536504"/>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1271464" y="4005064"/>
            <a:ext cx="10066322" cy="523220"/>
          </a:xfrm>
          <a:prstGeom prst="rect">
            <a:avLst/>
          </a:prstGeom>
          <a:noFill/>
        </p:spPr>
        <p:txBody>
          <a:bodyPr wrap="square">
            <a:spAutoFit/>
          </a:bodyPr>
          <a:lstStyle/>
          <a:p>
            <a:r>
              <a:rPr lang="en-US" sz="2800" i="1" dirty="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Em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có</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cảm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nghĩ</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gì</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khi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nghe</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câu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chuyện</a:t>
            </a:r>
            <a:r>
              <a:rPr lang="en-US" sz="2800" i="1" dirty="0" smtClean="0">
                <a:latin typeface="Cambria" panose="02040503050406030204" pitchFamily="18" charset="0"/>
                <a:ea typeface="Cambria" panose="02040503050406030204" pitchFamily="18" charset="0"/>
              </a:rPr>
              <a:t> Pi-</a:t>
            </a:r>
            <a:r>
              <a:rPr lang="en-US" sz="2800" i="1" dirty="0" err="1" smtClean="0">
                <a:latin typeface="Cambria" panose="02040503050406030204" pitchFamily="18" charset="0"/>
                <a:ea typeface="Cambria" panose="02040503050406030204" pitchFamily="18" charset="0"/>
              </a:rPr>
              <a:t>tơ</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chó</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sói</a:t>
            </a:r>
            <a:r>
              <a:rPr lang="en-US" sz="2800" i="1"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67408" y="3875569"/>
            <a:ext cx="561266" cy="743222"/>
          </a:xfrm>
          <a:prstGeom prst="rect">
            <a:avLst/>
          </a:prstGeom>
        </p:spPr>
      </p:pic>
      <p:sp>
        <p:nvSpPr>
          <p:cNvPr id="14" name="Rectangle 8">
            <a:extLst>
              <a:ext uri="{FF2B5EF4-FFF2-40B4-BE49-F238E27FC236}">
                <a16:creationId xmlns:a16="http://schemas.microsoft.com/office/drawing/2014/main"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
        <p:nvSpPr>
          <p:cNvPr id="8" name="TextBox 7">
            <a:extLst>
              <a:ext uri="{FF2B5EF4-FFF2-40B4-BE49-F238E27FC236}">
                <a16:creationId xmlns:a16="http://schemas.microsoft.com/office/drawing/2014/main" id="{2E3487F2-C868-4F7E-80CF-919F9E02D53A}"/>
              </a:ext>
            </a:extLst>
          </p:cNvPr>
          <p:cNvSpPr txBox="1"/>
          <p:nvPr/>
        </p:nvSpPr>
        <p:spPr>
          <a:xfrm>
            <a:off x="1328674" y="4924925"/>
            <a:ext cx="10066322" cy="954107"/>
          </a:xfrm>
          <a:prstGeom prst="rect">
            <a:avLst/>
          </a:prstGeom>
          <a:noFill/>
        </p:spPr>
        <p:txBody>
          <a:bodyPr wrap="square">
            <a:spAutoFit/>
          </a:bodyPr>
          <a:lstStyle/>
          <a:p>
            <a:pPr algn="just"/>
            <a:r>
              <a:rPr lang="en-US" sz="2800" i="1" dirty="0">
                <a:latin typeface="Cambria" panose="02040503050406030204" pitchFamily="18" charset="0"/>
                <a:ea typeface="Cambria" panose="02040503050406030204" pitchFamily="18" charset="0"/>
              </a:rPr>
              <a:t>+ </a:t>
            </a:r>
            <a:r>
              <a:rPr lang="en-US" sz="2800" i="1" dirty="0" smtClean="0">
                <a:latin typeface="Cambria" panose="02040503050406030204" pitchFamily="18" charset="0"/>
                <a:ea typeface="Cambria" panose="02040503050406030204" pitchFamily="18" charset="0"/>
              </a:rPr>
              <a:t>Theo </a:t>
            </a:r>
            <a:r>
              <a:rPr lang="en-US" sz="2800" i="1" dirty="0" err="1" smtClean="0">
                <a:latin typeface="Cambria" panose="02040503050406030204" pitchFamily="18" charset="0"/>
                <a:ea typeface="Cambria" panose="02040503050406030204" pitchFamily="18" charset="0"/>
              </a:rPr>
              <a:t>em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sao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biết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động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trèo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cây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nguy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hiểm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nhưng</a:t>
            </a:r>
            <a:r>
              <a:rPr lang="en-US" sz="2800" i="1" dirty="0" smtClean="0">
                <a:latin typeface="Cambria" panose="02040503050406030204" pitchFamily="18" charset="0"/>
                <a:ea typeface="Cambria" panose="02040503050406030204" pitchFamily="18" charset="0"/>
              </a:rPr>
              <a:t> Pi-</a:t>
            </a:r>
            <a:r>
              <a:rPr lang="en-US" sz="2800" i="1" dirty="0" err="1" smtClean="0">
                <a:latin typeface="Cambria" panose="02040503050406030204" pitchFamily="18" charset="0"/>
                <a:ea typeface="Cambria" panose="02040503050406030204" pitchFamily="18" charset="0"/>
              </a:rPr>
              <a:t>tơ</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vẫn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thực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hiện</a:t>
            </a:r>
            <a:r>
              <a:rPr lang="en-US" sz="2800" i="1"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824618" y="4917696"/>
            <a:ext cx="561266" cy="743222"/>
          </a:xfrm>
          <a:prstGeom prst="rect">
            <a:avLst/>
          </a:prstGeom>
        </p:spPr>
      </p:pic>
    </p:spTree>
    <p:extLst>
      <p:ext uri="{BB962C8B-B14F-4D97-AF65-F5344CB8AC3E}">
        <p14:creationId xmlns:p14="http://schemas.microsoft.com/office/powerpoint/2010/main" val="242183967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939FF-C85E-C0D5-FDA2-F8E8348D0F0D}"/>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4C0FFBD-09D6-5D76-8256-4C43BFCF2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1097360"/>
            <a:ext cx="10945216" cy="5760640"/>
          </a:xfrm>
          <a:prstGeom prst="rect">
            <a:avLst/>
          </a:prstGeom>
        </p:spPr>
      </p:pic>
      <p:sp>
        <p:nvSpPr>
          <p:cNvPr id="9" name="TextBox 8">
            <a:extLst>
              <a:ext uri="{FF2B5EF4-FFF2-40B4-BE49-F238E27FC236}">
                <a16:creationId xmlns:a16="http://schemas.microsoft.com/office/drawing/2014/main" id="{FECE4776-86EE-5100-9D91-3CA9B869E48B}"/>
              </a:ext>
            </a:extLst>
          </p:cNvPr>
          <p:cNvSpPr txBox="1"/>
          <p:nvPr/>
        </p:nvSpPr>
        <p:spPr>
          <a:xfrm>
            <a:off x="3647728" y="3212976"/>
            <a:ext cx="5256584" cy="1015663"/>
          </a:xfrm>
          <a:prstGeom prst="rect">
            <a:avLst/>
          </a:prstGeom>
          <a:noFill/>
        </p:spPr>
        <p:txBody>
          <a:bodyPr wrap="square">
            <a:spAutoFit/>
          </a:bodyPr>
          <a:lstStyle/>
          <a:p>
            <a:pPr algn="ctr"/>
            <a:r>
              <a:rPr lang="en-US" sz="6000" b="1" dirty="0" smtClean="0">
                <a:latin typeface="Cambria" pitchFamily="18" charset="0"/>
              </a:rPr>
              <a:t>SẮM VAI</a:t>
            </a:r>
            <a:endParaRPr lang="vi-VN" sz="6000" b="1" dirty="0"/>
          </a:p>
        </p:txBody>
      </p:sp>
      <p:pic>
        <p:nvPicPr>
          <p:cNvPr id="7" name="Picture 6">
            <a:extLst>
              <a:ext uri="{FF2B5EF4-FFF2-40B4-BE49-F238E27FC236}">
                <a16:creationId xmlns:a16="http://schemas.microsoft.com/office/drawing/2014/main" id="{8C23280C-00B4-4906-D5D8-6075B1C7158D}"/>
              </a:ext>
            </a:extLst>
          </p:cNvPr>
          <p:cNvPicPr>
            <a:picLocks noChangeAspect="1"/>
          </p:cNvPicPr>
          <p:nvPr/>
        </p:nvPicPr>
        <p:blipFill>
          <a:blip r:embed="rId4"/>
          <a:stretch>
            <a:fillRect/>
          </a:stretch>
        </p:blipFill>
        <p:spPr>
          <a:xfrm>
            <a:off x="516237" y="404664"/>
            <a:ext cx="4396724" cy="864096"/>
          </a:xfrm>
          <a:prstGeom prst="rect">
            <a:avLst/>
          </a:prstGeom>
        </p:spPr>
      </p:pic>
    </p:spTree>
    <p:extLst>
      <p:ext uri="{BB962C8B-B14F-4D97-AF65-F5344CB8AC3E}">
        <p14:creationId xmlns:p14="http://schemas.microsoft.com/office/powerpoint/2010/main" val="223208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8">
            <a:extLst/>
          </a:blip>
          <a:stretch>
            <a:fillRect/>
          </a:stretch>
        </p:blipFill>
        <p:spPr>
          <a:xfrm>
            <a:off x="0" y="0"/>
            <a:ext cx="12216680" cy="6858000"/>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24467"/>
            <a:ext cx="5544616" cy="6263554"/>
          </a:xfrm>
          <a:prstGeom prst="rect">
            <a:avLst/>
          </a:prstGeom>
        </p:spPr>
      </p:pic>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77551" y="333461"/>
            <a:ext cx="5862465" cy="6263554"/>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7551" y="516428"/>
            <a:ext cx="2838129" cy="950428"/>
          </a:xfrm>
          <a:prstGeom prst="rect">
            <a:avLst/>
          </a:prstGeom>
        </p:spPr>
      </p:pic>
      <p:pic>
        <p:nvPicPr>
          <p:cNvPr id="6" name="Picture 5"/>
          <p:cNvPicPr>
            <a:picLocks noChangeAspect="1"/>
          </p:cNvPicPr>
          <p:nvPr/>
        </p:nvPicPr>
        <p:blipFill rotWithShape="1">
          <a:blip r:embed="rId14">
            <a:extLst>
              <a:ext uri="{BEBA8EAE-BF5A-486C-A8C5-ECC9F3942E4B}">
                <a14:imgProps xmlns:a14="http://schemas.microsoft.com/office/drawing/2010/main">
                  <a14:imgLayer r:embed="rId12">
                    <a14:imgEffect>
                      <a14:backgroundRemoval t="67219" b="100000" l="67861" r="93864"/>
                    </a14:imgEffect>
                    <a14:imgEffect>
                      <a14:saturation sat="200000"/>
                    </a14:imgEffect>
                  </a14:imgLayer>
                </a14:imgProps>
              </a:ext>
            </a:extLst>
          </a:blip>
          <a:srcRect l="71719" t="66676" r="13542" b="-1165"/>
          <a:stretch/>
        </p:blipFill>
        <p:spPr>
          <a:xfrm>
            <a:off x="4583832" y="4509120"/>
            <a:ext cx="864096" cy="2160241"/>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l="27388" t="62077" r="57873" b="24127"/>
          <a:stretch/>
        </p:blipFill>
        <p:spPr>
          <a:xfrm>
            <a:off x="1991544" y="4221088"/>
            <a:ext cx="864096" cy="864096"/>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l="15102" t="75873" r="62786" b="11601"/>
          <a:stretch/>
        </p:blipFill>
        <p:spPr>
          <a:xfrm>
            <a:off x="1271464" y="5092689"/>
            <a:ext cx="1296346" cy="784584"/>
          </a:xfrm>
          <a:prstGeom prst="rect">
            <a:avLst/>
          </a:prstGeom>
        </p:spPr>
      </p:pic>
      <p:pic>
        <p:nvPicPr>
          <p:cNvPr id="9" name="Picture 8"/>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66311" t="34050" r="8963" b="53567"/>
          <a:stretch/>
        </p:blipFill>
        <p:spPr>
          <a:xfrm>
            <a:off x="9698835" y="2708920"/>
            <a:ext cx="1551924" cy="864097"/>
          </a:xfrm>
          <a:prstGeom prst="rect">
            <a:avLst/>
          </a:prstGeom>
        </p:spPr>
      </p:pic>
      <p:pic>
        <p:nvPicPr>
          <p:cNvPr id="10" name="Picture 9"/>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l="72835" t="4452" r="4862" b="84567"/>
          <a:stretch/>
        </p:blipFill>
        <p:spPr>
          <a:xfrm>
            <a:off x="4644452" y="620688"/>
            <a:ext cx="1307532" cy="687828"/>
          </a:xfrm>
          <a:prstGeom prst="rect">
            <a:avLst/>
          </a:prstGeom>
        </p:spPr>
      </p:pic>
    </p:spTree>
    <p:extLst>
      <p:ext uri="{BB962C8B-B14F-4D97-AF65-F5344CB8AC3E}">
        <p14:creationId xmlns:p14="http://schemas.microsoft.com/office/powerpoint/2010/main" val="136178269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remove"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VỊT.wav"/>
                                        </p:tgtEl>
                                      </p:cMediaNode>
                                    </p:audio>
                                  </p:sub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remove" nodeType="click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CHIM_C_major__bpm_126.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remove"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5" name="PITO.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remove" nodeType="click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MÈO.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remove" nodeType="click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7" name="CHÓ SÓI.wav"/>
                                        </p:tgtEl>
                                      </p:cMediaNode>
                                    </p:audio>
                                  </p:sub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F94326-9E48-D222-618F-F95CC02253C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2" name="Picture 2" descr="image-removebg-preview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68" y="332656"/>
            <a:ext cx="11127779" cy="285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4068292-F4A7-98E3-6D63-C78AAAF33131}"/>
              </a:ext>
            </a:extLst>
          </p:cNvPr>
          <p:cNvPicPr>
            <a:picLocks noChangeAspect="1"/>
          </p:cNvPicPr>
          <p:nvPr/>
        </p:nvPicPr>
        <p:blipFill>
          <a:blip r:embed="rId5"/>
          <a:stretch>
            <a:fillRect/>
          </a:stretch>
        </p:blipFill>
        <p:spPr>
          <a:xfrm>
            <a:off x="424659" y="3223434"/>
            <a:ext cx="11233248" cy="3014674"/>
          </a:xfrm>
          <a:prstGeom prst="rect">
            <a:avLst/>
          </a:prstGeom>
        </p:spPr>
      </p:pic>
      <p:sp>
        <p:nvSpPr>
          <p:cNvPr id="10" name="Rectangle 5">
            <a:extLst>
              <a:ext uri="{FF2B5EF4-FFF2-40B4-BE49-F238E27FC236}">
                <a16:creationId xmlns:a16="http://schemas.microsoft.com/office/drawing/2014/main" id="{35A65749-76E2-E0C5-A57E-F634FBD21B5D}"/>
              </a:ext>
            </a:extLst>
          </p:cNvPr>
          <p:cNvSpPr>
            <a:spLocks noChangeArrowheads="1"/>
          </p:cNvSpPr>
          <p:nvPr/>
        </p:nvSpPr>
        <p:spPr bwMode="auto">
          <a:xfrm>
            <a:off x="7752184" y="2237406"/>
            <a:ext cx="1835418" cy="58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200" b="1" dirty="0">
                <a:solidFill>
                  <a:srgbClr val="1713CB"/>
                </a:solidFill>
                <a:latin typeface="Times New Roman" panose="02020603050405020304" pitchFamily="18" charset="0"/>
                <a:cs typeface="Times New Roman" panose="02020603050405020304" pitchFamily="18" charset="0"/>
              </a:rPr>
              <a:t>TIẾT </a:t>
            </a:r>
            <a:r>
              <a:rPr lang="en-US" sz="3200" b="1" dirty="0" smtClean="0">
                <a:solidFill>
                  <a:srgbClr val="1713CB"/>
                </a:solidFill>
                <a:latin typeface="Times New Roman" panose="02020603050405020304" pitchFamily="18" charset="0"/>
                <a:cs typeface="Times New Roman" panose="02020603050405020304" pitchFamily="18" charset="0"/>
              </a:rPr>
              <a:t>3</a:t>
            </a:r>
            <a:endParaRPr lang="en-US" sz="3200" b="1" dirty="0">
              <a:solidFill>
                <a:srgbClr val="1713CB"/>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59" y="3275679"/>
            <a:ext cx="3249930" cy="1088331"/>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3359696" y="4350623"/>
            <a:ext cx="7635156" cy="1552575"/>
          </a:xfrm>
          <a:prstGeom prst="rect">
            <a:avLst/>
          </a:prstGeom>
        </p:spPr>
      </p:pic>
    </p:spTree>
    <p:extLst>
      <p:ext uri="{BB962C8B-B14F-4D97-AF65-F5344CB8AC3E}">
        <p14:creationId xmlns:p14="http://schemas.microsoft.com/office/powerpoint/2010/main" val="1663937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removebg-preview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56" y="-1"/>
            <a:ext cx="6819843" cy="19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5"/>
          <p:cNvSpPr>
            <a:spLocks noChangeArrowheads="1"/>
          </p:cNvSpPr>
          <p:nvPr/>
        </p:nvSpPr>
        <p:spPr bwMode="auto">
          <a:xfrm>
            <a:off x="9624392" y="1455777"/>
            <a:ext cx="169238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a:t>
            </a:r>
            <a:r>
              <a:rPr lang="en-US" sz="2800" b="1" dirty="0" smtClean="0">
                <a:solidFill>
                  <a:srgbClr val="1713CB"/>
                </a:solidFill>
                <a:latin typeface="Times New Roman" panose="02020603050405020304" pitchFamily="18" charset="0"/>
                <a:cs typeface="Times New Roman" panose="02020603050405020304" pitchFamily="18" charset="0"/>
              </a:rPr>
              <a:t>3</a:t>
            </a:r>
            <a:endParaRPr lang="en-US" sz="2800" b="1" dirty="0">
              <a:solidFill>
                <a:srgbClr val="1713CB"/>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51F8121-E799-0D50-371D-7765B4D2A6E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5375920" cy="6858000"/>
          </a:xfrm>
          <a:prstGeom prst="rect">
            <a:avLst/>
          </a:prstGeom>
        </p:spPr>
      </p:pic>
      <p:pic>
        <p:nvPicPr>
          <p:cNvPr id="2" name="Picture 1">
            <a:extLst>
              <a:ext uri="{FF2B5EF4-FFF2-40B4-BE49-F238E27FC236}">
                <a16:creationId xmlns:a16="http://schemas.microsoft.com/office/drawing/2014/main" id="{67C193DC-D2C9-C89A-9F3C-B8F28CC48C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85476" y="1982836"/>
            <a:ext cx="2951928" cy="2951928"/>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flipH="1">
            <a:off x="4498306" y="4784036"/>
            <a:ext cx="4285653" cy="207396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9264678" y="4221088"/>
            <a:ext cx="2927321" cy="2696513"/>
          </a:xfrm>
          <a:prstGeom prst="rect">
            <a:avLst/>
          </a:prstGeom>
        </p:spPr>
      </p:pic>
    </p:spTree>
    <p:extLst>
      <p:ext uri="{BB962C8B-B14F-4D97-AF65-F5344CB8AC3E}">
        <p14:creationId xmlns:p14="http://schemas.microsoft.com/office/powerpoint/2010/main" val="1533453074"/>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removebg-preview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56" y="-1"/>
            <a:ext cx="6819843" cy="19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5"/>
          <p:cNvSpPr>
            <a:spLocks noChangeArrowheads="1"/>
          </p:cNvSpPr>
          <p:nvPr/>
        </p:nvSpPr>
        <p:spPr bwMode="auto">
          <a:xfrm>
            <a:off x="9624392" y="1455777"/>
            <a:ext cx="169238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a:t>
            </a:r>
            <a:r>
              <a:rPr lang="en-US" sz="2800" b="1" dirty="0" smtClean="0">
                <a:solidFill>
                  <a:srgbClr val="1713CB"/>
                </a:solidFill>
                <a:latin typeface="Times New Roman" panose="02020603050405020304" pitchFamily="18" charset="0"/>
                <a:cs typeface="Times New Roman" panose="02020603050405020304" pitchFamily="18" charset="0"/>
              </a:rPr>
              <a:t>3</a:t>
            </a:r>
            <a:endParaRPr lang="en-US" sz="2800" b="1" dirty="0">
              <a:solidFill>
                <a:srgbClr val="1713CB"/>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51F8121-E799-0D50-371D-7765B4D2A6E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5375920" cy="6858000"/>
          </a:xfrm>
          <a:prstGeom prst="rect">
            <a:avLst/>
          </a:prstGeom>
        </p:spPr>
      </p:pic>
      <p:pic>
        <p:nvPicPr>
          <p:cNvPr id="2" name="Picture 1">
            <a:extLst>
              <a:ext uri="{FF2B5EF4-FFF2-40B4-BE49-F238E27FC236}">
                <a16:creationId xmlns:a16="http://schemas.microsoft.com/office/drawing/2014/main" id="{67C193DC-D2C9-C89A-9F3C-B8F28CC48C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85476" y="1982836"/>
            <a:ext cx="2951928" cy="2951928"/>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flipH="1">
            <a:off x="4498306" y="4784036"/>
            <a:ext cx="4285653" cy="2073964"/>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9264678" y="4221088"/>
            <a:ext cx="2927321" cy="2696513"/>
          </a:xfrm>
          <a:prstGeom prst="rect">
            <a:avLst/>
          </a:prstGeom>
        </p:spPr>
      </p:pic>
    </p:spTree>
    <p:extLst>
      <p:ext uri="{BB962C8B-B14F-4D97-AF65-F5344CB8AC3E}">
        <p14:creationId xmlns:p14="http://schemas.microsoft.com/office/powerpoint/2010/main" val="2493163290"/>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939FF-C85E-C0D5-FDA2-F8E8348D0F0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96BE69E-533C-A8AC-83B1-AB379D87DD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51584" y="-235634"/>
            <a:ext cx="7344816" cy="7099025"/>
          </a:xfrm>
          <a:prstGeom prst="rect">
            <a:avLst/>
          </a:prstGeom>
        </p:spPr>
      </p:pic>
      <p:sp>
        <p:nvSpPr>
          <p:cNvPr id="12" name="Rectangle 5">
            <a:extLst>
              <a:ext uri="{FF2B5EF4-FFF2-40B4-BE49-F238E27FC236}">
                <a16:creationId xmlns:a16="http://schemas.microsoft.com/office/drawing/2014/main" id="{E6A93F7D-3019-A40B-5554-1A30A63B0359}"/>
              </a:ext>
            </a:extLst>
          </p:cNvPr>
          <p:cNvSpPr>
            <a:spLocks noChangeArrowheads="1"/>
          </p:cNvSpPr>
          <p:nvPr/>
        </p:nvSpPr>
        <p:spPr bwMode="auto">
          <a:xfrm>
            <a:off x="1343472" y="2034685"/>
            <a:ext cx="9361040" cy="25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8000" b="1" dirty="0">
                <a:solidFill>
                  <a:srgbClr val="FFFF00"/>
                </a:solidFill>
                <a:latin typeface="Times New Roman" panose="02020603050405020304" pitchFamily="18" charset="0"/>
                <a:cs typeface="Times New Roman" panose="02020603050405020304" pitchFamily="18" charset="0"/>
              </a:rPr>
              <a:t>KHỞI</a:t>
            </a:r>
          </a:p>
          <a:p>
            <a:pPr algn="ctr" eaLnBrk="1" hangingPunct="1"/>
            <a:r>
              <a:rPr lang="en-US" sz="8000" b="1" dirty="0">
                <a:solidFill>
                  <a:srgbClr val="FFFF00"/>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2696430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91D9A5-B4E6-FF93-17A8-8EB1BD9225BD}"/>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FFE48B11-135F-7EA8-8E0C-F3B15E033615}"/>
              </a:ext>
            </a:extLst>
          </p:cNvPr>
          <p:cNvPicPr>
            <a:picLocks noChangeAspect="1"/>
          </p:cNvPicPr>
          <p:nvPr/>
        </p:nvPicPr>
        <p:blipFill>
          <a:blip r:embed="rId8"/>
          <a:stretch>
            <a:fillRect/>
          </a:stretch>
        </p:blipFill>
        <p:spPr>
          <a:xfrm>
            <a:off x="4193752" y="2274534"/>
            <a:ext cx="7539521" cy="3963906"/>
          </a:xfrm>
          <a:prstGeom prst="rect">
            <a:avLst/>
          </a:prstGeom>
        </p:spPr>
      </p:pic>
      <p:pic>
        <p:nvPicPr>
          <p:cNvPr id="2" name="Picture 13">
            <a:extLst>
              <a:ext uri="{FF2B5EF4-FFF2-40B4-BE49-F238E27FC236}">
                <a16:creationId xmlns:a16="http://schemas.microsoft.com/office/drawing/2014/main" id="{926F792D-B0C1-46E2-91EA-61A1AD4A2F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0505" b="76349"/>
          <a:stretch/>
        </p:blipFill>
        <p:spPr bwMode="auto">
          <a:xfrm>
            <a:off x="515103" y="457632"/>
            <a:ext cx="301872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2C2EF23-6BE7-281F-2F3F-8EB039510C5F}"/>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816154" y="2062198"/>
            <a:ext cx="2759566" cy="4176242"/>
          </a:xfrm>
          <a:prstGeom prst="rect">
            <a:avLst/>
          </a:prstGeom>
        </p:spPr>
      </p:pic>
      <p:sp>
        <p:nvSpPr>
          <p:cNvPr id="8" name="Rectangle 5">
            <a:extLst>
              <a:ext uri="{FF2B5EF4-FFF2-40B4-BE49-F238E27FC236}">
                <a16:creationId xmlns:a16="http://schemas.microsoft.com/office/drawing/2014/main" id="{95760B7E-B839-60E3-B0FA-249193354F67}"/>
              </a:ext>
            </a:extLst>
          </p:cNvPr>
          <p:cNvSpPr>
            <a:spLocks noChangeArrowheads="1"/>
          </p:cNvSpPr>
          <p:nvPr/>
        </p:nvSpPr>
        <p:spPr bwMode="auto">
          <a:xfrm>
            <a:off x="1487488" y="1379048"/>
            <a:ext cx="6120680" cy="58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r>
              <a:rPr lang="en-US" sz="3200" b="1" dirty="0" err="1" smtClean="0">
                <a:solidFill>
                  <a:srgbClr val="1713CB"/>
                </a:solidFill>
                <a:latin typeface="Cambria" panose="02040503050406030204" pitchFamily="18" charset="0"/>
                <a:ea typeface="Cambria" panose="02040503050406030204" pitchFamily="18" charset="0"/>
              </a:rPr>
              <a:t>Trò</a:t>
            </a:r>
            <a:r>
              <a:rPr lang="en-US" sz="3200" b="1" dirty="0" smtClean="0">
                <a:solidFill>
                  <a:srgbClr val="1713CB"/>
                </a:solidFill>
                <a:latin typeface="Cambria" panose="02040503050406030204" pitchFamily="18" charset="0"/>
                <a:ea typeface="Cambria" panose="02040503050406030204" pitchFamily="18" charset="0"/>
              </a:rPr>
              <a:t> </a:t>
            </a:r>
            <a:r>
              <a:rPr lang="en-US" sz="3200" b="1" dirty="0" err="1" smtClean="0">
                <a:solidFill>
                  <a:srgbClr val="1713CB"/>
                </a:solidFill>
                <a:latin typeface="Cambria" panose="02040503050406030204" pitchFamily="18" charset="0"/>
                <a:ea typeface="Cambria" panose="02040503050406030204" pitchFamily="18" charset="0"/>
              </a:rPr>
              <a:t>chơi</a:t>
            </a:r>
            <a:r>
              <a:rPr lang="en-US" sz="3200" b="1" dirty="0" smtClean="0">
                <a:solidFill>
                  <a:srgbClr val="1713CB"/>
                </a:solidFill>
                <a:latin typeface="Cambria" panose="02040503050406030204" pitchFamily="18" charset="0"/>
                <a:ea typeface="Cambria" panose="02040503050406030204" pitchFamily="18" charset="0"/>
              </a:rPr>
              <a:t>: </a:t>
            </a:r>
            <a:r>
              <a:rPr lang="en-US" sz="3200" b="1" i="1" dirty="0" smtClean="0">
                <a:solidFill>
                  <a:srgbClr val="1713CB"/>
                </a:solidFill>
                <a:latin typeface="Cambria" panose="02040503050406030204" pitchFamily="18" charset="0"/>
                <a:ea typeface="Cambria" panose="02040503050406030204" pitchFamily="18" charset="0"/>
              </a:rPr>
              <a:t>“Ai </a:t>
            </a:r>
            <a:r>
              <a:rPr lang="en-US" sz="3200" b="1" i="1" dirty="0" err="1" smtClean="0">
                <a:solidFill>
                  <a:srgbClr val="1713CB"/>
                </a:solidFill>
                <a:latin typeface="Cambria" panose="02040503050406030204" pitchFamily="18" charset="0"/>
                <a:ea typeface="Cambria" panose="02040503050406030204" pitchFamily="18" charset="0"/>
              </a:rPr>
              <a:t>nghe</a:t>
            </a:r>
            <a:r>
              <a:rPr lang="en-US" sz="3200" b="1" i="1" dirty="0" smtClean="0">
                <a:solidFill>
                  <a:srgbClr val="1713CB"/>
                </a:solidFill>
                <a:latin typeface="Cambria" panose="02040503050406030204" pitchFamily="18" charset="0"/>
                <a:ea typeface="Cambria" panose="02040503050406030204" pitchFamily="18" charset="0"/>
              </a:rPr>
              <a:t> </a:t>
            </a:r>
            <a:r>
              <a:rPr lang="en-US" sz="3200" b="1" i="1" dirty="0" err="1" smtClean="0">
                <a:solidFill>
                  <a:srgbClr val="1713CB"/>
                </a:solidFill>
                <a:latin typeface="Cambria" panose="02040503050406030204" pitchFamily="18" charset="0"/>
                <a:ea typeface="Cambria" panose="02040503050406030204" pitchFamily="18" charset="0"/>
              </a:rPr>
              <a:t>tài</a:t>
            </a:r>
            <a:r>
              <a:rPr lang="en-US" sz="3200" b="1" i="1" dirty="0" smtClean="0">
                <a:solidFill>
                  <a:srgbClr val="1713CB"/>
                </a:solidFill>
                <a:latin typeface="Cambria" panose="02040503050406030204" pitchFamily="18" charset="0"/>
                <a:ea typeface="Cambria" panose="02040503050406030204" pitchFamily="18" charset="0"/>
              </a:rPr>
              <a:t> </a:t>
            </a:r>
            <a:r>
              <a:rPr lang="en-US" sz="3200" b="1" i="1" dirty="0" err="1" smtClean="0">
                <a:solidFill>
                  <a:srgbClr val="1713CB"/>
                </a:solidFill>
                <a:latin typeface="Cambria" panose="02040503050406030204" pitchFamily="18" charset="0"/>
                <a:ea typeface="Cambria" panose="02040503050406030204" pitchFamily="18" charset="0"/>
              </a:rPr>
              <a:t>hơn</a:t>
            </a:r>
            <a:r>
              <a:rPr lang="en-US" sz="3200" b="1" i="1" dirty="0" smtClean="0">
                <a:solidFill>
                  <a:srgbClr val="1713CB"/>
                </a:solidFill>
                <a:latin typeface="Cambria" panose="02040503050406030204" pitchFamily="18" charset="0"/>
                <a:ea typeface="Cambria" panose="02040503050406030204" pitchFamily="18" charset="0"/>
              </a:rPr>
              <a:t>”.</a:t>
            </a:r>
            <a:endParaRPr lang="en-US" sz="3200" dirty="0">
              <a:solidFill>
                <a:srgbClr val="1713CB"/>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100000" l="3158" r="100000"/>
                    </a14:imgEffect>
                  </a14:imgLayer>
                </a14:imgProps>
              </a:ext>
            </a:extLst>
          </a:blip>
          <a:stretch>
            <a:fillRect/>
          </a:stretch>
        </p:blipFill>
        <p:spPr>
          <a:xfrm>
            <a:off x="6816381" y="2587762"/>
            <a:ext cx="1781680" cy="2053621"/>
          </a:xfrm>
          <a:prstGeom prst="rect">
            <a:avLst/>
          </a:prstGeom>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backgroundRemoval t="0" b="100000" l="538" r="100000"/>
                    </a14:imgEffect>
                  </a14:imgLayer>
                </a14:imgProps>
              </a:ext>
            </a:extLst>
          </a:blip>
          <a:stretch>
            <a:fillRect/>
          </a:stretch>
        </p:blipFill>
        <p:spPr>
          <a:xfrm flipH="1">
            <a:off x="8496071" y="4065059"/>
            <a:ext cx="1941085" cy="1868033"/>
          </a:xfrm>
          <a:prstGeom prst="rect">
            <a:avLst/>
          </a:prstGeom>
        </p:spPr>
      </p:pic>
      <p:pic>
        <p:nvPicPr>
          <p:cNvPr id="9" name="Picture 8"/>
          <p:cNvPicPr>
            <a:picLocks noChangeAspect="1"/>
          </p:cNvPicPr>
          <p:nvPr/>
        </p:nvPicPr>
        <p:blipFill>
          <a:blip r:embed="rId16">
            <a:extLst>
              <a:ext uri="{BEBA8EAE-BF5A-486C-A8C5-ECC9F3942E4B}">
                <a14:imgProps xmlns:a14="http://schemas.microsoft.com/office/drawing/2010/main">
                  <a14:imgLayer r:embed="rId17">
                    <a14:imgEffect>
                      <a14:backgroundRemoval t="0" b="99398" l="0" r="100000"/>
                    </a14:imgEffect>
                  </a14:imgLayer>
                </a14:imgProps>
              </a:ext>
            </a:extLst>
          </a:blip>
          <a:stretch>
            <a:fillRect/>
          </a:stretch>
        </p:blipFill>
        <p:spPr>
          <a:xfrm rot="20016846" flipH="1">
            <a:off x="10221202" y="2519286"/>
            <a:ext cx="1390557" cy="1637110"/>
          </a:xfrm>
          <a:prstGeom prst="rect">
            <a:avLst/>
          </a:prstGeom>
        </p:spPr>
      </p:pic>
      <p:pic>
        <p:nvPicPr>
          <p:cNvPr id="10" name="Picture 9"/>
          <p:cNvPicPr>
            <a:picLocks noChangeAspect="1"/>
          </p:cNvPicPr>
          <p:nvPr/>
        </p:nvPicPr>
        <p:blipFill>
          <a:blip r:embed="rId18">
            <a:extLst>
              <a:ext uri="{BEBA8EAE-BF5A-486C-A8C5-ECC9F3942E4B}">
                <a14:imgProps xmlns:a14="http://schemas.microsoft.com/office/drawing/2010/main">
                  <a14:imgLayer r:embed="rId19">
                    <a14:imgEffect>
                      <a14:backgroundRemoval t="2024" b="100000" l="2682" r="100000"/>
                    </a14:imgEffect>
                  </a14:imgLayer>
                </a14:imgProps>
              </a:ext>
            </a:extLst>
          </a:blip>
          <a:stretch>
            <a:fillRect/>
          </a:stretch>
        </p:blipFill>
        <p:spPr>
          <a:xfrm>
            <a:off x="4280671" y="3648374"/>
            <a:ext cx="2448791" cy="2317438"/>
          </a:xfrm>
          <a:prstGeom prst="rect">
            <a:avLst/>
          </a:prstGeom>
        </p:spPr>
      </p:pic>
    </p:spTree>
    <p:extLst>
      <p:ext uri="{BB962C8B-B14F-4D97-AF65-F5344CB8AC3E}">
        <p14:creationId xmlns:p14="http://schemas.microsoft.com/office/powerpoint/2010/main" val="141315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remove" nodeType="click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VỊT KÊU.wav"/>
                                        </p:tgtEl>
                                      </p:cMediaNode>
                                    </p:audio>
                                  </p:sub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remove"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SÓI HÚ.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remove" nodeType="click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4" name="CHIM HÓT.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remove" nodeType="click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5" name="MÈO KÊU.wav"/>
                                        </p:tgtEl>
                                      </p:cMediaNode>
                                    </p:audio>
                                  </p:subTnLst>
                                </p:cTn>
                              </p:par>
                            </p:childTnLst>
                          </p:cTn>
                        </p:par>
                      </p:childTnLst>
                    </p:cTn>
                  </p:par>
                </p:childTnLst>
              </p:cTn>
              <p:nextCondLst>
                <p:cond evt="onClick" delay="0">
                  <p:tgtEl>
                    <p:spTgt spid="5"/>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CD42F8-011C-5D74-1710-F7C7DF5B05F9}"/>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2054" name="Picture 6" descr="Kids holding wooden frame. Download a Free Preview or High Quality Adobe  Illustrator Ai, EPS, P… | School wall art, Transportation for kids, Kids  cartoon characters">
            <a:extLst>
              <a:ext uri="{FF2B5EF4-FFF2-40B4-BE49-F238E27FC236}">
                <a16:creationId xmlns:a16="http://schemas.microsoft.com/office/drawing/2014/main" id="{A2B3EC3E-1A0A-4B3B-B294-C90EA62B0BB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t="14301" b="24801"/>
          <a:stretch/>
        </p:blipFill>
        <p:spPr bwMode="auto">
          <a:xfrm>
            <a:off x="479376" y="1213374"/>
            <a:ext cx="11233248" cy="50405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E950EEC8-4CBC-4DCE-A9C1-9EC327DF38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341" t="26386" r="29601" b="51165"/>
          <a:stretch/>
        </p:blipFill>
        <p:spPr bwMode="auto">
          <a:xfrm>
            <a:off x="479376" y="352370"/>
            <a:ext cx="3395513" cy="8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400" y="3188662"/>
            <a:ext cx="3249930" cy="1088331"/>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Lst>
          </a:blip>
          <a:stretch>
            <a:fillRect/>
          </a:stretch>
        </p:blipFill>
        <p:spPr>
          <a:xfrm>
            <a:off x="3647728" y="3968252"/>
            <a:ext cx="7635156" cy="1552575"/>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91D9A5-B4E6-FF93-17A8-8EB1BD9225B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2C2EF23-6BE7-281F-2F3F-8EB039510C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675799" y="1675651"/>
            <a:ext cx="1945525" cy="294429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005" y="234255"/>
            <a:ext cx="3275665" cy="1096949"/>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3562669" y="1296573"/>
            <a:ext cx="8152763" cy="1657828"/>
          </a:xfrm>
          <a:prstGeom prst="rect">
            <a:avLst/>
          </a:prstGeom>
        </p:spPr>
      </p:pic>
      <p:pic>
        <p:nvPicPr>
          <p:cNvPr id="18" name="Picture 17">
            <a:extLst>
              <a:ext uri="{FF2B5EF4-FFF2-40B4-BE49-F238E27FC236}">
                <a16:creationId xmlns:a16="http://schemas.microsoft.com/office/drawing/2014/main" id="{FFE48B11-135F-7EA8-8E0C-F3B15E033615}"/>
              </a:ext>
            </a:extLst>
          </p:cNvPr>
          <p:cNvPicPr>
            <a:picLocks noChangeAspect="1"/>
          </p:cNvPicPr>
          <p:nvPr/>
        </p:nvPicPr>
        <p:blipFill>
          <a:blip r:embed="rId9"/>
          <a:stretch>
            <a:fillRect/>
          </a:stretch>
        </p:blipFill>
        <p:spPr>
          <a:xfrm>
            <a:off x="469051" y="3785688"/>
            <a:ext cx="11253897" cy="2275656"/>
          </a:xfrm>
          <a:prstGeom prst="rect">
            <a:avLst/>
          </a:prstGeom>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40000" contrast="-40000"/>
                    </a14:imgEffect>
                  </a14:imgLayer>
                </a14:imgProps>
              </a:ext>
            </a:extLst>
          </a:blip>
          <a:stretch>
            <a:fillRect/>
          </a:stretch>
        </p:blipFill>
        <p:spPr>
          <a:xfrm>
            <a:off x="695400" y="4077072"/>
            <a:ext cx="10801200" cy="1639825"/>
          </a:xfrm>
          <a:prstGeom prst="rect">
            <a:avLst/>
          </a:prstGeom>
        </p:spPr>
      </p:pic>
    </p:spTree>
    <p:extLst>
      <p:ext uri="{BB962C8B-B14F-4D97-AF65-F5344CB8AC3E}">
        <p14:creationId xmlns:p14="http://schemas.microsoft.com/office/powerpoint/2010/main" val="341060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3">
            <a:extLst/>
          </a:blip>
          <a:stretch>
            <a:fillRect/>
          </a:stretch>
        </p:blipFill>
        <p:spPr>
          <a:xfrm>
            <a:off x="-29715" y="0"/>
            <a:ext cx="12192000" cy="6858000"/>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33798"/>
            <a:ext cx="5508279" cy="626355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7551" y="324467"/>
            <a:ext cx="5862465" cy="62635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1" y="476672"/>
            <a:ext cx="2838129" cy="950428"/>
          </a:xfrm>
          <a:prstGeom prst="rect">
            <a:avLst/>
          </a:prstGeom>
        </p:spPr>
      </p:pic>
    </p:spTree>
    <p:extLst>
      <p:ext uri="{BB962C8B-B14F-4D97-AF65-F5344CB8AC3E}">
        <p14:creationId xmlns:p14="http://schemas.microsoft.com/office/powerpoint/2010/main" val="13402734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FB47F5-A9FC-A46F-8B2E-F1372EC6B404}"/>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7" name="Picture 6">
            <a:extLst>
              <a:ext uri="{FF2B5EF4-FFF2-40B4-BE49-F238E27FC236}">
                <a16:creationId xmlns:a16="http://schemas.microsoft.com/office/drawing/2014/main" id="{E2D1AA21-23CD-4B87-9AED-6B83DF17E507}"/>
              </a:ext>
            </a:extLst>
          </p:cNvPr>
          <p:cNvPicPr>
            <a:picLocks noChangeAspect="1"/>
          </p:cNvPicPr>
          <p:nvPr/>
        </p:nvPicPr>
        <p:blipFill rotWithShape="1">
          <a:blip r:embed="rId3">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id="{5921FFCD-3C30-4921-8198-B48EEACF623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91344" y="1772816"/>
            <a:ext cx="11809312" cy="4536504"/>
          </a:xfrm>
          <a:prstGeom prst="rect">
            <a:avLst/>
          </a:prstGeom>
        </p:spPr>
      </p:pic>
      <p:sp>
        <p:nvSpPr>
          <p:cNvPr id="6" name="TextBox 5">
            <a:extLst>
              <a:ext uri="{FF2B5EF4-FFF2-40B4-BE49-F238E27FC236}">
                <a16:creationId xmlns:a16="http://schemas.microsoft.com/office/drawing/2014/main" id="{2E3487F2-C868-4F7E-80CF-919F9E02D53A}"/>
              </a:ext>
            </a:extLst>
          </p:cNvPr>
          <p:cNvSpPr txBox="1"/>
          <p:nvPr/>
        </p:nvSpPr>
        <p:spPr>
          <a:xfrm>
            <a:off x="1271464" y="3702511"/>
            <a:ext cx="10066322" cy="2246769"/>
          </a:xfrm>
          <a:prstGeom prst="rect">
            <a:avLst/>
          </a:prstGeom>
          <a:noFill/>
        </p:spPr>
        <p:txBody>
          <a:bodyPr wrap="square">
            <a:spAutoFit/>
          </a:bodyPr>
          <a:lstStyle/>
          <a:p>
            <a:r>
              <a:rPr lang="en-US" sz="2800"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Câu chuyện nhắc đến những nhân vật nào</a:t>
            </a:r>
            <a:r>
              <a:rPr lang="en-US" sz="2800" i="1"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 Ai là nhân vật chính?</a:t>
            </a:r>
            <a:endParaRPr lang="en-US"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Pi-tơ đã làm gì để cứu những người bạn của mình khỏi nanh vuốt của chó sói?</a:t>
            </a:r>
            <a:endParaRPr lang="en-US"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Pi-tơ đã thể hiện sự nhanh trí ra sao?</a:t>
            </a:r>
            <a:endParaRPr lang="en-US" sz="2800" dirty="0">
              <a:latin typeface="Cambria" panose="02040503050406030204" pitchFamily="18" charset="0"/>
              <a:ea typeface="Cambria" panose="02040503050406030204" pitchFamily="18" charset="0"/>
            </a:endParaRPr>
          </a:p>
          <a:p>
            <a:r>
              <a:rPr lang="en-US" sz="2800"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Câu chuyện ca ngợi đức tính gì của Pi-tơ</a:t>
            </a:r>
            <a:r>
              <a:rPr lang="en-US" sz="2800" i="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67408" y="3573016"/>
            <a:ext cx="561266" cy="743222"/>
          </a:xfrm>
          <a:prstGeom prst="rect">
            <a:avLst/>
          </a:prstGeom>
        </p:spPr>
      </p:pic>
      <p:sp>
        <p:nvSpPr>
          <p:cNvPr id="14" name="Rectangle 8">
            <a:extLst>
              <a:ext uri="{FF2B5EF4-FFF2-40B4-BE49-F238E27FC236}">
                <a16:creationId xmlns:a16="http://schemas.microsoft.com/office/drawing/2014/main"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Tree>
    <p:extLst>
      <p:ext uri="{BB962C8B-B14F-4D97-AF65-F5344CB8AC3E}">
        <p14:creationId xmlns:p14="http://schemas.microsoft.com/office/powerpoint/2010/main" val="311368964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3">
            <a:extLst/>
          </a:blip>
          <a:stretch>
            <a:fillRect/>
          </a:stretch>
        </p:blipFill>
        <p:spPr>
          <a:xfrm>
            <a:off x="0" y="0"/>
            <a:ext cx="12216680" cy="6858000"/>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33798"/>
            <a:ext cx="5508279" cy="626355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7551" y="324467"/>
            <a:ext cx="5862465" cy="62635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1" y="476672"/>
            <a:ext cx="2838129" cy="950428"/>
          </a:xfrm>
          <a:prstGeom prst="rect">
            <a:avLst/>
          </a:prstGeom>
        </p:spPr>
      </p:pic>
    </p:spTree>
    <p:extLst>
      <p:ext uri="{BB962C8B-B14F-4D97-AF65-F5344CB8AC3E}">
        <p14:creationId xmlns:p14="http://schemas.microsoft.com/office/powerpoint/2010/main" val="178425553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9193</TotalTime>
  <Words>340</Words>
  <Application>Microsoft Office PowerPoint</Application>
  <PresentationFormat>Widescreen</PresentationFormat>
  <Paragraphs>28</Paragraphs>
  <Slides>19</Slides>
  <Notes>4</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Cambria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712</cp:revision>
  <dcterms:created xsi:type="dcterms:W3CDTF">2010-04-30T18:19:48Z</dcterms:created>
  <dcterms:modified xsi:type="dcterms:W3CDTF">2023-07-12T14:41:42Z</dcterms:modified>
</cp:coreProperties>
</file>