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0"/>
  </p:notesMasterIdLst>
  <p:sldIdLst>
    <p:sldId id="505" r:id="rId2"/>
    <p:sldId id="547" r:id="rId3"/>
    <p:sldId id="499" r:id="rId4"/>
    <p:sldId id="480" r:id="rId5"/>
    <p:sldId id="483" r:id="rId6"/>
    <p:sldId id="420" r:id="rId7"/>
    <p:sldId id="442" r:id="rId8"/>
    <p:sldId id="485" r:id="rId9"/>
    <p:sldId id="495" r:id="rId10"/>
    <p:sldId id="488" r:id="rId11"/>
    <p:sldId id="451" r:id="rId12"/>
    <p:sldId id="498" r:id="rId13"/>
    <p:sldId id="491" r:id="rId14"/>
    <p:sldId id="497" r:id="rId15"/>
    <p:sldId id="452" r:id="rId16"/>
    <p:sldId id="479" r:id="rId17"/>
    <p:sldId id="496" r:id="rId18"/>
    <p:sldId id="492" r:id="rId19"/>
  </p:sldIdLst>
  <p:sldSz cx="10972800" cy="6858000"/>
  <p:notesSz cx="6858000" cy="9144000"/>
  <p:custDataLst>
    <p:tags r:id="rId21"/>
  </p:custData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FF0000"/>
    <a:srgbClr val="66FF66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40" autoAdjust="0"/>
    <p:restoredTop sz="94660"/>
  </p:normalViewPr>
  <p:slideViewPr>
    <p:cSldViewPr>
      <p:cViewPr varScale="1">
        <p:scale>
          <a:sx n="60" d="100"/>
          <a:sy n="60" d="100"/>
        </p:scale>
        <p:origin x="896" y="44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571B5A19-615D-4138-9D24-EB78D8484A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7258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65F8A7A-F48B-42D8-8E76-E90EAFC123A2}" type="slidenum">
              <a:rPr lang="en-US" smtClean="0">
                <a:latin typeface="Arial" charset="0"/>
              </a:rPr>
              <a:pPr/>
              <a:t>10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0A716B-ABB7-4780-B523-3DFF96F1DA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732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64F078-CBCE-4651-BC21-3300480FFF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45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64F078-CBCE-4651-BC21-3300480FFF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907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64F078-CBCE-4651-BC21-3300480FFF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5517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64F078-CBCE-4651-BC21-3300480FFF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8773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64F078-CBCE-4651-BC21-3300480FFF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1177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64F078-CBCE-4651-BC21-3300480FFF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1196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3C221F-824D-4CD2-A3DD-B55492C28B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0697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34D5A5-DE38-41DC-B891-6CF34C2798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0198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AE7F8-996E-4782-B743-D57CDCFA5A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3876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A785DB-E857-4FB2-9ECE-B7075B874C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867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D32974-706B-43DD-B360-F2F83EC134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0628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88EA61-0082-42E7-BDF6-E3E8C272EA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9693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820D45-7B91-4FC7-913A-9DF18829CD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698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D32974-706B-43DD-B360-F2F83EC134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185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D32974-706B-43DD-B360-F2F83EC134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800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EF6A57-B0F4-4A4C-B34B-E4F6EACD7B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388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EBC6F1-D821-41EF-95EA-570BFCE54A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261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EAFD21-56E4-47C7-A279-0B74656A9F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355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0FDF3A-1041-4AF0-96DA-FE937E034A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93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64F078-CBCE-4651-BC21-3300480FFF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8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>
              <a:defRPr/>
            </a:pPr>
            <a:fld id="{7950A3A5-5B5C-4535-9DCD-D196AB6504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68" r:id="rId3"/>
    <p:sldLayoutId id="2147483667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72" r:id="rId10"/>
    <p:sldLayoutId id="2147483671" r:id="rId11"/>
    <p:sldLayoutId id="2147483670" r:id="rId12"/>
    <p:sldLayoutId id="2147483669" r:id="rId13"/>
    <p:sldLayoutId id="2147483666" r:id="rId14"/>
    <p:sldLayoutId id="2147483665" r:id="rId15"/>
    <p:sldLayoutId id="2147483659" r:id="rId16"/>
    <p:sldLayoutId id="2147483660" r:id="rId17"/>
    <p:sldLayoutId id="2147483661" r:id="rId18"/>
    <p:sldLayoutId id="2147483662" r:id="rId19"/>
    <p:sldLayoutId id="2147483663" r:id="rId20"/>
    <p:sldLayoutId id="2147483664" r:id="rId2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8077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8077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youtube.com/channel/UCO2d8nr48-iTs8byOJTX9PQ" TargetMode="Externa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8.wav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8.jpeg"/><Relationship Id="rId4" Type="http://schemas.openxmlformats.org/officeDocument/2006/relationships/audio" Target="../media/audio9.wav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2.wav"/><Relationship Id="rId7" Type="http://schemas.openxmlformats.org/officeDocument/2006/relationships/image" Target="../media/image20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8.jpeg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4.wav"/><Relationship Id="rId7" Type="http://schemas.openxmlformats.org/officeDocument/2006/relationships/image" Target="../media/image14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23.png"/><Relationship Id="rId5" Type="http://schemas.openxmlformats.org/officeDocument/2006/relationships/image" Target="../media/image11.png"/><Relationship Id="rId10" Type="http://schemas.openxmlformats.org/officeDocument/2006/relationships/image" Target="../media/image22.png"/><Relationship Id="rId4" Type="http://schemas.openxmlformats.org/officeDocument/2006/relationships/image" Target="../media/image8.jpeg"/><Relationship Id="rId9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5.wav"/><Relationship Id="rId7" Type="http://schemas.openxmlformats.org/officeDocument/2006/relationships/image" Target="../media/image1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7.wav"/><Relationship Id="rId7" Type="http://schemas.openxmlformats.org/officeDocument/2006/relationships/image" Target="../media/image12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26988" y="0"/>
            <a:ext cx="530663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D60A2A-A22F-B4E4-60EE-D57DE09988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249" y="231650"/>
            <a:ext cx="2994870" cy="28163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88B137-31EB-15B0-8EA9-5A4A09F06580}"/>
              </a:ext>
            </a:extLst>
          </p:cNvPr>
          <p:cNvSpPr txBox="1"/>
          <p:nvPr/>
        </p:nvSpPr>
        <p:spPr>
          <a:xfrm>
            <a:off x="5459844" y="3420806"/>
            <a:ext cx="5217959" cy="1714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THẦY CÔ </a:t>
            </a:r>
            <a:r>
              <a:rPr lang="en-US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VUI LÒNG </a:t>
            </a: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 CHIA SẺ TÀI LIỆU CỦA CHƯƠNG TRÌNH ĐỂ CÓ CƠ HỘI GIÚP ĐỠ THÊM NHIỀU HOÀN CẢNH HỌC SINH KHÓ KHĂN NHÉ Ạ!</a:t>
            </a:r>
            <a:r>
              <a:rPr lang="en-US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XIN CHÂN THÀNH CẢM ƠN THẦY C</a:t>
            </a:r>
            <a:r>
              <a:rPr lang="en-US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</a:t>
            </a: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  <a:endParaRPr lang="vi-VN" sz="20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50C359-D7B5-6663-9B3F-B6B89B67F33A}"/>
              </a:ext>
            </a:extLst>
          </p:cNvPr>
          <p:cNvSpPr txBox="1"/>
          <p:nvPr/>
        </p:nvSpPr>
        <p:spPr>
          <a:xfrm>
            <a:off x="5483344" y="5508569"/>
            <a:ext cx="5331648" cy="106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spc="2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ĐỊA CHỈ KÊNH HỌC LIỆU ÂM NHẠC KẾT NỐI: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spc="2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6"/>
              </a:rPr>
              <a:t>https://www.youtube.com/channel/UCO2d8nr48-iTs8byOJTX9PQ</a:t>
            </a:r>
            <a:r>
              <a:rPr lang="en-US" b="1" spc="2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endParaRPr lang="vi-VN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1" descr="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itchFamily="18" charset="0"/>
            </a:endParaRPr>
          </a:p>
        </p:txBody>
      </p:sp>
      <p:sp>
        <p:nvSpPr>
          <p:cNvPr id="16389" name="Rectangle 6"/>
          <p:cNvSpPr>
            <a:spLocks noChangeArrowheads="1"/>
          </p:cNvSpPr>
          <p:nvPr/>
        </p:nvSpPr>
        <p:spPr bwMode="auto">
          <a:xfrm>
            <a:off x="338138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3570498"/>
            <a:ext cx="3564657" cy="21168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3461" y="3716337"/>
            <a:ext cx="2535390" cy="18490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3" y="1845568"/>
            <a:ext cx="9929812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D3ED400-F36E-49B1-9F89-B0524DA895D4}"/>
              </a:ext>
            </a:extLst>
          </p:cNvPr>
          <p:cNvSpPr/>
          <p:nvPr/>
        </p:nvSpPr>
        <p:spPr>
          <a:xfrm>
            <a:off x="2174032" y="6092988"/>
            <a:ext cx="2984103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 CÂU 3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EE25CDB-D6D0-333C-DA8F-0D79BDF11620}"/>
              </a:ext>
            </a:extLst>
          </p:cNvPr>
          <p:cNvSpPr/>
          <p:nvPr/>
        </p:nvSpPr>
        <p:spPr>
          <a:xfrm>
            <a:off x="5814665" y="6092988"/>
            <a:ext cx="2984103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 CÂU 3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ÁT MẪU CÂU 5,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ÂU 5,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2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3" y="76200"/>
            <a:ext cx="7581900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1516" y="408745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0622" y="4869160"/>
            <a:ext cx="2172178" cy="1944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4B82727-9603-43CF-9858-087758ECAB95}"/>
              </a:ext>
            </a:extLst>
          </p:cNvPr>
          <p:cNvSpPr/>
          <p:nvPr/>
        </p:nvSpPr>
        <p:spPr>
          <a:xfrm>
            <a:off x="589856" y="258763"/>
            <a:ext cx="2192015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CẢ BÀI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Ả BÀ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8"/>
          <p:cNvSpPr>
            <a:spLocks noChangeArrowheads="1"/>
          </p:cNvSpPr>
          <p:nvPr/>
        </p:nvSpPr>
        <p:spPr bwMode="auto">
          <a:xfrm>
            <a:off x="1216025" y="3233738"/>
            <a:ext cx="8653463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THEO NHẠC ĐỆM</a:t>
            </a:r>
          </a:p>
        </p:txBody>
      </p:sp>
      <p:sp>
        <p:nvSpPr>
          <p:cNvPr id="18436" name="Text Box 10"/>
          <p:cNvSpPr txBox="1">
            <a:spLocks noChangeArrowheads="1"/>
          </p:cNvSpPr>
          <p:nvPr/>
        </p:nvSpPr>
        <p:spPr bwMode="auto">
          <a:xfrm>
            <a:off x="120173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CON CHIM CHÍCH CHÒE</a:t>
            </a:r>
          </a:p>
        </p:txBody>
      </p:sp>
      <p:sp>
        <p:nvSpPr>
          <p:cNvPr id="18437" name="Rectangle 3"/>
          <p:cNvSpPr>
            <a:spLocks noChangeArrowheads="1"/>
          </p:cNvSpPr>
          <p:nvPr/>
        </p:nvSpPr>
        <p:spPr bwMode="auto">
          <a:xfrm>
            <a:off x="4406900" y="2122488"/>
            <a:ext cx="5618163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400" b="1" i="1">
                <a:latin typeface="Cambria" pitchFamily="18" charset="0"/>
                <a:cs typeface="Times New Roman" pitchFamily="18" charset="0"/>
              </a:rPr>
              <a:t>Theo bài Bắc kim thang Dân ca Nam Bộ</a:t>
            </a:r>
          </a:p>
          <a:p>
            <a:pPr algn="l" eaLnBrk="1" hangingPunct="1"/>
            <a:r>
              <a:rPr lang="en-US" sz="2400" b="1" i="1">
                <a:latin typeface="Cambria" pitchFamily="18" charset="0"/>
                <a:cs typeface="Times New Roman" pitchFamily="18" charset="0"/>
              </a:rPr>
              <a:t>Lời mới: Việt Anh</a:t>
            </a:r>
          </a:p>
        </p:txBody>
      </p:sp>
      <p:pic>
        <p:nvPicPr>
          <p:cNvPr id="18442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66992" y="392113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40857" y="392113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3" y="76200"/>
            <a:ext cx="7581900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-27384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776" y="5070301"/>
            <a:ext cx="2102024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C93ACFF-7E4B-43A0-8852-C96FC36C964A}"/>
              </a:ext>
            </a:extLst>
          </p:cNvPr>
          <p:cNvSpPr/>
          <p:nvPr/>
        </p:nvSpPr>
        <p:spPr>
          <a:xfrm>
            <a:off x="8654752" y="122443"/>
            <a:ext cx="2192015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CON-CHIM-CHÍCH-CHO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8"/>
          <p:cNvSpPr>
            <a:spLocks noChangeArrowheads="1"/>
          </p:cNvSpPr>
          <p:nvPr/>
        </p:nvSpPr>
        <p:spPr bwMode="auto">
          <a:xfrm>
            <a:off x="1187450" y="3121025"/>
            <a:ext cx="8709025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KẾT HỢP</a:t>
            </a:r>
          </a:p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GÕ ĐỆM THEO PHÁCH</a:t>
            </a:r>
          </a:p>
        </p:txBody>
      </p:sp>
      <p:sp>
        <p:nvSpPr>
          <p:cNvPr id="20484" name="Text Box 10"/>
          <p:cNvSpPr txBox="1">
            <a:spLocks noChangeArrowheads="1"/>
          </p:cNvSpPr>
          <p:nvPr/>
        </p:nvSpPr>
        <p:spPr bwMode="auto">
          <a:xfrm>
            <a:off x="120173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CON CHIM CHÍCH CHÒE</a:t>
            </a:r>
          </a:p>
        </p:txBody>
      </p:sp>
      <p:sp>
        <p:nvSpPr>
          <p:cNvPr id="20485" name="Rectangle 3"/>
          <p:cNvSpPr>
            <a:spLocks noChangeArrowheads="1"/>
          </p:cNvSpPr>
          <p:nvPr/>
        </p:nvSpPr>
        <p:spPr bwMode="auto">
          <a:xfrm>
            <a:off x="4406900" y="2122488"/>
            <a:ext cx="5618163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400" b="1" i="1">
                <a:latin typeface="Cambria" pitchFamily="18" charset="0"/>
                <a:cs typeface="Times New Roman" pitchFamily="18" charset="0"/>
              </a:rPr>
              <a:t>Theo bài Bắc kim thang Dân ca Nam Bộ</a:t>
            </a:r>
          </a:p>
          <a:p>
            <a:pPr algn="l" eaLnBrk="1" hangingPunct="1"/>
            <a:r>
              <a:rPr lang="en-US" sz="2400" b="1" i="1">
                <a:latin typeface="Cambria" pitchFamily="18" charset="0"/>
                <a:cs typeface="Times New Roman" pitchFamily="18" charset="0"/>
              </a:rPr>
              <a:t>Lời mới: Việt Anh</a:t>
            </a:r>
          </a:p>
        </p:txBody>
      </p:sp>
      <p:pic>
        <p:nvPicPr>
          <p:cNvPr id="20490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66992" y="392113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40857" y="392113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113" y="115888"/>
            <a:ext cx="7658100" cy="669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-27384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5568" y="5070301"/>
            <a:ext cx="1907232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12D7E9C-DA33-4D5A-84FB-E365675DFCE5}"/>
              </a:ext>
            </a:extLst>
          </p:cNvPr>
          <p:cNvSpPr/>
          <p:nvPr/>
        </p:nvSpPr>
        <p:spPr>
          <a:xfrm>
            <a:off x="8654752" y="122443"/>
            <a:ext cx="2192015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CON-CHIM-CHÍCH-CHO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9"/>
          <p:cNvSpPr txBox="1">
            <a:spLocks noChangeArrowheads="1"/>
          </p:cNvSpPr>
          <p:nvPr/>
        </p:nvSpPr>
        <p:spPr bwMode="auto">
          <a:xfrm>
            <a:off x="895350" y="1557338"/>
            <a:ext cx="8572500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600" b="1">
                <a:solidFill>
                  <a:srgbClr val="1713CB"/>
                </a:solidFill>
                <a:latin typeface="Cambria" pitchFamily="18" charset="0"/>
              </a:rPr>
              <a:t>Nghe và gõ theo hình tiết tấu</a:t>
            </a:r>
          </a:p>
        </p:txBody>
      </p:sp>
      <p:pic>
        <p:nvPicPr>
          <p:cNvPr id="19468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21" t="55392" r="12151" b="30942"/>
          <a:stretch>
            <a:fillRect/>
          </a:stretch>
        </p:blipFill>
        <p:spPr bwMode="auto">
          <a:xfrm>
            <a:off x="960438" y="2276475"/>
            <a:ext cx="9072562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738" y="3644900"/>
            <a:ext cx="576262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0" y="3644900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013" y="3656013"/>
            <a:ext cx="576262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025" y="3644900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288" y="3644900"/>
            <a:ext cx="576262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925" y="3584575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825" y="3656013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150" y="3584575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4" t="70557" r="80684" b="4147"/>
          <a:stretch>
            <a:fillRect/>
          </a:stretch>
        </p:blipFill>
        <p:spPr bwMode="auto">
          <a:xfrm>
            <a:off x="1530350" y="4219575"/>
            <a:ext cx="679450" cy="52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4" t="70557" r="80684" b="4147"/>
          <a:stretch>
            <a:fillRect/>
          </a:stretch>
        </p:blipFill>
        <p:spPr bwMode="auto">
          <a:xfrm>
            <a:off x="2209800" y="4219575"/>
            <a:ext cx="679450" cy="52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4" t="70557" r="80684" b="4147"/>
          <a:stretch>
            <a:fillRect/>
          </a:stretch>
        </p:blipFill>
        <p:spPr bwMode="auto">
          <a:xfrm>
            <a:off x="2905125" y="4219575"/>
            <a:ext cx="679450" cy="52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4" t="70557" r="80684" b="4147"/>
          <a:stretch>
            <a:fillRect/>
          </a:stretch>
        </p:blipFill>
        <p:spPr bwMode="auto">
          <a:xfrm>
            <a:off x="4192588" y="4219575"/>
            <a:ext cx="679450" cy="52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4" t="70557" r="80684" b="4147"/>
          <a:stretch>
            <a:fillRect/>
          </a:stretch>
        </p:blipFill>
        <p:spPr bwMode="auto">
          <a:xfrm>
            <a:off x="4765675" y="4219575"/>
            <a:ext cx="677863" cy="52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4" t="70557" r="80684" b="4147"/>
          <a:stretch>
            <a:fillRect/>
          </a:stretch>
        </p:blipFill>
        <p:spPr bwMode="auto">
          <a:xfrm>
            <a:off x="5443538" y="4219575"/>
            <a:ext cx="679450" cy="52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22547" name="Rectangle 15"/>
          <p:cNvSpPr>
            <a:spLocks noChangeArrowheads="1"/>
          </p:cNvSpPr>
          <p:nvPr/>
        </p:nvSpPr>
        <p:spPr bwMode="auto">
          <a:xfrm>
            <a:off x="0" y="0"/>
            <a:ext cx="10972800" cy="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3" name="Picture 2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88"/>
          <a:stretch>
            <a:fillRect/>
          </a:stretch>
        </p:blipFill>
        <p:spPr bwMode="auto">
          <a:xfrm>
            <a:off x="6640513" y="4187825"/>
            <a:ext cx="80962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2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88"/>
          <a:stretch>
            <a:fillRect/>
          </a:stretch>
        </p:blipFill>
        <p:spPr bwMode="auto">
          <a:xfrm>
            <a:off x="8321675" y="4187825"/>
            <a:ext cx="80962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2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50" y="4165600"/>
            <a:ext cx="61912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2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8288" y="4179888"/>
            <a:ext cx="61912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52" name="Picture 2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1052513"/>
            <a:ext cx="231457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957D55D3-5960-44E6-8C0D-33295F7F31D1}"/>
              </a:ext>
            </a:extLst>
          </p:cNvPr>
          <p:cNvSpPr/>
          <p:nvPr/>
        </p:nvSpPr>
        <p:spPr>
          <a:xfrm>
            <a:off x="446088" y="3645024"/>
            <a:ext cx="1020614" cy="482600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ÂM THANH</a:t>
            </a:r>
            <a:endParaRPr lang="vi-VN" sz="1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39748BD-69FB-48B0-AF4A-0993EFD342D2}"/>
              </a:ext>
            </a:extLst>
          </p:cNvPr>
          <p:cNvSpPr/>
          <p:nvPr/>
        </p:nvSpPr>
        <p:spPr>
          <a:xfrm>
            <a:off x="446088" y="4264025"/>
            <a:ext cx="1020614" cy="482600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ÂM THANH</a:t>
            </a:r>
            <a:endParaRPr lang="vi-VN" sz="1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T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T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6"/>
          <p:cNvSpPr>
            <a:spLocks noChangeArrowheads="1"/>
          </p:cNvSpPr>
          <p:nvPr/>
        </p:nvSpPr>
        <p:spPr bwMode="auto">
          <a:xfrm>
            <a:off x="842963" y="1917700"/>
            <a:ext cx="9539287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HÁT KẾT HỢP GÕ THEO HÌNH TIẾT TẤU</a:t>
            </a:r>
            <a:endParaRPr lang="en-US" sz="2000" b="1" i="1">
              <a:solidFill>
                <a:srgbClr val="1713CB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0252" y="4472473"/>
            <a:ext cx="1498598" cy="10929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3"/>
          <a:stretch>
            <a:fillRect/>
          </a:stretch>
        </p:blipFill>
        <p:spPr bwMode="auto">
          <a:xfrm>
            <a:off x="642938" y="2633663"/>
            <a:ext cx="9648825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4" t="70557" r="80684" b="4147"/>
          <a:stretch>
            <a:fillRect/>
          </a:stretch>
        </p:blipFill>
        <p:spPr bwMode="auto">
          <a:xfrm>
            <a:off x="1743075" y="4216400"/>
            <a:ext cx="487363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9" name="Picture 2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88"/>
          <a:stretch>
            <a:fillRect/>
          </a:stretch>
        </p:blipFill>
        <p:spPr bwMode="auto">
          <a:xfrm>
            <a:off x="5607050" y="4159250"/>
            <a:ext cx="617538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513" y="4140200"/>
            <a:ext cx="482600" cy="49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4" t="70557" r="80684" b="4147"/>
          <a:stretch>
            <a:fillRect/>
          </a:stretch>
        </p:blipFill>
        <p:spPr bwMode="auto">
          <a:xfrm>
            <a:off x="2290763" y="4217988"/>
            <a:ext cx="487362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4" t="70557" r="80684" b="4147"/>
          <a:stretch>
            <a:fillRect/>
          </a:stretch>
        </p:blipFill>
        <p:spPr bwMode="auto">
          <a:xfrm>
            <a:off x="2978150" y="4198938"/>
            <a:ext cx="487363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4" t="70557" r="80684" b="4147"/>
          <a:stretch>
            <a:fillRect/>
          </a:stretch>
        </p:blipFill>
        <p:spPr bwMode="auto">
          <a:xfrm>
            <a:off x="3992563" y="4216400"/>
            <a:ext cx="487362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4" t="70557" r="80684" b="4147"/>
          <a:stretch>
            <a:fillRect/>
          </a:stretch>
        </p:blipFill>
        <p:spPr bwMode="auto">
          <a:xfrm>
            <a:off x="4567238" y="4200525"/>
            <a:ext cx="487362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4" t="70557" r="80684" b="4147"/>
          <a:stretch>
            <a:fillRect/>
          </a:stretch>
        </p:blipFill>
        <p:spPr bwMode="auto">
          <a:xfrm>
            <a:off x="5126038" y="4198938"/>
            <a:ext cx="487362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30" name="Picture 2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88"/>
          <a:stretch>
            <a:fillRect/>
          </a:stretch>
        </p:blipFill>
        <p:spPr bwMode="auto">
          <a:xfrm>
            <a:off x="7594600" y="4159250"/>
            <a:ext cx="61595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2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513" y="4151313"/>
            <a:ext cx="482600" cy="49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69" name="Picture 2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1133475"/>
            <a:ext cx="231457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5054600" y="3838575"/>
            <a:ext cx="5688013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400" b="1" i="1">
                <a:latin typeface="Cambria" pitchFamily="18" charset="0"/>
                <a:cs typeface="Times New Roman" pitchFamily="18" charset="0"/>
              </a:rPr>
              <a:t>Theo bài Bắc kim thang Dân ca Nam Bộ</a:t>
            </a:r>
          </a:p>
          <a:p>
            <a:pPr algn="l" eaLnBrk="1" hangingPunct="1"/>
            <a:r>
              <a:rPr lang="en-US" sz="2400" b="1" i="1">
                <a:latin typeface="Cambria" pitchFamily="18" charset="0"/>
                <a:cs typeface="Times New Roman" pitchFamily="18" charset="0"/>
              </a:rPr>
              <a:t>Lời mới: Việt Anh</a:t>
            </a: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73831" y="3620254"/>
            <a:ext cx="3436925" cy="20409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58925" y="3219450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CON CHIM CHÍCH CHÒE</a:t>
            </a:r>
          </a:p>
        </p:txBody>
      </p:sp>
      <p:sp>
        <p:nvSpPr>
          <p:cNvPr id="24582" name="Rectangle 3"/>
          <p:cNvSpPr>
            <a:spLocks noChangeArrowheads="1"/>
          </p:cNvSpPr>
          <p:nvPr/>
        </p:nvSpPr>
        <p:spPr bwMode="auto">
          <a:xfrm>
            <a:off x="1566863" y="2117725"/>
            <a:ext cx="1457325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>
                <a:solidFill>
                  <a:srgbClr val="FF0000"/>
                </a:solidFill>
                <a:cs typeface="Times New Roman" pitchFamily="18" charset="0"/>
              </a:rPr>
              <a:t>Tiết 1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2633663"/>
            <a:ext cx="2046287" cy="104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4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513" y="1031875"/>
            <a:ext cx="7559675" cy="200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  <p:bldP spid="2049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26988" y="0"/>
            <a:ext cx="526978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1C90E235-5D34-E3F2-F3ED-9D8017D8E2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5786" y="6016382"/>
            <a:ext cx="487184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72B979-5A7F-35B3-07A0-0792D99974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197" y="2391254"/>
            <a:ext cx="3886200" cy="3538455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42E478D9-D69B-74BA-DA43-5B346764A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407" y="105600"/>
            <a:ext cx="5520472" cy="167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DD7A967-0A99-A1E5-CA7E-188828A3B2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3136" y="1783951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57316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8"/>
          <p:cNvSpPr>
            <a:spLocks noChangeArrowheads="1"/>
          </p:cNvSpPr>
          <p:nvPr/>
        </p:nvSpPr>
        <p:spPr bwMode="auto">
          <a:xfrm>
            <a:off x="1174942" y="2349500"/>
            <a:ext cx="8333995" cy="188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115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KHỞI ĐỘNG</a:t>
            </a:r>
          </a:p>
        </p:txBody>
      </p:sp>
      <p:pic>
        <p:nvPicPr>
          <p:cNvPr id="3080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66992" y="392113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40857" y="392113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9" descr="D:\GIÁO ÁN 1 2020-2021\BÀI GIẢNG ĐIỆN TỬ\905f8dd73685c2db9b9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26"/>
          <p:cNvSpPr txBox="1">
            <a:spLocks noChangeArrowheads="1"/>
          </p:cNvSpPr>
          <p:nvPr/>
        </p:nvSpPr>
        <p:spPr bwMode="gray">
          <a:xfrm>
            <a:off x="1066800" y="323850"/>
            <a:ext cx="91090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“TIẾT TẤU VUI NHỘN”</a:t>
            </a:r>
          </a:p>
        </p:txBody>
      </p:sp>
      <p:sp>
        <p:nvSpPr>
          <p:cNvPr id="2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07" name="Picture 11" descr="20210208025354_sgv-am-nhac-2-16"/>
          <p:cNvPicPr>
            <a:picLocks noChangeAspect="1" noChangeArrowheads="1"/>
          </p:cNvPicPr>
          <p:nvPr/>
        </p:nvPicPr>
        <p:blipFill>
          <a:blip r:embed="rId5">
            <a:lum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5" t="4333" r="24431" b="86072"/>
          <a:stretch>
            <a:fillRect/>
          </a:stretch>
        </p:blipFill>
        <p:spPr bwMode="auto">
          <a:xfrm>
            <a:off x="2390775" y="1773238"/>
            <a:ext cx="6588125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26"/>
          <p:cNvSpPr txBox="1">
            <a:spLocks noChangeArrowheads="1"/>
          </p:cNvSpPr>
          <p:nvPr/>
        </p:nvSpPr>
        <p:spPr bwMode="gray">
          <a:xfrm>
            <a:off x="2263775" y="3727450"/>
            <a:ext cx="91090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sz="2800" dirty="0" err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Bắc</a:t>
            </a:r>
            <a:r>
              <a:rPr lang="en-US" sz="2800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        </a:t>
            </a:r>
            <a:r>
              <a:rPr lang="en-US" sz="2800" dirty="0" err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kim</a:t>
            </a:r>
            <a:r>
              <a:rPr lang="en-US" sz="2800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     thang   </a:t>
            </a:r>
            <a:r>
              <a:rPr lang="en-US" sz="2800" dirty="0" err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cà</a:t>
            </a:r>
            <a:r>
              <a:rPr lang="en-US" sz="2800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   lang    </a:t>
            </a:r>
            <a:r>
              <a:rPr lang="en-US" sz="2800" dirty="0" err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bí</a:t>
            </a:r>
            <a:r>
              <a:rPr lang="en-US" sz="2800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         </a:t>
            </a:r>
            <a:r>
              <a:rPr lang="en-US" sz="2800" dirty="0" err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rợ</a:t>
            </a:r>
            <a:endParaRPr lang="en-US" sz="2800" dirty="0">
              <a:solidFill>
                <a:srgbClr val="0000FF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0F8F6B-B205-4D57-B037-A25CC2C5ECAF}"/>
              </a:ext>
            </a:extLst>
          </p:cNvPr>
          <p:cNvSpPr/>
          <p:nvPr/>
        </p:nvSpPr>
        <p:spPr>
          <a:xfrm>
            <a:off x="4390392" y="1451360"/>
            <a:ext cx="2192015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 MẪU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DA73402-36D8-519B-4E2E-035D27D225C0}"/>
              </a:ext>
            </a:extLst>
          </p:cNvPr>
          <p:cNvSpPr/>
          <p:nvPr/>
        </p:nvSpPr>
        <p:spPr>
          <a:xfrm>
            <a:off x="4446269" y="6353944"/>
            <a:ext cx="2192015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T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AT CON-CHIM-CHÍCH-CHO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2" grpId="0"/>
      <p:bldP spid="7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4981575" y="4230688"/>
            <a:ext cx="5618163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400" b="1" i="1">
                <a:latin typeface="Cambria" pitchFamily="18" charset="0"/>
                <a:cs typeface="Times New Roman" pitchFamily="18" charset="0"/>
              </a:rPr>
              <a:t>Theo bài Bắc kim thang Dân ca Nam Bộ</a:t>
            </a:r>
          </a:p>
          <a:p>
            <a:pPr algn="l" eaLnBrk="1" hangingPunct="1"/>
            <a:r>
              <a:rPr lang="en-US" sz="2400" b="1" i="1">
                <a:latin typeface="Cambria" pitchFamily="18" charset="0"/>
                <a:cs typeface="Times New Roman" pitchFamily="18" charset="0"/>
              </a:rPr>
              <a:t>Lời mới: Việt Anh</a:t>
            </a: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66863" y="3429000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CON CHIM CHÍCH CHÒE</a:t>
            </a:r>
          </a:p>
        </p:txBody>
      </p:sp>
      <p:pic>
        <p:nvPicPr>
          <p:cNvPr id="512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513" y="1031875"/>
            <a:ext cx="7559675" cy="200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2455863"/>
            <a:ext cx="2262188" cy="1154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49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3" y="76200"/>
            <a:ext cx="7581900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 flipH="1">
            <a:off x="8755555" y="-90923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768" y="5227848"/>
            <a:ext cx="2174032" cy="15855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7BD877E-0954-4FFD-94F6-6A54295B804D}"/>
              </a:ext>
            </a:extLst>
          </p:cNvPr>
          <p:cNvSpPr/>
          <p:nvPr/>
        </p:nvSpPr>
        <p:spPr>
          <a:xfrm>
            <a:off x="85800" y="116632"/>
            <a:ext cx="2192015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 HÁT MẪU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EDFE330-ACA5-4828-BDB1-CE15CA5CF557}"/>
              </a:ext>
            </a:extLst>
          </p:cNvPr>
          <p:cNvSpPr/>
          <p:nvPr/>
        </p:nvSpPr>
        <p:spPr>
          <a:xfrm>
            <a:off x="85800" y="747378"/>
            <a:ext cx="2192015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 GIAI ĐIỆU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-MẪU-CON-CHIM-CHICH-CHO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AT CON-CHIM-CHÍCH-CHO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9186" r="31018" b="16690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itchFamily="18" charset="0"/>
            </a:endParaRPr>
          </a:p>
        </p:txBody>
      </p:sp>
      <p:sp>
        <p:nvSpPr>
          <p:cNvPr id="7172" name="Rectangle 11"/>
          <p:cNvSpPr>
            <a:spLocks noChangeArrowheads="1"/>
          </p:cNvSpPr>
          <p:nvPr/>
        </p:nvSpPr>
        <p:spPr bwMode="auto">
          <a:xfrm>
            <a:off x="1028700" y="0"/>
            <a:ext cx="32004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latin typeface="Cambria" pitchFamily="18" charset="0"/>
                <a:cs typeface="Times New Roman" pitchFamily="18" charset="0"/>
              </a:rPr>
              <a:t>ĐỌC LỜI CA</a:t>
            </a:r>
            <a:endParaRPr lang="en-US" sz="16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8198" name="Rectangle 7"/>
          <p:cNvSpPr>
            <a:spLocks noChangeArrowheads="1"/>
          </p:cNvSpPr>
          <p:nvPr/>
        </p:nvSpPr>
        <p:spPr bwMode="auto">
          <a:xfrm>
            <a:off x="2390775" y="836613"/>
            <a:ext cx="62103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CON CHIM CHÍCH CHÒE</a:t>
            </a:r>
            <a:endParaRPr lang="en-US" sz="4400" b="1">
              <a:solidFill>
                <a:srgbClr val="FF0000"/>
              </a:solidFill>
              <a:latin typeface="Cambria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73832" y="5085184"/>
            <a:ext cx="2260457" cy="11263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348" y="653538"/>
            <a:ext cx="2171766" cy="16233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517525" y="1809750"/>
            <a:ext cx="9783763" cy="385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>
              <a:lnSpc>
                <a:spcPct val="114000"/>
              </a:lnSpc>
            </a:pP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con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chim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là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chim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chích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chòe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14000"/>
              </a:lnSpc>
            </a:pP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Trưa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nắng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hè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mà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đi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đến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trường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14000"/>
              </a:lnSpc>
            </a:pP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Ấy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thế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mà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không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chịu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đội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mũ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14000"/>
              </a:lnSpc>
            </a:pP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Tối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đến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>
                <a:latin typeface="Cambria" pitchFamily="18" charset="0"/>
                <a:cs typeface="Times New Roman" pitchFamily="18" charset="0"/>
              </a:rPr>
              <a:t>mới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về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nhà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nằm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rên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14000"/>
              </a:lnSpc>
            </a:pP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Ôi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ôi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đau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quá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nhức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cả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đầu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14000"/>
              </a:lnSpc>
            </a:pP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Chích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chòe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ta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cảm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liền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suốt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ba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ngày</a:t>
            </a:r>
            <a:r>
              <a:rPr lang="en-US" sz="3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Cambria" pitchFamily="18" charset="0"/>
                <a:cs typeface="Times New Roman" pitchFamily="18" charset="0"/>
              </a:rPr>
              <a:t>đêm</a:t>
            </a:r>
            <a:endParaRPr lang="en-US" sz="3600" dirty="0">
              <a:latin typeface="Cambria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10245" name="Rectangle 6"/>
          <p:cNvSpPr>
            <a:spLocks noChangeArrowheads="1"/>
          </p:cNvSpPr>
          <p:nvPr/>
        </p:nvSpPr>
        <p:spPr bwMode="auto">
          <a:xfrm>
            <a:off x="338138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3313930"/>
            <a:ext cx="3996705" cy="2373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3460" y="3716338"/>
            <a:ext cx="2535390" cy="18490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3"/>
          <a:stretch>
            <a:fillRect/>
          </a:stretch>
        </p:blipFill>
        <p:spPr bwMode="auto">
          <a:xfrm>
            <a:off x="540342" y="1899435"/>
            <a:ext cx="9842602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44EA57F-AE95-4628-B8DC-67D3EA061585}"/>
              </a:ext>
            </a:extLst>
          </p:cNvPr>
          <p:cNvSpPr/>
          <p:nvPr/>
        </p:nvSpPr>
        <p:spPr>
          <a:xfrm>
            <a:off x="2174032" y="6074544"/>
            <a:ext cx="2984103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 CÂU 1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E3E6898-FEC8-CE69-DFB0-C8AEAACD5B34}"/>
              </a:ext>
            </a:extLst>
          </p:cNvPr>
          <p:cNvSpPr/>
          <p:nvPr/>
        </p:nvSpPr>
        <p:spPr>
          <a:xfrm>
            <a:off x="5840115" y="6074544"/>
            <a:ext cx="2984103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 CÂU 1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 MÂU CÂU 1,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ÂU 1,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3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itchFamily="18" charset="0"/>
            </a:endParaRPr>
          </a:p>
        </p:txBody>
      </p:sp>
      <p:sp>
        <p:nvSpPr>
          <p:cNvPr id="13317" name="Rectangle 6"/>
          <p:cNvSpPr>
            <a:spLocks noChangeArrowheads="1"/>
          </p:cNvSpPr>
          <p:nvPr/>
        </p:nvSpPr>
        <p:spPr bwMode="auto">
          <a:xfrm>
            <a:off x="338138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3613260"/>
            <a:ext cx="3492649" cy="20740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3460" y="3716338"/>
            <a:ext cx="2535390" cy="18490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56" y="1945258"/>
            <a:ext cx="9876862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60DE62C-FF2E-44F4-B58E-69074EB77F33}"/>
              </a:ext>
            </a:extLst>
          </p:cNvPr>
          <p:cNvSpPr/>
          <p:nvPr/>
        </p:nvSpPr>
        <p:spPr>
          <a:xfrm>
            <a:off x="2102024" y="6074544"/>
            <a:ext cx="3056111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 CÂU 2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2AC817A-5077-C3D7-0683-76563C63CC7C}"/>
              </a:ext>
            </a:extLst>
          </p:cNvPr>
          <p:cNvSpPr/>
          <p:nvPr/>
        </p:nvSpPr>
        <p:spPr>
          <a:xfrm>
            <a:off x="5814665" y="6074544"/>
            <a:ext cx="3056111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 CÂU 2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 MẪU CÂU 3,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ÂU 3,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2" grpId="0" animBg="1"/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702443490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9040</TotalTime>
  <Words>292</Words>
  <Application>Microsoft Office PowerPoint</Application>
  <PresentationFormat>Custom</PresentationFormat>
  <Paragraphs>53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Cambria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Windows 10</cp:lastModifiedBy>
  <cp:revision>604</cp:revision>
  <dcterms:created xsi:type="dcterms:W3CDTF">2010-04-30T18:19:48Z</dcterms:created>
  <dcterms:modified xsi:type="dcterms:W3CDTF">2022-12-22T10:57:25Z</dcterms:modified>
</cp:coreProperties>
</file>