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66" r:id="rId4"/>
    <p:sldId id="267" r:id="rId5"/>
    <p:sldId id="345" r:id="rId6"/>
    <p:sldId id="270" r:id="rId7"/>
    <p:sldId id="304" r:id="rId8"/>
    <p:sldId id="305" r:id="rId9"/>
    <p:sldId id="306" r:id="rId10"/>
    <p:sldId id="307" r:id="rId11"/>
    <p:sldId id="308" r:id="rId12"/>
    <p:sldId id="337" r:id="rId13"/>
    <p:sldId id="280" r:id="rId14"/>
    <p:sldId id="318" r:id="rId15"/>
    <p:sldId id="320" r:id="rId16"/>
    <p:sldId id="324" r:id="rId17"/>
    <p:sldId id="321" r:id="rId18"/>
    <p:sldId id="319" r:id="rId19"/>
    <p:sldId id="322" r:id="rId20"/>
    <p:sldId id="323" r:id="rId21"/>
    <p:sldId id="339" r:id="rId22"/>
    <p:sldId id="326" r:id="rId23"/>
    <p:sldId id="289" r:id="rId24"/>
    <p:sldId id="325" r:id="rId25"/>
    <p:sldId id="327" r:id="rId26"/>
    <p:sldId id="328" r:id="rId27"/>
    <p:sldId id="329" r:id="rId28"/>
    <p:sldId id="291" r:id="rId29"/>
    <p:sldId id="341" r:id="rId30"/>
    <p:sldId id="340" r:id="rId31"/>
    <p:sldId id="292" r:id="rId32"/>
    <p:sldId id="343" r:id="rId33"/>
    <p:sldId id="344" r:id="rId34"/>
    <p:sldId id="336" r:id="rId3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32C"/>
    <a:srgbClr val="D40681"/>
    <a:srgbClr val="FDBBE2"/>
    <a:srgbClr val="F88438"/>
    <a:srgbClr val="F78437"/>
    <a:srgbClr val="D6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258"/>
    <p:restoredTop sz="93303" autoAdjust="0"/>
  </p:normalViewPr>
  <p:slideViewPr>
    <p:cSldViewPr snapToGrid="0" snapToObjects="1">
      <p:cViewPr varScale="1">
        <p:scale>
          <a:sx n="52" d="100"/>
          <a:sy n="52" d="100"/>
        </p:scale>
        <p:origin x="192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9927B-6BBC-4CC1-B31D-D813ED0B47AA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0A3DD-F4F2-4A8C-A692-DB968704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5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0A3DD-F4F2-4A8C-A692-DB96870492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88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0316-BF77-400C-A376-B68FF13D3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948F9-F995-471A-AD0B-4A44CFF67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80439-C15D-4C99-AC00-D1DC9DA2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417B48-32FB-4078-A7FC-54F1F396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061A8-C7F2-404F-AA69-6B22CC5A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7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F95E5-C510-47D9-A14B-A8B9D3F8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D09B5-8926-4DA7-973E-B2EDCEE6F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8A0EE-DD10-4F77-AD01-9E5DE96E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9A06E-592E-4072-8879-2C1DAFD1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DC1E8-9045-41E2-B8BE-9A9F6DF7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32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AE5C-3FC4-4754-A63B-6C5848D9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AB50-8198-4104-B634-814299FAB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16EDC-68F3-4E24-8ADB-ECA3CB0A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E750A-D0D0-4B9C-981B-09977FA10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15357-87A6-4225-B039-932AB7C3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03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6E4C-DC31-4884-BCCD-6ADAE397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E9F8E-9580-4664-9FFB-2C2E8CD1E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6ABC0-B7B2-4345-99F7-2C01D354D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F2275-F2E1-499B-930C-55C060C5B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22398-540B-4A94-8D05-6A3A2CD1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23623-7DC9-41A7-BED1-77C36BF9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79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0788-D202-4C54-BE5F-91E24E544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5D3EA-3DAF-425E-8274-4E7BB2B62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BF6BAA-759D-4CD0-BA77-7134E7F3A8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7D59E-D4EE-46E2-BFC0-57E642130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190D6-05FB-41C9-90DA-169495654B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C1EFD-1C36-4EBC-B116-FE2320A8B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305B3-F55F-425F-80DB-A911A931D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AC82F-AE63-4E9D-A03D-ABE4CFCD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6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A6E4-59A2-4D76-8C54-C7F74A557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551E5-111C-422E-B4CB-4DB490D5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90B46E-8FF2-4D6A-A67F-52D84672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89E11-4A00-4B25-B89C-35E290CCC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4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ADFFA6-6D08-4DEE-A0B5-5B982A8E8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A62BE-A0EB-4484-B9CE-DF86167E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33603-A5F6-4FAF-9110-4E3B3C5A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57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A496C-F063-4334-AAAF-3C50398B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B8932-431C-4F71-90B6-462D68D1F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69B55-73B3-488D-9D14-B56B82DA4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7E517-A0C1-4F7B-A350-C82073ADC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C7D3-A49B-44A3-9F0F-489A2342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72C46-F862-4BB7-B7B3-E130E17F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66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9F67-CCA6-43B9-96C5-92CF92CCA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3DF692-77E0-458F-8F86-AA404F689E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69F28-4BB1-49A9-881D-85DB7C6C0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C2D2D-ADE2-4B87-B54F-42398026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39291-172F-42F4-8851-07EE70893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BE0AD2-8EF0-43BE-8C00-2244D64A8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0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82E7C-2594-4B98-973C-35238991D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8A59BE-696E-4BB1-B70C-BEABC94BA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690B-A3A2-498E-B838-5EBF45EB2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17D87-1D97-491B-970B-6F2AFB3D9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A42FE-D8B3-416C-830B-2050D3D86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5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A07A3D-614B-4A48-B882-455B2493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ACE48-32DE-4632-B702-BD79A6E3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296-C4FF-49B7-93CE-27C8042A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2AEA4-0B4B-420E-8AAC-9A5123B22A84}" type="datetimeFigureOut">
              <a:rPr lang="en-US" smtClean="0"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E300F-B7A1-49C9-AB6A-422BFD123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F5DCA-FEC0-4788-8ADD-4C7B17B6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DDB75-45A3-4696-A3A0-048B2B583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4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15/07/2024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692F5-2620-42C5-8C4F-986593B7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CD59A-F8F9-446A-A6BE-5562D1664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D3C64-9441-4527-9ED1-886778862A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5DB2AEA4-0B4B-420E-8AAC-9A5123B22A84}" type="datetimeFigureOut">
              <a:rPr lang="en-US" smtClean="0"/>
              <a:pPr/>
              <a:t>7/15/24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19962-EE82-4A10-877D-22A7C4445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1688-FF41-482B-9445-8C257C993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fld id="{AD7DDB75-45A3-4696-A3A0-048B2B5836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6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Abadi" panose="020B06040201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badi" panose="020B06040201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emf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38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37.png"/><Relationship Id="rId17" Type="http://schemas.openxmlformats.org/officeDocument/2006/relationships/image" Target="../media/image40.gif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6.png"/><Relationship Id="rId5" Type="http://schemas.microsoft.com/office/2007/relationships/media" Target="../media/media6.mp3"/><Relationship Id="rId15" Type="http://schemas.openxmlformats.org/officeDocument/2006/relationships/image" Target="../media/image39.png"/><Relationship Id="rId10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40.gif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image" Target="../media/image5.png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1" Type="http://schemas.microsoft.com/office/2007/relationships/media" Target="../media/media4.mp3"/><Relationship Id="rId6" Type="http://schemas.openxmlformats.org/officeDocument/2006/relationships/audio" Target="../media/media9.mp3"/><Relationship Id="rId11" Type="http://schemas.openxmlformats.org/officeDocument/2006/relationships/image" Target="../media/image38.png"/><Relationship Id="rId5" Type="http://schemas.microsoft.com/office/2007/relationships/media" Target="../media/media9.mp3"/><Relationship Id="rId15" Type="http://schemas.openxmlformats.org/officeDocument/2006/relationships/image" Target="../media/image42.png"/><Relationship Id="rId10" Type="http://schemas.openxmlformats.org/officeDocument/2006/relationships/image" Target="../media/image4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2.mp3"/><Relationship Id="rId11" Type="http://schemas.openxmlformats.org/officeDocument/2006/relationships/image" Target="../media/image11.png"/><Relationship Id="rId5" Type="http://schemas.microsoft.com/office/2007/relationships/media" Target="../media/media12.mp3"/><Relationship Id="rId10" Type="http://schemas.openxmlformats.org/officeDocument/2006/relationships/image" Target="../media/image27.png"/><Relationship Id="rId4" Type="http://schemas.openxmlformats.org/officeDocument/2006/relationships/audio" Target="../media/media11.mp3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2839209" y="2128837"/>
            <a:ext cx="713108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UNIT 0 – MY NEW NEIGHBOURS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Lesson 1 – Classroom Language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  <p:pic>
        <p:nvPicPr>
          <p:cNvPr id="3" name="Picture 2" descr="A person and a child writing on a board&#10;&#10;Description automatically generated">
            <a:extLst>
              <a:ext uri="{FF2B5EF4-FFF2-40B4-BE49-F238E27FC236}">
                <a16:creationId xmlns:a16="http://schemas.microsoft.com/office/drawing/2014/main" id="{23997D20-E54D-50F3-94E4-7FDB00D293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00" b="80850" l="8487" r="93494">
                        <a14:foregroundMark x1="28501" y1="28400" x2="26238" y2="55800"/>
                        <a14:foregroundMark x1="15417" y1="25600" x2="13013" y2="56250"/>
                        <a14:foregroundMark x1="13013" y1="56250" x2="28076" y2="67450"/>
                        <a14:foregroundMark x1="28076" y1="67450" x2="51344" y2="71050"/>
                        <a14:foregroundMark x1="51344" y1="71050" x2="68812" y2="65050"/>
                        <a14:foregroundMark x1="68812" y1="65050" x2="74257" y2="60350"/>
                        <a14:foregroundMark x1="43494" y1="52500" x2="45262" y2="70950"/>
                        <a14:foregroundMark x1="25177" y1="39700" x2="34017" y2="52050"/>
                        <a14:foregroundMark x1="12730" y1="44200" x2="9901" y2="54550"/>
                        <a14:foregroundMark x1="22489" y1="38600" x2="28218" y2="43900"/>
                        <a14:foregroundMark x1="28218" y1="43900" x2="28713" y2="44050"/>
                        <a14:foregroundMark x1="13437" y1="40000" x2="10255" y2="48650"/>
                        <a14:foregroundMark x1="10255" y1="48650" x2="11457" y2="57450"/>
                        <a14:foregroundMark x1="11457" y1="57450" x2="15347" y2="64300"/>
                        <a14:foregroundMark x1="15347" y1="64300" x2="30127" y2="72750"/>
                        <a14:foregroundMark x1="30127" y1="72750" x2="50636" y2="74450"/>
                        <a14:foregroundMark x1="50636" y1="74450" x2="67468" y2="68250"/>
                        <a14:foregroundMark x1="67468" y1="68250" x2="41513" y2="64050"/>
                        <a14:foregroundMark x1="41513" y1="64050" x2="51556" y2="73050"/>
                        <a14:foregroundMark x1="51556" y1="73050" x2="64639" y2="68250"/>
                        <a14:foregroundMark x1="64639" y1="68250" x2="62518" y2="60950"/>
                        <a14:foregroundMark x1="31330" y1="54250" x2="47525" y2="65800"/>
                        <a14:foregroundMark x1="60325" y1="41550" x2="33098" y2="68950"/>
                        <a14:foregroundMark x1="37341" y1="24350" x2="55587" y2="21000"/>
                        <a14:foregroundMark x1="55587" y1="21000" x2="67397" y2="21700"/>
                        <a14:foregroundMark x1="66973" y1="21550" x2="74682" y2="24200"/>
                        <a14:foregroundMark x1="41513" y1="22950" x2="22702" y2="28100"/>
                        <a14:foregroundMark x1="38614" y1="22300" x2="13437" y2="42650"/>
                        <a14:foregroundMark x1="14993" y1="37350" x2="12093" y2="42950"/>
                        <a14:foregroundMark x1="8557" y1="59250" x2="14851" y2="68800"/>
                        <a14:foregroundMark x1="14851" y1="68800" x2="14993" y2="68800"/>
                        <a14:foregroundMark x1="9406" y1="44400" x2="63013" y2="70050"/>
                        <a14:foregroundMark x1="63013" y1="70050" x2="63013" y2="70050"/>
                        <a14:foregroundMark x1="43706" y1="54100" x2="65417" y2="68300"/>
                        <a14:foregroundMark x1="31542" y1="72250" x2="61386" y2="74250"/>
                        <a14:foregroundMark x1="61386" y1="74250" x2="66973" y2="71900"/>
                        <a14:foregroundMark x1="32673" y1="74750" x2="66761" y2="76400"/>
                        <a14:foregroundMark x1="66761" y1="76400" x2="71429" y2="74250"/>
                        <a14:foregroundMark x1="39745" y1="76450" x2="56789" y2="79100"/>
                        <a14:foregroundMark x1="38614" y1="78000" x2="56577" y2="80850"/>
                        <a14:foregroundMark x1="64993" y1="40000" x2="41938" y2="53300"/>
                        <a14:foregroundMark x1="36421" y1="50950" x2="32037" y2="66100"/>
                        <a14:foregroundMark x1="87341" y1="42950" x2="89533" y2="52500"/>
                        <a14:foregroundMark x1="89533" y1="52500" x2="89533" y2="52500"/>
                        <a14:foregroundMark x1="87553" y1="35450" x2="89887" y2="51900"/>
                        <a14:foregroundMark x1="89887" y1="51900" x2="86492" y2="64350"/>
                        <a14:foregroundMark x1="86492" y1="64350" x2="79066" y2="73050"/>
                        <a14:foregroundMark x1="79066" y1="73050" x2="75813" y2="75200"/>
                        <a14:foregroundMark x1="86421" y1="35450" x2="93494" y2="48550"/>
                        <a14:foregroundMark x1="93494" y1="48550" x2="89887" y2="60550"/>
                        <a14:foregroundMark x1="89887" y1="60550" x2="77369" y2="71600"/>
                        <a14:foregroundMark x1="38897" y1="78000" x2="59547" y2="77750"/>
                        <a14:foregroundMark x1="59547" y1="77750" x2="66549" y2="76000"/>
                        <a14:foregroundMark x1="37977" y1="78650" x2="57992" y2="78850"/>
                        <a14:foregroundMark x1="57992" y1="78850" x2="65417" y2="76450"/>
                        <a14:foregroundMark x1="69165" y1="22300" x2="84653" y2="27150"/>
                        <a14:foregroundMark x1="84653" y1="27150" x2="84866" y2="27500"/>
                        <a14:foregroundMark x1="14781" y1="67750" x2="32815" y2="76550"/>
                        <a14:foregroundMark x1="32815" y1="76550" x2="33451" y2="76600"/>
                      </a14:backgroundRemoval>
                    </a14:imgEffect>
                  </a14:imgLayer>
                </a14:imgProps>
              </a:ext>
            </a:extLst>
          </a:blip>
          <a:srcRect t="17979" b="18354"/>
          <a:stretch/>
        </p:blipFill>
        <p:spPr>
          <a:xfrm>
            <a:off x="8290701" y="3626250"/>
            <a:ext cx="2727819" cy="24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4809D-388C-1847-AFCC-44A1A2558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5" name="0.01">
            <a:hlinkClick r:id="" action="ppaction://media"/>
            <a:extLst>
              <a:ext uri="{FF2B5EF4-FFF2-40B4-BE49-F238E27FC236}">
                <a16:creationId xmlns:a16="http://schemas.microsoft.com/office/drawing/2014/main" id="{6980F8AB-2101-EBCD-816C-FF5019F9E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26" end="155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954" y="1048192"/>
            <a:ext cx="732385" cy="73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D7D42-42DF-B90D-FDDE-5FDCAA23D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643" y="702219"/>
            <a:ext cx="6030714" cy="50518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0BD77-9B3B-50B5-4CA8-6437D14EF51D}"/>
              </a:ext>
            </a:extLst>
          </p:cNvPr>
          <p:cNvSpPr txBox="1"/>
          <p:nvPr/>
        </p:nvSpPr>
        <p:spPr>
          <a:xfrm>
            <a:off x="3353903" y="6303723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Play the audio, students listen and repeat the </a:t>
            </a:r>
            <a:r>
              <a:rPr lang="en-US" b="1" dirty="0"/>
              <a:t>sentences</a:t>
            </a:r>
            <a:r>
              <a:rPr lang="en-VN" b="1" dirty="0"/>
              <a:t>.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7C519055-071F-4C85-45E0-2C3883BF882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LISTEN AND REPEAT – Pupils’ book (p.2) </a:t>
            </a:r>
          </a:p>
        </p:txBody>
      </p:sp>
    </p:spTree>
    <p:extLst>
      <p:ext uri="{BB962C8B-B14F-4D97-AF65-F5344CB8AC3E}">
        <p14:creationId xmlns:p14="http://schemas.microsoft.com/office/powerpoint/2010/main" val="267850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A0BD77-9B3B-50B5-4CA8-6437D14EF51D}"/>
              </a:ext>
            </a:extLst>
          </p:cNvPr>
          <p:cNvSpPr txBox="1"/>
          <p:nvPr/>
        </p:nvSpPr>
        <p:spPr>
          <a:xfrm>
            <a:off x="3480697" y="6288661"/>
            <a:ext cx="5728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teacher says the numbers, students say the sentence. </a:t>
            </a:r>
            <a:endParaRPr lang="en-VN" b="1" dirty="0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7C519055-071F-4C85-45E0-2C3883BF882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Classroom Language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CDCAAF-7AD3-CFE4-861E-5E12AA4E2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87" y="776272"/>
            <a:ext cx="2956619" cy="2169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3F0804-C989-DBF2-F037-2AC00BB8D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727" y="648648"/>
            <a:ext cx="3137569" cy="2627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9A0BFC-A641-3700-B016-2BE31C646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142" y="706781"/>
            <a:ext cx="3105308" cy="2382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05C602-E884-E17A-F73C-0CCDA537B8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957" y="3270874"/>
            <a:ext cx="2956619" cy="2363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A78319-8839-E341-D1B9-8C1609FE0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677" y="3243204"/>
            <a:ext cx="2956619" cy="2419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154DFE-8B2F-940F-3C53-25A7A775A7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4912" y="3270874"/>
            <a:ext cx="2887768" cy="24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12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Classroom Language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2025911"/>
            <a:ext cx="7968036" cy="33567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355237" y="2163606"/>
            <a:ext cx="77159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into </a:t>
            </a:r>
            <a:r>
              <a:rPr lang="en-US" sz="2400" dirty="0"/>
              <a:t>pairs.</a:t>
            </a:r>
          </a:p>
          <a:p>
            <a:pPr marL="342900" indent="-342900">
              <a:buFontTx/>
              <a:buChar char="-"/>
            </a:pPr>
            <a:r>
              <a:rPr lang="en-VN" sz="2400" dirty="0"/>
              <a:t>Each </a:t>
            </a:r>
            <a:r>
              <a:rPr lang="en-US" sz="2400" dirty="0"/>
              <a:t>student in pairs</a:t>
            </a:r>
            <a:r>
              <a:rPr lang="en-VN" sz="2400" dirty="0"/>
              <a:t> takes out a mini-board.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Look at the conversation in the picture.</a:t>
            </a:r>
            <a:endParaRPr lang="en-VN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Discuss</a:t>
            </a:r>
            <a:r>
              <a:rPr lang="en-VN" sz="2400" dirty="0"/>
              <a:t> and write down the correct word on the board</a:t>
            </a:r>
            <a:r>
              <a:rPr lang="en-US" sz="2400" dirty="0"/>
              <a:t> in 20 seconds.</a:t>
            </a:r>
            <a:r>
              <a:rPr lang="en-VN" sz="2400" dirty="0"/>
              <a:t> 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One correct answer = +2 points (If 2 members write the correct word).</a:t>
            </a:r>
            <a:endParaRPr lang="en-VN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</a:t>
            </a:r>
            <a:r>
              <a:rPr lang="en-VN" sz="2400" dirty="0"/>
              <a:t>he </a:t>
            </a:r>
            <a:r>
              <a:rPr lang="en-US" sz="2400" dirty="0"/>
              <a:t>pair</a:t>
            </a:r>
            <a:r>
              <a:rPr lang="en-VN" sz="2400" dirty="0"/>
              <a:t> with the highest point wins the game.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2229218" y="933392"/>
            <a:ext cx="796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Activity: </a:t>
            </a:r>
            <a:r>
              <a:rPr lang="en-US" sz="44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Finish the sentence</a:t>
            </a:r>
            <a:endParaRPr lang="en-VN" sz="4400" dirty="0">
              <a:solidFill>
                <a:schemeClr val="accent2"/>
              </a:solidFill>
              <a:latin typeface="Carter One" panose="03080802040405060005" pitchFamily="66" charset="77"/>
              <a:ea typeface="Carter One" panose="03080802040405060005" pitchFamily="66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9124587" y="1475324"/>
            <a:ext cx="1181120" cy="1101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F542F-C347-0446-927A-8414FDC5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7612" y="-32076"/>
            <a:ext cx="2056208" cy="144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in a hat&#10;&#10;Description automatically generated">
            <a:extLst>
              <a:ext uri="{FF2B5EF4-FFF2-40B4-BE49-F238E27FC236}">
                <a16:creationId xmlns:a16="http://schemas.microsoft.com/office/drawing/2014/main" id="{17067A02-0EEF-14CC-5BF3-50B32AE35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231A5E4-DDE6-4054-BB1F-53DBA33CC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609" y="5146238"/>
            <a:ext cx="3627120" cy="1018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21EF3F-D38D-DF66-A3DF-573CA434C04B}"/>
              </a:ext>
            </a:extLst>
          </p:cNvPr>
          <p:cNvSpPr/>
          <p:nvPr/>
        </p:nvSpPr>
        <p:spPr>
          <a:xfrm>
            <a:off x="1636411" y="1503123"/>
            <a:ext cx="6918866" cy="21670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Finish the sentence</a:t>
            </a:r>
          </a:p>
        </p:txBody>
      </p:sp>
    </p:spTree>
    <p:extLst>
      <p:ext uri="{BB962C8B-B14F-4D97-AF65-F5344CB8AC3E}">
        <p14:creationId xmlns:p14="http://schemas.microsoft.com/office/powerpoint/2010/main" val="37707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Finish the sentence</a:t>
            </a:r>
          </a:p>
        </p:txBody>
      </p:sp>
      <p:pic>
        <p:nvPicPr>
          <p:cNvPr id="11" name="Picture 10" descr="A cartoon of girls sitting at a desk&#10;&#10;Description automatically generated">
            <a:extLst>
              <a:ext uri="{FF2B5EF4-FFF2-40B4-BE49-F238E27FC236}">
                <a16:creationId xmlns:a16="http://schemas.microsoft.com/office/drawing/2014/main" id="{F26ABC91-1A47-E937-3352-A9C3DD2752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6" t="33667" r="3874" b="26000"/>
          <a:stretch/>
        </p:blipFill>
        <p:spPr>
          <a:xfrm>
            <a:off x="2263140" y="1914510"/>
            <a:ext cx="7665719" cy="46493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30BD2C-D72D-5E6E-1B58-4A12EB6E1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628" y="5205774"/>
            <a:ext cx="2061518" cy="578891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BCD2C93-D127-9424-9408-9E1A6F60B236}"/>
              </a:ext>
            </a:extLst>
          </p:cNvPr>
          <p:cNvSpPr/>
          <p:nvPr/>
        </p:nvSpPr>
        <p:spPr>
          <a:xfrm>
            <a:off x="8203267" y="1486047"/>
            <a:ext cx="2945133" cy="1062594"/>
          </a:xfrm>
          <a:prstGeom prst="wedgeRoundRectCallout">
            <a:avLst>
              <a:gd name="adj1" fmla="val -60553"/>
              <a:gd name="adj2" fmla="val 7910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exercise is so hard.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0275247-71FF-F0DA-27B7-E14A222784E5}"/>
              </a:ext>
            </a:extLst>
          </p:cNvPr>
          <p:cNvSpPr/>
          <p:nvPr/>
        </p:nvSpPr>
        <p:spPr>
          <a:xfrm>
            <a:off x="963589" y="979779"/>
            <a:ext cx="5246369" cy="1360731"/>
          </a:xfrm>
          <a:prstGeom prst="wedgeRoundRectCallout">
            <a:avLst>
              <a:gd name="adj1" fmla="val 23842"/>
              <a:gd name="adj2" fmla="val 61755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“hard” mean in ___________?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835665-1B7E-6A9B-A2C9-AB40827CF4F6}"/>
              </a:ext>
            </a:extLst>
          </p:cNvPr>
          <p:cNvSpPr/>
          <p:nvPr/>
        </p:nvSpPr>
        <p:spPr>
          <a:xfrm>
            <a:off x="9859628" y="5232330"/>
            <a:ext cx="2061518" cy="525780"/>
          </a:xfrm>
          <a:prstGeom prst="roundRect">
            <a:avLst>
              <a:gd name="adj" fmla="val 27537"/>
            </a:avLst>
          </a:prstGeom>
          <a:solidFill>
            <a:srgbClr val="FBB3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ivvic SemiBold" pitchFamily="2" charset="0"/>
              </a:rPr>
              <a:t>Answer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291978-FD27-249C-8E13-84CDA98408BA}"/>
              </a:ext>
            </a:extLst>
          </p:cNvPr>
          <p:cNvSpPr txBox="1"/>
          <p:nvPr/>
        </p:nvSpPr>
        <p:spPr>
          <a:xfrm>
            <a:off x="2286000" y="1614204"/>
            <a:ext cx="2858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Vietnamese</a:t>
            </a:r>
          </a:p>
        </p:txBody>
      </p:sp>
      <p:pic>
        <p:nvPicPr>
          <p:cNvPr id="18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CFCF5AE8-0517-0A03-63C9-9A6104B227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7893" y="69205"/>
            <a:ext cx="1943253" cy="1093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D70D6F-18C3-ADB5-7D0A-9AFEEB96945E}"/>
              </a:ext>
            </a:extLst>
          </p:cNvPr>
          <p:cNvSpPr txBox="1"/>
          <p:nvPr/>
        </p:nvSpPr>
        <p:spPr>
          <a:xfrm>
            <a:off x="4346012" y="6367698"/>
            <a:ext cx="38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Write the answer on the mini board.</a:t>
            </a:r>
          </a:p>
          <a:p>
            <a:pPr algn="ctr"/>
            <a:r>
              <a:rPr lang="en-US" sz="1400" b="1" dirty="0"/>
              <a:t>Click “Answer” to check. Read the speech.</a:t>
            </a:r>
            <a:endParaRPr lang="en-VN" sz="1400" b="1" dirty="0"/>
          </a:p>
        </p:txBody>
      </p:sp>
    </p:spTree>
    <p:extLst>
      <p:ext uri="{BB962C8B-B14F-4D97-AF65-F5344CB8AC3E}">
        <p14:creationId xmlns:p14="http://schemas.microsoft.com/office/powerpoint/2010/main" val="214261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kids playing on a swing set&#10;&#10;Description automatically generated">
            <a:extLst>
              <a:ext uri="{FF2B5EF4-FFF2-40B4-BE49-F238E27FC236}">
                <a16:creationId xmlns:a16="http://schemas.microsoft.com/office/drawing/2014/main" id="{99972BD4-1BFC-5FF9-D626-30DFE3339C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167" r="-5084" b="28167"/>
          <a:stretch/>
        </p:blipFill>
        <p:spPr>
          <a:xfrm>
            <a:off x="817316" y="1588770"/>
            <a:ext cx="10740985" cy="4433578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4A8ACC51-F03E-3BAC-D649-36DF6DC3B3F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Finish the sentence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7A70B-30C0-0904-5608-EC46E8D2B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628" y="5205774"/>
            <a:ext cx="2061518" cy="57889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D3E2ED3-9C77-6508-163C-8BA1E96536FB}"/>
              </a:ext>
            </a:extLst>
          </p:cNvPr>
          <p:cNvSpPr/>
          <p:nvPr/>
        </p:nvSpPr>
        <p:spPr>
          <a:xfrm>
            <a:off x="270854" y="1203223"/>
            <a:ext cx="5169825" cy="1110507"/>
          </a:xfrm>
          <a:prstGeom prst="wedgeRoundRectCallout">
            <a:avLst>
              <a:gd name="adj1" fmla="val 13051"/>
              <a:gd name="adj2" fmla="val 9428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say “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xích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đu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________?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A6EC2BD-DDB8-90BE-A088-58D8920F87B7}"/>
              </a:ext>
            </a:extLst>
          </p:cNvPr>
          <p:cNvSpPr/>
          <p:nvPr/>
        </p:nvSpPr>
        <p:spPr>
          <a:xfrm>
            <a:off x="8805427" y="1519059"/>
            <a:ext cx="2569257" cy="794671"/>
          </a:xfrm>
          <a:prstGeom prst="wedgeRoundRectCallout">
            <a:avLst>
              <a:gd name="adj1" fmla="val -28241"/>
              <a:gd name="adj2" fmla="val 78722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Swing.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5572F1-FD91-512F-4AED-92F353F65010}"/>
              </a:ext>
            </a:extLst>
          </p:cNvPr>
          <p:cNvSpPr/>
          <p:nvPr/>
        </p:nvSpPr>
        <p:spPr>
          <a:xfrm>
            <a:off x="9859628" y="5232330"/>
            <a:ext cx="2061518" cy="525780"/>
          </a:xfrm>
          <a:prstGeom prst="roundRect">
            <a:avLst>
              <a:gd name="adj" fmla="val 27537"/>
            </a:avLst>
          </a:prstGeom>
          <a:solidFill>
            <a:srgbClr val="FBB3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ivvic SemiBold" pitchFamily="2" charset="0"/>
              </a:rPr>
              <a:t>Answer</a:t>
            </a:r>
          </a:p>
        </p:txBody>
      </p:sp>
      <p:pic>
        <p:nvPicPr>
          <p:cNvPr id="11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AE572521-2DA3-1A8B-1216-F49E63751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5113" y="69204"/>
            <a:ext cx="2016033" cy="11340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58EE6A-6640-AA3E-6BF9-E64F725B6E2C}"/>
              </a:ext>
            </a:extLst>
          </p:cNvPr>
          <p:cNvSpPr txBox="1"/>
          <p:nvPr/>
        </p:nvSpPr>
        <p:spPr>
          <a:xfrm>
            <a:off x="1853908" y="1707413"/>
            <a:ext cx="2278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B2F2FD-0575-BDAF-E7BB-9D407E4C323C}"/>
              </a:ext>
            </a:extLst>
          </p:cNvPr>
          <p:cNvSpPr txBox="1"/>
          <p:nvPr/>
        </p:nvSpPr>
        <p:spPr>
          <a:xfrm>
            <a:off x="4346012" y="6367698"/>
            <a:ext cx="38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Write the answer on the mini board.</a:t>
            </a:r>
          </a:p>
          <a:p>
            <a:pPr algn="ctr"/>
            <a:r>
              <a:rPr lang="en-US" sz="1400" b="1" dirty="0"/>
              <a:t>Click “Answer” to check. Read the speech.</a:t>
            </a:r>
            <a:endParaRPr lang="en-VN" sz="1400" b="1" dirty="0"/>
          </a:p>
        </p:txBody>
      </p:sp>
    </p:spTree>
    <p:extLst>
      <p:ext uri="{BB962C8B-B14F-4D97-AF65-F5344CB8AC3E}">
        <p14:creationId xmlns:p14="http://schemas.microsoft.com/office/powerpoint/2010/main" val="343239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4A8ACC51-F03E-3BAC-D649-36DF6DC3B3F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Finish the sentence</a:t>
            </a:r>
          </a:p>
        </p:txBody>
      </p:sp>
      <p:pic>
        <p:nvPicPr>
          <p:cNvPr id="5" name="Picture 4" descr="A person reading a book to two girls&#10;&#10;Description automatically generated">
            <a:extLst>
              <a:ext uri="{FF2B5EF4-FFF2-40B4-BE49-F238E27FC236}">
                <a16:creationId xmlns:a16="http://schemas.microsoft.com/office/drawing/2014/main" id="{E89F4DCD-3320-DD27-B50C-26390D5E11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167" b="36833"/>
          <a:stretch/>
        </p:blipFill>
        <p:spPr>
          <a:xfrm>
            <a:off x="2261481" y="1203224"/>
            <a:ext cx="7669037" cy="5532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D7A70B-30C0-0904-5608-EC46E8D2B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628" y="5205774"/>
            <a:ext cx="2061518" cy="57889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D3E2ED3-9C77-6508-163C-8BA1E96536FB}"/>
              </a:ext>
            </a:extLst>
          </p:cNvPr>
          <p:cNvSpPr/>
          <p:nvPr/>
        </p:nvSpPr>
        <p:spPr>
          <a:xfrm>
            <a:off x="2133937" y="1070845"/>
            <a:ext cx="3169583" cy="828590"/>
          </a:xfrm>
          <a:prstGeom prst="wedgeRoundRectCallout">
            <a:avLst>
              <a:gd name="adj1" fmla="val 46878"/>
              <a:gd name="adj2" fmla="val 8296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you ready?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A6EC2BD-DDB8-90BE-A088-58D8920F87B7}"/>
              </a:ext>
            </a:extLst>
          </p:cNvPr>
          <p:cNvSpPr/>
          <p:nvPr/>
        </p:nvSpPr>
        <p:spPr>
          <a:xfrm>
            <a:off x="578468" y="2588760"/>
            <a:ext cx="4389120" cy="798242"/>
          </a:xfrm>
          <a:prstGeom prst="wedgeRoundRectCallout">
            <a:avLst>
              <a:gd name="adj1" fmla="val 27132"/>
              <a:gd name="adj2" fmla="val 91825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we are _______.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5572F1-FD91-512F-4AED-92F353F65010}"/>
              </a:ext>
            </a:extLst>
          </p:cNvPr>
          <p:cNvSpPr/>
          <p:nvPr/>
        </p:nvSpPr>
        <p:spPr>
          <a:xfrm>
            <a:off x="9859628" y="5232330"/>
            <a:ext cx="2061518" cy="525780"/>
          </a:xfrm>
          <a:prstGeom prst="roundRect">
            <a:avLst>
              <a:gd name="adj" fmla="val 27537"/>
            </a:avLst>
          </a:prstGeom>
          <a:solidFill>
            <a:srgbClr val="FBB3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ivvic SemiBold" pitchFamily="2" charset="0"/>
              </a:rPr>
              <a:t>Answer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DA76D-DD18-916B-C54D-E3FB2A4CCA52}"/>
              </a:ext>
            </a:extLst>
          </p:cNvPr>
          <p:cNvSpPr txBox="1"/>
          <p:nvPr/>
        </p:nvSpPr>
        <p:spPr>
          <a:xfrm>
            <a:off x="2914153" y="2663075"/>
            <a:ext cx="1724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ready</a:t>
            </a:r>
          </a:p>
        </p:txBody>
      </p:sp>
      <p:pic>
        <p:nvPicPr>
          <p:cNvPr id="11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AE572521-2DA3-1A8B-1216-F49E63751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5113" y="69204"/>
            <a:ext cx="2016033" cy="113401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A436F02-DF6F-3B13-0B9C-65A714A70E2B}"/>
              </a:ext>
            </a:extLst>
          </p:cNvPr>
          <p:cNvSpPr/>
          <p:nvPr/>
        </p:nvSpPr>
        <p:spPr>
          <a:xfrm>
            <a:off x="7447805" y="2194381"/>
            <a:ext cx="4389120" cy="798242"/>
          </a:xfrm>
          <a:prstGeom prst="wedgeRoundRectCallout">
            <a:avLst>
              <a:gd name="adj1" fmla="val -28241"/>
              <a:gd name="adj2" fmla="val 91825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we ________?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14EBCE-1F4F-4A52-4200-68E2375C5F63}"/>
              </a:ext>
            </a:extLst>
          </p:cNvPr>
          <p:cNvSpPr txBox="1"/>
          <p:nvPr/>
        </p:nvSpPr>
        <p:spPr>
          <a:xfrm>
            <a:off x="9102027" y="2265594"/>
            <a:ext cx="2303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tart now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1AFF0C-6283-CD71-211B-8C0541BB81BD}"/>
              </a:ext>
            </a:extLst>
          </p:cNvPr>
          <p:cNvSpPr txBox="1"/>
          <p:nvPr/>
        </p:nvSpPr>
        <p:spPr>
          <a:xfrm>
            <a:off x="4346012" y="6367698"/>
            <a:ext cx="38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Write the answer on the mini board.</a:t>
            </a:r>
          </a:p>
          <a:p>
            <a:pPr algn="ctr"/>
            <a:r>
              <a:rPr lang="en-US" sz="1400" b="1" dirty="0"/>
              <a:t>Click “Answer” to check. Read the speech.</a:t>
            </a:r>
            <a:endParaRPr lang="en-VN" sz="1400" b="1" dirty="0"/>
          </a:p>
        </p:txBody>
      </p:sp>
    </p:spTree>
    <p:extLst>
      <p:ext uri="{BB962C8B-B14F-4D97-AF65-F5344CB8AC3E}">
        <p14:creationId xmlns:p14="http://schemas.microsoft.com/office/powerpoint/2010/main" val="4171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Finish the sentence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544BD-2B6C-DF17-0787-6FA96550B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9628" y="5205774"/>
            <a:ext cx="2061518" cy="57889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3C0C69B-4778-B8C7-F136-FE985C1AC9AD}"/>
              </a:ext>
            </a:extLst>
          </p:cNvPr>
          <p:cNvSpPr/>
          <p:nvPr/>
        </p:nvSpPr>
        <p:spPr>
          <a:xfrm>
            <a:off x="1637156" y="800099"/>
            <a:ext cx="4878760" cy="1335519"/>
          </a:xfrm>
          <a:prstGeom prst="wedgeRoundRectCallout">
            <a:avLst>
              <a:gd name="adj1" fmla="val -8416"/>
              <a:gd name="adj2" fmla="val 6934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_________ a pen .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I ______ one?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D30D5CC-0458-AE27-4223-5ACB636051BE}"/>
              </a:ext>
            </a:extLst>
          </p:cNvPr>
          <p:cNvSpPr/>
          <p:nvPr/>
        </p:nvSpPr>
        <p:spPr>
          <a:xfrm>
            <a:off x="7808259" y="1536438"/>
            <a:ext cx="2558751" cy="764018"/>
          </a:xfrm>
          <a:prstGeom prst="wedgeRoundRectCallout">
            <a:avLst>
              <a:gd name="adj1" fmla="val -27159"/>
              <a:gd name="adj2" fmla="val 67635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sure.</a:t>
            </a:r>
          </a:p>
        </p:txBody>
      </p:sp>
      <p:pic>
        <p:nvPicPr>
          <p:cNvPr id="12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BEE0099C-FE53-8900-42F8-7894E46D5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7893" y="69205"/>
            <a:ext cx="1943253" cy="109308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D39205-63C7-BC9D-3CE0-88D6DE7B1CE9}"/>
              </a:ext>
            </a:extLst>
          </p:cNvPr>
          <p:cNvSpPr/>
          <p:nvPr/>
        </p:nvSpPr>
        <p:spPr>
          <a:xfrm>
            <a:off x="9859628" y="5232330"/>
            <a:ext cx="2061518" cy="525780"/>
          </a:xfrm>
          <a:prstGeom prst="roundRect">
            <a:avLst>
              <a:gd name="adj" fmla="val 27537"/>
            </a:avLst>
          </a:prstGeom>
          <a:solidFill>
            <a:srgbClr val="FBB3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ivvic SemiBold" pitchFamily="2" charset="0"/>
              </a:rPr>
              <a:t>Answer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A7A2BA-A50A-845E-50F0-49CEDF927E39}"/>
              </a:ext>
            </a:extLst>
          </p:cNvPr>
          <p:cNvSpPr txBox="1"/>
          <p:nvPr/>
        </p:nvSpPr>
        <p:spPr>
          <a:xfrm>
            <a:off x="2249188" y="861979"/>
            <a:ext cx="2558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have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2F0A4-08E8-DD94-B90F-53F61DA79505}"/>
              </a:ext>
            </a:extLst>
          </p:cNvPr>
          <p:cNvSpPr txBox="1"/>
          <p:nvPr/>
        </p:nvSpPr>
        <p:spPr>
          <a:xfrm>
            <a:off x="4346012" y="6367698"/>
            <a:ext cx="38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Write the answer on the mini board.</a:t>
            </a:r>
          </a:p>
          <a:p>
            <a:pPr algn="ctr"/>
            <a:r>
              <a:rPr lang="en-US" sz="1400" b="1" dirty="0"/>
              <a:t>Click “Answer” to check. Read the speech.</a:t>
            </a:r>
            <a:endParaRPr lang="en-VN" sz="1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CD490-DB10-ED24-20B2-302237B0F6F8}"/>
              </a:ext>
            </a:extLst>
          </p:cNvPr>
          <p:cNvSpPr txBox="1"/>
          <p:nvPr/>
        </p:nvSpPr>
        <p:spPr>
          <a:xfrm>
            <a:off x="3140936" y="1406878"/>
            <a:ext cx="1871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borrow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F5D6-F7AD-3CFB-8BC5-5B79AC5939EE}"/>
              </a:ext>
            </a:extLst>
          </p:cNvPr>
          <p:cNvGrpSpPr/>
          <p:nvPr/>
        </p:nvGrpSpPr>
        <p:grpSpPr>
          <a:xfrm>
            <a:off x="1223010" y="1653198"/>
            <a:ext cx="8910938" cy="5020542"/>
            <a:chOff x="1223010" y="1653198"/>
            <a:chExt cx="8910938" cy="5020542"/>
          </a:xfrm>
        </p:grpSpPr>
        <p:pic>
          <p:nvPicPr>
            <p:cNvPr id="4" name="Picture 3" descr="A cartoon of a child and child sitting at desks&#10;&#10;Description automatically generated">
              <a:extLst>
                <a:ext uri="{FF2B5EF4-FFF2-40B4-BE49-F238E27FC236}">
                  <a16:creationId xmlns:a16="http://schemas.microsoft.com/office/drawing/2014/main" id="{4F474822-4FFB-3267-0889-0FF37D81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1667" b="28500"/>
            <a:stretch/>
          </p:blipFill>
          <p:spPr>
            <a:xfrm>
              <a:off x="1223010" y="1653198"/>
              <a:ext cx="8910938" cy="502054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D2F3A1-2C2D-113D-68F8-83B409C7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2353" r="92353">
                          <a14:foregroundMark x1="4118" y1="84048" x2="4118" y2="84048"/>
                          <a14:foregroundMark x1="88824" y1="17857" x2="88824" y2="17857"/>
                          <a14:foregroundMark x1="87647" y1="17857" x2="87647" y2="17857"/>
                          <a14:foregroundMark x1="89706" y1="18810" x2="88824" y2="25000"/>
                          <a14:foregroundMark x1="10000" y1="80952" x2="2941" y2="87381"/>
                          <a14:foregroundMark x1="48235" y1="46667" x2="38529" y2="56190"/>
                          <a14:foregroundMark x1="90294" y1="17143" x2="90294" y2="17143"/>
                          <a14:foregroundMark x1="92353" y1="16429" x2="88235" y2="22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620308">
              <a:off x="6964880" y="3840656"/>
              <a:ext cx="478141" cy="590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36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ding a book to a group of boys&#10;&#10;Description automatically generated">
            <a:extLst>
              <a:ext uri="{FF2B5EF4-FFF2-40B4-BE49-F238E27FC236}">
                <a16:creationId xmlns:a16="http://schemas.microsoft.com/office/drawing/2014/main" id="{F9BD1C69-4BF0-1DB3-36D2-DECDCCA6E3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2" t="18781" r="-402" b="34719"/>
          <a:stretch/>
        </p:blipFill>
        <p:spPr>
          <a:xfrm>
            <a:off x="2691381" y="2194560"/>
            <a:ext cx="6809238" cy="4478495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4A8ACC51-F03E-3BAC-D649-36DF6DC3B3F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Finish the sentence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7A70B-30C0-0904-5608-EC46E8D2B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628" y="5205774"/>
            <a:ext cx="2061518" cy="57889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D3E2ED3-9C77-6508-163C-8BA1E96536FB}"/>
              </a:ext>
            </a:extLst>
          </p:cNvPr>
          <p:cNvSpPr/>
          <p:nvPr/>
        </p:nvSpPr>
        <p:spPr>
          <a:xfrm>
            <a:off x="850086" y="1075164"/>
            <a:ext cx="3169583" cy="1110507"/>
          </a:xfrm>
          <a:prstGeom prst="wedgeRoundRectCallout">
            <a:avLst>
              <a:gd name="adj1" fmla="val 46878"/>
              <a:gd name="adj2" fmla="val 8296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playing in the park.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A6EC2BD-DDB8-90BE-A088-58D8920F87B7}"/>
              </a:ext>
            </a:extLst>
          </p:cNvPr>
          <p:cNvSpPr/>
          <p:nvPr/>
        </p:nvSpPr>
        <p:spPr>
          <a:xfrm>
            <a:off x="7290567" y="1872531"/>
            <a:ext cx="4547694" cy="1134019"/>
          </a:xfrm>
          <a:prstGeom prst="wedgeRoundRectCallout">
            <a:avLst>
              <a:gd name="adj1" fmla="val -28241"/>
              <a:gd name="adj2" fmla="val 78722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I’m _______.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you______ aloud?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5572F1-FD91-512F-4AED-92F353F65010}"/>
              </a:ext>
            </a:extLst>
          </p:cNvPr>
          <p:cNvSpPr/>
          <p:nvPr/>
        </p:nvSpPr>
        <p:spPr>
          <a:xfrm>
            <a:off x="9859628" y="5232330"/>
            <a:ext cx="2061518" cy="525780"/>
          </a:xfrm>
          <a:prstGeom prst="roundRect">
            <a:avLst>
              <a:gd name="adj" fmla="val 27537"/>
            </a:avLst>
          </a:prstGeom>
          <a:solidFill>
            <a:srgbClr val="FBB3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ivvic SemiBold" pitchFamily="2" charset="0"/>
              </a:rPr>
              <a:t>Answer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DA76D-DD18-916B-C54D-E3FB2A4CCA52}"/>
              </a:ext>
            </a:extLst>
          </p:cNvPr>
          <p:cNvSpPr txBox="1"/>
          <p:nvPr/>
        </p:nvSpPr>
        <p:spPr>
          <a:xfrm>
            <a:off x="8888195" y="1872531"/>
            <a:ext cx="1724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AE572521-2DA3-1A8B-1216-F49E63751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5113" y="69204"/>
            <a:ext cx="2016033" cy="11340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58EE6A-6640-AA3E-6BF9-E64F725B6E2C}"/>
              </a:ext>
            </a:extLst>
          </p:cNvPr>
          <p:cNvSpPr txBox="1"/>
          <p:nvPr/>
        </p:nvSpPr>
        <p:spPr>
          <a:xfrm>
            <a:off x="8785258" y="2411584"/>
            <a:ext cx="1612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32DAF-C6CF-EF20-93FF-7E5E974D1250}"/>
              </a:ext>
            </a:extLst>
          </p:cNvPr>
          <p:cNvSpPr txBox="1"/>
          <p:nvPr/>
        </p:nvSpPr>
        <p:spPr>
          <a:xfrm>
            <a:off x="4346012" y="6367698"/>
            <a:ext cx="38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Write the answer on the mini board.</a:t>
            </a:r>
          </a:p>
          <a:p>
            <a:pPr algn="ctr"/>
            <a:r>
              <a:rPr lang="en-US" sz="1400" b="1" dirty="0"/>
              <a:t>Click “Answer” to check. Read the speech.</a:t>
            </a:r>
            <a:endParaRPr lang="en-VN" sz="1400" b="1" dirty="0"/>
          </a:p>
        </p:txBody>
      </p:sp>
    </p:spTree>
    <p:extLst>
      <p:ext uri="{BB962C8B-B14F-4D97-AF65-F5344CB8AC3E}">
        <p14:creationId xmlns:p14="http://schemas.microsoft.com/office/powerpoint/2010/main" val="199507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sitting at a desk&#10;&#10;Description automatically generated">
            <a:extLst>
              <a:ext uri="{FF2B5EF4-FFF2-40B4-BE49-F238E27FC236}">
                <a16:creationId xmlns:a16="http://schemas.microsoft.com/office/drawing/2014/main" id="{703341A5-933C-5694-176F-BBBD7E13A0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01" b="41775"/>
          <a:stretch/>
        </p:blipFill>
        <p:spPr>
          <a:xfrm>
            <a:off x="2079237" y="1602649"/>
            <a:ext cx="7900004" cy="4718141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4A8ACC51-F03E-3BAC-D649-36DF6DC3B3F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Finish the sentence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7A70B-30C0-0904-5608-EC46E8D2B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628" y="5205774"/>
            <a:ext cx="2061518" cy="57889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D3E2ED3-9C77-6508-163C-8BA1E96536FB}"/>
              </a:ext>
            </a:extLst>
          </p:cNvPr>
          <p:cNvSpPr/>
          <p:nvPr/>
        </p:nvSpPr>
        <p:spPr>
          <a:xfrm>
            <a:off x="1276633" y="992993"/>
            <a:ext cx="3169583" cy="819887"/>
          </a:xfrm>
          <a:prstGeom prst="wedgeRoundRectCallout">
            <a:avLst>
              <a:gd name="adj1" fmla="val 34256"/>
              <a:gd name="adj2" fmla="val 8296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Let’s finish!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A6EC2BD-DDB8-90BE-A088-58D8920F87B7}"/>
              </a:ext>
            </a:extLst>
          </p:cNvPr>
          <p:cNvSpPr/>
          <p:nvPr/>
        </p:nvSpPr>
        <p:spPr>
          <a:xfrm>
            <a:off x="6029239" y="1268007"/>
            <a:ext cx="5505449" cy="1179691"/>
          </a:xfrm>
          <a:prstGeom prst="wedgeRoundRectCallout">
            <a:avLst>
              <a:gd name="adj1" fmla="val -28241"/>
              <a:gd name="adj2" fmla="val 78722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don’t __________ it.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you _______ it again?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5572F1-FD91-512F-4AED-92F353F65010}"/>
              </a:ext>
            </a:extLst>
          </p:cNvPr>
          <p:cNvSpPr/>
          <p:nvPr/>
        </p:nvSpPr>
        <p:spPr>
          <a:xfrm>
            <a:off x="9859628" y="5232330"/>
            <a:ext cx="2061518" cy="525780"/>
          </a:xfrm>
          <a:prstGeom prst="roundRect">
            <a:avLst>
              <a:gd name="adj" fmla="val 27537"/>
            </a:avLst>
          </a:prstGeom>
          <a:solidFill>
            <a:srgbClr val="FBB3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ivvic SemiBold" pitchFamily="2" charset="0"/>
              </a:rPr>
              <a:t>Answer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DA76D-DD18-916B-C54D-E3FB2A4CCA52}"/>
              </a:ext>
            </a:extLst>
          </p:cNvPr>
          <p:cNvSpPr txBox="1"/>
          <p:nvPr/>
        </p:nvSpPr>
        <p:spPr>
          <a:xfrm>
            <a:off x="7600547" y="1800351"/>
            <a:ext cx="2294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explain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AE572521-2DA3-1A8B-1216-F49E63751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5113" y="69204"/>
            <a:ext cx="2016033" cy="11340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58EE6A-6640-AA3E-6BF9-E64F725B6E2C}"/>
              </a:ext>
            </a:extLst>
          </p:cNvPr>
          <p:cNvSpPr txBox="1"/>
          <p:nvPr/>
        </p:nvSpPr>
        <p:spPr>
          <a:xfrm>
            <a:off x="7596750" y="1278864"/>
            <a:ext cx="3230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264ECA-3DC8-BC46-6BD1-AE8E6AF41771}"/>
              </a:ext>
            </a:extLst>
          </p:cNvPr>
          <p:cNvSpPr txBox="1"/>
          <p:nvPr/>
        </p:nvSpPr>
        <p:spPr>
          <a:xfrm>
            <a:off x="4346012" y="6367698"/>
            <a:ext cx="38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Write the answer on the mini board.</a:t>
            </a:r>
          </a:p>
          <a:p>
            <a:pPr algn="ctr"/>
            <a:r>
              <a:rPr lang="en-US" sz="1400" b="1" dirty="0"/>
              <a:t>Click “Answer” to check. Read the speech.</a:t>
            </a:r>
            <a:endParaRPr lang="en-VN" sz="1400" b="1" dirty="0"/>
          </a:p>
        </p:txBody>
      </p:sp>
    </p:spTree>
    <p:extLst>
      <p:ext uri="{BB962C8B-B14F-4D97-AF65-F5344CB8AC3E}">
        <p14:creationId xmlns:p14="http://schemas.microsoft.com/office/powerpoint/2010/main" val="182651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895869" y="1460451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189315" y="2792751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Classroom language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189315" y="3516616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.2,3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189314" y="424052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17451" y="1714862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19645" y="222332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F2983D-0453-EF44-B4F6-F94E093F3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59BD50-9D1E-68FB-A8EA-314F5E3B8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"/>
          <a:stretch/>
        </p:blipFill>
        <p:spPr>
          <a:xfrm>
            <a:off x="4206987" y="689817"/>
            <a:ext cx="3646358" cy="51346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D2DE5E-F110-9F77-2931-0866915D2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06" y="693405"/>
            <a:ext cx="3646358" cy="51346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E601F82-EF5E-12E3-5E51-63FC2A040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963" y="2367080"/>
            <a:ext cx="4475167" cy="3315937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4A8ACC51-F03E-3BAC-D649-36DF6DC3B3F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Finish the sentence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D7A70B-30C0-0904-5608-EC46E8D2B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628" y="5205774"/>
            <a:ext cx="2061518" cy="57889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D3E2ED3-9C77-6508-163C-8BA1E96536FB}"/>
              </a:ext>
            </a:extLst>
          </p:cNvPr>
          <p:cNvSpPr/>
          <p:nvPr/>
        </p:nvSpPr>
        <p:spPr>
          <a:xfrm>
            <a:off x="446708" y="1005111"/>
            <a:ext cx="4438367" cy="1110507"/>
          </a:xfrm>
          <a:prstGeom prst="wedgeRoundRectCallout">
            <a:avLst>
              <a:gd name="adj1" fmla="val 36092"/>
              <a:gd name="adj2" fmla="val 781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don’t have a ______.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I borrow one?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A6EC2BD-DDB8-90BE-A088-58D8920F87B7}"/>
              </a:ext>
            </a:extLst>
          </p:cNvPr>
          <p:cNvSpPr/>
          <p:nvPr/>
        </p:nvSpPr>
        <p:spPr>
          <a:xfrm>
            <a:off x="6942928" y="1141744"/>
            <a:ext cx="2583180" cy="1134019"/>
          </a:xfrm>
          <a:prstGeom prst="wedgeRoundRectCallout">
            <a:avLst>
              <a:gd name="adj1" fmla="val -49742"/>
              <a:gd name="adj2" fmla="val 68643"/>
              <a:gd name="adj3" fmla="val 16667"/>
            </a:avLst>
          </a:prstGeom>
          <a:solidFill>
            <a:srgbClr val="FDBBE2"/>
          </a:solidFill>
          <a:ln w="28575">
            <a:solidFill>
              <a:srgbClr val="D406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Yes, sure.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5572F1-FD91-512F-4AED-92F353F65010}"/>
              </a:ext>
            </a:extLst>
          </p:cNvPr>
          <p:cNvSpPr/>
          <p:nvPr/>
        </p:nvSpPr>
        <p:spPr>
          <a:xfrm>
            <a:off x="9859628" y="5232330"/>
            <a:ext cx="2061518" cy="525780"/>
          </a:xfrm>
          <a:prstGeom prst="roundRect">
            <a:avLst>
              <a:gd name="adj" fmla="val 27537"/>
            </a:avLst>
          </a:prstGeom>
          <a:solidFill>
            <a:srgbClr val="FBB3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Livvic SemiBold" pitchFamily="2" charset="0"/>
              </a:rPr>
              <a:t>Answer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DA76D-DD18-916B-C54D-E3FB2A4CCA52}"/>
              </a:ext>
            </a:extLst>
          </p:cNvPr>
          <p:cNvSpPr txBox="1"/>
          <p:nvPr/>
        </p:nvSpPr>
        <p:spPr>
          <a:xfrm>
            <a:off x="3043157" y="962217"/>
            <a:ext cx="17249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pencil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Đồng hồ đếm ngược 20 giây">
            <a:hlinkClick r:id="" action="ppaction://media"/>
            <a:extLst>
              <a:ext uri="{FF2B5EF4-FFF2-40B4-BE49-F238E27FC236}">
                <a16:creationId xmlns:a16="http://schemas.microsoft.com/office/drawing/2014/main" id="{AE572521-2DA3-1A8B-1216-F49E63751B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5113" y="69204"/>
            <a:ext cx="2016033" cy="1134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C32DAF-C6CF-EF20-93FF-7E5E974D1250}"/>
              </a:ext>
            </a:extLst>
          </p:cNvPr>
          <p:cNvSpPr txBox="1"/>
          <p:nvPr/>
        </p:nvSpPr>
        <p:spPr>
          <a:xfrm>
            <a:off x="4346012" y="6367698"/>
            <a:ext cx="38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Write the answer on the mini board.</a:t>
            </a:r>
          </a:p>
          <a:p>
            <a:pPr algn="ctr"/>
            <a:r>
              <a:rPr lang="en-US" sz="1400" b="1" dirty="0"/>
              <a:t>Click “Answer” to check. Read the speech.</a:t>
            </a:r>
            <a:endParaRPr lang="en-VN" sz="1400" b="1" dirty="0"/>
          </a:p>
        </p:txBody>
      </p:sp>
    </p:spTree>
    <p:extLst>
      <p:ext uri="{BB962C8B-B14F-4D97-AF65-F5344CB8AC3E}">
        <p14:creationId xmlns:p14="http://schemas.microsoft.com/office/powerpoint/2010/main" val="355719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9" grpId="1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2A5A8B-2D52-F83B-798E-0E1AA0D57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89" y="1385383"/>
            <a:ext cx="6722222" cy="4382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1993843" y="5999163"/>
            <a:ext cx="8954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600" b="1" dirty="0"/>
              <a:t>Put students into pairs</a:t>
            </a:r>
            <a:r>
              <a:rPr lang="en-VN" sz="1600" b="1" dirty="0"/>
              <a:t>. Have students open their books</a:t>
            </a:r>
            <a:r>
              <a:rPr lang="en-US" sz="1600" b="1" dirty="0"/>
              <a:t> and work to complete the speech bubbles.</a:t>
            </a:r>
            <a:endParaRPr lang="en-VN" sz="1600" b="1" dirty="0"/>
          </a:p>
          <a:p>
            <a:pPr marL="342900" indent="-342900">
              <a:buFontTx/>
              <a:buChar char="-"/>
            </a:pPr>
            <a:r>
              <a:rPr lang="en-VN" sz="1600" b="1" dirty="0"/>
              <a:t>Check </a:t>
            </a:r>
            <a:r>
              <a:rPr lang="en-US" sz="1600" b="1" dirty="0"/>
              <a:t>the </a:t>
            </a:r>
            <a:r>
              <a:rPr lang="en-VN" sz="1600" b="1" dirty="0"/>
              <a:t>answer with the whole class.</a:t>
            </a:r>
          </a:p>
          <a:p>
            <a:pPr marL="342900" indent="-342900">
              <a:buFontTx/>
              <a:buChar char="-"/>
            </a:pPr>
            <a:r>
              <a:rPr lang="en-US" sz="1600" b="1" dirty="0"/>
              <a:t>In pairs, say the conversation.</a:t>
            </a:r>
            <a:endParaRPr lang="en-VN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3E70E-66E2-2A1E-A737-7E8F8C9BA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81" y="792906"/>
            <a:ext cx="4607689" cy="5949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5243D-FE80-8209-33D9-0F2DF94C3348}"/>
              </a:ext>
            </a:extLst>
          </p:cNvPr>
          <p:cNvSpPr/>
          <p:nvPr/>
        </p:nvSpPr>
        <p:spPr>
          <a:xfrm>
            <a:off x="1252798" y="5244487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49454-2D9E-8155-4925-6D4B27745CA8}"/>
              </a:ext>
            </a:extLst>
          </p:cNvPr>
          <p:cNvSpPr txBox="1"/>
          <p:nvPr/>
        </p:nvSpPr>
        <p:spPr>
          <a:xfrm>
            <a:off x="5256369" y="1526483"/>
            <a:ext cx="17249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compass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96AEC-E494-DB37-769B-E607D0302115}"/>
              </a:ext>
            </a:extLst>
          </p:cNvPr>
          <p:cNvSpPr txBox="1"/>
          <p:nvPr/>
        </p:nvSpPr>
        <p:spPr>
          <a:xfrm>
            <a:off x="4163752" y="2013381"/>
            <a:ext cx="25755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borrow one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325AE5DB-801D-5A33-742F-1C4016B308F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Pupils’ book (p.3)</a:t>
            </a:r>
          </a:p>
        </p:txBody>
      </p:sp>
    </p:spTree>
    <p:extLst>
      <p:ext uri="{BB962C8B-B14F-4D97-AF65-F5344CB8AC3E}">
        <p14:creationId xmlns:p14="http://schemas.microsoft.com/office/powerpoint/2010/main" val="75393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910466-4219-4EE5-1AD2-B5DF0DB75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649" y="948416"/>
            <a:ext cx="6968428" cy="47528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018412" y="6095917"/>
            <a:ext cx="8023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b="1" dirty="0"/>
              <a:t>Put students into pairs</a:t>
            </a:r>
            <a:r>
              <a:rPr lang="en-VN" sz="1400" b="1" dirty="0"/>
              <a:t>. Have students open their books</a:t>
            </a:r>
            <a:r>
              <a:rPr lang="en-US" sz="1400" b="1" dirty="0"/>
              <a:t> and work to complete the speech bubbles.</a:t>
            </a:r>
            <a:endParaRPr lang="en-VN" sz="1400" b="1" dirty="0"/>
          </a:p>
          <a:p>
            <a:pPr marL="342900" indent="-342900">
              <a:buFontTx/>
              <a:buChar char="-"/>
            </a:pPr>
            <a:r>
              <a:rPr lang="en-VN" sz="1400" b="1" dirty="0"/>
              <a:t>Check </a:t>
            </a:r>
            <a:r>
              <a:rPr lang="en-US" sz="1400" b="1" dirty="0"/>
              <a:t>the </a:t>
            </a:r>
            <a:r>
              <a:rPr lang="en-VN" sz="1400" b="1" dirty="0"/>
              <a:t>answer with the whole class.</a:t>
            </a:r>
          </a:p>
          <a:p>
            <a:pPr marL="342900" indent="-342900">
              <a:buFontTx/>
              <a:buChar char="-"/>
            </a:pPr>
            <a:r>
              <a:rPr lang="en-US" sz="1400" b="1" dirty="0"/>
              <a:t>In pairs, say the conversation.</a:t>
            </a:r>
            <a:endParaRPr lang="en-VN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3E70E-66E2-2A1E-A737-7E8F8C9BA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81" y="792906"/>
            <a:ext cx="4607689" cy="5949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5243D-FE80-8209-33D9-0F2DF94C3348}"/>
              </a:ext>
            </a:extLst>
          </p:cNvPr>
          <p:cNvSpPr/>
          <p:nvPr/>
        </p:nvSpPr>
        <p:spPr>
          <a:xfrm>
            <a:off x="1346134" y="5109928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7E2308-577C-7650-63A1-F33890C19F1A}"/>
              </a:ext>
            </a:extLst>
          </p:cNvPr>
          <p:cNvSpPr txBox="1"/>
          <p:nvPr/>
        </p:nvSpPr>
        <p:spPr>
          <a:xfrm>
            <a:off x="7456173" y="1412340"/>
            <a:ext cx="17249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ready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70E65-84D8-A781-165E-D4499B49C2C8}"/>
              </a:ext>
            </a:extLst>
          </p:cNvPr>
          <p:cNvSpPr txBox="1"/>
          <p:nvPr/>
        </p:nvSpPr>
        <p:spPr>
          <a:xfrm>
            <a:off x="7181859" y="1902047"/>
            <a:ext cx="18621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 now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B29621C0-F604-2B9F-A501-D99CE3C0EDC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Pupils’ book (p.3)</a:t>
            </a:r>
          </a:p>
        </p:txBody>
      </p:sp>
    </p:spTree>
    <p:extLst>
      <p:ext uri="{BB962C8B-B14F-4D97-AF65-F5344CB8AC3E}">
        <p14:creationId xmlns:p14="http://schemas.microsoft.com/office/powerpoint/2010/main" val="103284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5FB1F6-B67E-C7D2-460D-C2D2A9B6D4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547" r="707"/>
          <a:stretch/>
        </p:blipFill>
        <p:spPr>
          <a:xfrm>
            <a:off x="2735324" y="1350623"/>
            <a:ext cx="6944744" cy="4514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018412" y="6095917"/>
            <a:ext cx="8023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b="1" dirty="0"/>
              <a:t>Put students into pairs</a:t>
            </a:r>
            <a:r>
              <a:rPr lang="en-VN" sz="1400" b="1" dirty="0"/>
              <a:t>. Have students open their books</a:t>
            </a:r>
            <a:r>
              <a:rPr lang="en-US" sz="1400" b="1" dirty="0"/>
              <a:t> and work to complete the speech bubbles.</a:t>
            </a:r>
            <a:endParaRPr lang="en-VN" sz="1400" b="1" dirty="0"/>
          </a:p>
          <a:p>
            <a:pPr marL="342900" indent="-342900">
              <a:buFontTx/>
              <a:buChar char="-"/>
            </a:pPr>
            <a:r>
              <a:rPr lang="en-VN" sz="1400" b="1" dirty="0"/>
              <a:t>Check </a:t>
            </a:r>
            <a:r>
              <a:rPr lang="en-US" sz="1400" b="1" dirty="0"/>
              <a:t>the </a:t>
            </a:r>
            <a:r>
              <a:rPr lang="en-VN" sz="1400" b="1" dirty="0"/>
              <a:t>answer with the whole class.</a:t>
            </a:r>
          </a:p>
          <a:p>
            <a:pPr marL="342900" indent="-342900">
              <a:buFontTx/>
              <a:buChar char="-"/>
            </a:pPr>
            <a:r>
              <a:rPr lang="en-US" sz="1400" b="1" dirty="0"/>
              <a:t>In pairs, say the conversation.</a:t>
            </a:r>
            <a:endParaRPr lang="en-VN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3E70E-66E2-2A1E-A737-7E8F8C9BA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81" y="667176"/>
            <a:ext cx="4607689" cy="5949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5243D-FE80-8209-33D9-0F2DF94C3348}"/>
              </a:ext>
            </a:extLst>
          </p:cNvPr>
          <p:cNvSpPr/>
          <p:nvPr/>
        </p:nvSpPr>
        <p:spPr>
          <a:xfrm>
            <a:off x="1460434" y="5301637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849454-2D9E-8155-4925-6D4B27745CA8}"/>
              </a:ext>
            </a:extLst>
          </p:cNvPr>
          <p:cNvSpPr txBox="1"/>
          <p:nvPr/>
        </p:nvSpPr>
        <p:spPr>
          <a:xfrm>
            <a:off x="7226304" y="1504846"/>
            <a:ext cx="17249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sorry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E96AEC-E494-DB37-769B-E607D0302115}"/>
              </a:ext>
            </a:extLst>
          </p:cNvPr>
          <p:cNvSpPr txBox="1"/>
          <p:nvPr/>
        </p:nvSpPr>
        <p:spPr>
          <a:xfrm>
            <a:off x="5534979" y="2000041"/>
            <a:ext cx="34556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you speak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7C98AB6-F115-58A1-D020-19B945EB561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Pupils’ book (p.3)</a:t>
            </a:r>
          </a:p>
        </p:txBody>
      </p:sp>
    </p:spTree>
    <p:extLst>
      <p:ext uri="{BB962C8B-B14F-4D97-AF65-F5344CB8AC3E}">
        <p14:creationId xmlns:p14="http://schemas.microsoft.com/office/powerpoint/2010/main" val="702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018412" y="6095917"/>
            <a:ext cx="8023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b="1" dirty="0"/>
              <a:t>Put students into pairs</a:t>
            </a:r>
            <a:r>
              <a:rPr lang="en-VN" sz="1400" b="1" dirty="0"/>
              <a:t>. Have students open their books</a:t>
            </a:r>
            <a:r>
              <a:rPr lang="en-US" sz="1400" b="1" dirty="0"/>
              <a:t> and work to complete the speech bubbles.</a:t>
            </a:r>
            <a:endParaRPr lang="en-VN" sz="1400" b="1" dirty="0"/>
          </a:p>
          <a:p>
            <a:pPr marL="342900" indent="-342900">
              <a:buFontTx/>
              <a:buChar char="-"/>
            </a:pPr>
            <a:r>
              <a:rPr lang="en-VN" sz="1400" b="1" dirty="0"/>
              <a:t>Check </a:t>
            </a:r>
            <a:r>
              <a:rPr lang="en-US" sz="1400" b="1" dirty="0"/>
              <a:t>the </a:t>
            </a:r>
            <a:r>
              <a:rPr lang="en-VN" sz="1400" b="1" dirty="0"/>
              <a:t>answer with the whole class.</a:t>
            </a:r>
          </a:p>
          <a:p>
            <a:pPr marL="342900" indent="-342900">
              <a:buFontTx/>
              <a:buChar char="-"/>
            </a:pPr>
            <a:r>
              <a:rPr lang="en-US" sz="1400" b="1" dirty="0"/>
              <a:t>In pairs, say the conversation.</a:t>
            </a:r>
            <a:endParaRPr lang="en-VN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3E70E-66E2-2A1E-A737-7E8F8C9BAD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48" y="587896"/>
            <a:ext cx="4607689" cy="5949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5243D-FE80-8209-33D9-0F2DF94C3348}"/>
              </a:ext>
            </a:extLst>
          </p:cNvPr>
          <p:cNvSpPr/>
          <p:nvPr/>
        </p:nvSpPr>
        <p:spPr>
          <a:xfrm>
            <a:off x="940333" y="5097831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7E2308-577C-7650-63A1-F33890C19F1A}"/>
              </a:ext>
            </a:extLst>
          </p:cNvPr>
          <p:cNvSpPr txBox="1"/>
          <p:nvPr/>
        </p:nvSpPr>
        <p:spPr>
          <a:xfrm>
            <a:off x="6684768" y="1318748"/>
            <a:ext cx="23307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70E65-84D8-A781-165E-D4499B49C2C8}"/>
              </a:ext>
            </a:extLst>
          </p:cNvPr>
          <p:cNvSpPr txBox="1"/>
          <p:nvPr/>
        </p:nvSpPr>
        <p:spPr>
          <a:xfrm>
            <a:off x="5322434" y="1854220"/>
            <a:ext cx="4030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you explain it again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D5E05A-D323-56A7-40A5-0F693820CF0C}"/>
              </a:ext>
            </a:extLst>
          </p:cNvPr>
          <p:cNvGrpSpPr/>
          <p:nvPr/>
        </p:nvGrpSpPr>
        <p:grpSpPr>
          <a:xfrm>
            <a:off x="2526606" y="1120917"/>
            <a:ext cx="7030079" cy="4784048"/>
            <a:chOff x="2526606" y="1120917"/>
            <a:chExt cx="7030079" cy="47840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62B6EF-124C-0303-3102-987D0E2C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24417" y="1120917"/>
              <a:ext cx="6732268" cy="4784048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FBB886A-F285-E0D9-1EEB-5CEA2CB4DF75}"/>
                </a:ext>
              </a:extLst>
            </p:cNvPr>
            <p:cNvSpPr/>
            <p:nvPr/>
          </p:nvSpPr>
          <p:spPr>
            <a:xfrm>
              <a:off x="2526606" y="1247341"/>
              <a:ext cx="433764" cy="1130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46A71F51-5661-06BE-CE85-4CA788AAACD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Pupils’ book (p.3)</a:t>
            </a:r>
          </a:p>
        </p:txBody>
      </p:sp>
    </p:spTree>
    <p:extLst>
      <p:ext uri="{BB962C8B-B14F-4D97-AF65-F5344CB8AC3E}">
        <p14:creationId xmlns:p14="http://schemas.microsoft.com/office/powerpoint/2010/main" val="372532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C83192-7A85-6369-0577-B4128F0E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037" y="1106094"/>
            <a:ext cx="6973925" cy="470034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018412" y="6095917"/>
            <a:ext cx="8023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b="1" dirty="0"/>
              <a:t>Put students into pairs</a:t>
            </a:r>
            <a:r>
              <a:rPr lang="en-VN" sz="1400" b="1" dirty="0"/>
              <a:t>. Have students open their books</a:t>
            </a:r>
            <a:r>
              <a:rPr lang="en-US" sz="1400" b="1" dirty="0"/>
              <a:t> and work to complete the speech bubbles.</a:t>
            </a:r>
            <a:endParaRPr lang="en-VN" sz="1400" b="1" dirty="0"/>
          </a:p>
          <a:p>
            <a:pPr marL="342900" indent="-342900">
              <a:buFontTx/>
              <a:buChar char="-"/>
            </a:pPr>
            <a:r>
              <a:rPr lang="en-VN" sz="1400" b="1" dirty="0"/>
              <a:t>Check </a:t>
            </a:r>
            <a:r>
              <a:rPr lang="en-US" sz="1400" b="1" dirty="0"/>
              <a:t>the </a:t>
            </a:r>
            <a:r>
              <a:rPr lang="en-VN" sz="1400" b="1" dirty="0"/>
              <a:t>answer with the whole class.</a:t>
            </a:r>
          </a:p>
          <a:p>
            <a:pPr marL="342900" indent="-342900">
              <a:buFontTx/>
              <a:buChar char="-"/>
            </a:pPr>
            <a:r>
              <a:rPr lang="en-US" sz="1400" b="1" dirty="0"/>
              <a:t>In pairs, say the conversation.</a:t>
            </a:r>
            <a:endParaRPr lang="en-VN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3E70E-66E2-2A1E-A737-7E8F8C9BAD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48" y="587896"/>
            <a:ext cx="4607689" cy="5949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5243D-FE80-8209-33D9-0F2DF94C3348}"/>
              </a:ext>
            </a:extLst>
          </p:cNvPr>
          <p:cNvSpPr/>
          <p:nvPr/>
        </p:nvSpPr>
        <p:spPr>
          <a:xfrm>
            <a:off x="940333" y="5097831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70E65-84D8-A781-165E-D4499B49C2C8}"/>
              </a:ext>
            </a:extLst>
          </p:cNvPr>
          <p:cNvSpPr txBox="1"/>
          <p:nvPr/>
        </p:nvSpPr>
        <p:spPr>
          <a:xfrm>
            <a:off x="5440104" y="1805486"/>
            <a:ext cx="403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 in Vietnamese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3A8A6AC5-CA88-95B4-158E-20DBA8DABE1C}"/>
              </a:ext>
            </a:extLst>
          </p:cNvPr>
          <p:cNvSpPr txBox="1">
            <a:spLocks/>
          </p:cNvSpPr>
          <p:nvPr/>
        </p:nvSpPr>
        <p:spPr>
          <a:xfrm>
            <a:off x="182304" y="19913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Pupils’ book (p.3)</a:t>
            </a:r>
          </a:p>
        </p:txBody>
      </p:sp>
    </p:spTree>
    <p:extLst>
      <p:ext uri="{BB962C8B-B14F-4D97-AF65-F5344CB8AC3E}">
        <p14:creationId xmlns:p14="http://schemas.microsoft.com/office/powerpoint/2010/main" val="245817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95E9BA-0F2D-BEB7-8451-1442A75D63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4"/>
          <a:stretch/>
        </p:blipFill>
        <p:spPr>
          <a:xfrm>
            <a:off x="2834355" y="1114455"/>
            <a:ext cx="7051049" cy="4737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018412" y="6095917"/>
            <a:ext cx="8023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1400" b="1" dirty="0"/>
              <a:t>Put students into pairs</a:t>
            </a:r>
            <a:r>
              <a:rPr lang="en-VN" sz="1400" b="1" dirty="0"/>
              <a:t>. Have students open their books</a:t>
            </a:r>
            <a:r>
              <a:rPr lang="en-US" sz="1400" b="1" dirty="0"/>
              <a:t> and work to complete the speech bubbles.</a:t>
            </a:r>
            <a:endParaRPr lang="en-VN" sz="1400" b="1" dirty="0"/>
          </a:p>
          <a:p>
            <a:pPr marL="342900" indent="-342900">
              <a:buFontTx/>
              <a:buChar char="-"/>
            </a:pPr>
            <a:r>
              <a:rPr lang="en-VN" sz="1400" b="1" dirty="0"/>
              <a:t>Check </a:t>
            </a:r>
            <a:r>
              <a:rPr lang="en-US" sz="1400" b="1" dirty="0"/>
              <a:t>the </a:t>
            </a:r>
            <a:r>
              <a:rPr lang="en-VN" sz="1400" b="1" dirty="0"/>
              <a:t>answer with the whole class.</a:t>
            </a:r>
          </a:p>
          <a:p>
            <a:pPr marL="342900" indent="-342900">
              <a:buFontTx/>
              <a:buChar char="-"/>
            </a:pPr>
            <a:r>
              <a:rPr lang="en-US" sz="1400" b="1" dirty="0"/>
              <a:t>In pairs, say the conversation.</a:t>
            </a:r>
            <a:endParaRPr lang="en-VN" sz="14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FE65C1-C73C-1E48-94F8-4528C1116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9334" y="-32075"/>
            <a:ext cx="1744486" cy="1228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73E70E-66E2-2A1E-A737-7E8F8C9BAD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48" y="587896"/>
            <a:ext cx="4607689" cy="59491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265243D-FE80-8209-33D9-0F2DF94C3348}"/>
              </a:ext>
            </a:extLst>
          </p:cNvPr>
          <p:cNvSpPr/>
          <p:nvPr/>
        </p:nvSpPr>
        <p:spPr>
          <a:xfrm>
            <a:off x="940333" y="5097831"/>
            <a:ext cx="1482091" cy="52578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7E2308-577C-7650-63A1-F33890C19F1A}"/>
              </a:ext>
            </a:extLst>
          </p:cNvPr>
          <p:cNvSpPr txBox="1"/>
          <p:nvPr/>
        </p:nvSpPr>
        <p:spPr>
          <a:xfrm>
            <a:off x="2983420" y="1219758"/>
            <a:ext cx="48004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 we say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giày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in English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319CE43E-FACC-4647-689D-2BA078708030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Pupils’ book (p.3)</a:t>
            </a:r>
          </a:p>
        </p:txBody>
      </p:sp>
    </p:spTree>
    <p:extLst>
      <p:ext uri="{BB962C8B-B14F-4D97-AF65-F5344CB8AC3E}">
        <p14:creationId xmlns:p14="http://schemas.microsoft.com/office/powerpoint/2010/main" val="140182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345" r="29907"/>
          <a:stretch/>
        </p:blipFill>
        <p:spPr>
          <a:xfrm>
            <a:off x="1527308" y="2530428"/>
            <a:ext cx="2072977" cy="3496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7815" r="28420"/>
          <a:stretch/>
        </p:blipFill>
        <p:spPr>
          <a:xfrm flipH="1">
            <a:off x="9420140" y="2530428"/>
            <a:ext cx="2133770" cy="34333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1953847" y="818891"/>
            <a:ext cx="5358090" cy="1844834"/>
            <a:chOff x="2095499" y="1157288"/>
            <a:chExt cx="5005389" cy="1571625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167350" y="1385597"/>
              <a:ext cx="4916639" cy="133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My family has four members.</a:t>
              </a:r>
            </a:p>
            <a:p>
              <a:pPr algn="ctr"/>
              <a:r>
                <a:rPr lang="en-US" sz="3200" dirty="0"/>
                <a:t>My mum, my dad, my brother </a:t>
              </a:r>
            </a:p>
            <a:p>
              <a:pPr algn="ctr"/>
              <a:r>
                <a:rPr lang="en-US" sz="3200" dirty="0"/>
                <a:t>and me.</a:t>
              </a:r>
              <a:endParaRPr lang="en-VN" sz="3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784B0E-E82A-6342-BB76-196C277138A8}"/>
              </a:ext>
            </a:extLst>
          </p:cNvPr>
          <p:cNvGrpSpPr/>
          <p:nvPr/>
        </p:nvGrpSpPr>
        <p:grpSpPr>
          <a:xfrm>
            <a:off x="5403963" y="1372785"/>
            <a:ext cx="5005389" cy="1571625"/>
            <a:chOff x="2014884" y="1157288"/>
            <a:chExt cx="5005389" cy="1571625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5264649-D04D-9F4C-AE28-D060F473DCBE}"/>
                </a:ext>
              </a:extLst>
            </p:cNvPr>
            <p:cNvSpPr/>
            <p:nvPr/>
          </p:nvSpPr>
          <p:spPr>
            <a:xfrm>
              <a:off x="2014884" y="1157288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49B67-EAA9-9A44-85DD-9789E7024344}"/>
                </a:ext>
              </a:extLst>
            </p:cNvPr>
            <p:cNvSpPr txBox="1"/>
            <p:nvPr/>
          </p:nvSpPr>
          <p:spPr>
            <a:xfrm>
              <a:off x="2312579" y="1360116"/>
              <a:ext cx="4395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I’m sorry. Can you speak aloud?</a:t>
              </a:r>
              <a:endParaRPr lang="en-VN" sz="3600" dirty="0"/>
            </a:p>
          </p:txBody>
        </p:sp>
      </p:grpSp>
      <p:pic>
        <p:nvPicPr>
          <p:cNvPr id="8" name="I like ICT and Engli.mp3" descr="I like ICT and Engli.mp3">
            <a:hlinkClick r:id="" action="ppaction://media"/>
            <a:extLst>
              <a:ext uri="{FF2B5EF4-FFF2-40B4-BE49-F238E27FC236}">
                <a16:creationId xmlns:a16="http://schemas.microsoft.com/office/drawing/2014/main" id="{0B96C89C-9DB4-2945-B3E3-C110C2A85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00888" y="7025257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0182D5-5ADB-304E-88B1-8C7AA5EA8D0A}"/>
              </a:ext>
            </a:extLst>
          </p:cNvPr>
          <p:cNvSpPr txBox="1"/>
          <p:nvPr/>
        </p:nvSpPr>
        <p:spPr>
          <a:xfrm>
            <a:off x="3600285" y="6342000"/>
            <a:ext cx="5297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/>
              <a:t>- </a:t>
            </a:r>
            <a:r>
              <a:rPr lang="en-US" sz="1600" b="1" dirty="0"/>
              <a:t>Ask students to look, listen to and repeat the conversation.</a:t>
            </a:r>
            <a:endParaRPr lang="en-VN" sz="1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61D8E-38D9-D246-A2B8-EF6AE47166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pic>
        <p:nvPicPr>
          <p:cNvPr id="17" name="Picture 16" descr="A screenshot of a cartoon of a family&#10;&#10;Description automatically generated">
            <a:extLst>
              <a:ext uri="{FF2B5EF4-FFF2-40B4-BE49-F238E27FC236}">
                <a16:creationId xmlns:a16="http://schemas.microsoft.com/office/drawing/2014/main" id="{8682E3CB-8227-B9ED-83FA-9DA2667A3C3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17" t="8075" r="31801" b="51667"/>
          <a:stretch/>
        </p:blipFill>
        <p:spPr>
          <a:xfrm>
            <a:off x="140814" y="1365791"/>
            <a:ext cx="1889947" cy="1859305"/>
          </a:xfrm>
          <a:prstGeom prst="rect">
            <a:avLst/>
          </a:prstGeom>
        </p:spPr>
      </p:pic>
      <p:pic>
        <p:nvPicPr>
          <p:cNvPr id="18" name="17026332915679iyuvp5-voicemaker.in-speech">
            <a:hlinkClick r:id="" action="ppaction://media"/>
            <a:extLst>
              <a:ext uri="{FF2B5EF4-FFF2-40B4-BE49-F238E27FC236}">
                <a16:creationId xmlns:a16="http://schemas.microsoft.com/office/drawing/2014/main" id="{30CD5AD1-2225-D939-833B-6FD67CC536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44287" y="1465319"/>
            <a:ext cx="768632" cy="768632"/>
          </a:xfrm>
          <a:prstGeom prst="rect">
            <a:avLst/>
          </a:prstGeom>
        </p:spPr>
      </p:pic>
      <p:pic>
        <p:nvPicPr>
          <p:cNvPr id="19" name="17026335939273hhbtpzi-voicemaker.in-speech">
            <a:hlinkClick r:id="" action="ppaction://media"/>
            <a:extLst>
              <a:ext uri="{FF2B5EF4-FFF2-40B4-BE49-F238E27FC236}">
                <a16:creationId xmlns:a16="http://schemas.microsoft.com/office/drawing/2014/main" id="{5C579214-DA7C-841B-D41B-9C6D1F36FC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8095" y="1869775"/>
            <a:ext cx="605375" cy="60537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1E2BD2-6B0C-8F33-E29B-6D7D10FAF394}"/>
              </a:ext>
            </a:extLst>
          </p:cNvPr>
          <p:cNvGrpSpPr/>
          <p:nvPr/>
        </p:nvGrpSpPr>
        <p:grpSpPr>
          <a:xfrm>
            <a:off x="1736837" y="863470"/>
            <a:ext cx="7304438" cy="1844834"/>
            <a:chOff x="1996697" y="1057909"/>
            <a:chExt cx="6823617" cy="1571625"/>
          </a:xfrm>
        </p:grpSpPr>
        <p:sp>
          <p:nvSpPr>
            <p:cNvPr id="22" name="Oval Callout 2">
              <a:extLst>
                <a:ext uri="{FF2B5EF4-FFF2-40B4-BE49-F238E27FC236}">
                  <a16:creationId xmlns:a16="http://schemas.microsoft.com/office/drawing/2014/main" id="{3B33727E-BFFF-56C4-812B-3E49E66DDE9B}"/>
                </a:ext>
              </a:extLst>
            </p:cNvPr>
            <p:cNvSpPr/>
            <p:nvPr/>
          </p:nvSpPr>
          <p:spPr>
            <a:xfrm>
              <a:off x="1996697" y="1057909"/>
              <a:ext cx="6749311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158D02-CDC4-EB0D-8109-0AFDEDC6C817}"/>
                </a:ext>
              </a:extLst>
            </p:cNvPr>
            <p:cNvSpPr txBox="1"/>
            <p:nvPr/>
          </p:nvSpPr>
          <p:spPr>
            <a:xfrm>
              <a:off x="2167349" y="1385597"/>
              <a:ext cx="6652965" cy="917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Yes, sure. My family has four members.</a:t>
              </a:r>
            </a:p>
            <a:p>
              <a:pPr algn="ctr"/>
              <a:r>
                <a:rPr lang="en-US" sz="3200" dirty="0"/>
                <a:t>My mum, my dad, my brother and me.</a:t>
              </a:r>
              <a:endParaRPr lang="en-VN" sz="3200" dirty="0"/>
            </a:p>
          </p:txBody>
        </p:sp>
      </p:grpSp>
      <p:pic>
        <p:nvPicPr>
          <p:cNvPr id="1026" name="Picture 2" descr="Arrow Click Through Sticker for iOS &amp; Android | GIPHY">
            <a:extLst>
              <a:ext uri="{FF2B5EF4-FFF2-40B4-BE49-F238E27FC236}">
                <a16:creationId xmlns:a16="http://schemas.microsoft.com/office/drawing/2014/main" id="{F6002150-95F6-00D6-5E67-4E631A95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2430" flipV="1">
            <a:off x="689796" y="3074309"/>
            <a:ext cx="1108871" cy="8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17026339594929ixwdtp-voicemaker.in-speech">
            <a:hlinkClick r:id="" action="ppaction://media"/>
            <a:extLst>
              <a:ext uri="{FF2B5EF4-FFF2-40B4-BE49-F238E27FC236}">
                <a16:creationId xmlns:a16="http://schemas.microsoft.com/office/drawing/2014/main" id="{D3121BD9-3B77-6F74-969D-189E4E91FC1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63171" y="3021896"/>
            <a:ext cx="406400" cy="40640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1FD1F30B-817B-318C-5C92-54F9A916EA7D}"/>
              </a:ext>
            </a:extLst>
          </p:cNvPr>
          <p:cNvSpPr txBox="1">
            <a:spLocks/>
          </p:cNvSpPr>
          <p:nvPr/>
        </p:nvSpPr>
        <p:spPr>
          <a:xfrm>
            <a:off x="222594" y="17744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Practice - Pupils’ book (p.3)</a:t>
            </a:r>
          </a:p>
        </p:txBody>
      </p:sp>
    </p:spTree>
    <p:extLst>
      <p:ext uri="{BB962C8B-B14F-4D97-AF65-F5344CB8AC3E}">
        <p14:creationId xmlns:p14="http://schemas.microsoft.com/office/powerpoint/2010/main" val="2342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1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1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2613496" y="715353"/>
            <a:ext cx="4710245" cy="1844834"/>
            <a:chOff x="2095499" y="1157288"/>
            <a:chExt cx="5005389" cy="1571625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-38449"/>
                <a:gd name="adj2" fmla="val 5126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142192" y="1240295"/>
              <a:ext cx="4916639" cy="133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Hi, Linda. </a:t>
              </a:r>
            </a:p>
            <a:p>
              <a:pPr algn="ctr"/>
              <a:r>
                <a:rPr lang="en-US" sz="3200" dirty="0"/>
                <a:t>I don’t have a pencil.</a:t>
              </a:r>
            </a:p>
            <a:p>
              <a:pPr algn="ctr"/>
              <a:r>
                <a:rPr lang="en-US" sz="3200" dirty="0"/>
                <a:t>Can I borrow one?</a:t>
              </a:r>
              <a:endParaRPr lang="en-VN" sz="3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784B0E-E82A-6342-BB76-196C277138A8}"/>
              </a:ext>
            </a:extLst>
          </p:cNvPr>
          <p:cNvGrpSpPr/>
          <p:nvPr/>
        </p:nvGrpSpPr>
        <p:grpSpPr>
          <a:xfrm>
            <a:off x="7219514" y="1424700"/>
            <a:ext cx="2831262" cy="944160"/>
            <a:chOff x="2014884" y="1157288"/>
            <a:chExt cx="5005389" cy="1571625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5264649-D04D-9F4C-AE28-D060F473DCBE}"/>
                </a:ext>
              </a:extLst>
            </p:cNvPr>
            <p:cNvSpPr/>
            <p:nvPr/>
          </p:nvSpPr>
          <p:spPr>
            <a:xfrm>
              <a:off x="2014884" y="1157288"/>
              <a:ext cx="5005389" cy="1571625"/>
            </a:xfrm>
            <a:prstGeom prst="wedgeEllipseCallout">
              <a:avLst>
                <a:gd name="adj1" fmla="val 44177"/>
                <a:gd name="adj2" fmla="val 5515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49B67-EAA9-9A44-85DD-9789E7024344}"/>
                </a:ext>
              </a:extLst>
            </p:cNvPr>
            <p:cNvSpPr txBox="1"/>
            <p:nvPr/>
          </p:nvSpPr>
          <p:spPr>
            <a:xfrm>
              <a:off x="2327063" y="1420144"/>
              <a:ext cx="4395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Yes, sure.</a:t>
              </a:r>
              <a:endParaRPr lang="en-VN" sz="3600" dirty="0"/>
            </a:p>
          </p:txBody>
        </p:sp>
      </p:grpSp>
      <p:pic>
        <p:nvPicPr>
          <p:cNvPr id="8" name="I like ICT and Engli.mp3" descr="I like ICT and Engli.mp3">
            <a:hlinkClick r:id="" action="ppaction://media"/>
            <a:extLst>
              <a:ext uri="{FF2B5EF4-FFF2-40B4-BE49-F238E27FC236}">
                <a16:creationId xmlns:a16="http://schemas.microsoft.com/office/drawing/2014/main" id="{0B96C89C-9DB4-2945-B3E3-C110C2A85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00888" y="7025257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0182D5-5ADB-304E-88B1-8C7AA5EA8D0A}"/>
              </a:ext>
            </a:extLst>
          </p:cNvPr>
          <p:cNvSpPr txBox="1"/>
          <p:nvPr/>
        </p:nvSpPr>
        <p:spPr>
          <a:xfrm>
            <a:off x="3600285" y="6342000"/>
            <a:ext cx="5297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/>
              <a:t>- </a:t>
            </a:r>
            <a:r>
              <a:rPr lang="en-US" sz="1600" b="1" dirty="0"/>
              <a:t>Ask students to look, listen to and repeat the conversation.</a:t>
            </a:r>
            <a:endParaRPr lang="en-VN" sz="16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A61D8E-38D9-D246-A2B8-EF6AE47166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E1E2BD2-6B0C-8F33-E29B-6D7D10FAF394}"/>
              </a:ext>
            </a:extLst>
          </p:cNvPr>
          <p:cNvGrpSpPr/>
          <p:nvPr/>
        </p:nvGrpSpPr>
        <p:grpSpPr>
          <a:xfrm>
            <a:off x="2233652" y="1034690"/>
            <a:ext cx="3543823" cy="914918"/>
            <a:chOff x="1996697" y="1057909"/>
            <a:chExt cx="6823617" cy="1571625"/>
          </a:xfrm>
        </p:grpSpPr>
        <p:sp>
          <p:nvSpPr>
            <p:cNvPr id="22" name="Oval Callout 2">
              <a:extLst>
                <a:ext uri="{FF2B5EF4-FFF2-40B4-BE49-F238E27FC236}">
                  <a16:creationId xmlns:a16="http://schemas.microsoft.com/office/drawing/2014/main" id="{3B33727E-BFFF-56C4-812B-3E49E66DDE9B}"/>
                </a:ext>
              </a:extLst>
            </p:cNvPr>
            <p:cNvSpPr/>
            <p:nvPr/>
          </p:nvSpPr>
          <p:spPr>
            <a:xfrm>
              <a:off x="1996697" y="1057909"/>
              <a:ext cx="6749311" cy="1571625"/>
            </a:xfrm>
            <a:prstGeom prst="wedgeEllipseCallout">
              <a:avLst>
                <a:gd name="adj1" fmla="val -31654"/>
                <a:gd name="adj2" fmla="val 66136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158D02-CDC4-EB0D-8109-0AFDEDC6C817}"/>
                </a:ext>
              </a:extLst>
            </p:cNvPr>
            <p:cNvSpPr txBox="1"/>
            <p:nvPr/>
          </p:nvSpPr>
          <p:spPr>
            <a:xfrm>
              <a:off x="2167349" y="1385597"/>
              <a:ext cx="6652965" cy="498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Thank you.</a:t>
              </a:r>
              <a:endParaRPr lang="en-VN" sz="3200" dirty="0"/>
            </a:p>
          </p:txBody>
        </p:sp>
      </p:grpSp>
      <p:pic>
        <p:nvPicPr>
          <p:cNvPr id="1026" name="Picture 2" descr="Arrow Click Through Sticker for iOS &amp; Android | GIPHY">
            <a:extLst>
              <a:ext uri="{FF2B5EF4-FFF2-40B4-BE49-F238E27FC236}">
                <a16:creationId xmlns:a16="http://schemas.microsoft.com/office/drawing/2014/main" id="{F6002150-95F6-00D6-5E67-4E631A95E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80273" flipV="1">
            <a:off x="1165392" y="2912319"/>
            <a:ext cx="802251" cy="62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1FD1F30B-817B-318C-5C92-54F9A916EA7D}"/>
              </a:ext>
            </a:extLst>
          </p:cNvPr>
          <p:cNvSpPr txBox="1">
            <a:spLocks/>
          </p:cNvSpPr>
          <p:nvPr/>
        </p:nvSpPr>
        <p:spPr>
          <a:xfrm>
            <a:off x="222594" y="17744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Practice - Pupils’ book (p.3)</a:t>
            </a:r>
          </a:p>
        </p:txBody>
      </p:sp>
      <p:pic>
        <p:nvPicPr>
          <p:cNvPr id="7" name="Picture 6" descr="A cartoon of two girls&#10;&#10;Description automatically generated">
            <a:extLst>
              <a:ext uri="{FF2B5EF4-FFF2-40B4-BE49-F238E27FC236}">
                <a16:creationId xmlns:a16="http://schemas.microsoft.com/office/drawing/2014/main" id="{763B1247-609E-0C06-0CD8-A382E491FF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46" t="23000" r="49369" b="29166"/>
          <a:stretch/>
        </p:blipFill>
        <p:spPr>
          <a:xfrm>
            <a:off x="1078393" y="1706673"/>
            <a:ext cx="2764597" cy="4586093"/>
          </a:xfrm>
          <a:prstGeom prst="rect">
            <a:avLst/>
          </a:prstGeom>
        </p:spPr>
      </p:pic>
      <p:pic>
        <p:nvPicPr>
          <p:cNvPr id="13" name="Picture 12" descr="A pencil in the clouds&#10;&#10;Description automatically generated">
            <a:extLst>
              <a:ext uri="{FF2B5EF4-FFF2-40B4-BE49-F238E27FC236}">
                <a16:creationId xmlns:a16="http://schemas.microsoft.com/office/drawing/2014/main" id="{E0D84950-C70A-CAAC-882B-00671AA623D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60" t="31383" r="24003" b="40478"/>
          <a:stretch/>
        </p:blipFill>
        <p:spPr>
          <a:xfrm>
            <a:off x="-26949" y="1700723"/>
            <a:ext cx="2133770" cy="1470885"/>
          </a:xfrm>
          <a:prstGeom prst="rect">
            <a:avLst/>
          </a:prstGeom>
        </p:spPr>
      </p:pic>
      <p:pic>
        <p:nvPicPr>
          <p:cNvPr id="20" name="Picture 19" descr="A cartoon of two girls&#10;&#10;Description automatically generated">
            <a:extLst>
              <a:ext uri="{FF2B5EF4-FFF2-40B4-BE49-F238E27FC236}">
                <a16:creationId xmlns:a16="http://schemas.microsoft.com/office/drawing/2014/main" id="{23EFD902-108B-5156-E2D8-A245F49984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74" t="23000" r="21927" b="29166"/>
          <a:stretch/>
        </p:blipFill>
        <p:spPr>
          <a:xfrm>
            <a:off x="9541375" y="1695574"/>
            <a:ext cx="1709222" cy="4644409"/>
          </a:xfrm>
          <a:prstGeom prst="rect">
            <a:avLst/>
          </a:prstGeom>
        </p:spPr>
      </p:pic>
      <p:pic>
        <p:nvPicPr>
          <p:cNvPr id="26" name="1702723897623mksk3o4ae-voicemaker.in-speech">
            <a:hlinkClick r:id="" action="ppaction://media"/>
            <a:extLst>
              <a:ext uri="{FF2B5EF4-FFF2-40B4-BE49-F238E27FC236}">
                <a16:creationId xmlns:a16="http://schemas.microsoft.com/office/drawing/2014/main" id="{2692D5A5-D293-CECC-9D8A-A17AAF2438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96583" y="1109063"/>
            <a:ext cx="406400" cy="406400"/>
          </a:xfrm>
          <a:prstGeom prst="rect">
            <a:avLst/>
          </a:prstGeom>
        </p:spPr>
      </p:pic>
      <p:pic>
        <p:nvPicPr>
          <p:cNvPr id="27" name="170272398692122zjuwg-voicemaker.in-speech">
            <a:hlinkClick r:id="" action="ppaction://media"/>
            <a:extLst>
              <a:ext uri="{FF2B5EF4-FFF2-40B4-BE49-F238E27FC236}">
                <a16:creationId xmlns:a16="http://schemas.microsoft.com/office/drawing/2014/main" id="{A9CC3FB7-A6BB-01CE-2400-1640180882C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8095" y="1896780"/>
            <a:ext cx="406400" cy="406400"/>
          </a:xfrm>
          <a:prstGeom prst="rect">
            <a:avLst/>
          </a:prstGeom>
        </p:spPr>
      </p:pic>
      <p:pic>
        <p:nvPicPr>
          <p:cNvPr id="28" name="1702724046346eascgz8q-voicemaker.in-speech">
            <a:hlinkClick r:id="" action="ppaction://media"/>
            <a:extLst>
              <a:ext uri="{FF2B5EF4-FFF2-40B4-BE49-F238E27FC236}">
                <a16:creationId xmlns:a16="http://schemas.microsoft.com/office/drawing/2014/main" id="{D875CE06-3F5D-0712-E745-DEA083FDDEA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36551" y="32799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3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956591" y="1170461"/>
            <a:ext cx="2748835" cy="928350"/>
            <a:chOff x="2095499" y="1157288"/>
            <a:chExt cx="5005389" cy="1571625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5005389" cy="1571625"/>
            </a:xfrm>
            <a:prstGeom prst="wedgeEllipseCallout">
              <a:avLst>
                <a:gd name="adj1" fmla="val 52542"/>
                <a:gd name="adj2" fmla="val 5483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184248" y="1349125"/>
              <a:ext cx="4916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Let’s finish!</a:t>
              </a:r>
              <a:endParaRPr lang="en-VN" sz="3200" dirty="0"/>
            </a:p>
          </p:txBody>
        </p:sp>
      </p:grpSp>
      <p:pic>
        <p:nvPicPr>
          <p:cNvPr id="8" name="I like ICT and Engli.mp3" descr="I like ICT and Engli.mp3">
            <a:hlinkClick r:id="" action="ppaction://media"/>
            <a:extLst>
              <a:ext uri="{FF2B5EF4-FFF2-40B4-BE49-F238E27FC236}">
                <a16:creationId xmlns:a16="http://schemas.microsoft.com/office/drawing/2014/main" id="{0B96C89C-9DB4-2945-B3E3-C110C2A85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00888" y="7025257"/>
            <a:ext cx="812800" cy="812800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1FD1F30B-817B-318C-5C92-54F9A916EA7D}"/>
              </a:ext>
            </a:extLst>
          </p:cNvPr>
          <p:cNvSpPr txBox="1">
            <a:spLocks/>
          </p:cNvSpPr>
          <p:nvPr/>
        </p:nvSpPr>
        <p:spPr>
          <a:xfrm>
            <a:off x="222594" y="17744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Practice - Pupils’ book (p.3)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31BDBD-9383-F9A8-ED1B-89BFFF77AAC4}"/>
              </a:ext>
            </a:extLst>
          </p:cNvPr>
          <p:cNvSpPr txBox="1"/>
          <p:nvPr/>
        </p:nvSpPr>
        <p:spPr>
          <a:xfrm>
            <a:off x="3600285" y="6342000"/>
            <a:ext cx="5297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/>
              <a:t>- </a:t>
            </a:r>
            <a:r>
              <a:rPr lang="en-US" sz="1600" b="1" dirty="0"/>
              <a:t>Ask students to look, listen to and repeat the conversation.</a:t>
            </a:r>
            <a:endParaRPr lang="en-VN" sz="1600" b="1" dirty="0"/>
          </a:p>
        </p:txBody>
      </p:sp>
      <p:pic>
        <p:nvPicPr>
          <p:cNvPr id="20" name="Picture 19" descr="A person and person sitting at a desk&#10;&#10;Description automatically generated">
            <a:extLst>
              <a:ext uri="{FF2B5EF4-FFF2-40B4-BE49-F238E27FC236}">
                <a16:creationId xmlns:a16="http://schemas.microsoft.com/office/drawing/2014/main" id="{7FE01A14-EC5C-7D1C-497D-B36DD1E801D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01" b="41775"/>
          <a:stretch/>
        </p:blipFill>
        <p:spPr>
          <a:xfrm>
            <a:off x="2263094" y="1742518"/>
            <a:ext cx="7665809" cy="4578272"/>
          </a:xfrm>
          <a:prstGeom prst="rect">
            <a:avLst/>
          </a:prstGeom>
        </p:spPr>
      </p:pic>
      <p:pic>
        <p:nvPicPr>
          <p:cNvPr id="26" name="1702869321727v8g2a0u-voicemaker.in-speech">
            <a:hlinkClick r:id="" action="ppaction://media"/>
            <a:extLst>
              <a:ext uri="{FF2B5EF4-FFF2-40B4-BE49-F238E27FC236}">
                <a16:creationId xmlns:a16="http://schemas.microsoft.com/office/drawing/2014/main" id="{2129C8E9-CD7E-2B77-EA7A-4398B1BB5F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16025" y="1971737"/>
            <a:ext cx="406400" cy="4064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784B0E-E82A-6342-BB76-196C277138A8}"/>
              </a:ext>
            </a:extLst>
          </p:cNvPr>
          <p:cNvGrpSpPr/>
          <p:nvPr/>
        </p:nvGrpSpPr>
        <p:grpSpPr>
          <a:xfrm>
            <a:off x="6096000" y="685661"/>
            <a:ext cx="5516881" cy="1723067"/>
            <a:chOff x="-1081744" y="1157288"/>
            <a:chExt cx="9607218" cy="2536799"/>
          </a:xfrm>
        </p:grpSpPr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C5264649-D04D-9F4C-AE28-D060F473DCBE}"/>
                </a:ext>
              </a:extLst>
            </p:cNvPr>
            <p:cNvSpPr/>
            <p:nvPr/>
          </p:nvSpPr>
          <p:spPr>
            <a:xfrm>
              <a:off x="-1081744" y="1157288"/>
              <a:ext cx="9607218" cy="2536799"/>
            </a:xfrm>
            <a:prstGeom prst="wedgeEllipseCallout">
              <a:avLst>
                <a:gd name="adj1" fmla="val -28715"/>
                <a:gd name="adj2" fmla="val 7592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649B67-EAA9-9A44-85DD-9789E7024344}"/>
                </a:ext>
              </a:extLst>
            </p:cNvPr>
            <p:cNvSpPr txBox="1"/>
            <p:nvPr/>
          </p:nvSpPr>
          <p:spPr>
            <a:xfrm>
              <a:off x="-453881" y="1470615"/>
              <a:ext cx="8351490" cy="1767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/>
                <a:t>I don’t understand it. </a:t>
              </a:r>
            </a:p>
            <a:p>
              <a:pPr algn="ctr"/>
              <a:r>
                <a:rPr lang="en-US" sz="3600" dirty="0"/>
                <a:t>Can you explain it again?</a:t>
              </a:r>
              <a:endParaRPr lang="en-VN" sz="3600" dirty="0"/>
            </a:p>
          </p:txBody>
        </p:sp>
      </p:grpSp>
      <p:pic>
        <p:nvPicPr>
          <p:cNvPr id="27" name="1702869497312ih0h0nl-voicemaker.in-speech">
            <a:hlinkClick r:id="" action="ppaction://media"/>
            <a:extLst>
              <a:ext uri="{FF2B5EF4-FFF2-40B4-BE49-F238E27FC236}">
                <a16:creationId xmlns:a16="http://schemas.microsoft.com/office/drawing/2014/main" id="{110C86D9-AC4A-361F-5844-E5AB5B1C81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7737" y="15653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660357" y="1809884"/>
            <a:ext cx="8871285" cy="38251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930-DD21-AB48-8213-D16DECE274C7}"/>
              </a:ext>
            </a:extLst>
          </p:cNvPr>
          <p:cNvSpPr txBox="1"/>
          <p:nvPr/>
        </p:nvSpPr>
        <p:spPr>
          <a:xfrm>
            <a:off x="2208901" y="2041943"/>
            <a:ext cx="8042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The teacher asks students to walk around and clap their hands.</a:t>
            </a:r>
          </a:p>
          <a:p>
            <a:r>
              <a:rPr lang="en-US" sz="2400" dirty="0"/>
              <a:t>- The students shake the closest student’s hands when the teacher say “stop”.</a:t>
            </a:r>
          </a:p>
          <a:p>
            <a:r>
              <a:rPr lang="en-US" sz="2400" dirty="0"/>
              <a:t>- Then, introduce themselves with simple sentences (Ex: Hi, Nice to meet you! My name is …. What’s your name?) in 30 seconds.</a:t>
            </a:r>
          </a:p>
          <a:p>
            <a:r>
              <a:rPr lang="en-US" sz="2400" dirty="0"/>
              <a:t>- The teacher opens the music again, and students walk around and find a new partner (repeat the process 3 to 4 times).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1B777-4BAD-CD43-9960-B497C29D63D5}"/>
              </a:ext>
            </a:extLst>
          </p:cNvPr>
          <p:cNvSpPr txBox="1"/>
          <p:nvPr/>
        </p:nvSpPr>
        <p:spPr>
          <a:xfrm>
            <a:off x="3072466" y="997919"/>
            <a:ext cx="717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 </a:t>
            </a:r>
            <a:r>
              <a:rPr lang="en-US" sz="4000" dirty="0">
                <a:solidFill>
                  <a:schemeClr val="accent2"/>
                </a:solidFill>
                <a:ea typeface="Carter One" panose="03080802040405060005" pitchFamily="66" charset="77"/>
              </a:rPr>
              <a:t>THE NAME GAME</a:t>
            </a:r>
            <a:endParaRPr lang="en-VN" sz="40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9350523" y="1101998"/>
            <a:ext cx="1181120" cy="110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CB13A-C742-5941-B160-90D4287A8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0971" y="0"/>
            <a:ext cx="2202891" cy="155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2F27276-FCEF-A245-8762-188ABD645CC4}"/>
              </a:ext>
            </a:extLst>
          </p:cNvPr>
          <p:cNvSpPr txBox="1"/>
          <p:nvPr/>
        </p:nvSpPr>
        <p:spPr>
          <a:xfrm>
            <a:off x="2673157" y="5923540"/>
            <a:ext cx="76144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- Invite a student to stand up and demonstrate the dialogue in Activity 3.</a:t>
            </a:r>
          </a:p>
          <a:p>
            <a:r>
              <a:rPr lang="en-VN" sz="1600" b="1" dirty="0"/>
              <a:t>- Divide </a:t>
            </a:r>
            <a:r>
              <a:rPr lang="en-US" sz="1600" b="1" dirty="0"/>
              <a:t>the </a:t>
            </a:r>
            <a:r>
              <a:rPr lang="en-VN" sz="1600" b="1" dirty="0"/>
              <a:t>class into two teams. </a:t>
            </a:r>
            <a:r>
              <a:rPr lang="en-US" sz="1600" b="1" dirty="0"/>
              <a:t>Practice dialogue a few times. </a:t>
            </a:r>
          </a:p>
          <a:p>
            <a:r>
              <a:rPr lang="en-US" sz="1600" b="1" dirty="0"/>
              <a:t>- Put students in pairs. Tell them to describe their own family by </a:t>
            </a:r>
            <a:r>
              <a:rPr lang="en-US" sz="1600" b="1" dirty="0" err="1"/>
              <a:t>personalising</a:t>
            </a:r>
            <a:r>
              <a:rPr lang="en-US" sz="1600" b="1" dirty="0"/>
              <a:t> dialogue.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F1AB45-E763-5C4C-A26A-79E397D76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025" y="0"/>
            <a:ext cx="1881070" cy="1324653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F1413283-E7A2-C4C9-1EAF-3D77A3AC3CA7}"/>
              </a:ext>
            </a:extLst>
          </p:cNvPr>
          <p:cNvSpPr txBox="1">
            <a:spLocks/>
          </p:cNvSpPr>
          <p:nvPr/>
        </p:nvSpPr>
        <p:spPr>
          <a:xfrm>
            <a:off x="222594" y="17744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Practice - Pupils’ book (p.3)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3BD413-14AA-C105-BF70-4B230267C155}"/>
              </a:ext>
            </a:extLst>
          </p:cNvPr>
          <p:cNvGrpSpPr/>
          <p:nvPr/>
        </p:nvGrpSpPr>
        <p:grpSpPr>
          <a:xfrm>
            <a:off x="122716" y="1324653"/>
            <a:ext cx="11473138" cy="4003299"/>
            <a:chOff x="122716" y="1324653"/>
            <a:chExt cx="11473138" cy="40032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24B803D-6E0E-9E46-A842-3E4FA75FD2FC}"/>
                </a:ext>
              </a:extLst>
            </p:cNvPr>
            <p:cNvGrpSpPr/>
            <p:nvPr/>
          </p:nvGrpSpPr>
          <p:grpSpPr>
            <a:xfrm>
              <a:off x="122716" y="1324653"/>
              <a:ext cx="11473138" cy="4003299"/>
              <a:chOff x="122716" y="1324653"/>
              <a:chExt cx="11473138" cy="400329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B03C192-34E5-4557-0BA3-8C3BC9A3E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43"/>
              <a:stretch/>
            </p:blipFill>
            <p:spPr>
              <a:xfrm>
                <a:off x="122716" y="1324653"/>
                <a:ext cx="11304844" cy="4003299"/>
              </a:xfrm>
              <a:prstGeom prst="rect">
                <a:avLst/>
              </a:prstGeom>
            </p:spPr>
          </p:pic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1B9571E-8CA4-C167-F6A7-A1BD9FE5B136}"/>
                  </a:ext>
                </a:extLst>
              </p:cNvPr>
              <p:cNvSpPr/>
              <p:nvPr/>
            </p:nvSpPr>
            <p:spPr>
              <a:xfrm>
                <a:off x="10761464" y="4629150"/>
                <a:ext cx="834390" cy="69880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8D8C7EB-A9AD-D4B9-000E-D4E76FE109A5}"/>
                </a:ext>
              </a:extLst>
            </p:cNvPr>
            <p:cNvSpPr/>
            <p:nvPr/>
          </p:nvSpPr>
          <p:spPr>
            <a:xfrm>
              <a:off x="2673157" y="1417320"/>
              <a:ext cx="2127443" cy="937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77B2C5-E5C4-D514-BA18-763A74D483CC}"/>
                </a:ext>
              </a:extLst>
            </p:cNvPr>
            <p:cNvSpPr/>
            <p:nvPr/>
          </p:nvSpPr>
          <p:spPr>
            <a:xfrm>
              <a:off x="764441" y="1920241"/>
              <a:ext cx="1990190" cy="3771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6784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27E9C06-B96F-2988-F7F4-396C93AE8A06}"/>
              </a:ext>
            </a:extLst>
          </p:cNvPr>
          <p:cNvGrpSpPr/>
          <p:nvPr/>
        </p:nvGrpSpPr>
        <p:grpSpPr>
          <a:xfrm>
            <a:off x="1713466" y="960283"/>
            <a:ext cx="9202183" cy="3068750"/>
            <a:chOff x="122716" y="1324653"/>
            <a:chExt cx="11473138" cy="400329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73E29B2-5EFF-E84C-FD57-5222B4A3921A}"/>
                </a:ext>
              </a:extLst>
            </p:cNvPr>
            <p:cNvGrpSpPr/>
            <p:nvPr/>
          </p:nvGrpSpPr>
          <p:grpSpPr>
            <a:xfrm>
              <a:off x="122716" y="1324653"/>
              <a:ext cx="11473138" cy="4003299"/>
              <a:chOff x="122716" y="1324653"/>
              <a:chExt cx="11473138" cy="400329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1863505-3A6B-0605-525F-3C571ABD66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43"/>
              <a:stretch/>
            </p:blipFill>
            <p:spPr>
              <a:xfrm>
                <a:off x="122716" y="1324653"/>
                <a:ext cx="11304844" cy="4003299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E133D849-93AD-6E6C-90ED-422E4331B546}"/>
                  </a:ext>
                </a:extLst>
              </p:cNvPr>
              <p:cNvSpPr/>
              <p:nvPr/>
            </p:nvSpPr>
            <p:spPr>
              <a:xfrm>
                <a:off x="10761464" y="4629150"/>
                <a:ext cx="834390" cy="69880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64D06B-1C53-91C3-753E-A8646E6382C9}"/>
                </a:ext>
              </a:extLst>
            </p:cNvPr>
            <p:cNvSpPr/>
            <p:nvPr/>
          </p:nvSpPr>
          <p:spPr>
            <a:xfrm>
              <a:off x="2673157" y="1417320"/>
              <a:ext cx="2127443" cy="937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A8AAEE-499F-5DFF-F59D-46DEF951B4B6}"/>
                </a:ext>
              </a:extLst>
            </p:cNvPr>
            <p:cNvSpPr/>
            <p:nvPr/>
          </p:nvSpPr>
          <p:spPr>
            <a:xfrm>
              <a:off x="764440" y="1360171"/>
              <a:ext cx="1990191" cy="9372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F27276-FCEF-A245-8762-188ABD645CC4}"/>
              </a:ext>
            </a:extLst>
          </p:cNvPr>
          <p:cNvSpPr txBox="1"/>
          <p:nvPr/>
        </p:nvSpPr>
        <p:spPr>
          <a:xfrm>
            <a:off x="2361771" y="3904208"/>
            <a:ext cx="8116763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- Look through the example situations on the previous slides. </a:t>
            </a:r>
          </a:p>
          <a:p>
            <a:r>
              <a:rPr lang="en-US" sz="2000" dirty="0"/>
              <a:t>- Put students in pairs. Tell them to describe their situation by </a:t>
            </a:r>
            <a:r>
              <a:rPr lang="en-US" sz="2000" dirty="0" err="1"/>
              <a:t>personalising</a:t>
            </a:r>
            <a:r>
              <a:rPr lang="en-US" sz="2000" dirty="0"/>
              <a:t> dialogue.</a:t>
            </a:r>
          </a:p>
          <a:p>
            <a:r>
              <a:rPr lang="en-US" sz="2000" dirty="0"/>
              <a:t>- Call out a few other pairs to come up and do the role play by </a:t>
            </a:r>
            <a:r>
              <a:rPr lang="en-US" sz="2000" dirty="0" err="1"/>
              <a:t>personalising</a:t>
            </a:r>
            <a:r>
              <a:rPr lang="en-US" sz="2000" dirty="0"/>
              <a:t> these dialogues.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F1413283-E7A2-C4C9-1EAF-3D77A3AC3CA7}"/>
              </a:ext>
            </a:extLst>
          </p:cNvPr>
          <p:cNvSpPr txBox="1">
            <a:spLocks/>
          </p:cNvSpPr>
          <p:nvPr/>
        </p:nvSpPr>
        <p:spPr>
          <a:xfrm>
            <a:off x="222594" y="177446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200" b="1" dirty="0">
                <a:latin typeface="+mn-lt"/>
                <a:cs typeface="Calibri Light" panose="020F0302020204030204" pitchFamily="34" charset="0"/>
              </a:rPr>
              <a:t>Practice - Pupils’ book (p.3)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A02FE-1176-DFB1-C6BD-13CE11B12A00}"/>
              </a:ext>
            </a:extLst>
          </p:cNvPr>
          <p:cNvSpPr txBox="1"/>
          <p:nvPr/>
        </p:nvSpPr>
        <p:spPr>
          <a:xfrm>
            <a:off x="756652" y="943703"/>
            <a:ext cx="549041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Practise</a:t>
            </a:r>
            <a:r>
              <a:rPr lang="en-US" sz="3200" b="1" dirty="0">
                <a:solidFill>
                  <a:sysClr val="windowText" lastClr="000000"/>
                </a:solidFill>
              </a:rPr>
              <a:t> the situations in pairs.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53C794-60C8-6C9B-5EBF-1DE0A0E56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3" r="94108" b="77914"/>
          <a:stretch/>
        </p:blipFill>
        <p:spPr>
          <a:xfrm>
            <a:off x="156407" y="971228"/>
            <a:ext cx="534252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0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3550B2-F492-FDAE-30A0-EE9E68238104}"/>
              </a:ext>
            </a:extLst>
          </p:cNvPr>
          <p:cNvSpPr txBox="1"/>
          <p:nvPr/>
        </p:nvSpPr>
        <p:spPr>
          <a:xfrm>
            <a:off x="3965865" y="1548386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42FF30F0-7B30-4E63-A4A0-FC383C4A4A38}"/>
              </a:ext>
            </a:extLst>
          </p:cNvPr>
          <p:cNvSpPr/>
          <p:nvPr/>
        </p:nvSpPr>
        <p:spPr>
          <a:xfrm>
            <a:off x="2202378" y="2580194"/>
            <a:ext cx="8061563" cy="18089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25E13-FBA4-FA13-45A8-7A971D44323D}"/>
              </a:ext>
            </a:extLst>
          </p:cNvPr>
          <p:cNvSpPr txBox="1"/>
          <p:nvPr/>
        </p:nvSpPr>
        <p:spPr>
          <a:xfrm>
            <a:off x="2729136" y="3444093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(pages 2).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02EA3-EAFC-E1F8-CBCB-B75A69AECF06}"/>
              </a:ext>
            </a:extLst>
          </p:cNvPr>
          <p:cNvSpPr txBox="1"/>
          <p:nvPr/>
        </p:nvSpPr>
        <p:spPr>
          <a:xfrm>
            <a:off x="2729136" y="284551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the classroom language.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995" y="3557870"/>
            <a:ext cx="4993282" cy="3516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8692C1-BB59-A36B-F580-249010B9389B}"/>
              </a:ext>
            </a:extLst>
          </p:cNvPr>
          <p:cNvSpPr txBox="1"/>
          <p:nvPr/>
        </p:nvSpPr>
        <p:spPr>
          <a:xfrm>
            <a:off x="2883929" y="6280089"/>
            <a:ext cx="702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32) or Active Teach.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D8694D-06D5-5DDE-718C-1265493E0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1" r="12396"/>
          <a:stretch/>
        </p:blipFill>
        <p:spPr>
          <a:xfrm>
            <a:off x="9609579" y="3838534"/>
            <a:ext cx="1181120" cy="11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38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7895869" y="1460451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8189315" y="2792751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Classroom language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8189315" y="3516616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.2,3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8189314" y="4240522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p.2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8017451" y="1714862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0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1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8719645" y="2223325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F2983D-0453-EF44-B4F6-F94E093F3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59BD50-9D1E-68FB-A8EA-314F5E3B8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0"/>
          <a:stretch/>
        </p:blipFill>
        <p:spPr>
          <a:xfrm>
            <a:off x="4079397" y="689817"/>
            <a:ext cx="3646358" cy="51346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D2DE5E-F110-9F77-2931-0866915D2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16" y="693405"/>
            <a:ext cx="3646358" cy="51346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774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WARM-UP SONG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FCB13A-C742-5941-B160-90D4287A8C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0971" y="0"/>
            <a:ext cx="2202891" cy="1551280"/>
          </a:xfrm>
          <a:prstGeom prst="rect">
            <a:avLst/>
          </a:prstGeom>
        </p:spPr>
      </p:pic>
      <p:pic>
        <p:nvPicPr>
          <p:cNvPr id="4" name="The Warm Up Song - Melody Tree House">
            <a:hlinkClick r:id="" action="ppaction://media"/>
            <a:extLst>
              <a:ext uri="{FF2B5EF4-FFF2-40B4-BE49-F238E27FC236}">
                <a16:creationId xmlns:a16="http://schemas.microsoft.com/office/drawing/2014/main" id="{10B3E01A-55EE-647B-F0E8-65740EC70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0388" y="775640"/>
            <a:ext cx="8910583" cy="501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LISTEN AND REPEAT – Pupils’ book (p.2)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4809D-388C-1847-AFCC-44A1A2558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BEBB5-4F15-8955-FFC6-0435906A8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4647" y="1050835"/>
            <a:ext cx="6124509" cy="4493482"/>
          </a:xfrm>
          <a:prstGeom prst="rect">
            <a:avLst/>
          </a:prstGeom>
        </p:spPr>
      </p:pic>
      <p:pic>
        <p:nvPicPr>
          <p:cNvPr id="5" name="0.01">
            <a:hlinkClick r:id="" action="ppaction://media"/>
            <a:extLst>
              <a:ext uri="{FF2B5EF4-FFF2-40B4-BE49-F238E27FC236}">
                <a16:creationId xmlns:a16="http://schemas.microsoft.com/office/drawing/2014/main" id="{6980F8AB-2101-EBCD-816C-FF5019F9E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78" end="20498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7954" y="1048192"/>
            <a:ext cx="732385" cy="732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4F0041-1E44-FCEC-4949-51FF62EC6640}"/>
              </a:ext>
            </a:extLst>
          </p:cNvPr>
          <p:cNvSpPr txBox="1"/>
          <p:nvPr/>
        </p:nvSpPr>
        <p:spPr>
          <a:xfrm>
            <a:off x="3353903" y="6303723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Play the audio, students listen and repeat the </a:t>
            </a:r>
            <a:r>
              <a:rPr lang="en-US" b="1" dirty="0"/>
              <a:t>sentences</a:t>
            </a:r>
            <a:r>
              <a:rPr lang="en-V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3353903" y="6303723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Play the audio, students listen and repeat the </a:t>
            </a:r>
            <a:r>
              <a:rPr lang="en-US" b="1" dirty="0"/>
              <a:t>sentences</a:t>
            </a:r>
            <a:r>
              <a:rPr lang="en-VN" b="1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84809D-388C-1847-AFCC-44A1A2558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5" name="0.01">
            <a:hlinkClick r:id="" action="ppaction://media"/>
            <a:extLst>
              <a:ext uri="{FF2B5EF4-FFF2-40B4-BE49-F238E27FC236}">
                <a16:creationId xmlns:a16="http://schemas.microsoft.com/office/drawing/2014/main" id="{6980F8AB-2101-EBCD-816C-FF5019F9E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71" end="1645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954" y="1048192"/>
            <a:ext cx="732385" cy="732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8A250D-91E6-D7EA-1044-31C9AD95B4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698" y="725079"/>
            <a:ext cx="5912862" cy="4951618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6A769C54-7BB5-F512-ED0B-5C073BBD5DF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LISTEN AND REPEAT – Pupils’ book (p.2) </a:t>
            </a:r>
          </a:p>
        </p:txBody>
      </p:sp>
    </p:spTree>
    <p:extLst>
      <p:ext uri="{BB962C8B-B14F-4D97-AF65-F5344CB8AC3E}">
        <p14:creationId xmlns:p14="http://schemas.microsoft.com/office/powerpoint/2010/main" val="264975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4809D-388C-1847-AFCC-44A1A2558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5" name="0.01">
            <a:hlinkClick r:id="" action="ppaction://media"/>
            <a:extLst>
              <a:ext uri="{FF2B5EF4-FFF2-40B4-BE49-F238E27FC236}">
                <a16:creationId xmlns:a16="http://schemas.microsoft.com/office/drawing/2014/main" id="{6980F8AB-2101-EBCD-816C-FF5019F9E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11" end="13003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954" y="1048192"/>
            <a:ext cx="732385" cy="732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5A679-2B67-82C0-F714-0E572D94B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3279" y="770799"/>
            <a:ext cx="6445441" cy="4944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7AF292-09A8-983E-A113-242286E0BED0}"/>
              </a:ext>
            </a:extLst>
          </p:cNvPr>
          <p:cNvSpPr txBox="1"/>
          <p:nvPr/>
        </p:nvSpPr>
        <p:spPr>
          <a:xfrm>
            <a:off x="3353903" y="6303723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Play the audio, students listen and repeat the </a:t>
            </a:r>
            <a:r>
              <a:rPr lang="en-US" b="1" dirty="0"/>
              <a:t>sentences</a:t>
            </a:r>
            <a:r>
              <a:rPr lang="en-VN" b="1" dirty="0"/>
              <a:t>.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49D897EB-64B5-E6F1-D112-19D8EAFA3CB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LISTEN AND REPEAT – Pupils’ book (p.2) </a:t>
            </a:r>
          </a:p>
        </p:txBody>
      </p:sp>
    </p:spTree>
    <p:extLst>
      <p:ext uri="{BB962C8B-B14F-4D97-AF65-F5344CB8AC3E}">
        <p14:creationId xmlns:p14="http://schemas.microsoft.com/office/powerpoint/2010/main" val="35996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4809D-388C-1847-AFCC-44A1A2558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5" name="0.01">
            <a:hlinkClick r:id="" action="ppaction://media"/>
            <a:extLst>
              <a:ext uri="{FF2B5EF4-FFF2-40B4-BE49-F238E27FC236}">
                <a16:creationId xmlns:a16="http://schemas.microsoft.com/office/drawing/2014/main" id="{6980F8AB-2101-EBCD-816C-FF5019F9E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41" end="917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954" y="1048192"/>
            <a:ext cx="732385" cy="732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B1A69-E817-9CF8-A852-1CB45CCBF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3101" y="710273"/>
            <a:ext cx="6245797" cy="4993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A83202-5936-E536-1E53-961A4121A352}"/>
              </a:ext>
            </a:extLst>
          </p:cNvPr>
          <p:cNvSpPr txBox="1"/>
          <p:nvPr/>
        </p:nvSpPr>
        <p:spPr>
          <a:xfrm>
            <a:off x="3353903" y="6303723"/>
            <a:ext cx="548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Play the audio, students listen and repeat the </a:t>
            </a:r>
            <a:r>
              <a:rPr lang="en-US" b="1" dirty="0"/>
              <a:t>sentence</a:t>
            </a:r>
            <a:r>
              <a:rPr lang="en-VN" b="1" dirty="0"/>
              <a:t>.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6AAAFE5A-7AAC-B8F2-5416-B24DD279A8E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LISTEN AND REPEAT – Pupils’ book (p.2) </a:t>
            </a:r>
          </a:p>
        </p:txBody>
      </p:sp>
    </p:spTree>
    <p:extLst>
      <p:ext uri="{BB962C8B-B14F-4D97-AF65-F5344CB8AC3E}">
        <p14:creationId xmlns:p14="http://schemas.microsoft.com/office/powerpoint/2010/main" val="424411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84809D-388C-1847-AFCC-44A1A2558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5481" y="-32075"/>
            <a:ext cx="2108339" cy="1484696"/>
          </a:xfrm>
          <a:prstGeom prst="rect">
            <a:avLst/>
          </a:prstGeom>
        </p:spPr>
      </p:pic>
      <p:pic>
        <p:nvPicPr>
          <p:cNvPr id="5" name="0.01">
            <a:hlinkClick r:id="" action="ppaction://media"/>
            <a:extLst>
              <a:ext uri="{FF2B5EF4-FFF2-40B4-BE49-F238E27FC236}">
                <a16:creationId xmlns:a16="http://schemas.microsoft.com/office/drawing/2014/main" id="{6980F8AB-2101-EBCD-816C-FF5019F9EF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80" end="5490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7954" y="1048192"/>
            <a:ext cx="732385" cy="732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D90F-450D-74A1-27B3-C2538F076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039" y="690789"/>
            <a:ext cx="6217921" cy="50873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BC1B84-A75F-F102-470E-59601CEC2796}"/>
              </a:ext>
            </a:extLst>
          </p:cNvPr>
          <p:cNvSpPr txBox="1"/>
          <p:nvPr/>
        </p:nvSpPr>
        <p:spPr>
          <a:xfrm>
            <a:off x="3353903" y="6303723"/>
            <a:ext cx="548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b="1" dirty="0"/>
              <a:t>Play the audio, students listen and repeat the </a:t>
            </a:r>
            <a:r>
              <a:rPr lang="en-US" b="1" dirty="0"/>
              <a:t>sentence</a:t>
            </a:r>
            <a:r>
              <a:rPr lang="en-VN" b="1" dirty="0"/>
              <a:t>.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E0B385EC-0C74-2154-C13E-CD6487DD18F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+mn-lt"/>
                <a:cs typeface="Calibri Light" panose="020F0302020204030204" pitchFamily="34" charset="0"/>
              </a:rPr>
              <a:t>LISTEN AND REPEAT – Pupils’ book (p.2) </a:t>
            </a:r>
          </a:p>
        </p:txBody>
      </p:sp>
    </p:spTree>
    <p:extLst>
      <p:ext uri="{BB962C8B-B14F-4D97-AF65-F5344CB8AC3E}">
        <p14:creationId xmlns:p14="http://schemas.microsoft.com/office/powerpoint/2010/main" val="372760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4257</TotalTime>
  <Words>1226</Words>
  <Application>Microsoft Macintosh PowerPoint</Application>
  <PresentationFormat>Widescreen</PresentationFormat>
  <Paragraphs>177</Paragraphs>
  <Slides>33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Abadi</vt:lpstr>
      <vt:lpstr>Arial</vt:lpstr>
      <vt:lpstr>Calibri</vt:lpstr>
      <vt:lpstr>Calibri Light</vt:lpstr>
      <vt:lpstr>Carter One</vt:lpstr>
      <vt:lpstr>Livvic SemiBold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102</cp:revision>
  <dcterms:created xsi:type="dcterms:W3CDTF">2023-11-28T02:26:41Z</dcterms:created>
  <dcterms:modified xsi:type="dcterms:W3CDTF">2024-07-15T03:53:21Z</dcterms:modified>
</cp:coreProperties>
</file>