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66" r:id="rId3"/>
    <p:sldId id="303" r:id="rId4"/>
    <p:sldId id="304" r:id="rId5"/>
    <p:sldId id="305" r:id="rId6"/>
    <p:sldId id="306" r:id="rId7"/>
    <p:sldId id="307" r:id="rId8"/>
    <p:sldId id="270" r:id="rId9"/>
    <p:sldId id="728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9" r:id="rId18"/>
    <p:sldId id="280" r:id="rId19"/>
    <p:sldId id="426" r:id="rId20"/>
    <p:sldId id="429" r:id="rId21"/>
    <p:sldId id="430" r:id="rId22"/>
    <p:sldId id="434" r:id="rId23"/>
    <p:sldId id="435" r:id="rId24"/>
    <p:sldId id="433" r:id="rId25"/>
    <p:sldId id="439" r:id="rId26"/>
    <p:sldId id="449" r:id="rId27"/>
    <p:sldId id="450" r:id="rId28"/>
    <p:sldId id="451" r:id="rId29"/>
    <p:sldId id="291" r:id="rId30"/>
    <p:sldId id="453" r:id="rId31"/>
    <p:sldId id="295" r:id="rId32"/>
    <p:sldId id="721" r:id="rId33"/>
    <p:sldId id="722" r:id="rId34"/>
    <p:sldId id="723" r:id="rId35"/>
    <p:sldId id="724" r:id="rId36"/>
    <p:sldId id="725" r:id="rId37"/>
    <p:sldId id="300" r:id="rId38"/>
    <p:sldId id="726" r:id="rId39"/>
    <p:sldId id="727" r:id="rId40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79F4"/>
    <a:srgbClr val="EF88CC"/>
    <a:srgbClr val="36A8C6"/>
    <a:srgbClr val="F88438"/>
    <a:srgbClr val="F784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181"/>
    <p:restoredTop sz="95118"/>
  </p:normalViewPr>
  <p:slideViewPr>
    <p:cSldViewPr snapToGrid="0" snapToObjects="1">
      <p:cViewPr varScale="1">
        <p:scale>
          <a:sx n="83" d="100"/>
          <a:sy n="83" d="100"/>
        </p:scale>
        <p:origin x="26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54F8D7-E2F6-4E18-8A6E-6B63479F42A3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84E3A-F654-4317-9C68-275DEA290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57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 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458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3157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808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158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870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6182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639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937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42B71-D28B-1C42-BA8C-5D07633D4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B53218-2A88-1849-9326-6485B3864C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43933-8003-8A41-B962-8E4E70E5B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09/24/2024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2DA6-657E-E942-85AA-6C4CABA7C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61084-ABB7-5045-9553-3138A76B2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01386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FAF8-0A65-3141-AB8B-A7EB5893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EB3443-BC0C-0F47-A913-0C526ADB9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3F0BA-4597-6840-AE53-A16550176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09/24/2024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169E4-3054-E64E-9DB9-1360B11C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F149C-876D-5A47-9A87-25EDCCFC1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01515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29D083-0B8A-9246-AE1D-7C301F0B95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B21D4-4C92-A942-9E3D-D362D8602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7B798-DDFE-0945-9D1D-0374F97E9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09/24/2024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784C8-E921-B646-BD32-73256EC6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F9E25-D7B7-644D-974E-D8C13EA4B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65976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2038047" y="360865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328" y="1849702"/>
            <a:ext cx="1655934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35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761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608CF-7CAC-0243-85BB-6FAA0FE42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01184-B1C9-C84A-AC28-64088836F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68A50-A310-8E44-9B95-6755587AA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09/24/2024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1D914-245C-B447-937B-4DDA91C9F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E0253-5905-FE41-BD94-4EA65B410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35241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67512-800C-3B4D-8F3E-00541DCE9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36E75-8DF7-3844-951E-2A1965A52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033B8-035B-AB41-93F5-48166DC89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09/24/2024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AC78A-2609-AF49-AD54-0465CD53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A969B-6FEA-6C44-B10E-BD5797B63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9096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E94D6-F8D3-CF44-B5AF-F606F08A3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F3439-00AC-4949-8F93-482DA80874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9940C-5FCA-9F41-98B8-6DEDCBA4F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073DD-1134-574B-AE73-78B58AB97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09/24/2024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4FE18-C5D6-9D4E-BF10-D695A6F3D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260C4-BB28-3541-8B96-BB48EC6C3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17607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99B51-12B1-4740-9770-A28EBCA60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87EDD-F2E9-5E44-9698-EBABAF884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3E509C-BDA3-804D-B909-E6D023451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1C67D-CCFD-1B4C-B834-9E4C39EF5A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32BC66-3FFE-4841-9A81-4C17E6AAA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AFB3E-75C6-1E43-A929-9303D388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09/24/2024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7D531E-9A71-8549-876B-8BEFC36D1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9DDB24-3E2E-C340-9627-637BFF4A5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3770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8B9F-E924-654F-AAE8-74AA673FA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12CD5E-B4EF-FB47-8398-BBF8BED1D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09/24/2024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EC918-2BA0-174A-A7FE-3310BF2F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3B8A6-28C6-FC45-908E-586EED32C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72958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E6C021-BC14-F543-BEA8-3ECBA6BF2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09/24/2024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FABC50-41AC-7C47-9711-C9DEB4E8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3A2FF-B620-924C-8C2F-7A6E137A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08710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F4888-6F32-6A44-8215-FFA8AD8C4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B6429-66EB-EE43-BC52-1E4BB4795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90DFD-051B-E84B-B9D5-E7ABA398E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3EE3C-E4B0-2E49-BBBD-A963A117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09/24/2024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7A4ED-DE07-0542-9F05-FCB0E0CE8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76CA77-CEB9-F445-8A43-430AAA7C6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38075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43421-1800-914B-9777-E7EF01B68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5B7EF7-EF9A-5945-AD2C-6012BE2444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F5E80-212C-E144-A728-5CE570A9B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953433-6B63-0649-B8F9-B86A84E8B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09/24/2024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42F6C-E31A-CF47-9888-944E41676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09B252-186F-EF45-8BA3-97414DBB2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52767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859B08-B414-FE42-8E47-67143C8F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91514-C9A6-2340-B3B1-FD6DCC33F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ABC3F-3629-C647-87B6-EEEC1F6BD6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56345-128C-994A-923E-DC503EB6F2DE}" type="datetimeFigureOut">
              <a:rPr lang="en-VN" smtClean="0"/>
              <a:t>09/24/2024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CC94B-BF89-F34A-BBC3-1DC2D62C0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A608F-CE39-1247-9355-A76C7AC81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13295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audio" Target="../media/audio4.wav"/><Relationship Id="rId9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audio" Target="../media/audio4.wav"/><Relationship Id="rId9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5.mp3"/><Relationship Id="rId7" Type="http://schemas.openxmlformats.org/officeDocument/2006/relationships/image" Target="../media/image3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audio" Target="../media/media5.mp3"/><Relationship Id="rId9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microsoft.com/office/2007/relationships/media" Target="../media/media7.mp3"/><Relationship Id="rId7" Type="http://schemas.openxmlformats.org/officeDocument/2006/relationships/image" Target="../media/image3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Relationship Id="rId9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png"/><Relationship Id="rId3" Type="http://schemas.openxmlformats.org/officeDocument/2006/relationships/image" Target="../media/image46.jpeg"/><Relationship Id="rId7" Type="http://schemas.openxmlformats.org/officeDocument/2006/relationships/image" Target="../media/image49.png"/><Relationship Id="rId12" Type="http://schemas.openxmlformats.org/officeDocument/2006/relationships/image" Target="../media/image5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image" Target="../media/image35.png"/><Relationship Id="rId15" Type="http://schemas.microsoft.com/office/2007/relationships/hdphoto" Target="../media/hdphoto1.wdp"/><Relationship Id="rId10" Type="http://schemas.openxmlformats.org/officeDocument/2006/relationships/image" Target="../media/image52.jpeg"/><Relationship Id="rId4" Type="http://schemas.openxmlformats.org/officeDocument/2006/relationships/image" Target="../media/image47.jpeg"/><Relationship Id="rId9" Type="http://schemas.openxmlformats.org/officeDocument/2006/relationships/image" Target="../media/image51.jpeg"/><Relationship Id="rId1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96EFD3A-3CA5-DE4C-9EDF-C318732F5AE6}"/>
              </a:ext>
            </a:extLst>
          </p:cNvPr>
          <p:cNvSpPr/>
          <p:nvPr/>
        </p:nvSpPr>
        <p:spPr>
          <a:xfrm>
            <a:off x="2378646" y="2128837"/>
            <a:ext cx="7722283" cy="1975330"/>
          </a:xfrm>
          <a:prstGeom prst="roundRect">
            <a:avLst/>
          </a:prstGeom>
          <a:solidFill>
            <a:srgbClr val="E2F3DB"/>
          </a:solidFill>
          <a:ln w="28575">
            <a:solidFill>
              <a:srgbClr val="BD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</a:rPr>
              <a:t>UNIT 0 – My new </a:t>
            </a:r>
            <a:r>
              <a:rPr lang="en-US" sz="4000" b="1" dirty="0" err="1">
                <a:solidFill>
                  <a:srgbClr val="7030A0"/>
                </a:solidFill>
              </a:rPr>
              <a:t>neighbours</a:t>
            </a:r>
            <a:r>
              <a:rPr lang="en-US" sz="4000" b="1" dirty="0">
                <a:solidFill>
                  <a:srgbClr val="7030A0"/>
                </a:solidFill>
              </a:rPr>
              <a:t>!</a:t>
            </a:r>
          </a:p>
          <a:p>
            <a:pPr algn="ctr"/>
            <a:r>
              <a:rPr lang="en-US" sz="3600" b="1" dirty="0">
                <a:solidFill>
                  <a:srgbClr val="7030A0"/>
                </a:solidFill>
              </a:rPr>
              <a:t>Lesson 2 – Vocabulary and Grammar 1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52F57D-A8FA-A340-ABF5-15DB1A6EB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0806" y="3383259"/>
            <a:ext cx="5121406" cy="3606503"/>
          </a:xfrm>
          <a:prstGeom prst="rect">
            <a:avLst/>
          </a:prstGeom>
        </p:spPr>
      </p:pic>
      <p:pic>
        <p:nvPicPr>
          <p:cNvPr id="3" name="Picture 2" descr="A cartoon of a planet earth&#10;&#10;Description automatically generated">
            <a:extLst>
              <a:ext uri="{FF2B5EF4-FFF2-40B4-BE49-F238E27FC236}">
                <a16:creationId xmlns:a16="http://schemas.microsoft.com/office/drawing/2014/main" id="{056FE9C6-7BD4-CAA2-DDDA-BEDE825AB3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" t="20620" r="-5626" b="21551"/>
          <a:stretch/>
        </p:blipFill>
        <p:spPr>
          <a:xfrm>
            <a:off x="8208455" y="3664616"/>
            <a:ext cx="3209797" cy="248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15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69026" y="2265527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632340" y="1380175"/>
            <a:ext cx="2069653" cy="756468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8B5C551A-7046-6040-93BC-60C6FF3C865D}"/>
              </a:ext>
            </a:extLst>
          </p:cNvPr>
          <p:cNvSpPr/>
          <p:nvPr/>
        </p:nvSpPr>
        <p:spPr>
          <a:xfrm>
            <a:off x="1978115" y="459767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t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00EDCAD9-FB76-874A-A5F2-D86330196DF7}"/>
              </a:ext>
            </a:extLst>
          </p:cNvPr>
          <p:cNvSpPr/>
          <p:nvPr/>
        </p:nvSpPr>
        <p:spPr>
          <a:xfrm>
            <a:off x="2648215" y="458966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h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DADDD60-7A6B-074E-8A14-68F8633DC5F6}"/>
              </a:ext>
            </a:extLst>
          </p:cNvPr>
          <p:cNvSpPr/>
          <p:nvPr/>
        </p:nvSpPr>
        <p:spPr>
          <a:xfrm>
            <a:off x="3332551" y="458966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e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939B6DD-C9E7-2841-8545-22F94ECD3D09}"/>
              </a:ext>
            </a:extLst>
          </p:cNvPr>
          <p:cNvSpPr/>
          <p:nvPr/>
        </p:nvSpPr>
        <p:spPr>
          <a:xfrm>
            <a:off x="4285904" y="459556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U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C99E65F-130E-904C-87D1-85B1364F21DB}"/>
              </a:ext>
            </a:extLst>
          </p:cNvPr>
          <p:cNvSpPr/>
          <p:nvPr/>
        </p:nvSpPr>
        <p:spPr>
          <a:xfrm>
            <a:off x="4954598" y="460108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S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6576646" y="1251552"/>
            <a:ext cx="5279947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1887184" y="2603805"/>
            <a:ext cx="457368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8800" b="1" dirty="0">
                <a:solidFill>
                  <a:schemeClr val="accent1"/>
                </a:solidFill>
              </a:rPr>
              <a:t>the USA</a:t>
            </a:r>
            <a:endParaRPr lang="en-US" sz="8800" b="1" dirty="0">
              <a:solidFill>
                <a:schemeClr val="accent1"/>
              </a:solidFill>
            </a:endParaRPr>
          </a:p>
        </p:txBody>
      </p:sp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062478A3-287E-C040-43A3-E66759CB912C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Name of countries</a:t>
            </a:r>
          </a:p>
        </p:txBody>
      </p:sp>
      <p:pic>
        <p:nvPicPr>
          <p:cNvPr id="1026" name="Picture 2" descr="Usa Flag Stock Photo - Download Image Now - American Flag, Flat - Physical  Description, Icon - iStock">
            <a:extLst>
              <a:ext uri="{FF2B5EF4-FFF2-40B4-BE49-F238E27FC236}">
                <a16:creationId xmlns:a16="http://schemas.microsoft.com/office/drawing/2014/main" id="{47689947-4CD9-8C6B-A76D-5A9CD43438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0"/>
          <a:stretch/>
        </p:blipFill>
        <p:spPr bwMode="auto">
          <a:xfrm>
            <a:off x="6692419" y="1846592"/>
            <a:ext cx="5048400" cy="279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0.02">
            <a:hlinkClick r:id="" action="ppaction://media"/>
            <a:extLst>
              <a:ext uri="{FF2B5EF4-FFF2-40B4-BE49-F238E27FC236}">
                <a16:creationId xmlns:a16="http://schemas.microsoft.com/office/drawing/2014/main" id="{2C6512FD-661D-D45E-8C6E-CA8FE986BA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97" end="1514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22053" y="1521754"/>
            <a:ext cx="649676" cy="649676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96FBCDD8-4E1A-54C5-CBF5-6760FA60A730}"/>
              </a:ext>
            </a:extLst>
          </p:cNvPr>
          <p:cNvSpPr/>
          <p:nvPr/>
        </p:nvSpPr>
        <p:spPr>
          <a:xfrm>
            <a:off x="5623292" y="460108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A</a:t>
            </a:r>
            <a:endParaRPr lang="en-US" sz="3600" b="1" dirty="0">
              <a:solidFill>
                <a:prstClr val="white"/>
              </a:solidFill>
            </a:endParaRPr>
          </a:p>
        </p:txBody>
      </p:sp>
      <p:pic>
        <p:nvPicPr>
          <p:cNvPr id="8" name="Picture 7" descr="A cartoon of a planet earth&#10;&#10;Description automatically generated">
            <a:extLst>
              <a:ext uri="{FF2B5EF4-FFF2-40B4-BE49-F238E27FC236}">
                <a16:creationId xmlns:a16="http://schemas.microsoft.com/office/drawing/2014/main" id="{13C3A44E-C232-858A-5E7D-B1BD9BB135C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" t="20620" r="-5626" b="21551"/>
          <a:stretch/>
        </p:blipFill>
        <p:spPr>
          <a:xfrm>
            <a:off x="10584256" y="126834"/>
            <a:ext cx="1414010" cy="109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2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-65537" y="2292823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726057" y="1543389"/>
            <a:ext cx="2140248" cy="704262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8B5C551A-7046-6040-93BC-60C6FF3C865D}"/>
              </a:ext>
            </a:extLst>
          </p:cNvPr>
          <p:cNvSpPr/>
          <p:nvPr/>
        </p:nvSpPr>
        <p:spPr>
          <a:xfrm>
            <a:off x="2498936" y="420818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t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00EDCAD9-FB76-874A-A5F2-D86330196DF7}"/>
              </a:ext>
            </a:extLst>
          </p:cNvPr>
          <p:cNvSpPr/>
          <p:nvPr/>
        </p:nvSpPr>
        <p:spPr>
          <a:xfrm>
            <a:off x="3169036" y="420016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h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DADDD60-7A6B-074E-8A14-68F8633DC5F6}"/>
              </a:ext>
            </a:extLst>
          </p:cNvPr>
          <p:cNvSpPr/>
          <p:nvPr/>
        </p:nvSpPr>
        <p:spPr>
          <a:xfrm>
            <a:off x="3853372" y="420016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e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C99E65F-130E-904C-87D1-85B1364F21DB}"/>
              </a:ext>
            </a:extLst>
          </p:cNvPr>
          <p:cNvSpPr/>
          <p:nvPr/>
        </p:nvSpPr>
        <p:spPr>
          <a:xfrm>
            <a:off x="4990981" y="422222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U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6926807" y="1337937"/>
            <a:ext cx="4992902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073906" y="2546672"/>
            <a:ext cx="33863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chemeClr val="accent1"/>
                </a:solidFill>
              </a:rPr>
              <a:t>the UK</a:t>
            </a:r>
            <a:endParaRPr lang="en-US" sz="6600" b="1" dirty="0">
              <a:solidFill>
                <a:schemeClr val="accent1"/>
              </a:solidFill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0DE6DB48-7C9E-FD47-8CD7-C33D85A2A35C}"/>
              </a:ext>
            </a:extLst>
          </p:cNvPr>
          <p:cNvSpPr/>
          <p:nvPr/>
        </p:nvSpPr>
        <p:spPr>
          <a:xfrm>
            <a:off x="5641590" y="421881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K</a:t>
            </a:r>
            <a:endParaRPr lang="en-US" sz="3600" b="1" dirty="0">
              <a:solidFill>
                <a:prstClr val="white"/>
              </a:solidFill>
            </a:endParaRPr>
          </a:p>
        </p:txBody>
      </p:sp>
      <p:pic>
        <p:nvPicPr>
          <p:cNvPr id="3" name="0.02">
            <a:hlinkClick r:id="" action="ppaction://media"/>
            <a:extLst>
              <a:ext uri="{FF2B5EF4-FFF2-40B4-BE49-F238E27FC236}">
                <a16:creationId xmlns:a16="http://schemas.microsoft.com/office/drawing/2014/main" id="{9D6BBF6D-A5C2-88F7-CAA6-227195E7CA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805" end="12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4274" y="1521754"/>
            <a:ext cx="649676" cy="649676"/>
          </a:xfrm>
          <a:prstGeom prst="rect">
            <a:avLst/>
          </a:prstGeom>
        </p:spPr>
      </p:pic>
      <p:pic>
        <p:nvPicPr>
          <p:cNvPr id="2052" name="Picture 4" descr="England Flag Images – Browse 133,160 Stock Photos, Vectors, and Video |  Adobe Stock">
            <a:extLst>
              <a:ext uri="{FF2B5EF4-FFF2-40B4-BE49-F238E27FC236}">
                <a16:creationId xmlns:a16="http://schemas.microsoft.com/office/drawing/2014/main" id="{F435885E-3228-7CC4-6DED-BAA0F0837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509" y="1772726"/>
            <a:ext cx="4739997" cy="315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artoon of a planet earth&#10;&#10;Description automatically generated">
            <a:extLst>
              <a:ext uri="{FF2B5EF4-FFF2-40B4-BE49-F238E27FC236}">
                <a16:creationId xmlns:a16="http://schemas.microsoft.com/office/drawing/2014/main" id="{6F0442BC-4982-8C90-D2AC-235458673C6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" t="20620" r="-5626" b="21551"/>
          <a:stretch/>
        </p:blipFill>
        <p:spPr>
          <a:xfrm>
            <a:off x="10584256" y="126834"/>
            <a:ext cx="1414010" cy="1094989"/>
          </a:xfrm>
          <a:prstGeom prst="rect">
            <a:avLst/>
          </a:prstGeom>
        </p:spPr>
      </p:pic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5BE31673-5EEB-DA88-7160-A79D71A91916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Name of countries</a:t>
            </a:r>
          </a:p>
        </p:txBody>
      </p:sp>
    </p:spTree>
    <p:extLst>
      <p:ext uri="{BB962C8B-B14F-4D97-AF65-F5344CB8AC3E}">
        <p14:creationId xmlns:p14="http://schemas.microsoft.com/office/powerpoint/2010/main" val="115232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5" grpId="0" animBg="1"/>
      <p:bldP spid="19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-18226" y="1580412"/>
            <a:ext cx="1724156" cy="3363698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634032" y="886744"/>
            <a:ext cx="2134796" cy="644230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8B5C551A-7046-6040-93BC-60C6FF3C865D}"/>
              </a:ext>
            </a:extLst>
          </p:cNvPr>
          <p:cNvSpPr/>
          <p:nvPr/>
        </p:nvSpPr>
        <p:spPr>
          <a:xfrm>
            <a:off x="834580" y="490254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A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00EDCAD9-FB76-874A-A5F2-D86330196DF7}"/>
              </a:ext>
            </a:extLst>
          </p:cNvPr>
          <p:cNvSpPr/>
          <p:nvPr/>
        </p:nvSpPr>
        <p:spPr>
          <a:xfrm>
            <a:off x="1504680" y="489453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r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DADDD60-7A6B-074E-8A14-68F8633DC5F6}"/>
              </a:ext>
            </a:extLst>
          </p:cNvPr>
          <p:cNvSpPr/>
          <p:nvPr/>
        </p:nvSpPr>
        <p:spPr>
          <a:xfrm>
            <a:off x="2189016" y="489453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g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939B6DD-C9E7-2841-8545-22F94ECD3D09}"/>
              </a:ext>
            </a:extLst>
          </p:cNvPr>
          <p:cNvSpPr/>
          <p:nvPr/>
        </p:nvSpPr>
        <p:spPr>
          <a:xfrm>
            <a:off x="2838692" y="490043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e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C99E65F-130E-904C-87D1-85B1364F21DB}"/>
              </a:ext>
            </a:extLst>
          </p:cNvPr>
          <p:cNvSpPr/>
          <p:nvPr/>
        </p:nvSpPr>
        <p:spPr>
          <a:xfrm>
            <a:off x="3507386" y="490595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n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6903049" y="1427464"/>
            <a:ext cx="4992902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2158658" y="2686048"/>
            <a:ext cx="42692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chemeClr val="accent1"/>
                </a:solidFill>
              </a:rPr>
              <a:t>Argentina</a:t>
            </a:r>
            <a:endParaRPr lang="en-US" sz="6600" b="1" dirty="0">
              <a:solidFill>
                <a:schemeClr val="accent1"/>
              </a:solidFill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0DE6DB48-7C9E-FD47-8CD7-C33D85A2A35C}"/>
              </a:ext>
            </a:extLst>
          </p:cNvPr>
          <p:cNvSpPr/>
          <p:nvPr/>
        </p:nvSpPr>
        <p:spPr>
          <a:xfrm>
            <a:off x="4157995" y="490254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t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1E1B7509-950E-784B-86D1-6C6033E7C6A7}"/>
              </a:ext>
            </a:extLst>
          </p:cNvPr>
          <p:cNvSpPr/>
          <p:nvPr/>
        </p:nvSpPr>
        <p:spPr>
          <a:xfrm>
            <a:off x="4826689" y="490806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i</a:t>
            </a:r>
            <a:endParaRPr lang="en-US" sz="3600" b="1" dirty="0">
              <a:solidFill>
                <a:prstClr val="white"/>
              </a:solidFill>
            </a:endParaRPr>
          </a:p>
        </p:txBody>
      </p:sp>
      <p:pic>
        <p:nvPicPr>
          <p:cNvPr id="3" name="0.02">
            <a:hlinkClick r:id="" action="ppaction://media"/>
            <a:extLst>
              <a:ext uri="{FF2B5EF4-FFF2-40B4-BE49-F238E27FC236}">
                <a16:creationId xmlns:a16="http://schemas.microsoft.com/office/drawing/2014/main" id="{8E5670F9-D4C2-90B1-6D9C-6368BED7AF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49" end="1052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68467" y="1776878"/>
            <a:ext cx="649676" cy="649676"/>
          </a:xfrm>
          <a:prstGeom prst="rect">
            <a:avLst/>
          </a:prstGeom>
        </p:spPr>
      </p:pic>
      <p:pic>
        <p:nvPicPr>
          <p:cNvPr id="3074" name="Picture 2" descr="Argentina - Wikipedia">
            <a:extLst>
              <a:ext uri="{FF2B5EF4-FFF2-40B4-BE49-F238E27FC236}">
                <a16:creationId xmlns:a16="http://schemas.microsoft.com/office/drawing/2014/main" id="{BE2572E3-2768-0F0B-E8C0-A9C8FAB99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819" y="1970965"/>
            <a:ext cx="4729362" cy="295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03DE401F-88F4-3F14-D769-4F37741CF3ED}"/>
              </a:ext>
            </a:extLst>
          </p:cNvPr>
          <p:cNvSpPr/>
          <p:nvPr/>
        </p:nvSpPr>
        <p:spPr>
          <a:xfrm>
            <a:off x="5477648" y="491082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n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E563F0F-75F8-BB75-D5AE-9F31A25100C2}"/>
              </a:ext>
            </a:extLst>
          </p:cNvPr>
          <p:cNvSpPr/>
          <p:nvPr/>
        </p:nvSpPr>
        <p:spPr>
          <a:xfrm>
            <a:off x="6147934" y="491082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a</a:t>
            </a:r>
            <a:endParaRPr lang="en-US" sz="3600" b="1" dirty="0">
              <a:solidFill>
                <a:prstClr val="white"/>
              </a:solidFill>
            </a:endParaRPr>
          </a:p>
        </p:txBody>
      </p:sp>
      <p:pic>
        <p:nvPicPr>
          <p:cNvPr id="8" name="Picture 7" descr="A cartoon of a planet earth&#10;&#10;Description automatically generated">
            <a:extLst>
              <a:ext uri="{FF2B5EF4-FFF2-40B4-BE49-F238E27FC236}">
                <a16:creationId xmlns:a16="http://schemas.microsoft.com/office/drawing/2014/main" id="{7A376C4C-41F0-E8BA-17FD-DA79FBE7EB8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" t="20620" r="-5626" b="21551"/>
          <a:stretch/>
        </p:blipFill>
        <p:spPr>
          <a:xfrm>
            <a:off x="10584256" y="126834"/>
            <a:ext cx="1414010" cy="1094989"/>
          </a:xfrm>
          <a:prstGeom prst="rect">
            <a:avLst/>
          </a:prstGeom>
        </p:spPr>
      </p:pic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3D07D2A0-B99A-8AA7-0FE7-2AFCFA9171A2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Name of countries</a:t>
            </a:r>
          </a:p>
        </p:txBody>
      </p:sp>
    </p:spTree>
    <p:extLst>
      <p:ext uri="{BB962C8B-B14F-4D97-AF65-F5344CB8AC3E}">
        <p14:creationId xmlns:p14="http://schemas.microsoft.com/office/powerpoint/2010/main" val="197279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/>
      <p:bldP spid="16" grpId="0" animBg="1"/>
      <p:bldP spid="17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-65537" y="2292823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997720" y="1501432"/>
            <a:ext cx="2087094" cy="780145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8B5C551A-7046-6040-93BC-60C6FF3C865D}"/>
              </a:ext>
            </a:extLst>
          </p:cNvPr>
          <p:cNvSpPr/>
          <p:nvPr/>
        </p:nvSpPr>
        <p:spPr>
          <a:xfrm>
            <a:off x="2360920" y="428150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T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00EDCAD9-FB76-874A-A5F2-D86330196DF7}"/>
              </a:ext>
            </a:extLst>
          </p:cNvPr>
          <p:cNvSpPr/>
          <p:nvPr/>
        </p:nvSpPr>
        <p:spPr>
          <a:xfrm>
            <a:off x="3031020" y="427348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u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DADDD60-7A6B-074E-8A14-68F8633DC5F6}"/>
              </a:ext>
            </a:extLst>
          </p:cNvPr>
          <p:cNvSpPr/>
          <p:nvPr/>
        </p:nvSpPr>
        <p:spPr>
          <a:xfrm>
            <a:off x="3715356" y="427348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r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939B6DD-C9E7-2841-8545-22F94ECD3D09}"/>
              </a:ext>
            </a:extLst>
          </p:cNvPr>
          <p:cNvSpPr/>
          <p:nvPr/>
        </p:nvSpPr>
        <p:spPr>
          <a:xfrm>
            <a:off x="4365032" y="427939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k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C99E65F-130E-904C-87D1-85B1364F21DB}"/>
              </a:ext>
            </a:extLst>
          </p:cNvPr>
          <p:cNvSpPr/>
          <p:nvPr/>
        </p:nvSpPr>
        <p:spPr>
          <a:xfrm>
            <a:off x="5033726" y="428491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e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6870398" y="1295075"/>
            <a:ext cx="4992902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2963570" y="2565071"/>
            <a:ext cx="31722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chemeClr val="accent1"/>
                </a:solidFill>
              </a:rPr>
              <a:t>Turkey</a:t>
            </a:r>
            <a:endParaRPr lang="en-US" sz="6600" b="1" dirty="0">
              <a:solidFill>
                <a:schemeClr val="accent1"/>
              </a:solidFill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0DE6DB48-7C9E-FD47-8CD7-C33D85A2A35C}"/>
              </a:ext>
            </a:extLst>
          </p:cNvPr>
          <p:cNvSpPr/>
          <p:nvPr/>
        </p:nvSpPr>
        <p:spPr>
          <a:xfrm>
            <a:off x="5684335" y="428150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y</a:t>
            </a:r>
            <a:endParaRPr lang="en-US" sz="3600" b="1" dirty="0">
              <a:solidFill>
                <a:prstClr val="white"/>
              </a:solidFill>
            </a:endParaRPr>
          </a:p>
        </p:txBody>
      </p:sp>
      <p:pic>
        <p:nvPicPr>
          <p:cNvPr id="3" name="0.02">
            <a:hlinkClick r:id="" action="ppaction://media"/>
            <a:extLst>
              <a:ext uri="{FF2B5EF4-FFF2-40B4-BE49-F238E27FC236}">
                <a16:creationId xmlns:a16="http://schemas.microsoft.com/office/drawing/2014/main" id="{C85B7026-B0A2-300C-94A1-F68E078822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425" end="840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24779" y="1776878"/>
            <a:ext cx="649676" cy="649676"/>
          </a:xfrm>
          <a:prstGeom prst="rect">
            <a:avLst/>
          </a:prstGeom>
        </p:spPr>
      </p:pic>
      <p:pic>
        <p:nvPicPr>
          <p:cNvPr id="4098" name="Picture 2" descr="turkish flag svg - OFF-52% &gt; Shipping free">
            <a:extLst>
              <a:ext uri="{FF2B5EF4-FFF2-40B4-BE49-F238E27FC236}">
                <a16:creationId xmlns:a16="http://schemas.microsoft.com/office/drawing/2014/main" id="{7FFE5413-8D28-7EB6-C7D1-4957360F5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638" y="1732957"/>
            <a:ext cx="4737808" cy="315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artoon of a planet earth&#10;&#10;Description automatically generated">
            <a:extLst>
              <a:ext uri="{FF2B5EF4-FFF2-40B4-BE49-F238E27FC236}">
                <a16:creationId xmlns:a16="http://schemas.microsoft.com/office/drawing/2014/main" id="{FA3FC9D3-F849-CAAC-CDEF-CE2335317A8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" t="20620" r="-5626" b="21551"/>
          <a:stretch/>
        </p:blipFill>
        <p:spPr>
          <a:xfrm>
            <a:off x="10584256" y="126834"/>
            <a:ext cx="1414010" cy="1094989"/>
          </a:xfrm>
          <a:prstGeom prst="rect">
            <a:avLst/>
          </a:prstGeom>
        </p:spPr>
      </p:pic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ED33ACFE-1C58-ECFA-FF62-67761E2C4F4D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Name of countries</a:t>
            </a:r>
          </a:p>
        </p:txBody>
      </p:sp>
    </p:spTree>
    <p:extLst>
      <p:ext uri="{BB962C8B-B14F-4D97-AF65-F5344CB8AC3E}">
        <p14:creationId xmlns:p14="http://schemas.microsoft.com/office/powerpoint/2010/main" val="146730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-65537" y="2292823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989364" y="1632210"/>
            <a:ext cx="2231397" cy="658053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6571437" y="1320494"/>
            <a:ext cx="4992902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1828836" y="2664292"/>
            <a:ext cx="4572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chemeClr val="accent1"/>
                </a:solidFill>
              </a:rPr>
              <a:t>Việt Nam</a:t>
            </a:r>
            <a:endParaRPr lang="en-US" sz="8000" b="1" dirty="0">
              <a:solidFill>
                <a:schemeClr val="accent1"/>
              </a:solidFill>
            </a:endParaRPr>
          </a:p>
        </p:txBody>
      </p:sp>
      <p:pic>
        <p:nvPicPr>
          <p:cNvPr id="3" name="0.02">
            <a:hlinkClick r:id="" action="ppaction://media"/>
            <a:extLst>
              <a:ext uri="{FF2B5EF4-FFF2-40B4-BE49-F238E27FC236}">
                <a16:creationId xmlns:a16="http://schemas.microsoft.com/office/drawing/2014/main" id="{0AFB4BA1-2C40-38DF-D36A-7A1F86287B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90" end="615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24779" y="1776878"/>
            <a:ext cx="649676" cy="649676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3CD3692D-3768-A0A9-312D-5A27F6694F34}"/>
              </a:ext>
            </a:extLst>
          </p:cNvPr>
          <p:cNvSpPr/>
          <p:nvPr/>
        </p:nvSpPr>
        <p:spPr>
          <a:xfrm>
            <a:off x="1451515" y="440387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V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7EF7484-36AC-8778-D29C-37E974FD1905}"/>
              </a:ext>
            </a:extLst>
          </p:cNvPr>
          <p:cNvSpPr/>
          <p:nvPr/>
        </p:nvSpPr>
        <p:spPr>
          <a:xfrm>
            <a:off x="2135851" y="440387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i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B4A0C88-D557-BD5F-BEC4-85D0D5A8AC86}"/>
              </a:ext>
            </a:extLst>
          </p:cNvPr>
          <p:cNvSpPr/>
          <p:nvPr/>
        </p:nvSpPr>
        <p:spPr>
          <a:xfrm>
            <a:off x="2785527" y="440978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ệ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9984073D-1269-640B-8EAC-B02B6800D467}"/>
              </a:ext>
            </a:extLst>
          </p:cNvPr>
          <p:cNvSpPr/>
          <p:nvPr/>
        </p:nvSpPr>
        <p:spPr>
          <a:xfrm>
            <a:off x="3454221" y="441530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t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B7228DBC-8AE1-6922-9FE1-73B8ACB0EF43}"/>
              </a:ext>
            </a:extLst>
          </p:cNvPr>
          <p:cNvSpPr/>
          <p:nvPr/>
        </p:nvSpPr>
        <p:spPr>
          <a:xfrm>
            <a:off x="4422643" y="441741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N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F75B5339-F3EA-1DD4-794D-C10B20AD13A0}"/>
              </a:ext>
            </a:extLst>
          </p:cNvPr>
          <p:cNvSpPr/>
          <p:nvPr/>
        </p:nvSpPr>
        <p:spPr>
          <a:xfrm>
            <a:off x="5073602" y="442017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a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6B37446F-CACA-037C-B43F-67176E4B2E85}"/>
              </a:ext>
            </a:extLst>
          </p:cNvPr>
          <p:cNvSpPr/>
          <p:nvPr/>
        </p:nvSpPr>
        <p:spPr>
          <a:xfrm>
            <a:off x="5743888" y="442017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m</a:t>
            </a:r>
            <a:endParaRPr lang="en-US" sz="3600" b="1" dirty="0">
              <a:solidFill>
                <a:prstClr val="white"/>
              </a:solidFill>
            </a:endParaRPr>
          </a:p>
        </p:txBody>
      </p:sp>
      <p:pic>
        <p:nvPicPr>
          <p:cNvPr id="5122" name="Picture 2" descr="Flag of Vietnam - Wikipedia">
            <a:extLst>
              <a:ext uri="{FF2B5EF4-FFF2-40B4-BE49-F238E27FC236}">
                <a16:creationId xmlns:a16="http://schemas.microsoft.com/office/drawing/2014/main" id="{A97D4912-3FB2-9219-4420-037902AAE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31" y="1734346"/>
            <a:ext cx="4734944" cy="315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cartoon of a planet earth&#10;&#10;Description automatically generated">
            <a:extLst>
              <a:ext uri="{FF2B5EF4-FFF2-40B4-BE49-F238E27FC236}">
                <a16:creationId xmlns:a16="http://schemas.microsoft.com/office/drawing/2014/main" id="{910A04F3-F48A-EC05-9A77-2AA177BB64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" t="20620" r="-5626" b="21551"/>
          <a:stretch/>
        </p:blipFill>
        <p:spPr>
          <a:xfrm>
            <a:off x="10584256" y="126834"/>
            <a:ext cx="1414010" cy="1094989"/>
          </a:xfrm>
          <a:prstGeom prst="rect">
            <a:avLst/>
          </a:prstGeom>
        </p:spPr>
      </p:pic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107FFD8D-2335-75EE-C40B-985C2DE1700C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Name of countries</a:t>
            </a:r>
          </a:p>
        </p:txBody>
      </p:sp>
    </p:spTree>
    <p:extLst>
      <p:ext uri="{BB962C8B-B14F-4D97-AF65-F5344CB8AC3E}">
        <p14:creationId xmlns:p14="http://schemas.microsoft.com/office/powerpoint/2010/main" val="204186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9" grpId="0"/>
      <p:bldP spid="6" grpId="0" animBg="1"/>
      <p:bldP spid="7" grpId="0" animBg="1"/>
      <p:bldP spid="8" grpId="0" animBg="1"/>
      <p:bldP spid="10" grpId="0" animBg="1"/>
      <p:bldP spid="13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-114916" y="1679032"/>
            <a:ext cx="1658756" cy="3236107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569320" y="846477"/>
            <a:ext cx="2090799" cy="834818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6912444" y="1137912"/>
            <a:ext cx="4992902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1543840" y="2898589"/>
            <a:ext cx="47442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chemeClr val="accent1"/>
                </a:solidFill>
              </a:rPr>
              <a:t>Singapore</a:t>
            </a:r>
            <a:endParaRPr lang="en-US" sz="7200" b="1" dirty="0">
              <a:solidFill>
                <a:schemeClr val="accent1"/>
              </a:solidFill>
            </a:endParaRPr>
          </a:p>
        </p:txBody>
      </p:sp>
      <p:pic>
        <p:nvPicPr>
          <p:cNvPr id="3" name="0.02">
            <a:hlinkClick r:id="" action="ppaction://media"/>
            <a:extLst>
              <a:ext uri="{FF2B5EF4-FFF2-40B4-BE49-F238E27FC236}">
                <a16:creationId xmlns:a16="http://schemas.microsoft.com/office/drawing/2014/main" id="{8275247D-2943-1495-2A6C-09EAA00938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790" end="391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22090" y="2029930"/>
            <a:ext cx="649676" cy="649676"/>
          </a:xfrm>
          <a:prstGeom prst="rect">
            <a:avLst/>
          </a:prstGeom>
        </p:spPr>
      </p:pic>
      <p:pic>
        <p:nvPicPr>
          <p:cNvPr id="6146" name="Picture 2" descr="Flag of Singapore - Wikipedia">
            <a:extLst>
              <a:ext uri="{FF2B5EF4-FFF2-40B4-BE49-F238E27FC236}">
                <a16:creationId xmlns:a16="http://schemas.microsoft.com/office/drawing/2014/main" id="{0C7D1185-98FF-0DB4-4ABE-9CACAC366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269" y="1583657"/>
            <a:ext cx="4736647" cy="3157764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0C8EE644-474F-EB58-DAD9-2222992D54D2}"/>
              </a:ext>
            </a:extLst>
          </p:cNvPr>
          <p:cNvSpPr/>
          <p:nvPr/>
        </p:nvSpPr>
        <p:spPr>
          <a:xfrm>
            <a:off x="777109" y="494852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S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6BA603C-D87D-4E83-C2DD-4BE6B58F193A}"/>
              </a:ext>
            </a:extLst>
          </p:cNvPr>
          <p:cNvSpPr/>
          <p:nvPr/>
        </p:nvSpPr>
        <p:spPr>
          <a:xfrm>
            <a:off x="1440179" y="494852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i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42315E2-CC83-0A97-630E-79D1CA1D0C58}"/>
              </a:ext>
            </a:extLst>
          </p:cNvPr>
          <p:cNvSpPr/>
          <p:nvPr/>
        </p:nvSpPr>
        <p:spPr>
          <a:xfrm>
            <a:off x="2089855" y="495443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n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52DE02F1-62E2-DE50-A71F-6688FD2CF911}"/>
              </a:ext>
            </a:extLst>
          </p:cNvPr>
          <p:cNvSpPr/>
          <p:nvPr/>
        </p:nvSpPr>
        <p:spPr>
          <a:xfrm>
            <a:off x="2758549" y="495994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g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A047633C-FC2C-1C2C-A9C8-708DA7DAD6D6}"/>
              </a:ext>
            </a:extLst>
          </p:cNvPr>
          <p:cNvSpPr/>
          <p:nvPr/>
        </p:nvSpPr>
        <p:spPr>
          <a:xfrm>
            <a:off x="3409158" y="495654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a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4063AB9-A80B-21FA-95AF-DEFF450EB6D9}"/>
              </a:ext>
            </a:extLst>
          </p:cNvPr>
          <p:cNvSpPr/>
          <p:nvPr/>
        </p:nvSpPr>
        <p:spPr>
          <a:xfrm>
            <a:off x="4077852" y="496206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p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83D566EC-8D58-AA25-1F2D-F1BA72758EC1}"/>
              </a:ext>
            </a:extLst>
          </p:cNvPr>
          <p:cNvSpPr/>
          <p:nvPr/>
        </p:nvSpPr>
        <p:spPr>
          <a:xfrm>
            <a:off x="4728811" y="496482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o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9CABD504-60C9-616C-EB42-E0445E1B3508}"/>
              </a:ext>
            </a:extLst>
          </p:cNvPr>
          <p:cNvSpPr/>
          <p:nvPr/>
        </p:nvSpPr>
        <p:spPr>
          <a:xfrm>
            <a:off x="5399097" y="496482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r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423F4D37-D94A-92A5-A5BC-0A7E38A9F4E7}"/>
              </a:ext>
            </a:extLst>
          </p:cNvPr>
          <p:cNvSpPr/>
          <p:nvPr/>
        </p:nvSpPr>
        <p:spPr>
          <a:xfrm>
            <a:off x="6038086" y="496555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e</a:t>
            </a:r>
            <a:endParaRPr lang="en-US" sz="3600" b="1" dirty="0">
              <a:solidFill>
                <a:prstClr val="white"/>
              </a:solidFill>
            </a:endParaRPr>
          </a:p>
        </p:txBody>
      </p:sp>
      <p:pic>
        <p:nvPicPr>
          <p:cNvPr id="22" name="Picture 21" descr="A cartoon of a planet earth&#10;&#10;Description automatically generated">
            <a:extLst>
              <a:ext uri="{FF2B5EF4-FFF2-40B4-BE49-F238E27FC236}">
                <a16:creationId xmlns:a16="http://schemas.microsoft.com/office/drawing/2014/main" id="{2BB99192-8D68-0D93-FBAD-96DDDDABEA4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" t="20620" r="-5626" b="21551"/>
          <a:stretch/>
        </p:blipFill>
        <p:spPr>
          <a:xfrm>
            <a:off x="10584256" y="126834"/>
            <a:ext cx="1414010" cy="1094989"/>
          </a:xfrm>
          <a:prstGeom prst="rect">
            <a:avLst/>
          </a:prstGeom>
        </p:spPr>
      </p:pic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CB1848AE-F99E-C133-6359-AEDED08050EB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Name of countries</a:t>
            </a:r>
          </a:p>
        </p:txBody>
      </p:sp>
    </p:spTree>
    <p:extLst>
      <p:ext uri="{BB962C8B-B14F-4D97-AF65-F5344CB8AC3E}">
        <p14:creationId xmlns:p14="http://schemas.microsoft.com/office/powerpoint/2010/main" val="31106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9" grpId="0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-127361" y="1569572"/>
            <a:ext cx="1620737" cy="3161934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466420" y="874824"/>
            <a:ext cx="2161532" cy="701278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6555257" y="1302910"/>
            <a:ext cx="4992902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1265464" y="3036552"/>
            <a:ext cx="50878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chemeClr val="accent1"/>
                </a:solidFill>
              </a:rPr>
              <a:t>Australia</a:t>
            </a:r>
            <a:endParaRPr lang="en-US" sz="8000" b="1" dirty="0">
              <a:solidFill>
                <a:schemeClr val="accent1"/>
              </a:solidFill>
            </a:endParaRPr>
          </a:p>
        </p:txBody>
      </p:sp>
      <p:pic>
        <p:nvPicPr>
          <p:cNvPr id="3" name="0.02">
            <a:hlinkClick r:id="" action="ppaction://media"/>
            <a:extLst>
              <a:ext uri="{FF2B5EF4-FFF2-40B4-BE49-F238E27FC236}">
                <a16:creationId xmlns:a16="http://schemas.microsoft.com/office/drawing/2014/main" id="{06385CCB-2066-163F-4891-F7C15A8B3A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078" end="153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81589" y="2132458"/>
            <a:ext cx="649676" cy="649676"/>
          </a:xfrm>
          <a:prstGeom prst="rect">
            <a:avLst/>
          </a:prstGeom>
        </p:spPr>
      </p:pic>
      <p:pic>
        <p:nvPicPr>
          <p:cNvPr id="7172" name="Picture 4" descr="Australia Flag | American Flags Express">
            <a:extLst>
              <a:ext uri="{FF2B5EF4-FFF2-40B4-BE49-F238E27FC236}">
                <a16:creationId xmlns:a16="http://schemas.microsoft.com/office/drawing/2014/main" id="{FD639F0E-AAC4-CA0C-0D08-B2438BC4B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70" y="973985"/>
            <a:ext cx="4734639" cy="473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BC6B121C-9DA8-BECC-8B14-1FD5CC1FE686}"/>
              </a:ext>
            </a:extLst>
          </p:cNvPr>
          <p:cNvSpPr/>
          <p:nvPr/>
        </p:nvSpPr>
        <p:spPr>
          <a:xfrm>
            <a:off x="506363" y="485529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A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DE352EC-84D7-51CA-5C0A-6D47600501E8}"/>
              </a:ext>
            </a:extLst>
          </p:cNvPr>
          <p:cNvSpPr/>
          <p:nvPr/>
        </p:nvSpPr>
        <p:spPr>
          <a:xfrm>
            <a:off x="1169433" y="485529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u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8CE1E0B-0E94-05EB-FA4E-B8D2921E94DB}"/>
              </a:ext>
            </a:extLst>
          </p:cNvPr>
          <p:cNvSpPr/>
          <p:nvPr/>
        </p:nvSpPr>
        <p:spPr>
          <a:xfrm>
            <a:off x="1819109" y="486119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s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A43EC721-7A46-FDB0-D2CB-9152E31D10F3}"/>
              </a:ext>
            </a:extLst>
          </p:cNvPr>
          <p:cNvSpPr/>
          <p:nvPr/>
        </p:nvSpPr>
        <p:spPr>
          <a:xfrm>
            <a:off x="2487803" y="486671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t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3282864-DEB1-53C3-E5C8-82DE68EBED40}"/>
              </a:ext>
            </a:extLst>
          </p:cNvPr>
          <p:cNvSpPr/>
          <p:nvPr/>
        </p:nvSpPr>
        <p:spPr>
          <a:xfrm>
            <a:off x="3138412" y="486330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r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0A47ADF8-51E0-3BE4-E3A1-4FEA631B7C59}"/>
              </a:ext>
            </a:extLst>
          </p:cNvPr>
          <p:cNvSpPr/>
          <p:nvPr/>
        </p:nvSpPr>
        <p:spPr>
          <a:xfrm>
            <a:off x="3807106" y="486882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a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F322AE47-1571-0B1C-2260-E453366352E1}"/>
              </a:ext>
            </a:extLst>
          </p:cNvPr>
          <p:cNvSpPr/>
          <p:nvPr/>
        </p:nvSpPr>
        <p:spPr>
          <a:xfrm>
            <a:off x="4458065" y="487158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l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EA5B3E84-7E36-76AD-67F0-D2CC40AF671F}"/>
              </a:ext>
            </a:extLst>
          </p:cNvPr>
          <p:cNvSpPr/>
          <p:nvPr/>
        </p:nvSpPr>
        <p:spPr>
          <a:xfrm>
            <a:off x="5128351" y="487158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i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45B9FF79-D328-7182-BF3A-D69DC8998E55}"/>
              </a:ext>
            </a:extLst>
          </p:cNvPr>
          <p:cNvSpPr/>
          <p:nvPr/>
        </p:nvSpPr>
        <p:spPr>
          <a:xfrm>
            <a:off x="5767340" y="487232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3600" b="1" dirty="0">
                <a:solidFill>
                  <a:prstClr val="white"/>
                </a:solidFill>
              </a:rPr>
              <a:t>a</a:t>
            </a:r>
            <a:endParaRPr lang="en-US" sz="3600" b="1" dirty="0">
              <a:solidFill>
                <a:prstClr val="white"/>
              </a:solidFill>
            </a:endParaRPr>
          </a:p>
        </p:txBody>
      </p:sp>
      <p:pic>
        <p:nvPicPr>
          <p:cNvPr id="26" name="Picture 25" descr="A cartoon of a planet earth&#10;&#10;Description automatically generated">
            <a:extLst>
              <a:ext uri="{FF2B5EF4-FFF2-40B4-BE49-F238E27FC236}">
                <a16:creationId xmlns:a16="http://schemas.microsoft.com/office/drawing/2014/main" id="{A3847D5A-3C6A-9FDC-E5CA-FF4E2836D36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" t="20620" r="-5626" b="21551"/>
          <a:stretch/>
        </p:blipFill>
        <p:spPr>
          <a:xfrm>
            <a:off x="10584256" y="126834"/>
            <a:ext cx="1414010" cy="1094989"/>
          </a:xfrm>
          <a:prstGeom prst="rect">
            <a:avLst/>
          </a:prstGeom>
        </p:spPr>
      </p:pic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92A52A10-0862-DBFE-6F2A-53AAC72F0B62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Name of countries</a:t>
            </a:r>
          </a:p>
        </p:txBody>
      </p:sp>
    </p:spTree>
    <p:extLst>
      <p:ext uri="{BB962C8B-B14F-4D97-AF65-F5344CB8AC3E}">
        <p14:creationId xmlns:p14="http://schemas.microsoft.com/office/powerpoint/2010/main" val="336673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9" grpId="0"/>
      <p:bldP spid="6" grpId="0" animBg="1"/>
      <p:bldP spid="7" grpId="0" animBg="1"/>
      <p:bldP spid="8" grpId="0" animBg="1"/>
      <p:bldP spid="11" grpId="0" animBg="1"/>
      <p:bldP spid="13" grpId="0" animBg="1"/>
      <p:bldP spid="16" grpId="0" animBg="1"/>
      <p:bldP spid="17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35BFA2-6470-E8D0-A607-7A50079FB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935" y="671434"/>
            <a:ext cx="10192129" cy="5205293"/>
          </a:xfrm>
          <a:prstGeom prst="rect">
            <a:avLst/>
          </a:prstGeom>
        </p:spPr>
      </p:pic>
      <p:sp>
        <p:nvSpPr>
          <p:cNvPr id="22" name="Google Shape;281;p15">
            <a:extLst>
              <a:ext uri="{FF2B5EF4-FFF2-40B4-BE49-F238E27FC236}">
                <a16:creationId xmlns:a16="http://schemas.microsoft.com/office/drawing/2014/main" id="{2F3EB66D-5369-5A4F-AAD2-1A09D3577163}"/>
              </a:ext>
            </a:extLst>
          </p:cNvPr>
          <p:cNvSpPr txBox="1">
            <a:spLocks/>
          </p:cNvSpPr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24E87FE-5412-7145-B322-E3733914214A}"/>
              </a:ext>
            </a:extLst>
          </p:cNvPr>
          <p:cNvSpPr/>
          <p:nvPr/>
        </p:nvSpPr>
        <p:spPr>
          <a:xfrm>
            <a:off x="2374925" y="1863637"/>
            <a:ext cx="1295382" cy="48615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22D9B79-3A4A-DE43-A00E-CB1FE03F97D4}"/>
              </a:ext>
            </a:extLst>
          </p:cNvPr>
          <p:cNvSpPr/>
          <p:nvPr/>
        </p:nvSpPr>
        <p:spPr>
          <a:xfrm>
            <a:off x="3863716" y="798641"/>
            <a:ext cx="1197382" cy="6154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9D4578B-9372-6545-BB7E-1FADCD913CA5}"/>
              </a:ext>
            </a:extLst>
          </p:cNvPr>
          <p:cNvSpPr/>
          <p:nvPr/>
        </p:nvSpPr>
        <p:spPr>
          <a:xfrm>
            <a:off x="7418865" y="1282478"/>
            <a:ext cx="1295382" cy="55989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30EF764-5456-8242-8FAD-D727034EC17D}"/>
              </a:ext>
            </a:extLst>
          </p:cNvPr>
          <p:cNvSpPr/>
          <p:nvPr/>
        </p:nvSpPr>
        <p:spPr>
          <a:xfrm>
            <a:off x="7617001" y="2290633"/>
            <a:ext cx="1505734" cy="55989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12A033AE-5366-4144-AF0D-09F0208C5E93}"/>
              </a:ext>
            </a:extLst>
          </p:cNvPr>
          <p:cNvSpPr/>
          <p:nvPr/>
        </p:nvSpPr>
        <p:spPr>
          <a:xfrm>
            <a:off x="7355067" y="3600676"/>
            <a:ext cx="1767668" cy="55989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0A7036DC-B8C8-6B46-B2BD-54F0650EF2F5}"/>
              </a:ext>
            </a:extLst>
          </p:cNvPr>
          <p:cNvSpPr/>
          <p:nvPr/>
        </p:nvSpPr>
        <p:spPr>
          <a:xfrm>
            <a:off x="8714247" y="4771613"/>
            <a:ext cx="1523427" cy="6154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F938E90-E506-9148-BDD8-F04F5110DCE6}"/>
              </a:ext>
            </a:extLst>
          </p:cNvPr>
          <p:cNvSpPr/>
          <p:nvPr/>
        </p:nvSpPr>
        <p:spPr>
          <a:xfrm>
            <a:off x="3531660" y="4967848"/>
            <a:ext cx="1588817" cy="5777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CD3BB5-7191-D044-844C-EB9F45363376}"/>
              </a:ext>
            </a:extLst>
          </p:cNvPr>
          <p:cNvSpPr txBox="1"/>
          <p:nvPr/>
        </p:nvSpPr>
        <p:spPr>
          <a:xfrm>
            <a:off x="3054515" y="6303723"/>
            <a:ext cx="528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Click on each number, students look and say the word.</a:t>
            </a:r>
          </a:p>
        </p:txBody>
      </p:sp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EADAE7A9-F7AF-BDE3-3B66-E9F36C5EBFF4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Name of countries</a:t>
            </a:r>
          </a:p>
        </p:txBody>
      </p:sp>
    </p:spTree>
    <p:extLst>
      <p:ext uri="{BB962C8B-B14F-4D97-AF65-F5344CB8AC3E}">
        <p14:creationId xmlns:p14="http://schemas.microsoft.com/office/powerpoint/2010/main" val="224790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Practice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A929908A-62CD-4A48-BA53-832F915000CF}"/>
              </a:ext>
            </a:extLst>
          </p:cNvPr>
          <p:cNvSpPr/>
          <p:nvPr/>
        </p:nvSpPr>
        <p:spPr>
          <a:xfrm>
            <a:off x="2120765" y="1650444"/>
            <a:ext cx="7968036" cy="394997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FF4BC5-8955-954B-A947-18D12BCC5B20}"/>
              </a:ext>
            </a:extLst>
          </p:cNvPr>
          <p:cNvSpPr txBox="1"/>
          <p:nvPr/>
        </p:nvSpPr>
        <p:spPr>
          <a:xfrm>
            <a:off x="2320371" y="1913313"/>
            <a:ext cx="77159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</a:t>
            </a:r>
            <a:r>
              <a:rPr lang="en-VN" sz="2400" dirty="0"/>
              <a:t>ivide the class into </a:t>
            </a:r>
            <a:r>
              <a:rPr lang="en-US" sz="2400" dirty="0"/>
              <a:t>groups of 6.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Each student in the team takes out a mini-board.</a:t>
            </a:r>
            <a:r>
              <a:rPr lang="en-VN" sz="2400" dirty="0"/>
              <a:t> 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Read the clues and discuss with your teammate to guess what country is.</a:t>
            </a:r>
          </a:p>
          <a:p>
            <a:pPr marL="342900" indent="-342900">
              <a:buFontTx/>
              <a:buChar char="-"/>
            </a:pPr>
            <a:r>
              <a:rPr lang="en-VN" sz="2400" dirty="0"/>
              <a:t> </a:t>
            </a:r>
            <a:r>
              <a:rPr lang="en-US" sz="2400" dirty="0"/>
              <a:t>W</a:t>
            </a:r>
            <a:r>
              <a:rPr lang="en-VN" sz="2400" dirty="0"/>
              <a:t>rite down the correct </a:t>
            </a:r>
            <a:r>
              <a:rPr lang="en-US" sz="2400" dirty="0"/>
              <a:t>answer</a:t>
            </a:r>
            <a:r>
              <a:rPr lang="en-VN" sz="2400" dirty="0"/>
              <a:t> on the board.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I</a:t>
            </a:r>
            <a:r>
              <a:rPr lang="en-VN" sz="2400" dirty="0"/>
              <a:t>f all students in the team write the correct word, that team will receive 2 points. But if the team has 2 or 3 students write the wrong word, they won’t receive points.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</a:t>
            </a:r>
            <a:r>
              <a:rPr lang="en-VN" sz="2400" dirty="0"/>
              <a:t>he team with the highest point wins the game.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EA999C-76D6-F742-ADAB-E9234D98F3B5}"/>
              </a:ext>
            </a:extLst>
          </p:cNvPr>
          <p:cNvSpPr txBox="1"/>
          <p:nvPr/>
        </p:nvSpPr>
        <p:spPr>
          <a:xfrm>
            <a:off x="3888033" y="819447"/>
            <a:ext cx="6534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chemeClr val="accent2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Activity:  </a:t>
            </a:r>
            <a:r>
              <a:rPr lang="vi-VN" sz="4400" dirty="0">
                <a:solidFill>
                  <a:schemeClr val="accent2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The </a:t>
            </a:r>
            <a:r>
              <a:rPr lang="vi-VN" sz="4800" dirty="0">
                <a:solidFill>
                  <a:schemeClr val="accent2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fla</a:t>
            </a:r>
            <a:r>
              <a:rPr lang="en-US" sz="4800" dirty="0">
                <a:solidFill>
                  <a:schemeClr val="accent2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g</a:t>
            </a:r>
            <a:endParaRPr lang="en-VN" sz="4400" dirty="0">
              <a:solidFill>
                <a:schemeClr val="accent2"/>
              </a:solidFill>
              <a:latin typeface="Carter One" panose="03080802040405060005" pitchFamily="66" charset="77"/>
              <a:ea typeface="Carter One" panose="03080802040405060005" pitchFamily="66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94F301-8CFC-2F4B-B301-0055B0F4A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9124587" y="1117275"/>
            <a:ext cx="1181120" cy="1101175"/>
          </a:xfrm>
          <a:prstGeom prst="rect">
            <a:avLst/>
          </a:prstGeom>
        </p:spPr>
      </p:pic>
      <p:pic>
        <p:nvPicPr>
          <p:cNvPr id="3" name="Picture 2" descr="A cartoon of a planet earth&#10;&#10;Description automatically generated">
            <a:extLst>
              <a:ext uri="{FF2B5EF4-FFF2-40B4-BE49-F238E27FC236}">
                <a16:creationId xmlns:a16="http://schemas.microsoft.com/office/drawing/2014/main" id="{DE50703E-24F7-CE31-3FEE-E12B1A2C40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" t="20620" r="-5626" b="21551"/>
          <a:stretch/>
        </p:blipFill>
        <p:spPr>
          <a:xfrm>
            <a:off x="10584256" y="126834"/>
            <a:ext cx="1414010" cy="109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36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D743843E-3C5C-7D86-484C-A865066D24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6076" t="7250" r="3449" b="19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9D9D9584-0BE4-F679-C9D7-C19F501267E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54284" y="870994"/>
            <a:ext cx="10683432" cy="4861367"/>
          </a:xfr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altLang="en-US" sz="13800" b="1" spc="5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FF6E15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The Fla</a:t>
            </a:r>
            <a:r>
              <a:rPr lang="en-US" altLang="en-US" sz="13800" b="1" spc="5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FF6E15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g</a:t>
            </a:r>
            <a:endParaRPr lang="en-SG" sz="7200" b="1" i="1" spc="50" dirty="0">
              <a:ln w="28575" cmpd="sng">
                <a:solidFill>
                  <a:schemeClr val="bg1"/>
                </a:solidFill>
                <a:prstDash val="solid"/>
              </a:ln>
              <a:solidFill>
                <a:srgbClr val="FF6E15"/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38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7C31BF-CC4A-32C6-AFD9-E8BFC8A3582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543191" y="4763057"/>
            <a:ext cx="1458513" cy="74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4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>
            <a:extLst>
              <a:ext uri="{FF2B5EF4-FFF2-40B4-BE49-F238E27FC236}">
                <a16:creationId xmlns:a16="http://schemas.microsoft.com/office/drawing/2014/main" id="{7CAC707C-89E7-FD40-9558-6F4C1F4111BE}"/>
              </a:ext>
            </a:extLst>
          </p:cNvPr>
          <p:cNvSpPr/>
          <p:nvPr/>
        </p:nvSpPr>
        <p:spPr>
          <a:xfrm>
            <a:off x="6841699" y="1347063"/>
            <a:ext cx="3778026" cy="3951521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01;p3">
            <a:extLst>
              <a:ext uri="{FF2B5EF4-FFF2-40B4-BE49-F238E27FC236}">
                <a16:creationId xmlns:a16="http://schemas.microsoft.com/office/drawing/2014/main" id="{622B3DB9-F532-364E-B146-F0B51B39A5D1}"/>
              </a:ext>
            </a:extLst>
          </p:cNvPr>
          <p:cNvSpPr txBox="1"/>
          <p:nvPr/>
        </p:nvSpPr>
        <p:spPr>
          <a:xfrm>
            <a:off x="7135145" y="2679364"/>
            <a:ext cx="3210336" cy="12002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Name of the countries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“Where is he from?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He’s from …”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BDAFE-0972-C44C-A427-7B498FFD3E82}"/>
              </a:ext>
            </a:extLst>
          </p:cNvPr>
          <p:cNvSpPr txBox="1"/>
          <p:nvPr/>
        </p:nvSpPr>
        <p:spPr>
          <a:xfrm>
            <a:off x="7135145" y="4009292"/>
            <a:ext cx="321033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PB 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.4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4D132A-EA03-B948-A9C1-5660C6F573DC}"/>
              </a:ext>
            </a:extLst>
          </p:cNvPr>
          <p:cNvSpPr txBox="1"/>
          <p:nvPr/>
        </p:nvSpPr>
        <p:spPr>
          <a:xfrm>
            <a:off x="7135144" y="4584344"/>
            <a:ext cx="321033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p.3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Google Shape;99;p3">
            <a:extLst>
              <a:ext uri="{FF2B5EF4-FFF2-40B4-BE49-F238E27FC236}">
                <a16:creationId xmlns:a16="http://schemas.microsoft.com/office/drawing/2014/main" id="{7943169A-672D-6C47-A6D9-D49F9BF62E69}"/>
              </a:ext>
            </a:extLst>
          </p:cNvPr>
          <p:cNvSpPr txBox="1"/>
          <p:nvPr/>
        </p:nvSpPr>
        <p:spPr>
          <a:xfrm>
            <a:off x="6963281" y="1601475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 – Lesson 2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00;p3">
            <a:extLst>
              <a:ext uri="{FF2B5EF4-FFF2-40B4-BE49-F238E27FC236}">
                <a16:creationId xmlns:a16="http://schemas.microsoft.com/office/drawing/2014/main" id="{BED4F29A-2206-1C4F-812F-789F9B12E7CA}"/>
              </a:ext>
            </a:extLst>
          </p:cNvPr>
          <p:cNvSpPr txBox="1"/>
          <p:nvPr/>
        </p:nvSpPr>
        <p:spPr>
          <a:xfrm>
            <a:off x="7665475" y="2109938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learning…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61C752-EB09-A1BE-AF0F-A69EDD09A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18"/>
          <a:stretch/>
        </p:blipFill>
        <p:spPr>
          <a:xfrm>
            <a:off x="1919233" y="675627"/>
            <a:ext cx="3778026" cy="5193545"/>
          </a:xfrm>
          <a:prstGeom prst="rect">
            <a:avLst/>
          </a:prstGeom>
        </p:spPr>
      </p:pic>
      <p:pic>
        <p:nvPicPr>
          <p:cNvPr id="13" name="Picture 12" descr="A cartoon of a planet earth&#10;&#10;Description automatically generated">
            <a:extLst>
              <a:ext uri="{FF2B5EF4-FFF2-40B4-BE49-F238E27FC236}">
                <a16:creationId xmlns:a16="http://schemas.microsoft.com/office/drawing/2014/main" id="{BAECC6F9-FE6D-9015-B2B6-62B617F7A0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" t="20620" r="-5626" b="21551"/>
          <a:stretch/>
        </p:blipFill>
        <p:spPr>
          <a:xfrm>
            <a:off x="10430709" y="213223"/>
            <a:ext cx="1414010" cy="109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8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EB76D2F1-3D28-14BA-4144-80577A18D9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/>
          <a:srcRect l="6076" t="7250" r="3449" b="19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7384BD82-D601-68A7-2109-B986C799B7F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6760" y="622897"/>
            <a:ext cx="9838481" cy="5318566"/>
          </a:xfrm>
          <a:prstGeom prst="roundRect">
            <a:avLst>
              <a:gd name="adj" fmla="val 6249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9525">
                  <a:solidFill>
                    <a:srgbClr val="FFFFCC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This</a:t>
            </a:r>
          </a:p>
        </p:txBody>
      </p:sp>
      <p:grpSp>
        <p:nvGrpSpPr>
          <p:cNvPr id="31" name="MsPham-0936082789">
            <a:extLst>
              <a:ext uri="{FF2B5EF4-FFF2-40B4-BE49-F238E27FC236}">
                <a16:creationId xmlns:a16="http://schemas.microsoft.com/office/drawing/2014/main" id="{E9827B71-2E04-24FD-A681-C9649A37B33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" y="1539433"/>
            <a:ext cx="12192529" cy="5334556"/>
            <a:chOff x="-1" y="1539433"/>
            <a:chExt cx="12192529" cy="5334556"/>
          </a:xfrm>
        </p:grpSpPr>
        <p:pic>
          <p:nvPicPr>
            <p:cNvPr id="41" name="MsPham-0936082789">
              <a:extLst>
                <a:ext uri="{FF2B5EF4-FFF2-40B4-BE49-F238E27FC236}">
                  <a16:creationId xmlns:a16="http://schemas.microsoft.com/office/drawing/2014/main" id="{A3ADA3EF-C722-06CF-2277-61D068E7D69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6"/>
            <a:srcRect l="93215" t="63454" b="13253"/>
            <a:stretch/>
          </p:blipFill>
          <p:spPr>
            <a:xfrm>
              <a:off x="-1" y="5136204"/>
              <a:ext cx="1526887" cy="1737785"/>
            </a:xfrm>
            <a:custGeom>
              <a:avLst/>
              <a:gdLst>
                <a:gd name="connsiteX0" fmla="*/ 0 w 11902968"/>
                <a:gd name="connsiteY0" fmla="*/ 0 h 6694838"/>
                <a:gd name="connsiteX1" fmla="*/ 6995160 w 11902968"/>
                <a:gd name="connsiteY1" fmla="*/ 0 h 6694838"/>
                <a:gd name="connsiteX2" fmla="*/ 6995160 w 11902968"/>
                <a:gd name="connsiteY2" fmla="*/ 4529513 h 6694838"/>
                <a:gd name="connsiteX3" fmla="*/ 11902440 w 11902968"/>
                <a:gd name="connsiteY3" fmla="*/ 4529513 h 6694838"/>
                <a:gd name="connsiteX4" fmla="*/ 11902440 w 11902968"/>
                <a:gd name="connsiteY4" fmla="*/ 0 h 6694838"/>
                <a:gd name="connsiteX5" fmla="*/ 11902968 w 11902968"/>
                <a:gd name="connsiteY5" fmla="*/ 0 h 6694838"/>
                <a:gd name="connsiteX6" fmla="*/ 11902968 w 11902968"/>
                <a:gd name="connsiteY6" fmla="*/ 6694838 h 6694838"/>
                <a:gd name="connsiteX7" fmla="*/ 0 w 11902968"/>
                <a:gd name="connsiteY7" fmla="*/ 6694838 h 669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902968" h="6694838">
                  <a:moveTo>
                    <a:pt x="0" y="0"/>
                  </a:moveTo>
                  <a:lnTo>
                    <a:pt x="6995160" y="0"/>
                  </a:lnTo>
                  <a:lnTo>
                    <a:pt x="6995160" y="4529513"/>
                  </a:lnTo>
                  <a:lnTo>
                    <a:pt x="11902440" y="4529513"/>
                  </a:lnTo>
                  <a:lnTo>
                    <a:pt x="11902440" y="0"/>
                  </a:lnTo>
                  <a:lnTo>
                    <a:pt x="11902968" y="0"/>
                  </a:lnTo>
                  <a:lnTo>
                    <a:pt x="11902968" y="6694838"/>
                  </a:lnTo>
                  <a:lnTo>
                    <a:pt x="0" y="6694838"/>
                  </a:lnTo>
                  <a:close/>
                </a:path>
              </a:pathLst>
            </a:custGeom>
          </p:spPr>
        </p:pic>
        <p:pic>
          <p:nvPicPr>
            <p:cNvPr id="40" name="MsPham-0936082789">
              <a:extLst>
                <a:ext uri="{FF2B5EF4-FFF2-40B4-BE49-F238E27FC236}">
                  <a16:creationId xmlns:a16="http://schemas.microsoft.com/office/drawing/2014/main" id="{D9BD5755-34FF-98AA-71F9-D2234E9B3D0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6"/>
            <a:srcRect t="15460" b="13253"/>
            <a:stretch/>
          </p:blipFill>
          <p:spPr>
            <a:xfrm>
              <a:off x="685800" y="1539433"/>
              <a:ext cx="11506728" cy="5318567"/>
            </a:xfrm>
            <a:custGeom>
              <a:avLst/>
              <a:gdLst>
                <a:gd name="connsiteX0" fmla="*/ 0 w 11902968"/>
                <a:gd name="connsiteY0" fmla="*/ 0 h 6694838"/>
                <a:gd name="connsiteX1" fmla="*/ 6995160 w 11902968"/>
                <a:gd name="connsiteY1" fmla="*/ 0 h 6694838"/>
                <a:gd name="connsiteX2" fmla="*/ 6995160 w 11902968"/>
                <a:gd name="connsiteY2" fmla="*/ 4529513 h 6694838"/>
                <a:gd name="connsiteX3" fmla="*/ 11902440 w 11902968"/>
                <a:gd name="connsiteY3" fmla="*/ 4529513 h 6694838"/>
                <a:gd name="connsiteX4" fmla="*/ 11902440 w 11902968"/>
                <a:gd name="connsiteY4" fmla="*/ 0 h 6694838"/>
                <a:gd name="connsiteX5" fmla="*/ 11902968 w 11902968"/>
                <a:gd name="connsiteY5" fmla="*/ 0 h 6694838"/>
                <a:gd name="connsiteX6" fmla="*/ 11902968 w 11902968"/>
                <a:gd name="connsiteY6" fmla="*/ 6694838 h 6694838"/>
                <a:gd name="connsiteX7" fmla="*/ 0 w 11902968"/>
                <a:gd name="connsiteY7" fmla="*/ 6694838 h 669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902968" h="6694838">
                  <a:moveTo>
                    <a:pt x="0" y="0"/>
                  </a:moveTo>
                  <a:lnTo>
                    <a:pt x="6995160" y="0"/>
                  </a:lnTo>
                  <a:lnTo>
                    <a:pt x="6995160" y="4529513"/>
                  </a:lnTo>
                  <a:lnTo>
                    <a:pt x="11902440" y="4529513"/>
                  </a:lnTo>
                  <a:lnTo>
                    <a:pt x="11902440" y="0"/>
                  </a:lnTo>
                  <a:lnTo>
                    <a:pt x="11902968" y="0"/>
                  </a:lnTo>
                  <a:lnTo>
                    <a:pt x="11902968" y="6694838"/>
                  </a:lnTo>
                  <a:lnTo>
                    <a:pt x="0" y="6694838"/>
                  </a:lnTo>
                  <a:close/>
                </a:path>
              </a:pathLst>
            </a:custGeom>
          </p:spPr>
        </p:pic>
      </p:grpSp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46D4F377-B554-637B-1D81-52077BB9A5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rcRect l="-37"/>
          <a:stretch>
            <a:fillRect/>
          </a:stretch>
        </p:blipFill>
        <p:spPr>
          <a:xfrm>
            <a:off x="9775645" y="5234727"/>
            <a:ext cx="2324915" cy="1540738"/>
          </a:xfrm>
          <a:custGeom>
            <a:avLst/>
            <a:gdLst>
              <a:gd name="connsiteX0" fmla="*/ 610572 w 2622251"/>
              <a:gd name="connsiteY0" fmla="*/ 0 h 1737785"/>
              <a:gd name="connsiteX1" fmla="*/ 2622251 w 2622251"/>
              <a:gd name="connsiteY1" fmla="*/ 0 h 1737785"/>
              <a:gd name="connsiteX2" fmla="*/ 2622251 w 2622251"/>
              <a:gd name="connsiteY2" fmla="*/ 1737785 h 1737785"/>
              <a:gd name="connsiteX3" fmla="*/ 971 w 2622251"/>
              <a:gd name="connsiteY3" fmla="*/ 1737785 h 1737785"/>
              <a:gd name="connsiteX4" fmla="*/ 971 w 2622251"/>
              <a:gd name="connsiteY4" fmla="*/ 684726 h 1737785"/>
              <a:gd name="connsiteX5" fmla="*/ 610572 w 2622251"/>
              <a:gd name="connsiteY5" fmla="*/ 684726 h 1737785"/>
              <a:gd name="connsiteX6" fmla="*/ 0 w 2622251"/>
              <a:gd name="connsiteY6" fmla="*/ 0 h 1737785"/>
              <a:gd name="connsiteX7" fmla="*/ 971 w 2622251"/>
              <a:gd name="connsiteY7" fmla="*/ 0 h 1737785"/>
              <a:gd name="connsiteX8" fmla="*/ 971 w 2622251"/>
              <a:gd name="connsiteY8" fmla="*/ 684726 h 1737785"/>
              <a:gd name="connsiteX9" fmla="*/ 0 w 2622251"/>
              <a:gd name="connsiteY9" fmla="*/ 684726 h 173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22251" h="1737785">
                <a:moveTo>
                  <a:pt x="610572" y="0"/>
                </a:moveTo>
                <a:lnTo>
                  <a:pt x="2622251" y="0"/>
                </a:lnTo>
                <a:lnTo>
                  <a:pt x="2622251" y="1737785"/>
                </a:lnTo>
                <a:lnTo>
                  <a:pt x="971" y="1737785"/>
                </a:lnTo>
                <a:lnTo>
                  <a:pt x="971" y="684726"/>
                </a:lnTo>
                <a:lnTo>
                  <a:pt x="610572" y="684726"/>
                </a:lnTo>
                <a:close/>
                <a:moveTo>
                  <a:pt x="0" y="0"/>
                </a:moveTo>
                <a:lnTo>
                  <a:pt x="971" y="0"/>
                </a:lnTo>
                <a:lnTo>
                  <a:pt x="971" y="684726"/>
                </a:lnTo>
                <a:lnTo>
                  <a:pt x="0" y="684726"/>
                </a:lnTo>
                <a:close/>
              </a:path>
            </a:pathLst>
          </a:cu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A615788-3681-E936-DE35-E71104E115A8}"/>
              </a:ext>
            </a:extLst>
          </p:cNvPr>
          <p:cNvSpPr txBox="1"/>
          <p:nvPr/>
        </p:nvSpPr>
        <p:spPr>
          <a:xfrm>
            <a:off x="1859280" y="861724"/>
            <a:ext cx="899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Arial" panose="020B0604020202020204" pitchFamily="34" charset="0"/>
              </a:rPr>
              <a:t>It’s got white, red and blue. It’s got  lots of stars.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097221E4-8DB1-153D-7267-758686E65439}"/>
              </a:ext>
            </a:extLst>
          </p:cNvPr>
          <p:cNvSpPr/>
          <p:nvPr/>
        </p:nvSpPr>
        <p:spPr>
          <a:xfrm>
            <a:off x="3959367" y="4723154"/>
            <a:ext cx="1865737" cy="700568"/>
          </a:xfrm>
          <a:prstGeom prst="roundRect">
            <a:avLst>
              <a:gd name="adj" fmla="val 17140"/>
            </a:avLst>
          </a:prstGeom>
          <a:solidFill>
            <a:srgbClr val="FFFFCC"/>
          </a:solidFill>
          <a:ln w="38100">
            <a:solidFill>
              <a:srgbClr val="FF6E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n w="9525">
                  <a:solidFill>
                    <a:srgbClr val="FFFFCC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The UK</a:t>
            </a:r>
            <a:endParaRPr lang="en-US" sz="3600" b="1" dirty="0">
              <a:ln w="9525">
                <a:solidFill>
                  <a:srgbClr val="FFFFCC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B56A4468-C7CC-CAD7-6A2C-C7D17BAC9F2C}"/>
              </a:ext>
            </a:extLst>
          </p:cNvPr>
          <p:cNvSpPr/>
          <p:nvPr/>
        </p:nvSpPr>
        <p:spPr>
          <a:xfrm>
            <a:off x="8200285" y="4723154"/>
            <a:ext cx="2131557" cy="700568"/>
          </a:xfrm>
          <a:prstGeom prst="roundRect">
            <a:avLst>
              <a:gd name="adj" fmla="val 17140"/>
            </a:avLst>
          </a:prstGeom>
          <a:solidFill>
            <a:srgbClr val="FFFFCC"/>
          </a:solidFill>
          <a:ln w="38100">
            <a:solidFill>
              <a:srgbClr val="AB25AE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n w="9525">
                  <a:solidFill>
                    <a:srgbClr val="FFFFCC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Argentina</a:t>
            </a:r>
            <a:endParaRPr lang="en-US" sz="3600" b="1" dirty="0">
              <a:ln w="9525">
                <a:solidFill>
                  <a:srgbClr val="FFFFCC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201B797B-474F-4F3B-659B-ACAC9FC6809B}"/>
              </a:ext>
            </a:extLst>
          </p:cNvPr>
          <p:cNvSpPr/>
          <p:nvPr/>
        </p:nvSpPr>
        <p:spPr>
          <a:xfrm>
            <a:off x="1955852" y="4723154"/>
            <a:ext cx="1865737" cy="700568"/>
          </a:xfrm>
          <a:prstGeom prst="roundRect">
            <a:avLst>
              <a:gd name="adj" fmla="val 1714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n w="9525">
                  <a:solidFill>
                    <a:srgbClr val="FFFFCC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The USA</a:t>
            </a:r>
            <a:endParaRPr lang="en-US" sz="3600" b="1" dirty="0">
              <a:ln w="9525">
                <a:solidFill>
                  <a:srgbClr val="FFFFCC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23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4BF139-EA75-89B4-FBB2-CCFCBB413052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49871" y="5570777"/>
            <a:ext cx="1458513" cy="741371"/>
          </a:xfrm>
          <a:prstGeom prst="rect">
            <a:avLst/>
          </a:prstGeom>
        </p:spPr>
      </p:pic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F6EBDC41-264B-02FE-C9FB-B85A17BA2243}"/>
              </a:ext>
            </a:extLst>
          </p:cNvPr>
          <p:cNvSpPr/>
          <p:nvPr/>
        </p:nvSpPr>
        <p:spPr>
          <a:xfrm>
            <a:off x="5975499" y="4723154"/>
            <a:ext cx="2076388" cy="700568"/>
          </a:xfrm>
          <a:prstGeom prst="roundRect">
            <a:avLst>
              <a:gd name="adj" fmla="val 17140"/>
            </a:avLst>
          </a:prstGeom>
          <a:solidFill>
            <a:srgbClr val="FFFFCC"/>
          </a:solidFill>
          <a:ln w="38100">
            <a:solidFill>
              <a:srgbClr val="00B0F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n w="9525">
                  <a:solidFill>
                    <a:srgbClr val="FFFFCC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Việt Nam</a:t>
            </a:r>
            <a:endParaRPr lang="en-US" sz="3600" b="1" dirty="0">
              <a:ln w="9525">
                <a:solidFill>
                  <a:srgbClr val="FFFFCC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2" name="Picture 2" descr="Usa Flag Stock Photo - Download Image Now - American Flag, Flat - Physical  Description, Icon - iStock">
            <a:extLst>
              <a:ext uri="{FF2B5EF4-FFF2-40B4-BE49-F238E27FC236}">
                <a16:creationId xmlns:a16="http://schemas.microsoft.com/office/drawing/2014/main" id="{61D280DC-7287-4EB2-BD1A-40EB40D9D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0"/>
          <a:stretch/>
        </p:blipFill>
        <p:spPr bwMode="auto">
          <a:xfrm>
            <a:off x="4036158" y="2171250"/>
            <a:ext cx="4170593" cy="230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F77357-A64D-9CE3-F102-84DD24B642F9}"/>
              </a:ext>
            </a:extLst>
          </p:cNvPr>
          <p:cNvSpPr txBox="1"/>
          <p:nvPr/>
        </p:nvSpPr>
        <p:spPr>
          <a:xfrm>
            <a:off x="4150749" y="110953"/>
            <a:ext cx="457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Read the clues, write the answer on the board.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38675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mph" presetSubtype="0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9" presetClass="emph" presetSubtype="0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4" grpId="0" animBg="1"/>
      <p:bldP spid="24" grpId="1" animBg="1"/>
      <p:bldP spid="24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EB76D2F1-3D28-14BA-4144-80577A18D9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/>
          <a:srcRect l="6076" t="7250" r="3449" b="19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7384BD82-D601-68A7-2109-B986C799B7F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6760" y="622897"/>
            <a:ext cx="9838481" cy="5318566"/>
          </a:xfrm>
          <a:prstGeom prst="roundRect">
            <a:avLst>
              <a:gd name="adj" fmla="val 6249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9525">
                  <a:solidFill>
                    <a:srgbClr val="FFFFCC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This</a:t>
            </a:r>
          </a:p>
        </p:txBody>
      </p:sp>
      <p:grpSp>
        <p:nvGrpSpPr>
          <p:cNvPr id="31" name="MsPham-0936082789">
            <a:extLst>
              <a:ext uri="{FF2B5EF4-FFF2-40B4-BE49-F238E27FC236}">
                <a16:creationId xmlns:a16="http://schemas.microsoft.com/office/drawing/2014/main" id="{E9827B71-2E04-24FD-A681-C9649A37B33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" y="1539433"/>
            <a:ext cx="12192529" cy="5334556"/>
            <a:chOff x="-1" y="1539433"/>
            <a:chExt cx="12192529" cy="5334556"/>
          </a:xfrm>
        </p:grpSpPr>
        <p:pic>
          <p:nvPicPr>
            <p:cNvPr id="41" name="MsPham-0936082789">
              <a:extLst>
                <a:ext uri="{FF2B5EF4-FFF2-40B4-BE49-F238E27FC236}">
                  <a16:creationId xmlns:a16="http://schemas.microsoft.com/office/drawing/2014/main" id="{A3ADA3EF-C722-06CF-2277-61D068E7D69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6"/>
            <a:srcRect l="93215" t="63454" b="13253"/>
            <a:stretch/>
          </p:blipFill>
          <p:spPr>
            <a:xfrm>
              <a:off x="-1" y="5136204"/>
              <a:ext cx="1526887" cy="1737785"/>
            </a:xfrm>
            <a:custGeom>
              <a:avLst/>
              <a:gdLst>
                <a:gd name="connsiteX0" fmla="*/ 0 w 11902968"/>
                <a:gd name="connsiteY0" fmla="*/ 0 h 6694838"/>
                <a:gd name="connsiteX1" fmla="*/ 6995160 w 11902968"/>
                <a:gd name="connsiteY1" fmla="*/ 0 h 6694838"/>
                <a:gd name="connsiteX2" fmla="*/ 6995160 w 11902968"/>
                <a:gd name="connsiteY2" fmla="*/ 4529513 h 6694838"/>
                <a:gd name="connsiteX3" fmla="*/ 11902440 w 11902968"/>
                <a:gd name="connsiteY3" fmla="*/ 4529513 h 6694838"/>
                <a:gd name="connsiteX4" fmla="*/ 11902440 w 11902968"/>
                <a:gd name="connsiteY4" fmla="*/ 0 h 6694838"/>
                <a:gd name="connsiteX5" fmla="*/ 11902968 w 11902968"/>
                <a:gd name="connsiteY5" fmla="*/ 0 h 6694838"/>
                <a:gd name="connsiteX6" fmla="*/ 11902968 w 11902968"/>
                <a:gd name="connsiteY6" fmla="*/ 6694838 h 6694838"/>
                <a:gd name="connsiteX7" fmla="*/ 0 w 11902968"/>
                <a:gd name="connsiteY7" fmla="*/ 6694838 h 669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902968" h="6694838">
                  <a:moveTo>
                    <a:pt x="0" y="0"/>
                  </a:moveTo>
                  <a:lnTo>
                    <a:pt x="6995160" y="0"/>
                  </a:lnTo>
                  <a:lnTo>
                    <a:pt x="6995160" y="4529513"/>
                  </a:lnTo>
                  <a:lnTo>
                    <a:pt x="11902440" y="4529513"/>
                  </a:lnTo>
                  <a:lnTo>
                    <a:pt x="11902440" y="0"/>
                  </a:lnTo>
                  <a:lnTo>
                    <a:pt x="11902968" y="0"/>
                  </a:lnTo>
                  <a:lnTo>
                    <a:pt x="11902968" y="6694838"/>
                  </a:lnTo>
                  <a:lnTo>
                    <a:pt x="0" y="6694838"/>
                  </a:lnTo>
                  <a:close/>
                </a:path>
              </a:pathLst>
            </a:custGeom>
          </p:spPr>
        </p:pic>
        <p:pic>
          <p:nvPicPr>
            <p:cNvPr id="40" name="MsPham-0936082789">
              <a:extLst>
                <a:ext uri="{FF2B5EF4-FFF2-40B4-BE49-F238E27FC236}">
                  <a16:creationId xmlns:a16="http://schemas.microsoft.com/office/drawing/2014/main" id="{D9BD5755-34FF-98AA-71F9-D2234E9B3D0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6"/>
            <a:srcRect t="15460" b="13253"/>
            <a:stretch/>
          </p:blipFill>
          <p:spPr>
            <a:xfrm>
              <a:off x="685800" y="1539433"/>
              <a:ext cx="11506728" cy="5318567"/>
            </a:xfrm>
            <a:custGeom>
              <a:avLst/>
              <a:gdLst>
                <a:gd name="connsiteX0" fmla="*/ 0 w 11902968"/>
                <a:gd name="connsiteY0" fmla="*/ 0 h 6694838"/>
                <a:gd name="connsiteX1" fmla="*/ 6995160 w 11902968"/>
                <a:gd name="connsiteY1" fmla="*/ 0 h 6694838"/>
                <a:gd name="connsiteX2" fmla="*/ 6995160 w 11902968"/>
                <a:gd name="connsiteY2" fmla="*/ 4529513 h 6694838"/>
                <a:gd name="connsiteX3" fmla="*/ 11902440 w 11902968"/>
                <a:gd name="connsiteY3" fmla="*/ 4529513 h 6694838"/>
                <a:gd name="connsiteX4" fmla="*/ 11902440 w 11902968"/>
                <a:gd name="connsiteY4" fmla="*/ 0 h 6694838"/>
                <a:gd name="connsiteX5" fmla="*/ 11902968 w 11902968"/>
                <a:gd name="connsiteY5" fmla="*/ 0 h 6694838"/>
                <a:gd name="connsiteX6" fmla="*/ 11902968 w 11902968"/>
                <a:gd name="connsiteY6" fmla="*/ 6694838 h 6694838"/>
                <a:gd name="connsiteX7" fmla="*/ 0 w 11902968"/>
                <a:gd name="connsiteY7" fmla="*/ 6694838 h 669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902968" h="6694838">
                  <a:moveTo>
                    <a:pt x="0" y="0"/>
                  </a:moveTo>
                  <a:lnTo>
                    <a:pt x="6995160" y="0"/>
                  </a:lnTo>
                  <a:lnTo>
                    <a:pt x="6995160" y="4529513"/>
                  </a:lnTo>
                  <a:lnTo>
                    <a:pt x="11902440" y="4529513"/>
                  </a:lnTo>
                  <a:lnTo>
                    <a:pt x="11902440" y="0"/>
                  </a:lnTo>
                  <a:lnTo>
                    <a:pt x="11902968" y="0"/>
                  </a:lnTo>
                  <a:lnTo>
                    <a:pt x="11902968" y="6694838"/>
                  </a:lnTo>
                  <a:lnTo>
                    <a:pt x="0" y="6694838"/>
                  </a:lnTo>
                  <a:close/>
                </a:path>
              </a:pathLst>
            </a:custGeom>
          </p:spPr>
        </p:pic>
      </p:grpSp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46D4F377-B554-637B-1D81-52077BB9A5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rcRect l="-37"/>
          <a:stretch>
            <a:fillRect/>
          </a:stretch>
        </p:blipFill>
        <p:spPr>
          <a:xfrm>
            <a:off x="9775645" y="5234727"/>
            <a:ext cx="2324915" cy="1540738"/>
          </a:xfrm>
          <a:custGeom>
            <a:avLst/>
            <a:gdLst>
              <a:gd name="connsiteX0" fmla="*/ 610572 w 2622251"/>
              <a:gd name="connsiteY0" fmla="*/ 0 h 1737785"/>
              <a:gd name="connsiteX1" fmla="*/ 2622251 w 2622251"/>
              <a:gd name="connsiteY1" fmla="*/ 0 h 1737785"/>
              <a:gd name="connsiteX2" fmla="*/ 2622251 w 2622251"/>
              <a:gd name="connsiteY2" fmla="*/ 1737785 h 1737785"/>
              <a:gd name="connsiteX3" fmla="*/ 971 w 2622251"/>
              <a:gd name="connsiteY3" fmla="*/ 1737785 h 1737785"/>
              <a:gd name="connsiteX4" fmla="*/ 971 w 2622251"/>
              <a:gd name="connsiteY4" fmla="*/ 684726 h 1737785"/>
              <a:gd name="connsiteX5" fmla="*/ 610572 w 2622251"/>
              <a:gd name="connsiteY5" fmla="*/ 684726 h 1737785"/>
              <a:gd name="connsiteX6" fmla="*/ 0 w 2622251"/>
              <a:gd name="connsiteY6" fmla="*/ 0 h 1737785"/>
              <a:gd name="connsiteX7" fmla="*/ 971 w 2622251"/>
              <a:gd name="connsiteY7" fmla="*/ 0 h 1737785"/>
              <a:gd name="connsiteX8" fmla="*/ 971 w 2622251"/>
              <a:gd name="connsiteY8" fmla="*/ 684726 h 1737785"/>
              <a:gd name="connsiteX9" fmla="*/ 0 w 2622251"/>
              <a:gd name="connsiteY9" fmla="*/ 684726 h 173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22251" h="1737785">
                <a:moveTo>
                  <a:pt x="610572" y="0"/>
                </a:moveTo>
                <a:lnTo>
                  <a:pt x="2622251" y="0"/>
                </a:lnTo>
                <a:lnTo>
                  <a:pt x="2622251" y="1737785"/>
                </a:lnTo>
                <a:lnTo>
                  <a:pt x="971" y="1737785"/>
                </a:lnTo>
                <a:lnTo>
                  <a:pt x="971" y="684726"/>
                </a:lnTo>
                <a:lnTo>
                  <a:pt x="610572" y="684726"/>
                </a:lnTo>
                <a:close/>
                <a:moveTo>
                  <a:pt x="0" y="0"/>
                </a:moveTo>
                <a:lnTo>
                  <a:pt x="971" y="0"/>
                </a:lnTo>
                <a:lnTo>
                  <a:pt x="971" y="684726"/>
                </a:lnTo>
                <a:lnTo>
                  <a:pt x="0" y="684726"/>
                </a:lnTo>
                <a:close/>
              </a:path>
            </a:pathLst>
          </a:cu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8ACAA94-D557-3DAF-07C4-2382EDE54DF1}"/>
              </a:ext>
            </a:extLst>
          </p:cNvPr>
          <p:cNvSpPr txBox="1"/>
          <p:nvPr/>
        </p:nvSpPr>
        <p:spPr>
          <a:xfrm>
            <a:off x="1826112" y="888422"/>
            <a:ext cx="8061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Arial" panose="020B0604020202020204" pitchFamily="34" charset="0"/>
              </a:rPr>
              <a:t>It’s red and yellow. It’s got a star in the middle.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3737E5E9-8B87-4BC1-E8B8-4A78E6B92848}"/>
              </a:ext>
            </a:extLst>
          </p:cNvPr>
          <p:cNvSpPr/>
          <p:nvPr/>
        </p:nvSpPr>
        <p:spPr>
          <a:xfrm>
            <a:off x="3870180" y="4723154"/>
            <a:ext cx="2178203" cy="700568"/>
          </a:xfrm>
          <a:prstGeom prst="roundRect">
            <a:avLst>
              <a:gd name="adj" fmla="val 17140"/>
            </a:avLst>
          </a:prstGeom>
          <a:solidFill>
            <a:srgbClr val="FFFFCC"/>
          </a:solidFill>
          <a:ln w="38100">
            <a:solidFill>
              <a:srgbClr val="FF6E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n w="9525">
                  <a:solidFill>
                    <a:srgbClr val="FFFFCC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Singapore</a:t>
            </a:r>
            <a:endParaRPr lang="en-US" sz="3600" b="1" dirty="0">
              <a:ln w="9525">
                <a:solidFill>
                  <a:srgbClr val="FFFFCC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27EB8794-07D8-641C-D2A1-1F3DF2903AD1}"/>
              </a:ext>
            </a:extLst>
          </p:cNvPr>
          <p:cNvSpPr/>
          <p:nvPr/>
        </p:nvSpPr>
        <p:spPr>
          <a:xfrm>
            <a:off x="8295981" y="4723154"/>
            <a:ext cx="2134559" cy="700568"/>
          </a:xfrm>
          <a:prstGeom prst="roundRect">
            <a:avLst>
              <a:gd name="adj" fmla="val 17140"/>
            </a:avLst>
          </a:prstGeom>
          <a:solidFill>
            <a:srgbClr val="FFFFCC"/>
          </a:solidFill>
          <a:ln w="38100">
            <a:solidFill>
              <a:srgbClr val="AB25AE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n w="9525">
                  <a:solidFill>
                    <a:srgbClr val="FFFFCC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Việt Nam</a:t>
            </a:r>
            <a:endParaRPr lang="en-US" sz="3600" b="1" dirty="0">
              <a:ln w="9525">
                <a:solidFill>
                  <a:srgbClr val="FFFFCC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9D7B9C7C-24DC-8AEF-C6FD-F942F9AF4C47}"/>
              </a:ext>
            </a:extLst>
          </p:cNvPr>
          <p:cNvSpPr/>
          <p:nvPr/>
        </p:nvSpPr>
        <p:spPr>
          <a:xfrm>
            <a:off x="1892054" y="4723154"/>
            <a:ext cx="1865737" cy="700568"/>
          </a:xfrm>
          <a:prstGeom prst="roundRect">
            <a:avLst>
              <a:gd name="adj" fmla="val 1714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n w="9525">
                  <a:solidFill>
                    <a:srgbClr val="FFFFCC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Turkey</a:t>
            </a:r>
            <a:endParaRPr lang="en-US" sz="3600" b="1" dirty="0">
              <a:ln w="9525">
                <a:solidFill>
                  <a:srgbClr val="FFFFCC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2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DA6006F-6310-4EF9-A3CE-A04CC62A9A49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49871" y="5570777"/>
            <a:ext cx="1458513" cy="741371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8B42309E-0DAF-4F78-CC7A-ABACC6369242}"/>
              </a:ext>
            </a:extLst>
          </p:cNvPr>
          <p:cNvSpPr/>
          <p:nvPr/>
        </p:nvSpPr>
        <p:spPr>
          <a:xfrm>
            <a:off x="6175516" y="4723154"/>
            <a:ext cx="2029025" cy="700568"/>
          </a:xfrm>
          <a:prstGeom prst="roundRect">
            <a:avLst>
              <a:gd name="adj" fmla="val 17140"/>
            </a:avLst>
          </a:prstGeom>
          <a:solidFill>
            <a:srgbClr val="FFFFCC"/>
          </a:solidFill>
          <a:ln w="38100">
            <a:solidFill>
              <a:srgbClr val="00B0F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n w="9525">
                  <a:solidFill>
                    <a:srgbClr val="FFFFCC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The UK</a:t>
            </a:r>
            <a:endParaRPr lang="en-US" sz="3600" b="1" dirty="0">
              <a:ln w="9525">
                <a:solidFill>
                  <a:srgbClr val="FFFFCC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2" name="Picture 2" descr="Flag of Vietnam - Wikipedia">
            <a:extLst>
              <a:ext uri="{FF2B5EF4-FFF2-40B4-BE49-F238E27FC236}">
                <a16:creationId xmlns:a16="http://schemas.microsoft.com/office/drawing/2014/main" id="{5257503E-8362-C057-94C3-C2F94B860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747" y="2182394"/>
            <a:ext cx="3576053" cy="238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00EDA7-E9A6-35BD-9B39-6BEEB9C95CE7}"/>
              </a:ext>
            </a:extLst>
          </p:cNvPr>
          <p:cNvSpPr txBox="1"/>
          <p:nvPr/>
        </p:nvSpPr>
        <p:spPr>
          <a:xfrm>
            <a:off x="4150749" y="110953"/>
            <a:ext cx="457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Read the clues, write the answer on the board.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68261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9" presetClass="emph" presetSubtype="0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9" presetClass="emph" presetSubtype="0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20" grpId="0" animBg="1"/>
      <p:bldP spid="21" grpId="0" animBg="1"/>
      <p:bldP spid="21" grpId="1" animBg="1"/>
      <p:bldP spid="21" grpId="2" animBg="1"/>
      <p:bldP spid="23" grpId="0" animBg="1"/>
      <p:bldP spid="23" grpId="1" animBg="1"/>
      <p:bldP spid="23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EB76D2F1-3D28-14BA-4144-80577A18D9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/>
          <a:srcRect l="6076" t="7250" r="3449" b="19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7384BD82-D601-68A7-2109-B986C799B7F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6760" y="622897"/>
            <a:ext cx="9838481" cy="5318566"/>
          </a:xfrm>
          <a:prstGeom prst="roundRect">
            <a:avLst>
              <a:gd name="adj" fmla="val 6249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9525">
                  <a:solidFill>
                    <a:srgbClr val="FFFFCC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This</a:t>
            </a:r>
          </a:p>
        </p:txBody>
      </p:sp>
      <p:grpSp>
        <p:nvGrpSpPr>
          <p:cNvPr id="31" name="MsPham-0936082789">
            <a:extLst>
              <a:ext uri="{FF2B5EF4-FFF2-40B4-BE49-F238E27FC236}">
                <a16:creationId xmlns:a16="http://schemas.microsoft.com/office/drawing/2014/main" id="{E9827B71-2E04-24FD-A681-C9649A37B33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" y="1539433"/>
            <a:ext cx="12192529" cy="5334556"/>
            <a:chOff x="-1" y="1539433"/>
            <a:chExt cx="12192529" cy="5334556"/>
          </a:xfrm>
        </p:grpSpPr>
        <p:pic>
          <p:nvPicPr>
            <p:cNvPr id="41" name="MsPham-0936082789">
              <a:extLst>
                <a:ext uri="{FF2B5EF4-FFF2-40B4-BE49-F238E27FC236}">
                  <a16:creationId xmlns:a16="http://schemas.microsoft.com/office/drawing/2014/main" id="{A3ADA3EF-C722-06CF-2277-61D068E7D69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6"/>
            <a:srcRect l="93215" t="63454" b="13253"/>
            <a:stretch/>
          </p:blipFill>
          <p:spPr>
            <a:xfrm>
              <a:off x="-1" y="5136204"/>
              <a:ext cx="1526887" cy="1737785"/>
            </a:xfrm>
            <a:custGeom>
              <a:avLst/>
              <a:gdLst>
                <a:gd name="connsiteX0" fmla="*/ 0 w 11902968"/>
                <a:gd name="connsiteY0" fmla="*/ 0 h 6694838"/>
                <a:gd name="connsiteX1" fmla="*/ 6995160 w 11902968"/>
                <a:gd name="connsiteY1" fmla="*/ 0 h 6694838"/>
                <a:gd name="connsiteX2" fmla="*/ 6995160 w 11902968"/>
                <a:gd name="connsiteY2" fmla="*/ 4529513 h 6694838"/>
                <a:gd name="connsiteX3" fmla="*/ 11902440 w 11902968"/>
                <a:gd name="connsiteY3" fmla="*/ 4529513 h 6694838"/>
                <a:gd name="connsiteX4" fmla="*/ 11902440 w 11902968"/>
                <a:gd name="connsiteY4" fmla="*/ 0 h 6694838"/>
                <a:gd name="connsiteX5" fmla="*/ 11902968 w 11902968"/>
                <a:gd name="connsiteY5" fmla="*/ 0 h 6694838"/>
                <a:gd name="connsiteX6" fmla="*/ 11902968 w 11902968"/>
                <a:gd name="connsiteY6" fmla="*/ 6694838 h 6694838"/>
                <a:gd name="connsiteX7" fmla="*/ 0 w 11902968"/>
                <a:gd name="connsiteY7" fmla="*/ 6694838 h 669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902968" h="6694838">
                  <a:moveTo>
                    <a:pt x="0" y="0"/>
                  </a:moveTo>
                  <a:lnTo>
                    <a:pt x="6995160" y="0"/>
                  </a:lnTo>
                  <a:lnTo>
                    <a:pt x="6995160" y="4529513"/>
                  </a:lnTo>
                  <a:lnTo>
                    <a:pt x="11902440" y="4529513"/>
                  </a:lnTo>
                  <a:lnTo>
                    <a:pt x="11902440" y="0"/>
                  </a:lnTo>
                  <a:lnTo>
                    <a:pt x="11902968" y="0"/>
                  </a:lnTo>
                  <a:lnTo>
                    <a:pt x="11902968" y="6694838"/>
                  </a:lnTo>
                  <a:lnTo>
                    <a:pt x="0" y="6694838"/>
                  </a:lnTo>
                  <a:close/>
                </a:path>
              </a:pathLst>
            </a:custGeom>
          </p:spPr>
        </p:pic>
        <p:pic>
          <p:nvPicPr>
            <p:cNvPr id="40" name="MsPham-0936082789">
              <a:extLst>
                <a:ext uri="{FF2B5EF4-FFF2-40B4-BE49-F238E27FC236}">
                  <a16:creationId xmlns:a16="http://schemas.microsoft.com/office/drawing/2014/main" id="{D9BD5755-34FF-98AA-71F9-D2234E9B3D0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6"/>
            <a:srcRect t="15460" b="13253"/>
            <a:stretch/>
          </p:blipFill>
          <p:spPr>
            <a:xfrm>
              <a:off x="685800" y="1539433"/>
              <a:ext cx="11506728" cy="5318567"/>
            </a:xfrm>
            <a:custGeom>
              <a:avLst/>
              <a:gdLst>
                <a:gd name="connsiteX0" fmla="*/ 0 w 11902968"/>
                <a:gd name="connsiteY0" fmla="*/ 0 h 6694838"/>
                <a:gd name="connsiteX1" fmla="*/ 6995160 w 11902968"/>
                <a:gd name="connsiteY1" fmla="*/ 0 h 6694838"/>
                <a:gd name="connsiteX2" fmla="*/ 6995160 w 11902968"/>
                <a:gd name="connsiteY2" fmla="*/ 4529513 h 6694838"/>
                <a:gd name="connsiteX3" fmla="*/ 11902440 w 11902968"/>
                <a:gd name="connsiteY3" fmla="*/ 4529513 h 6694838"/>
                <a:gd name="connsiteX4" fmla="*/ 11902440 w 11902968"/>
                <a:gd name="connsiteY4" fmla="*/ 0 h 6694838"/>
                <a:gd name="connsiteX5" fmla="*/ 11902968 w 11902968"/>
                <a:gd name="connsiteY5" fmla="*/ 0 h 6694838"/>
                <a:gd name="connsiteX6" fmla="*/ 11902968 w 11902968"/>
                <a:gd name="connsiteY6" fmla="*/ 6694838 h 6694838"/>
                <a:gd name="connsiteX7" fmla="*/ 0 w 11902968"/>
                <a:gd name="connsiteY7" fmla="*/ 6694838 h 669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902968" h="6694838">
                  <a:moveTo>
                    <a:pt x="0" y="0"/>
                  </a:moveTo>
                  <a:lnTo>
                    <a:pt x="6995160" y="0"/>
                  </a:lnTo>
                  <a:lnTo>
                    <a:pt x="6995160" y="4529513"/>
                  </a:lnTo>
                  <a:lnTo>
                    <a:pt x="11902440" y="4529513"/>
                  </a:lnTo>
                  <a:lnTo>
                    <a:pt x="11902440" y="0"/>
                  </a:lnTo>
                  <a:lnTo>
                    <a:pt x="11902968" y="0"/>
                  </a:lnTo>
                  <a:lnTo>
                    <a:pt x="11902968" y="6694838"/>
                  </a:lnTo>
                  <a:lnTo>
                    <a:pt x="0" y="6694838"/>
                  </a:lnTo>
                  <a:close/>
                </a:path>
              </a:pathLst>
            </a:custGeom>
          </p:spPr>
        </p:pic>
      </p:grpSp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46D4F377-B554-637B-1D81-52077BB9A5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rcRect l="-37"/>
          <a:stretch>
            <a:fillRect/>
          </a:stretch>
        </p:blipFill>
        <p:spPr>
          <a:xfrm>
            <a:off x="9775645" y="5234727"/>
            <a:ext cx="2324915" cy="1540738"/>
          </a:xfrm>
          <a:custGeom>
            <a:avLst/>
            <a:gdLst>
              <a:gd name="connsiteX0" fmla="*/ 610572 w 2622251"/>
              <a:gd name="connsiteY0" fmla="*/ 0 h 1737785"/>
              <a:gd name="connsiteX1" fmla="*/ 2622251 w 2622251"/>
              <a:gd name="connsiteY1" fmla="*/ 0 h 1737785"/>
              <a:gd name="connsiteX2" fmla="*/ 2622251 w 2622251"/>
              <a:gd name="connsiteY2" fmla="*/ 1737785 h 1737785"/>
              <a:gd name="connsiteX3" fmla="*/ 971 w 2622251"/>
              <a:gd name="connsiteY3" fmla="*/ 1737785 h 1737785"/>
              <a:gd name="connsiteX4" fmla="*/ 971 w 2622251"/>
              <a:gd name="connsiteY4" fmla="*/ 684726 h 1737785"/>
              <a:gd name="connsiteX5" fmla="*/ 610572 w 2622251"/>
              <a:gd name="connsiteY5" fmla="*/ 684726 h 1737785"/>
              <a:gd name="connsiteX6" fmla="*/ 0 w 2622251"/>
              <a:gd name="connsiteY6" fmla="*/ 0 h 1737785"/>
              <a:gd name="connsiteX7" fmla="*/ 971 w 2622251"/>
              <a:gd name="connsiteY7" fmla="*/ 0 h 1737785"/>
              <a:gd name="connsiteX8" fmla="*/ 971 w 2622251"/>
              <a:gd name="connsiteY8" fmla="*/ 684726 h 1737785"/>
              <a:gd name="connsiteX9" fmla="*/ 0 w 2622251"/>
              <a:gd name="connsiteY9" fmla="*/ 684726 h 173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22251" h="1737785">
                <a:moveTo>
                  <a:pt x="610572" y="0"/>
                </a:moveTo>
                <a:lnTo>
                  <a:pt x="2622251" y="0"/>
                </a:lnTo>
                <a:lnTo>
                  <a:pt x="2622251" y="1737785"/>
                </a:lnTo>
                <a:lnTo>
                  <a:pt x="971" y="1737785"/>
                </a:lnTo>
                <a:lnTo>
                  <a:pt x="971" y="684726"/>
                </a:lnTo>
                <a:lnTo>
                  <a:pt x="610572" y="684726"/>
                </a:lnTo>
                <a:close/>
                <a:moveTo>
                  <a:pt x="0" y="0"/>
                </a:moveTo>
                <a:lnTo>
                  <a:pt x="971" y="0"/>
                </a:lnTo>
                <a:lnTo>
                  <a:pt x="971" y="684726"/>
                </a:lnTo>
                <a:lnTo>
                  <a:pt x="0" y="684726"/>
                </a:ln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F3D5F4-B033-46C2-E25D-29D1B975F566}"/>
              </a:ext>
            </a:extLst>
          </p:cNvPr>
          <p:cNvSpPr txBox="1"/>
          <p:nvPr/>
        </p:nvSpPr>
        <p:spPr>
          <a:xfrm>
            <a:off x="2144798" y="654959"/>
            <a:ext cx="8061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Arial" panose="020B0604020202020204" pitchFamily="34" charset="0"/>
              </a:rPr>
              <a:t>It’s white, blue and red. It’s got  many stripes.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16E4808A-374C-E858-5ADC-1E0E98F89D2C}"/>
              </a:ext>
            </a:extLst>
          </p:cNvPr>
          <p:cNvSpPr/>
          <p:nvPr/>
        </p:nvSpPr>
        <p:spPr>
          <a:xfrm>
            <a:off x="4172015" y="4723154"/>
            <a:ext cx="2003962" cy="700568"/>
          </a:xfrm>
          <a:prstGeom prst="roundRect">
            <a:avLst>
              <a:gd name="adj" fmla="val 17140"/>
            </a:avLst>
          </a:prstGeom>
          <a:solidFill>
            <a:srgbClr val="FFFFCC"/>
          </a:solidFill>
          <a:ln w="38100">
            <a:solidFill>
              <a:srgbClr val="FF6E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n w="9525">
                  <a:solidFill>
                    <a:srgbClr val="FFFFCC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Australia</a:t>
            </a:r>
            <a:endParaRPr lang="en-US" sz="3600" b="1" dirty="0">
              <a:ln w="9525">
                <a:solidFill>
                  <a:srgbClr val="FFFFCC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40FF5137-C294-A771-354E-409F3AE7CFA7}"/>
              </a:ext>
            </a:extLst>
          </p:cNvPr>
          <p:cNvSpPr/>
          <p:nvPr/>
        </p:nvSpPr>
        <p:spPr>
          <a:xfrm>
            <a:off x="8359777" y="4723154"/>
            <a:ext cx="1865737" cy="700568"/>
          </a:xfrm>
          <a:prstGeom prst="roundRect">
            <a:avLst>
              <a:gd name="adj" fmla="val 17140"/>
            </a:avLst>
          </a:prstGeom>
          <a:solidFill>
            <a:srgbClr val="FFFFCC"/>
          </a:solidFill>
          <a:ln w="38100">
            <a:solidFill>
              <a:srgbClr val="AB25AE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n w="9525">
                  <a:solidFill>
                    <a:srgbClr val="FFFFCC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The UK</a:t>
            </a:r>
            <a:endParaRPr lang="en-US" sz="3600" b="1" dirty="0">
              <a:ln w="9525">
                <a:solidFill>
                  <a:srgbClr val="FFFFCC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1B18263D-79CE-B623-1E49-DFA9BFD9E0CF}"/>
              </a:ext>
            </a:extLst>
          </p:cNvPr>
          <p:cNvSpPr/>
          <p:nvPr/>
        </p:nvSpPr>
        <p:spPr>
          <a:xfrm>
            <a:off x="1845409" y="4723154"/>
            <a:ext cx="2167573" cy="700568"/>
          </a:xfrm>
          <a:prstGeom prst="roundRect">
            <a:avLst>
              <a:gd name="adj" fmla="val 1714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n w="9525">
                  <a:solidFill>
                    <a:srgbClr val="FFFFCC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Singapore</a:t>
            </a:r>
            <a:endParaRPr lang="en-US" sz="3600" b="1" dirty="0">
              <a:ln w="9525">
                <a:solidFill>
                  <a:srgbClr val="FFFFCC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2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F91530E-FE5D-550C-B539-07CF3E18CB89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49871" y="5570777"/>
            <a:ext cx="1458513" cy="741371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02767D69-07E4-9E3D-4E06-6E4050FF77C2}"/>
              </a:ext>
            </a:extLst>
          </p:cNvPr>
          <p:cNvSpPr/>
          <p:nvPr/>
        </p:nvSpPr>
        <p:spPr>
          <a:xfrm>
            <a:off x="6335008" y="4723154"/>
            <a:ext cx="1865737" cy="700568"/>
          </a:xfrm>
          <a:prstGeom prst="roundRect">
            <a:avLst>
              <a:gd name="adj" fmla="val 17140"/>
            </a:avLst>
          </a:prstGeom>
          <a:solidFill>
            <a:srgbClr val="FFFFCC"/>
          </a:solidFill>
          <a:ln w="38100">
            <a:solidFill>
              <a:srgbClr val="00B0F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n w="9525">
                  <a:solidFill>
                    <a:srgbClr val="FFFFCC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Turkey</a:t>
            </a:r>
            <a:endParaRPr lang="en-US" sz="3600" b="1" dirty="0">
              <a:ln w="9525">
                <a:solidFill>
                  <a:srgbClr val="FFFFCC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3" name="Picture 4" descr="England Flag Images – Browse 133,160 Stock Photos, Vectors, and Video |  Adobe Stock">
            <a:extLst>
              <a:ext uri="{FF2B5EF4-FFF2-40B4-BE49-F238E27FC236}">
                <a16:creationId xmlns:a16="http://schemas.microsoft.com/office/drawing/2014/main" id="{7BF88F01-8845-D5B6-B6E6-6698910F9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534" y="1823787"/>
            <a:ext cx="4341017" cy="289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08CC51-7012-BD55-5BC2-FE4FD1829E25}"/>
              </a:ext>
            </a:extLst>
          </p:cNvPr>
          <p:cNvSpPr txBox="1"/>
          <p:nvPr/>
        </p:nvSpPr>
        <p:spPr>
          <a:xfrm>
            <a:off x="4150749" y="110953"/>
            <a:ext cx="457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Read the clues, write the answer on the board.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56365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9" presetClass="emph" presetSubtype="0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9" presetClass="emph" presetSubtype="0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20" grpId="0" animBg="1"/>
      <p:bldP spid="21" grpId="0" animBg="1"/>
      <p:bldP spid="21" grpId="1" animBg="1"/>
      <p:bldP spid="21" grpId="2" animBg="1"/>
      <p:bldP spid="23" grpId="0" animBg="1"/>
      <p:bldP spid="23" grpId="1" animBg="1"/>
      <p:bldP spid="23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EB76D2F1-3D28-14BA-4144-80577A18D9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/>
          <a:srcRect l="6076" t="7250" r="3449" b="19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7384BD82-D601-68A7-2109-B986C799B7F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6760" y="622897"/>
            <a:ext cx="9838481" cy="5318566"/>
          </a:xfrm>
          <a:prstGeom prst="roundRect">
            <a:avLst>
              <a:gd name="adj" fmla="val 6249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9525">
                  <a:solidFill>
                    <a:srgbClr val="FFFFCC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This</a:t>
            </a:r>
            <a:r>
              <a:rPr lang="vi-VN" sz="4400" b="1" dirty="0">
                <a:ln w="9525">
                  <a:solidFill>
                    <a:srgbClr val="FFFFCC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`</a:t>
            </a:r>
            <a:endParaRPr lang="en-US" sz="4400" b="1" dirty="0">
              <a:ln w="9525">
                <a:solidFill>
                  <a:srgbClr val="FFFFCC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31" name="MsPham-0936082789">
            <a:extLst>
              <a:ext uri="{FF2B5EF4-FFF2-40B4-BE49-F238E27FC236}">
                <a16:creationId xmlns:a16="http://schemas.microsoft.com/office/drawing/2014/main" id="{E9827B71-2E04-24FD-A681-C9649A37B33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" y="1539433"/>
            <a:ext cx="12192529" cy="5334556"/>
            <a:chOff x="-1" y="1539433"/>
            <a:chExt cx="12192529" cy="5334556"/>
          </a:xfrm>
        </p:grpSpPr>
        <p:pic>
          <p:nvPicPr>
            <p:cNvPr id="41" name="MsPham-0936082789">
              <a:extLst>
                <a:ext uri="{FF2B5EF4-FFF2-40B4-BE49-F238E27FC236}">
                  <a16:creationId xmlns:a16="http://schemas.microsoft.com/office/drawing/2014/main" id="{A3ADA3EF-C722-06CF-2277-61D068E7D69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6"/>
            <a:srcRect l="93215" t="63454" b="13253"/>
            <a:stretch/>
          </p:blipFill>
          <p:spPr>
            <a:xfrm>
              <a:off x="-1" y="5136204"/>
              <a:ext cx="1526887" cy="1737785"/>
            </a:xfrm>
            <a:custGeom>
              <a:avLst/>
              <a:gdLst>
                <a:gd name="connsiteX0" fmla="*/ 0 w 11902968"/>
                <a:gd name="connsiteY0" fmla="*/ 0 h 6694838"/>
                <a:gd name="connsiteX1" fmla="*/ 6995160 w 11902968"/>
                <a:gd name="connsiteY1" fmla="*/ 0 h 6694838"/>
                <a:gd name="connsiteX2" fmla="*/ 6995160 w 11902968"/>
                <a:gd name="connsiteY2" fmla="*/ 4529513 h 6694838"/>
                <a:gd name="connsiteX3" fmla="*/ 11902440 w 11902968"/>
                <a:gd name="connsiteY3" fmla="*/ 4529513 h 6694838"/>
                <a:gd name="connsiteX4" fmla="*/ 11902440 w 11902968"/>
                <a:gd name="connsiteY4" fmla="*/ 0 h 6694838"/>
                <a:gd name="connsiteX5" fmla="*/ 11902968 w 11902968"/>
                <a:gd name="connsiteY5" fmla="*/ 0 h 6694838"/>
                <a:gd name="connsiteX6" fmla="*/ 11902968 w 11902968"/>
                <a:gd name="connsiteY6" fmla="*/ 6694838 h 6694838"/>
                <a:gd name="connsiteX7" fmla="*/ 0 w 11902968"/>
                <a:gd name="connsiteY7" fmla="*/ 6694838 h 669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902968" h="6694838">
                  <a:moveTo>
                    <a:pt x="0" y="0"/>
                  </a:moveTo>
                  <a:lnTo>
                    <a:pt x="6995160" y="0"/>
                  </a:lnTo>
                  <a:lnTo>
                    <a:pt x="6995160" y="4529513"/>
                  </a:lnTo>
                  <a:lnTo>
                    <a:pt x="11902440" y="4529513"/>
                  </a:lnTo>
                  <a:lnTo>
                    <a:pt x="11902440" y="0"/>
                  </a:lnTo>
                  <a:lnTo>
                    <a:pt x="11902968" y="0"/>
                  </a:lnTo>
                  <a:lnTo>
                    <a:pt x="11902968" y="6694838"/>
                  </a:lnTo>
                  <a:lnTo>
                    <a:pt x="0" y="6694838"/>
                  </a:lnTo>
                  <a:close/>
                </a:path>
              </a:pathLst>
            </a:custGeom>
          </p:spPr>
        </p:pic>
        <p:pic>
          <p:nvPicPr>
            <p:cNvPr id="40" name="MsPham-0936082789">
              <a:extLst>
                <a:ext uri="{FF2B5EF4-FFF2-40B4-BE49-F238E27FC236}">
                  <a16:creationId xmlns:a16="http://schemas.microsoft.com/office/drawing/2014/main" id="{D9BD5755-34FF-98AA-71F9-D2234E9B3D0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6"/>
            <a:srcRect t="15460" b="13253"/>
            <a:stretch/>
          </p:blipFill>
          <p:spPr>
            <a:xfrm>
              <a:off x="685800" y="1539433"/>
              <a:ext cx="11506728" cy="5318567"/>
            </a:xfrm>
            <a:custGeom>
              <a:avLst/>
              <a:gdLst>
                <a:gd name="connsiteX0" fmla="*/ 0 w 11902968"/>
                <a:gd name="connsiteY0" fmla="*/ 0 h 6694838"/>
                <a:gd name="connsiteX1" fmla="*/ 6995160 w 11902968"/>
                <a:gd name="connsiteY1" fmla="*/ 0 h 6694838"/>
                <a:gd name="connsiteX2" fmla="*/ 6995160 w 11902968"/>
                <a:gd name="connsiteY2" fmla="*/ 4529513 h 6694838"/>
                <a:gd name="connsiteX3" fmla="*/ 11902440 w 11902968"/>
                <a:gd name="connsiteY3" fmla="*/ 4529513 h 6694838"/>
                <a:gd name="connsiteX4" fmla="*/ 11902440 w 11902968"/>
                <a:gd name="connsiteY4" fmla="*/ 0 h 6694838"/>
                <a:gd name="connsiteX5" fmla="*/ 11902968 w 11902968"/>
                <a:gd name="connsiteY5" fmla="*/ 0 h 6694838"/>
                <a:gd name="connsiteX6" fmla="*/ 11902968 w 11902968"/>
                <a:gd name="connsiteY6" fmla="*/ 6694838 h 6694838"/>
                <a:gd name="connsiteX7" fmla="*/ 0 w 11902968"/>
                <a:gd name="connsiteY7" fmla="*/ 6694838 h 669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902968" h="6694838">
                  <a:moveTo>
                    <a:pt x="0" y="0"/>
                  </a:moveTo>
                  <a:lnTo>
                    <a:pt x="6995160" y="0"/>
                  </a:lnTo>
                  <a:lnTo>
                    <a:pt x="6995160" y="4529513"/>
                  </a:lnTo>
                  <a:lnTo>
                    <a:pt x="11902440" y="4529513"/>
                  </a:lnTo>
                  <a:lnTo>
                    <a:pt x="11902440" y="0"/>
                  </a:lnTo>
                  <a:lnTo>
                    <a:pt x="11902968" y="0"/>
                  </a:lnTo>
                  <a:lnTo>
                    <a:pt x="11902968" y="6694838"/>
                  </a:lnTo>
                  <a:lnTo>
                    <a:pt x="0" y="6694838"/>
                  </a:lnTo>
                  <a:close/>
                </a:path>
              </a:pathLst>
            </a:custGeom>
          </p:spPr>
        </p:pic>
      </p:grpSp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46D4F377-B554-637B-1D81-52077BB9A5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rcRect l="-37"/>
          <a:stretch>
            <a:fillRect/>
          </a:stretch>
        </p:blipFill>
        <p:spPr>
          <a:xfrm>
            <a:off x="9775645" y="5234727"/>
            <a:ext cx="2324915" cy="1540738"/>
          </a:xfrm>
          <a:custGeom>
            <a:avLst/>
            <a:gdLst>
              <a:gd name="connsiteX0" fmla="*/ 610572 w 2622251"/>
              <a:gd name="connsiteY0" fmla="*/ 0 h 1737785"/>
              <a:gd name="connsiteX1" fmla="*/ 2622251 w 2622251"/>
              <a:gd name="connsiteY1" fmla="*/ 0 h 1737785"/>
              <a:gd name="connsiteX2" fmla="*/ 2622251 w 2622251"/>
              <a:gd name="connsiteY2" fmla="*/ 1737785 h 1737785"/>
              <a:gd name="connsiteX3" fmla="*/ 971 w 2622251"/>
              <a:gd name="connsiteY3" fmla="*/ 1737785 h 1737785"/>
              <a:gd name="connsiteX4" fmla="*/ 971 w 2622251"/>
              <a:gd name="connsiteY4" fmla="*/ 684726 h 1737785"/>
              <a:gd name="connsiteX5" fmla="*/ 610572 w 2622251"/>
              <a:gd name="connsiteY5" fmla="*/ 684726 h 1737785"/>
              <a:gd name="connsiteX6" fmla="*/ 0 w 2622251"/>
              <a:gd name="connsiteY6" fmla="*/ 0 h 1737785"/>
              <a:gd name="connsiteX7" fmla="*/ 971 w 2622251"/>
              <a:gd name="connsiteY7" fmla="*/ 0 h 1737785"/>
              <a:gd name="connsiteX8" fmla="*/ 971 w 2622251"/>
              <a:gd name="connsiteY8" fmla="*/ 684726 h 1737785"/>
              <a:gd name="connsiteX9" fmla="*/ 0 w 2622251"/>
              <a:gd name="connsiteY9" fmla="*/ 684726 h 173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22251" h="1737785">
                <a:moveTo>
                  <a:pt x="610572" y="0"/>
                </a:moveTo>
                <a:lnTo>
                  <a:pt x="2622251" y="0"/>
                </a:lnTo>
                <a:lnTo>
                  <a:pt x="2622251" y="1737785"/>
                </a:lnTo>
                <a:lnTo>
                  <a:pt x="971" y="1737785"/>
                </a:lnTo>
                <a:lnTo>
                  <a:pt x="971" y="684726"/>
                </a:lnTo>
                <a:lnTo>
                  <a:pt x="610572" y="684726"/>
                </a:lnTo>
                <a:close/>
                <a:moveTo>
                  <a:pt x="0" y="0"/>
                </a:moveTo>
                <a:lnTo>
                  <a:pt x="971" y="0"/>
                </a:lnTo>
                <a:lnTo>
                  <a:pt x="971" y="684726"/>
                </a:lnTo>
                <a:lnTo>
                  <a:pt x="0" y="684726"/>
                </a:ln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E1E32BE-F368-2200-CC18-244AAE9CD80D}"/>
              </a:ext>
            </a:extLst>
          </p:cNvPr>
          <p:cNvSpPr txBox="1"/>
          <p:nvPr/>
        </p:nvSpPr>
        <p:spPr>
          <a:xfrm>
            <a:off x="2348409" y="693153"/>
            <a:ext cx="8061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Arial" panose="020B0604020202020204" pitchFamily="34" charset="0"/>
              </a:rPr>
              <a:t>It’s blue and white. It’s got a sun in the middle.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481FC2F9-5D66-EA48-F4C9-083923256121}"/>
              </a:ext>
            </a:extLst>
          </p:cNvPr>
          <p:cNvSpPr/>
          <p:nvPr/>
        </p:nvSpPr>
        <p:spPr>
          <a:xfrm>
            <a:off x="4097582" y="4723154"/>
            <a:ext cx="2164993" cy="700568"/>
          </a:xfrm>
          <a:prstGeom prst="roundRect">
            <a:avLst>
              <a:gd name="adj" fmla="val 17140"/>
            </a:avLst>
          </a:prstGeom>
          <a:solidFill>
            <a:srgbClr val="FFFFCC"/>
          </a:solidFill>
          <a:ln w="38100">
            <a:solidFill>
              <a:srgbClr val="FF6E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n w="9525">
                  <a:solidFill>
                    <a:srgbClr val="FFFFCC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Argentina</a:t>
            </a:r>
            <a:endParaRPr lang="en-US" sz="3600" b="1" dirty="0">
              <a:ln w="9525">
                <a:solidFill>
                  <a:srgbClr val="FFFFCC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C57A004A-2D03-EF14-2044-C3C53FFEA379}"/>
              </a:ext>
            </a:extLst>
          </p:cNvPr>
          <p:cNvSpPr/>
          <p:nvPr/>
        </p:nvSpPr>
        <p:spPr>
          <a:xfrm>
            <a:off x="8317245" y="4723154"/>
            <a:ext cx="1865737" cy="700568"/>
          </a:xfrm>
          <a:prstGeom prst="roundRect">
            <a:avLst>
              <a:gd name="adj" fmla="val 17140"/>
            </a:avLst>
          </a:prstGeom>
          <a:solidFill>
            <a:srgbClr val="FFFFCC"/>
          </a:solidFill>
          <a:ln w="38100">
            <a:solidFill>
              <a:srgbClr val="AB25AE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n w="9525">
                  <a:solidFill>
                    <a:srgbClr val="FFFFCC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Turkey</a:t>
            </a:r>
            <a:endParaRPr lang="en-US" sz="3600" b="1" dirty="0">
              <a:ln w="9525">
                <a:solidFill>
                  <a:srgbClr val="FFFFCC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ED90D5AC-9B27-F833-256A-6BC62C0F2E99}"/>
              </a:ext>
            </a:extLst>
          </p:cNvPr>
          <p:cNvSpPr/>
          <p:nvPr/>
        </p:nvSpPr>
        <p:spPr>
          <a:xfrm>
            <a:off x="1903228" y="4723154"/>
            <a:ext cx="2088487" cy="700568"/>
          </a:xfrm>
          <a:prstGeom prst="roundRect">
            <a:avLst>
              <a:gd name="adj" fmla="val 1714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n w="9525">
                  <a:solidFill>
                    <a:srgbClr val="FFFFCC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Việt Nam</a:t>
            </a:r>
            <a:endParaRPr lang="en-US" sz="3600" b="1" dirty="0">
              <a:ln w="9525">
                <a:solidFill>
                  <a:srgbClr val="FFFFCC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19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83BE978-BD4E-F854-99DD-F66D58AF46F6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49871" y="5570777"/>
            <a:ext cx="1458513" cy="741371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6C1CB47C-D2D5-5C50-50B4-8F890AACD630}"/>
              </a:ext>
            </a:extLst>
          </p:cNvPr>
          <p:cNvSpPr/>
          <p:nvPr/>
        </p:nvSpPr>
        <p:spPr>
          <a:xfrm>
            <a:off x="6356273" y="4723154"/>
            <a:ext cx="1865737" cy="700568"/>
          </a:xfrm>
          <a:prstGeom prst="roundRect">
            <a:avLst>
              <a:gd name="adj" fmla="val 17140"/>
            </a:avLst>
          </a:prstGeom>
          <a:solidFill>
            <a:srgbClr val="FFFFCC"/>
          </a:solidFill>
          <a:ln w="38100">
            <a:solidFill>
              <a:srgbClr val="00B0F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n w="9525">
                  <a:solidFill>
                    <a:srgbClr val="FFFFCC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The USA</a:t>
            </a:r>
            <a:endParaRPr lang="en-US" sz="3600" b="1" dirty="0">
              <a:ln w="9525">
                <a:solidFill>
                  <a:srgbClr val="FFFFCC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2" name="Picture 2" descr="Argentina - Wikipedia">
            <a:extLst>
              <a:ext uri="{FF2B5EF4-FFF2-40B4-BE49-F238E27FC236}">
                <a16:creationId xmlns:a16="http://schemas.microsoft.com/office/drawing/2014/main" id="{F78AC84E-7F4D-F81D-06AA-89510DCF7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642" y="2016592"/>
            <a:ext cx="3998716" cy="249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C0C03A-6B78-4770-27D8-5810124EDAAC}"/>
              </a:ext>
            </a:extLst>
          </p:cNvPr>
          <p:cNvSpPr txBox="1"/>
          <p:nvPr/>
        </p:nvSpPr>
        <p:spPr>
          <a:xfrm>
            <a:off x="4150749" y="110953"/>
            <a:ext cx="457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Read the clues, write the answer on the board.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12675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9" presetClass="emph" presetSubtype="0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9" presetClass="emph" presetSubtype="0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20" grpId="0" animBg="1"/>
      <p:bldP spid="20" grpId="1" animBg="1"/>
      <p:bldP spid="20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EB76D2F1-3D28-14BA-4144-80577A18D9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/>
          <a:srcRect l="6076" t="7250" r="3449" b="19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7384BD82-D601-68A7-2109-B986C799B7F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6760" y="622897"/>
            <a:ext cx="9838481" cy="5318566"/>
          </a:xfrm>
          <a:prstGeom prst="roundRect">
            <a:avLst>
              <a:gd name="adj" fmla="val 6249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9525">
                  <a:solidFill>
                    <a:srgbClr val="FFFFCC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This</a:t>
            </a:r>
          </a:p>
        </p:txBody>
      </p:sp>
      <p:grpSp>
        <p:nvGrpSpPr>
          <p:cNvPr id="31" name="MsPham-0936082789">
            <a:extLst>
              <a:ext uri="{FF2B5EF4-FFF2-40B4-BE49-F238E27FC236}">
                <a16:creationId xmlns:a16="http://schemas.microsoft.com/office/drawing/2014/main" id="{E9827B71-2E04-24FD-A681-C9649A37B33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" y="1539433"/>
            <a:ext cx="12192529" cy="5334556"/>
            <a:chOff x="-1" y="1539433"/>
            <a:chExt cx="12192529" cy="5334556"/>
          </a:xfrm>
        </p:grpSpPr>
        <p:pic>
          <p:nvPicPr>
            <p:cNvPr id="41" name="MsPham-0936082789">
              <a:extLst>
                <a:ext uri="{FF2B5EF4-FFF2-40B4-BE49-F238E27FC236}">
                  <a16:creationId xmlns:a16="http://schemas.microsoft.com/office/drawing/2014/main" id="{A3ADA3EF-C722-06CF-2277-61D068E7D69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6"/>
            <a:srcRect l="93215" t="63454" b="13253"/>
            <a:stretch/>
          </p:blipFill>
          <p:spPr>
            <a:xfrm>
              <a:off x="-1" y="5136204"/>
              <a:ext cx="1526887" cy="1737785"/>
            </a:xfrm>
            <a:custGeom>
              <a:avLst/>
              <a:gdLst>
                <a:gd name="connsiteX0" fmla="*/ 0 w 11902968"/>
                <a:gd name="connsiteY0" fmla="*/ 0 h 6694838"/>
                <a:gd name="connsiteX1" fmla="*/ 6995160 w 11902968"/>
                <a:gd name="connsiteY1" fmla="*/ 0 h 6694838"/>
                <a:gd name="connsiteX2" fmla="*/ 6995160 w 11902968"/>
                <a:gd name="connsiteY2" fmla="*/ 4529513 h 6694838"/>
                <a:gd name="connsiteX3" fmla="*/ 11902440 w 11902968"/>
                <a:gd name="connsiteY3" fmla="*/ 4529513 h 6694838"/>
                <a:gd name="connsiteX4" fmla="*/ 11902440 w 11902968"/>
                <a:gd name="connsiteY4" fmla="*/ 0 h 6694838"/>
                <a:gd name="connsiteX5" fmla="*/ 11902968 w 11902968"/>
                <a:gd name="connsiteY5" fmla="*/ 0 h 6694838"/>
                <a:gd name="connsiteX6" fmla="*/ 11902968 w 11902968"/>
                <a:gd name="connsiteY6" fmla="*/ 6694838 h 6694838"/>
                <a:gd name="connsiteX7" fmla="*/ 0 w 11902968"/>
                <a:gd name="connsiteY7" fmla="*/ 6694838 h 669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902968" h="6694838">
                  <a:moveTo>
                    <a:pt x="0" y="0"/>
                  </a:moveTo>
                  <a:lnTo>
                    <a:pt x="6995160" y="0"/>
                  </a:lnTo>
                  <a:lnTo>
                    <a:pt x="6995160" y="4529513"/>
                  </a:lnTo>
                  <a:lnTo>
                    <a:pt x="11902440" y="4529513"/>
                  </a:lnTo>
                  <a:lnTo>
                    <a:pt x="11902440" y="0"/>
                  </a:lnTo>
                  <a:lnTo>
                    <a:pt x="11902968" y="0"/>
                  </a:lnTo>
                  <a:lnTo>
                    <a:pt x="11902968" y="6694838"/>
                  </a:lnTo>
                  <a:lnTo>
                    <a:pt x="0" y="6694838"/>
                  </a:lnTo>
                  <a:close/>
                </a:path>
              </a:pathLst>
            </a:custGeom>
          </p:spPr>
        </p:pic>
        <p:pic>
          <p:nvPicPr>
            <p:cNvPr id="40" name="MsPham-0936082789">
              <a:extLst>
                <a:ext uri="{FF2B5EF4-FFF2-40B4-BE49-F238E27FC236}">
                  <a16:creationId xmlns:a16="http://schemas.microsoft.com/office/drawing/2014/main" id="{D9BD5755-34FF-98AA-71F9-D2234E9B3D0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6"/>
            <a:srcRect t="15460" b="13253"/>
            <a:stretch/>
          </p:blipFill>
          <p:spPr>
            <a:xfrm>
              <a:off x="685800" y="1539433"/>
              <a:ext cx="11506728" cy="5318567"/>
            </a:xfrm>
            <a:custGeom>
              <a:avLst/>
              <a:gdLst>
                <a:gd name="connsiteX0" fmla="*/ 0 w 11902968"/>
                <a:gd name="connsiteY0" fmla="*/ 0 h 6694838"/>
                <a:gd name="connsiteX1" fmla="*/ 6995160 w 11902968"/>
                <a:gd name="connsiteY1" fmla="*/ 0 h 6694838"/>
                <a:gd name="connsiteX2" fmla="*/ 6995160 w 11902968"/>
                <a:gd name="connsiteY2" fmla="*/ 4529513 h 6694838"/>
                <a:gd name="connsiteX3" fmla="*/ 11902440 w 11902968"/>
                <a:gd name="connsiteY3" fmla="*/ 4529513 h 6694838"/>
                <a:gd name="connsiteX4" fmla="*/ 11902440 w 11902968"/>
                <a:gd name="connsiteY4" fmla="*/ 0 h 6694838"/>
                <a:gd name="connsiteX5" fmla="*/ 11902968 w 11902968"/>
                <a:gd name="connsiteY5" fmla="*/ 0 h 6694838"/>
                <a:gd name="connsiteX6" fmla="*/ 11902968 w 11902968"/>
                <a:gd name="connsiteY6" fmla="*/ 6694838 h 6694838"/>
                <a:gd name="connsiteX7" fmla="*/ 0 w 11902968"/>
                <a:gd name="connsiteY7" fmla="*/ 6694838 h 669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902968" h="6694838">
                  <a:moveTo>
                    <a:pt x="0" y="0"/>
                  </a:moveTo>
                  <a:lnTo>
                    <a:pt x="6995160" y="0"/>
                  </a:lnTo>
                  <a:lnTo>
                    <a:pt x="6995160" y="4529513"/>
                  </a:lnTo>
                  <a:lnTo>
                    <a:pt x="11902440" y="4529513"/>
                  </a:lnTo>
                  <a:lnTo>
                    <a:pt x="11902440" y="0"/>
                  </a:lnTo>
                  <a:lnTo>
                    <a:pt x="11902968" y="0"/>
                  </a:lnTo>
                  <a:lnTo>
                    <a:pt x="11902968" y="6694838"/>
                  </a:lnTo>
                  <a:lnTo>
                    <a:pt x="0" y="6694838"/>
                  </a:lnTo>
                  <a:close/>
                </a:path>
              </a:pathLst>
            </a:custGeom>
          </p:spPr>
        </p:pic>
      </p:grpSp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46D4F377-B554-637B-1D81-52077BB9A5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rcRect l="-37"/>
          <a:stretch>
            <a:fillRect/>
          </a:stretch>
        </p:blipFill>
        <p:spPr>
          <a:xfrm>
            <a:off x="9775645" y="5234727"/>
            <a:ext cx="2324915" cy="1540738"/>
          </a:xfrm>
          <a:custGeom>
            <a:avLst/>
            <a:gdLst>
              <a:gd name="connsiteX0" fmla="*/ 610572 w 2622251"/>
              <a:gd name="connsiteY0" fmla="*/ 0 h 1737785"/>
              <a:gd name="connsiteX1" fmla="*/ 2622251 w 2622251"/>
              <a:gd name="connsiteY1" fmla="*/ 0 h 1737785"/>
              <a:gd name="connsiteX2" fmla="*/ 2622251 w 2622251"/>
              <a:gd name="connsiteY2" fmla="*/ 1737785 h 1737785"/>
              <a:gd name="connsiteX3" fmla="*/ 971 w 2622251"/>
              <a:gd name="connsiteY3" fmla="*/ 1737785 h 1737785"/>
              <a:gd name="connsiteX4" fmla="*/ 971 w 2622251"/>
              <a:gd name="connsiteY4" fmla="*/ 684726 h 1737785"/>
              <a:gd name="connsiteX5" fmla="*/ 610572 w 2622251"/>
              <a:gd name="connsiteY5" fmla="*/ 684726 h 1737785"/>
              <a:gd name="connsiteX6" fmla="*/ 0 w 2622251"/>
              <a:gd name="connsiteY6" fmla="*/ 0 h 1737785"/>
              <a:gd name="connsiteX7" fmla="*/ 971 w 2622251"/>
              <a:gd name="connsiteY7" fmla="*/ 0 h 1737785"/>
              <a:gd name="connsiteX8" fmla="*/ 971 w 2622251"/>
              <a:gd name="connsiteY8" fmla="*/ 684726 h 1737785"/>
              <a:gd name="connsiteX9" fmla="*/ 0 w 2622251"/>
              <a:gd name="connsiteY9" fmla="*/ 684726 h 173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22251" h="1737785">
                <a:moveTo>
                  <a:pt x="610572" y="0"/>
                </a:moveTo>
                <a:lnTo>
                  <a:pt x="2622251" y="0"/>
                </a:lnTo>
                <a:lnTo>
                  <a:pt x="2622251" y="1737785"/>
                </a:lnTo>
                <a:lnTo>
                  <a:pt x="971" y="1737785"/>
                </a:lnTo>
                <a:lnTo>
                  <a:pt x="971" y="684726"/>
                </a:lnTo>
                <a:lnTo>
                  <a:pt x="610572" y="684726"/>
                </a:lnTo>
                <a:close/>
                <a:moveTo>
                  <a:pt x="0" y="0"/>
                </a:moveTo>
                <a:lnTo>
                  <a:pt x="971" y="0"/>
                </a:lnTo>
                <a:lnTo>
                  <a:pt x="971" y="684726"/>
                </a:lnTo>
                <a:lnTo>
                  <a:pt x="0" y="684726"/>
                </a:ln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68988BC-5F65-721B-B172-33B8B9828244}"/>
              </a:ext>
            </a:extLst>
          </p:cNvPr>
          <p:cNvSpPr txBox="1"/>
          <p:nvPr/>
        </p:nvSpPr>
        <p:spPr>
          <a:xfrm>
            <a:off x="1603249" y="843115"/>
            <a:ext cx="91445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Arial" panose="020B0604020202020204" pitchFamily="34" charset="0"/>
              </a:rPr>
              <a:t>It’s red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and white</a:t>
            </a:r>
            <a:r>
              <a:rPr lang="vi-VN" sz="4000" b="1" dirty="0">
                <a:solidFill>
                  <a:srgbClr val="002060"/>
                </a:solidFill>
                <a:latin typeface="Arial" panose="020B0604020202020204" pitchFamily="34" charset="0"/>
              </a:rPr>
              <a:t>. It’s got a big moon and 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a </a:t>
            </a:r>
            <a:r>
              <a:rPr lang="vi-VN" sz="4000" b="1" dirty="0">
                <a:solidFill>
                  <a:srgbClr val="002060"/>
                </a:solidFill>
                <a:latin typeface="Arial" panose="020B0604020202020204" pitchFamily="34" charset="0"/>
              </a:rPr>
              <a:t>star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49490D4C-6578-87A0-5302-6AF8FA21E438}"/>
              </a:ext>
            </a:extLst>
          </p:cNvPr>
          <p:cNvSpPr/>
          <p:nvPr/>
        </p:nvSpPr>
        <p:spPr>
          <a:xfrm>
            <a:off x="4150747" y="4723154"/>
            <a:ext cx="1865737" cy="700568"/>
          </a:xfrm>
          <a:prstGeom prst="roundRect">
            <a:avLst>
              <a:gd name="adj" fmla="val 17140"/>
            </a:avLst>
          </a:prstGeom>
          <a:solidFill>
            <a:srgbClr val="FFFFCC"/>
          </a:solidFill>
          <a:ln w="38100">
            <a:solidFill>
              <a:srgbClr val="FF6E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n w="9525">
                  <a:solidFill>
                    <a:srgbClr val="FFFFCC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The UK</a:t>
            </a:r>
            <a:endParaRPr lang="en-US" sz="3600" b="1" dirty="0">
              <a:ln w="9525">
                <a:solidFill>
                  <a:srgbClr val="FFFFCC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A8DE751-1BE2-EC1D-A060-9949C2F6F623}"/>
              </a:ext>
            </a:extLst>
          </p:cNvPr>
          <p:cNvSpPr/>
          <p:nvPr/>
        </p:nvSpPr>
        <p:spPr>
          <a:xfrm>
            <a:off x="8529904" y="4723154"/>
            <a:ext cx="1865737" cy="700568"/>
          </a:xfrm>
          <a:prstGeom prst="roundRect">
            <a:avLst>
              <a:gd name="adj" fmla="val 17140"/>
            </a:avLst>
          </a:prstGeom>
          <a:solidFill>
            <a:srgbClr val="FFFFCC"/>
          </a:solidFill>
          <a:ln w="38100">
            <a:solidFill>
              <a:srgbClr val="AB25AE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n w="9525">
                  <a:solidFill>
                    <a:srgbClr val="FFFFCC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The USA</a:t>
            </a:r>
            <a:endParaRPr lang="en-US" sz="3600" b="1" dirty="0">
              <a:ln w="9525">
                <a:solidFill>
                  <a:srgbClr val="FFFFCC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11144855-0C9C-4B19-2E41-4F0B0AD7097F}"/>
              </a:ext>
            </a:extLst>
          </p:cNvPr>
          <p:cNvSpPr/>
          <p:nvPr/>
        </p:nvSpPr>
        <p:spPr>
          <a:xfrm>
            <a:off x="2125978" y="4723154"/>
            <a:ext cx="1865737" cy="700568"/>
          </a:xfrm>
          <a:prstGeom prst="roundRect">
            <a:avLst>
              <a:gd name="adj" fmla="val 1714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9525">
                  <a:solidFill>
                    <a:srgbClr val="FFFFCC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</a:t>
            </a:r>
            <a:r>
              <a:rPr lang="vi-VN" sz="3600" b="1" dirty="0">
                <a:ln w="9525">
                  <a:solidFill>
                    <a:srgbClr val="FFFFCC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urkey</a:t>
            </a:r>
            <a:endParaRPr lang="en-US" sz="3600" b="1" dirty="0">
              <a:ln w="9525">
                <a:solidFill>
                  <a:srgbClr val="FFFFCC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19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9FA840A-6199-9520-EFE4-C1B874DC4928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49871" y="5570777"/>
            <a:ext cx="1458513" cy="741371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E0153D5-CBD1-4E01-0FFB-221B7286EB4D}"/>
              </a:ext>
            </a:extLst>
          </p:cNvPr>
          <p:cNvSpPr/>
          <p:nvPr/>
        </p:nvSpPr>
        <p:spPr>
          <a:xfrm>
            <a:off x="6175516" y="4723154"/>
            <a:ext cx="2224205" cy="700568"/>
          </a:xfrm>
          <a:prstGeom prst="roundRect">
            <a:avLst>
              <a:gd name="adj" fmla="val 17140"/>
            </a:avLst>
          </a:prstGeom>
          <a:solidFill>
            <a:srgbClr val="FFFFCC"/>
          </a:solidFill>
          <a:ln w="38100">
            <a:solidFill>
              <a:srgbClr val="00B0F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n w="9525">
                  <a:solidFill>
                    <a:srgbClr val="FFFFCC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Singapore</a:t>
            </a:r>
            <a:endParaRPr lang="en-US" sz="3600" b="1" dirty="0">
              <a:ln w="9525">
                <a:solidFill>
                  <a:srgbClr val="FFFFCC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3" name="Picture 2" descr="turkish flag svg - OFF-52% &gt; Shipping free">
            <a:extLst>
              <a:ext uri="{FF2B5EF4-FFF2-40B4-BE49-F238E27FC236}">
                <a16:creationId xmlns:a16="http://schemas.microsoft.com/office/drawing/2014/main" id="{1066EE58-DF11-C532-E947-68B9984FD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442" y="2134846"/>
            <a:ext cx="3517116" cy="234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6F5150-082D-F787-8D75-B8DF04998CBE}"/>
              </a:ext>
            </a:extLst>
          </p:cNvPr>
          <p:cNvSpPr txBox="1"/>
          <p:nvPr/>
        </p:nvSpPr>
        <p:spPr>
          <a:xfrm>
            <a:off x="4150749" y="110953"/>
            <a:ext cx="457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Read the clues, write the answer on the board.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64669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mph" presetSubtype="0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9" presetClass="emph" presetSubtype="0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20" grpId="0" animBg="1"/>
      <p:bldP spid="20" grpId="1" animBg="1"/>
      <p:bldP spid="20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EB76D2F1-3D28-14BA-4144-80577A18D9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/>
          <a:srcRect l="6076" t="7250" r="3449" b="19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7384BD82-D601-68A7-2109-B986C799B7F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6760" y="622897"/>
            <a:ext cx="9838481" cy="5318566"/>
          </a:xfrm>
          <a:prstGeom prst="roundRect">
            <a:avLst>
              <a:gd name="adj" fmla="val 6249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9525">
                  <a:solidFill>
                    <a:srgbClr val="FFFFCC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This</a:t>
            </a:r>
          </a:p>
        </p:txBody>
      </p:sp>
      <p:grpSp>
        <p:nvGrpSpPr>
          <p:cNvPr id="31" name="MsPham-0936082789">
            <a:extLst>
              <a:ext uri="{FF2B5EF4-FFF2-40B4-BE49-F238E27FC236}">
                <a16:creationId xmlns:a16="http://schemas.microsoft.com/office/drawing/2014/main" id="{E9827B71-2E04-24FD-A681-C9649A37B33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" y="1539433"/>
            <a:ext cx="12192529" cy="5334556"/>
            <a:chOff x="-1" y="1539433"/>
            <a:chExt cx="12192529" cy="5334556"/>
          </a:xfrm>
        </p:grpSpPr>
        <p:pic>
          <p:nvPicPr>
            <p:cNvPr id="41" name="MsPham-0936082789">
              <a:extLst>
                <a:ext uri="{FF2B5EF4-FFF2-40B4-BE49-F238E27FC236}">
                  <a16:creationId xmlns:a16="http://schemas.microsoft.com/office/drawing/2014/main" id="{A3ADA3EF-C722-06CF-2277-61D068E7D69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6"/>
            <a:srcRect l="93215" t="63454" b="13253"/>
            <a:stretch/>
          </p:blipFill>
          <p:spPr>
            <a:xfrm>
              <a:off x="-1" y="5136204"/>
              <a:ext cx="1526887" cy="1737785"/>
            </a:xfrm>
            <a:custGeom>
              <a:avLst/>
              <a:gdLst>
                <a:gd name="connsiteX0" fmla="*/ 0 w 11902968"/>
                <a:gd name="connsiteY0" fmla="*/ 0 h 6694838"/>
                <a:gd name="connsiteX1" fmla="*/ 6995160 w 11902968"/>
                <a:gd name="connsiteY1" fmla="*/ 0 h 6694838"/>
                <a:gd name="connsiteX2" fmla="*/ 6995160 w 11902968"/>
                <a:gd name="connsiteY2" fmla="*/ 4529513 h 6694838"/>
                <a:gd name="connsiteX3" fmla="*/ 11902440 w 11902968"/>
                <a:gd name="connsiteY3" fmla="*/ 4529513 h 6694838"/>
                <a:gd name="connsiteX4" fmla="*/ 11902440 w 11902968"/>
                <a:gd name="connsiteY4" fmla="*/ 0 h 6694838"/>
                <a:gd name="connsiteX5" fmla="*/ 11902968 w 11902968"/>
                <a:gd name="connsiteY5" fmla="*/ 0 h 6694838"/>
                <a:gd name="connsiteX6" fmla="*/ 11902968 w 11902968"/>
                <a:gd name="connsiteY6" fmla="*/ 6694838 h 6694838"/>
                <a:gd name="connsiteX7" fmla="*/ 0 w 11902968"/>
                <a:gd name="connsiteY7" fmla="*/ 6694838 h 669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902968" h="6694838">
                  <a:moveTo>
                    <a:pt x="0" y="0"/>
                  </a:moveTo>
                  <a:lnTo>
                    <a:pt x="6995160" y="0"/>
                  </a:lnTo>
                  <a:lnTo>
                    <a:pt x="6995160" y="4529513"/>
                  </a:lnTo>
                  <a:lnTo>
                    <a:pt x="11902440" y="4529513"/>
                  </a:lnTo>
                  <a:lnTo>
                    <a:pt x="11902440" y="0"/>
                  </a:lnTo>
                  <a:lnTo>
                    <a:pt x="11902968" y="0"/>
                  </a:lnTo>
                  <a:lnTo>
                    <a:pt x="11902968" y="6694838"/>
                  </a:lnTo>
                  <a:lnTo>
                    <a:pt x="0" y="6694838"/>
                  </a:lnTo>
                  <a:close/>
                </a:path>
              </a:pathLst>
            </a:custGeom>
          </p:spPr>
        </p:pic>
        <p:pic>
          <p:nvPicPr>
            <p:cNvPr id="40" name="MsPham-0936082789">
              <a:extLst>
                <a:ext uri="{FF2B5EF4-FFF2-40B4-BE49-F238E27FC236}">
                  <a16:creationId xmlns:a16="http://schemas.microsoft.com/office/drawing/2014/main" id="{D9BD5755-34FF-98AA-71F9-D2234E9B3D0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6"/>
            <a:srcRect t="15460" b="13253"/>
            <a:stretch/>
          </p:blipFill>
          <p:spPr>
            <a:xfrm>
              <a:off x="685800" y="1539433"/>
              <a:ext cx="11506728" cy="5318567"/>
            </a:xfrm>
            <a:custGeom>
              <a:avLst/>
              <a:gdLst>
                <a:gd name="connsiteX0" fmla="*/ 0 w 11902968"/>
                <a:gd name="connsiteY0" fmla="*/ 0 h 6694838"/>
                <a:gd name="connsiteX1" fmla="*/ 6995160 w 11902968"/>
                <a:gd name="connsiteY1" fmla="*/ 0 h 6694838"/>
                <a:gd name="connsiteX2" fmla="*/ 6995160 w 11902968"/>
                <a:gd name="connsiteY2" fmla="*/ 4529513 h 6694838"/>
                <a:gd name="connsiteX3" fmla="*/ 11902440 w 11902968"/>
                <a:gd name="connsiteY3" fmla="*/ 4529513 h 6694838"/>
                <a:gd name="connsiteX4" fmla="*/ 11902440 w 11902968"/>
                <a:gd name="connsiteY4" fmla="*/ 0 h 6694838"/>
                <a:gd name="connsiteX5" fmla="*/ 11902968 w 11902968"/>
                <a:gd name="connsiteY5" fmla="*/ 0 h 6694838"/>
                <a:gd name="connsiteX6" fmla="*/ 11902968 w 11902968"/>
                <a:gd name="connsiteY6" fmla="*/ 6694838 h 6694838"/>
                <a:gd name="connsiteX7" fmla="*/ 0 w 11902968"/>
                <a:gd name="connsiteY7" fmla="*/ 6694838 h 669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902968" h="6694838">
                  <a:moveTo>
                    <a:pt x="0" y="0"/>
                  </a:moveTo>
                  <a:lnTo>
                    <a:pt x="6995160" y="0"/>
                  </a:lnTo>
                  <a:lnTo>
                    <a:pt x="6995160" y="4529513"/>
                  </a:lnTo>
                  <a:lnTo>
                    <a:pt x="11902440" y="4529513"/>
                  </a:lnTo>
                  <a:lnTo>
                    <a:pt x="11902440" y="0"/>
                  </a:lnTo>
                  <a:lnTo>
                    <a:pt x="11902968" y="0"/>
                  </a:lnTo>
                  <a:lnTo>
                    <a:pt x="11902968" y="6694838"/>
                  </a:lnTo>
                  <a:lnTo>
                    <a:pt x="0" y="6694838"/>
                  </a:lnTo>
                  <a:close/>
                </a:path>
              </a:pathLst>
            </a:custGeom>
          </p:spPr>
        </p:pic>
      </p:grpSp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46D4F377-B554-637B-1D81-52077BB9A5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rcRect l="-37"/>
          <a:stretch>
            <a:fillRect/>
          </a:stretch>
        </p:blipFill>
        <p:spPr>
          <a:xfrm>
            <a:off x="9775645" y="5234727"/>
            <a:ext cx="2324915" cy="1540738"/>
          </a:xfrm>
          <a:custGeom>
            <a:avLst/>
            <a:gdLst>
              <a:gd name="connsiteX0" fmla="*/ 610572 w 2622251"/>
              <a:gd name="connsiteY0" fmla="*/ 0 h 1737785"/>
              <a:gd name="connsiteX1" fmla="*/ 2622251 w 2622251"/>
              <a:gd name="connsiteY1" fmla="*/ 0 h 1737785"/>
              <a:gd name="connsiteX2" fmla="*/ 2622251 w 2622251"/>
              <a:gd name="connsiteY2" fmla="*/ 1737785 h 1737785"/>
              <a:gd name="connsiteX3" fmla="*/ 971 w 2622251"/>
              <a:gd name="connsiteY3" fmla="*/ 1737785 h 1737785"/>
              <a:gd name="connsiteX4" fmla="*/ 971 w 2622251"/>
              <a:gd name="connsiteY4" fmla="*/ 684726 h 1737785"/>
              <a:gd name="connsiteX5" fmla="*/ 610572 w 2622251"/>
              <a:gd name="connsiteY5" fmla="*/ 684726 h 1737785"/>
              <a:gd name="connsiteX6" fmla="*/ 0 w 2622251"/>
              <a:gd name="connsiteY6" fmla="*/ 0 h 1737785"/>
              <a:gd name="connsiteX7" fmla="*/ 971 w 2622251"/>
              <a:gd name="connsiteY7" fmla="*/ 0 h 1737785"/>
              <a:gd name="connsiteX8" fmla="*/ 971 w 2622251"/>
              <a:gd name="connsiteY8" fmla="*/ 684726 h 1737785"/>
              <a:gd name="connsiteX9" fmla="*/ 0 w 2622251"/>
              <a:gd name="connsiteY9" fmla="*/ 684726 h 173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22251" h="1737785">
                <a:moveTo>
                  <a:pt x="610572" y="0"/>
                </a:moveTo>
                <a:lnTo>
                  <a:pt x="2622251" y="0"/>
                </a:lnTo>
                <a:lnTo>
                  <a:pt x="2622251" y="1737785"/>
                </a:lnTo>
                <a:lnTo>
                  <a:pt x="971" y="1737785"/>
                </a:lnTo>
                <a:lnTo>
                  <a:pt x="971" y="684726"/>
                </a:lnTo>
                <a:lnTo>
                  <a:pt x="610572" y="684726"/>
                </a:lnTo>
                <a:close/>
                <a:moveTo>
                  <a:pt x="0" y="0"/>
                </a:moveTo>
                <a:lnTo>
                  <a:pt x="971" y="0"/>
                </a:lnTo>
                <a:lnTo>
                  <a:pt x="971" y="684726"/>
                </a:lnTo>
                <a:lnTo>
                  <a:pt x="0" y="684726"/>
                </a:lnTo>
                <a:close/>
              </a:path>
            </a:pathLst>
          </a:cu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33006F6-A4CC-1FFD-EE5C-53CF9DF56D5D}"/>
              </a:ext>
            </a:extLst>
          </p:cNvPr>
          <p:cNvSpPr txBox="1"/>
          <p:nvPr/>
        </p:nvSpPr>
        <p:spPr>
          <a:xfrm>
            <a:off x="2212686" y="809305"/>
            <a:ext cx="8061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Arial" panose="020B0604020202020204" pitchFamily="34" charset="0"/>
              </a:rPr>
              <a:t>It’s blue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, white and red</a:t>
            </a:r>
            <a:r>
              <a:rPr lang="vi-VN" sz="4000" b="1" dirty="0">
                <a:solidFill>
                  <a:srgbClr val="002060"/>
                </a:solidFill>
                <a:latin typeface="Arial" panose="020B0604020202020204" pitchFamily="34" charset="0"/>
              </a:rPr>
              <a:t>. It’s got 7-pointed stars. 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7673CC22-0E6C-F09A-8DC3-45EA435F01A3}"/>
              </a:ext>
            </a:extLst>
          </p:cNvPr>
          <p:cNvSpPr/>
          <p:nvPr/>
        </p:nvSpPr>
        <p:spPr>
          <a:xfrm>
            <a:off x="3980619" y="4723154"/>
            <a:ext cx="1865737" cy="700568"/>
          </a:xfrm>
          <a:prstGeom prst="roundRect">
            <a:avLst>
              <a:gd name="adj" fmla="val 17140"/>
            </a:avLst>
          </a:prstGeom>
          <a:solidFill>
            <a:srgbClr val="FFFFCC"/>
          </a:solidFill>
          <a:ln w="38100">
            <a:solidFill>
              <a:srgbClr val="FF6E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n w="9525">
                  <a:solidFill>
                    <a:srgbClr val="FFFFCC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The UK</a:t>
            </a:r>
            <a:endParaRPr lang="en-US" sz="3600" b="1" dirty="0">
              <a:ln w="9525">
                <a:solidFill>
                  <a:srgbClr val="FFFFCC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033A9DD8-83A5-5039-C0BA-263374B511F7}"/>
              </a:ext>
            </a:extLst>
          </p:cNvPr>
          <p:cNvSpPr/>
          <p:nvPr/>
        </p:nvSpPr>
        <p:spPr>
          <a:xfrm>
            <a:off x="8200280" y="4723154"/>
            <a:ext cx="2171850" cy="700568"/>
          </a:xfrm>
          <a:prstGeom prst="roundRect">
            <a:avLst>
              <a:gd name="adj" fmla="val 17140"/>
            </a:avLst>
          </a:prstGeom>
          <a:solidFill>
            <a:srgbClr val="FFFFCC"/>
          </a:solidFill>
          <a:ln w="38100">
            <a:solidFill>
              <a:srgbClr val="AB25AE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n w="9525">
                  <a:solidFill>
                    <a:srgbClr val="FFFFCC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Singapore</a:t>
            </a:r>
            <a:endParaRPr lang="en-US" sz="3600" b="1" dirty="0">
              <a:ln w="9525">
                <a:solidFill>
                  <a:srgbClr val="FFFFCC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0B19211B-557A-18B6-0514-3A40BF431C81}"/>
              </a:ext>
            </a:extLst>
          </p:cNvPr>
          <p:cNvSpPr/>
          <p:nvPr/>
        </p:nvSpPr>
        <p:spPr>
          <a:xfrm>
            <a:off x="1703522" y="4723154"/>
            <a:ext cx="2118066" cy="700568"/>
          </a:xfrm>
          <a:prstGeom prst="roundRect">
            <a:avLst>
              <a:gd name="adj" fmla="val 1714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n w="9525">
                  <a:solidFill>
                    <a:srgbClr val="FFFFCC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Việt Nam</a:t>
            </a:r>
            <a:endParaRPr lang="en-US" sz="3600" b="1" dirty="0">
              <a:ln w="9525">
                <a:solidFill>
                  <a:srgbClr val="FFFFCC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30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4BD3809-D71D-BB39-F65A-41C923174807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49871" y="5570777"/>
            <a:ext cx="1458513" cy="741371"/>
          </a:xfrm>
          <a:prstGeom prst="rect">
            <a:avLst/>
          </a:prstGeom>
        </p:spPr>
      </p:pic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CF1CC4A4-76AF-49F0-FC71-96595BE20F01}"/>
              </a:ext>
            </a:extLst>
          </p:cNvPr>
          <p:cNvSpPr/>
          <p:nvPr/>
        </p:nvSpPr>
        <p:spPr>
          <a:xfrm>
            <a:off x="6016021" y="4723154"/>
            <a:ext cx="2007624" cy="700568"/>
          </a:xfrm>
          <a:prstGeom prst="roundRect">
            <a:avLst>
              <a:gd name="adj" fmla="val 17140"/>
            </a:avLst>
          </a:prstGeom>
          <a:solidFill>
            <a:srgbClr val="FFFFCC"/>
          </a:solidFill>
          <a:ln w="38100">
            <a:solidFill>
              <a:srgbClr val="00B0F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n w="9525">
                  <a:solidFill>
                    <a:srgbClr val="FFFFCC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Australia</a:t>
            </a:r>
            <a:endParaRPr lang="en-US" sz="3600" b="1" dirty="0">
              <a:ln w="9525">
                <a:solidFill>
                  <a:srgbClr val="FFFFCC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2" name="Picture 4" descr="Australia Flag | American Flags Express">
            <a:extLst>
              <a:ext uri="{FF2B5EF4-FFF2-40B4-BE49-F238E27FC236}">
                <a16:creationId xmlns:a16="http://schemas.microsoft.com/office/drawing/2014/main" id="{A3261756-2A17-B301-94F3-29A44ADE3C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2" b="16481"/>
          <a:stretch/>
        </p:blipFill>
        <p:spPr bwMode="auto">
          <a:xfrm>
            <a:off x="4575982" y="2088975"/>
            <a:ext cx="3594965" cy="252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A595EA-956B-7A55-C20E-8C4E472F5F2A}"/>
              </a:ext>
            </a:extLst>
          </p:cNvPr>
          <p:cNvSpPr txBox="1"/>
          <p:nvPr/>
        </p:nvSpPr>
        <p:spPr>
          <a:xfrm>
            <a:off x="4150749" y="110953"/>
            <a:ext cx="457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Read the clues, write the answer on the board.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73500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mph" presetSubtype="0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EB76D2F1-3D28-14BA-4144-80577A18D9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/>
          <a:srcRect l="6076" t="7250" r="3449" b="19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7384BD82-D601-68A7-2109-B986C799B7F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6760" y="622897"/>
            <a:ext cx="9838481" cy="5318566"/>
          </a:xfrm>
          <a:prstGeom prst="roundRect">
            <a:avLst>
              <a:gd name="adj" fmla="val 6249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9525">
                  <a:solidFill>
                    <a:srgbClr val="FFFFCC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This</a:t>
            </a:r>
          </a:p>
        </p:txBody>
      </p:sp>
      <p:grpSp>
        <p:nvGrpSpPr>
          <p:cNvPr id="31" name="MsPham-0936082789">
            <a:extLst>
              <a:ext uri="{FF2B5EF4-FFF2-40B4-BE49-F238E27FC236}">
                <a16:creationId xmlns:a16="http://schemas.microsoft.com/office/drawing/2014/main" id="{E9827B71-2E04-24FD-A681-C9649A37B33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" y="1539433"/>
            <a:ext cx="12192529" cy="5334556"/>
            <a:chOff x="-1" y="1539433"/>
            <a:chExt cx="12192529" cy="5334556"/>
          </a:xfrm>
        </p:grpSpPr>
        <p:pic>
          <p:nvPicPr>
            <p:cNvPr id="41" name="MsPham-0936082789">
              <a:extLst>
                <a:ext uri="{FF2B5EF4-FFF2-40B4-BE49-F238E27FC236}">
                  <a16:creationId xmlns:a16="http://schemas.microsoft.com/office/drawing/2014/main" id="{A3ADA3EF-C722-06CF-2277-61D068E7D69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6"/>
            <a:srcRect l="93215" t="63454" b="13253"/>
            <a:stretch/>
          </p:blipFill>
          <p:spPr>
            <a:xfrm>
              <a:off x="-1" y="5136204"/>
              <a:ext cx="1526887" cy="1737785"/>
            </a:xfrm>
            <a:custGeom>
              <a:avLst/>
              <a:gdLst>
                <a:gd name="connsiteX0" fmla="*/ 0 w 11902968"/>
                <a:gd name="connsiteY0" fmla="*/ 0 h 6694838"/>
                <a:gd name="connsiteX1" fmla="*/ 6995160 w 11902968"/>
                <a:gd name="connsiteY1" fmla="*/ 0 h 6694838"/>
                <a:gd name="connsiteX2" fmla="*/ 6995160 w 11902968"/>
                <a:gd name="connsiteY2" fmla="*/ 4529513 h 6694838"/>
                <a:gd name="connsiteX3" fmla="*/ 11902440 w 11902968"/>
                <a:gd name="connsiteY3" fmla="*/ 4529513 h 6694838"/>
                <a:gd name="connsiteX4" fmla="*/ 11902440 w 11902968"/>
                <a:gd name="connsiteY4" fmla="*/ 0 h 6694838"/>
                <a:gd name="connsiteX5" fmla="*/ 11902968 w 11902968"/>
                <a:gd name="connsiteY5" fmla="*/ 0 h 6694838"/>
                <a:gd name="connsiteX6" fmla="*/ 11902968 w 11902968"/>
                <a:gd name="connsiteY6" fmla="*/ 6694838 h 6694838"/>
                <a:gd name="connsiteX7" fmla="*/ 0 w 11902968"/>
                <a:gd name="connsiteY7" fmla="*/ 6694838 h 669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902968" h="6694838">
                  <a:moveTo>
                    <a:pt x="0" y="0"/>
                  </a:moveTo>
                  <a:lnTo>
                    <a:pt x="6995160" y="0"/>
                  </a:lnTo>
                  <a:lnTo>
                    <a:pt x="6995160" y="4529513"/>
                  </a:lnTo>
                  <a:lnTo>
                    <a:pt x="11902440" y="4529513"/>
                  </a:lnTo>
                  <a:lnTo>
                    <a:pt x="11902440" y="0"/>
                  </a:lnTo>
                  <a:lnTo>
                    <a:pt x="11902968" y="0"/>
                  </a:lnTo>
                  <a:lnTo>
                    <a:pt x="11902968" y="6694838"/>
                  </a:lnTo>
                  <a:lnTo>
                    <a:pt x="0" y="6694838"/>
                  </a:lnTo>
                  <a:close/>
                </a:path>
              </a:pathLst>
            </a:custGeom>
          </p:spPr>
        </p:pic>
        <p:pic>
          <p:nvPicPr>
            <p:cNvPr id="40" name="MsPham-0936082789">
              <a:extLst>
                <a:ext uri="{FF2B5EF4-FFF2-40B4-BE49-F238E27FC236}">
                  <a16:creationId xmlns:a16="http://schemas.microsoft.com/office/drawing/2014/main" id="{D9BD5755-34FF-98AA-71F9-D2234E9B3D0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6"/>
            <a:srcRect t="15460" b="13253"/>
            <a:stretch/>
          </p:blipFill>
          <p:spPr>
            <a:xfrm>
              <a:off x="685800" y="1539433"/>
              <a:ext cx="11506728" cy="5318567"/>
            </a:xfrm>
            <a:custGeom>
              <a:avLst/>
              <a:gdLst>
                <a:gd name="connsiteX0" fmla="*/ 0 w 11902968"/>
                <a:gd name="connsiteY0" fmla="*/ 0 h 6694838"/>
                <a:gd name="connsiteX1" fmla="*/ 6995160 w 11902968"/>
                <a:gd name="connsiteY1" fmla="*/ 0 h 6694838"/>
                <a:gd name="connsiteX2" fmla="*/ 6995160 w 11902968"/>
                <a:gd name="connsiteY2" fmla="*/ 4529513 h 6694838"/>
                <a:gd name="connsiteX3" fmla="*/ 11902440 w 11902968"/>
                <a:gd name="connsiteY3" fmla="*/ 4529513 h 6694838"/>
                <a:gd name="connsiteX4" fmla="*/ 11902440 w 11902968"/>
                <a:gd name="connsiteY4" fmla="*/ 0 h 6694838"/>
                <a:gd name="connsiteX5" fmla="*/ 11902968 w 11902968"/>
                <a:gd name="connsiteY5" fmla="*/ 0 h 6694838"/>
                <a:gd name="connsiteX6" fmla="*/ 11902968 w 11902968"/>
                <a:gd name="connsiteY6" fmla="*/ 6694838 h 6694838"/>
                <a:gd name="connsiteX7" fmla="*/ 0 w 11902968"/>
                <a:gd name="connsiteY7" fmla="*/ 6694838 h 669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902968" h="6694838">
                  <a:moveTo>
                    <a:pt x="0" y="0"/>
                  </a:moveTo>
                  <a:lnTo>
                    <a:pt x="6995160" y="0"/>
                  </a:lnTo>
                  <a:lnTo>
                    <a:pt x="6995160" y="4529513"/>
                  </a:lnTo>
                  <a:lnTo>
                    <a:pt x="11902440" y="4529513"/>
                  </a:lnTo>
                  <a:lnTo>
                    <a:pt x="11902440" y="0"/>
                  </a:lnTo>
                  <a:lnTo>
                    <a:pt x="11902968" y="0"/>
                  </a:lnTo>
                  <a:lnTo>
                    <a:pt x="11902968" y="6694838"/>
                  </a:lnTo>
                  <a:lnTo>
                    <a:pt x="0" y="6694838"/>
                  </a:lnTo>
                  <a:close/>
                </a:path>
              </a:pathLst>
            </a:custGeom>
          </p:spPr>
        </p:pic>
      </p:grpSp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46D4F377-B554-637B-1D81-52077BB9A5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rcRect l="-37"/>
          <a:stretch>
            <a:fillRect/>
          </a:stretch>
        </p:blipFill>
        <p:spPr>
          <a:xfrm>
            <a:off x="9775645" y="5234727"/>
            <a:ext cx="2324915" cy="1540738"/>
          </a:xfrm>
          <a:custGeom>
            <a:avLst/>
            <a:gdLst>
              <a:gd name="connsiteX0" fmla="*/ 610572 w 2622251"/>
              <a:gd name="connsiteY0" fmla="*/ 0 h 1737785"/>
              <a:gd name="connsiteX1" fmla="*/ 2622251 w 2622251"/>
              <a:gd name="connsiteY1" fmla="*/ 0 h 1737785"/>
              <a:gd name="connsiteX2" fmla="*/ 2622251 w 2622251"/>
              <a:gd name="connsiteY2" fmla="*/ 1737785 h 1737785"/>
              <a:gd name="connsiteX3" fmla="*/ 971 w 2622251"/>
              <a:gd name="connsiteY3" fmla="*/ 1737785 h 1737785"/>
              <a:gd name="connsiteX4" fmla="*/ 971 w 2622251"/>
              <a:gd name="connsiteY4" fmla="*/ 684726 h 1737785"/>
              <a:gd name="connsiteX5" fmla="*/ 610572 w 2622251"/>
              <a:gd name="connsiteY5" fmla="*/ 684726 h 1737785"/>
              <a:gd name="connsiteX6" fmla="*/ 0 w 2622251"/>
              <a:gd name="connsiteY6" fmla="*/ 0 h 1737785"/>
              <a:gd name="connsiteX7" fmla="*/ 971 w 2622251"/>
              <a:gd name="connsiteY7" fmla="*/ 0 h 1737785"/>
              <a:gd name="connsiteX8" fmla="*/ 971 w 2622251"/>
              <a:gd name="connsiteY8" fmla="*/ 684726 h 1737785"/>
              <a:gd name="connsiteX9" fmla="*/ 0 w 2622251"/>
              <a:gd name="connsiteY9" fmla="*/ 684726 h 173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22251" h="1737785">
                <a:moveTo>
                  <a:pt x="610572" y="0"/>
                </a:moveTo>
                <a:lnTo>
                  <a:pt x="2622251" y="0"/>
                </a:lnTo>
                <a:lnTo>
                  <a:pt x="2622251" y="1737785"/>
                </a:lnTo>
                <a:lnTo>
                  <a:pt x="971" y="1737785"/>
                </a:lnTo>
                <a:lnTo>
                  <a:pt x="971" y="684726"/>
                </a:lnTo>
                <a:lnTo>
                  <a:pt x="610572" y="684726"/>
                </a:lnTo>
                <a:close/>
                <a:moveTo>
                  <a:pt x="0" y="0"/>
                </a:moveTo>
                <a:lnTo>
                  <a:pt x="971" y="0"/>
                </a:lnTo>
                <a:lnTo>
                  <a:pt x="971" y="684726"/>
                </a:lnTo>
                <a:lnTo>
                  <a:pt x="0" y="684726"/>
                </a:lnTo>
                <a:close/>
              </a:path>
            </a:pathLst>
          </a:cu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DBDC179-353A-4D50-B4B4-4B7E5F3ECE76}"/>
              </a:ext>
            </a:extLst>
          </p:cNvPr>
          <p:cNvSpPr txBox="1"/>
          <p:nvPr/>
        </p:nvSpPr>
        <p:spPr>
          <a:xfrm>
            <a:off x="1769454" y="770709"/>
            <a:ext cx="88121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red and white. It’s got a moon and 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vi-VN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stars on top.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920D9F0-E3CB-4557-498A-565AB6142E5C}"/>
              </a:ext>
            </a:extLst>
          </p:cNvPr>
          <p:cNvSpPr/>
          <p:nvPr/>
        </p:nvSpPr>
        <p:spPr>
          <a:xfrm>
            <a:off x="3715033" y="4723154"/>
            <a:ext cx="2301451" cy="700568"/>
          </a:xfrm>
          <a:prstGeom prst="roundRect">
            <a:avLst>
              <a:gd name="adj" fmla="val 17140"/>
            </a:avLst>
          </a:prstGeom>
          <a:solidFill>
            <a:srgbClr val="FFFFCC"/>
          </a:solidFill>
          <a:ln w="38100">
            <a:solidFill>
              <a:srgbClr val="FF6E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n w="9525">
                  <a:solidFill>
                    <a:srgbClr val="FFFFCC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Singapore</a:t>
            </a:r>
            <a:endParaRPr lang="en-US" sz="3600" b="1" dirty="0">
              <a:ln w="9525">
                <a:solidFill>
                  <a:srgbClr val="FFFFCC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C05E787-131B-CA45-8B04-50F6A28E2241}"/>
              </a:ext>
            </a:extLst>
          </p:cNvPr>
          <p:cNvSpPr/>
          <p:nvPr/>
        </p:nvSpPr>
        <p:spPr>
          <a:xfrm>
            <a:off x="8200285" y="4723154"/>
            <a:ext cx="2134562" cy="700568"/>
          </a:xfrm>
          <a:prstGeom prst="roundRect">
            <a:avLst>
              <a:gd name="adj" fmla="val 17140"/>
            </a:avLst>
          </a:prstGeom>
          <a:solidFill>
            <a:srgbClr val="FFFFCC"/>
          </a:solidFill>
          <a:ln w="38100">
            <a:solidFill>
              <a:srgbClr val="AB25AE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n w="9525">
                  <a:solidFill>
                    <a:srgbClr val="FFFFCC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Argentina</a:t>
            </a:r>
            <a:endParaRPr lang="en-US" sz="3600" b="1" dirty="0">
              <a:ln w="9525">
                <a:solidFill>
                  <a:srgbClr val="FFFFCC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162835F3-58C7-209E-D298-AEDCCC76CF34}"/>
              </a:ext>
            </a:extLst>
          </p:cNvPr>
          <p:cNvSpPr/>
          <p:nvPr/>
        </p:nvSpPr>
        <p:spPr>
          <a:xfrm>
            <a:off x="1769455" y="4723154"/>
            <a:ext cx="1786546" cy="700568"/>
          </a:xfrm>
          <a:prstGeom prst="roundRect">
            <a:avLst>
              <a:gd name="adj" fmla="val 1714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9525">
                  <a:solidFill>
                    <a:srgbClr val="FFFFCC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Turkey</a:t>
            </a:r>
          </a:p>
        </p:txBody>
      </p:sp>
      <p:pic>
        <p:nvPicPr>
          <p:cNvPr id="2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36FC756-E5D2-4662-4B3A-726D2D24F032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49871" y="5570777"/>
            <a:ext cx="1458513" cy="741371"/>
          </a:xfrm>
          <a:prstGeom prst="rect">
            <a:avLst/>
          </a:prstGeom>
        </p:spPr>
      </p:pic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2514D3C0-501C-7AA7-9D65-571C6FD332A4}"/>
              </a:ext>
            </a:extLst>
          </p:cNvPr>
          <p:cNvSpPr/>
          <p:nvPr/>
        </p:nvSpPr>
        <p:spPr>
          <a:xfrm>
            <a:off x="6175516" y="4723154"/>
            <a:ext cx="1865737" cy="700568"/>
          </a:xfrm>
          <a:prstGeom prst="roundRect">
            <a:avLst>
              <a:gd name="adj" fmla="val 17140"/>
            </a:avLst>
          </a:prstGeom>
          <a:solidFill>
            <a:srgbClr val="FFFFCC"/>
          </a:solidFill>
          <a:ln w="38100">
            <a:solidFill>
              <a:srgbClr val="00B0F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n w="9525">
                  <a:solidFill>
                    <a:srgbClr val="FFFFCC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The USA</a:t>
            </a:r>
            <a:endParaRPr lang="en-US" sz="3600" b="1" dirty="0">
              <a:ln w="9525">
                <a:solidFill>
                  <a:srgbClr val="FFFFCC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2" name="Picture 2" descr="Flag of Singapore - Wikipedia">
            <a:extLst>
              <a:ext uri="{FF2B5EF4-FFF2-40B4-BE49-F238E27FC236}">
                <a16:creationId xmlns:a16="http://schemas.microsoft.com/office/drawing/2014/main" id="{27B6A115-8D9A-EE22-DECE-E376CECA4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673" y="2117232"/>
            <a:ext cx="3715686" cy="247712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1868CD-EF77-555C-ADFA-36E0C2EFF9EB}"/>
              </a:ext>
            </a:extLst>
          </p:cNvPr>
          <p:cNvSpPr txBox="1"/>
          <p:nvPr/>
        </p:nvSpPr>
        <p:spPr>
          <a:xfrm>
            <a:off x="4150749" y="110953"/>
            <a:ext cx="457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Read the clues, write the answer on the board.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4562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9" presetClass="emph" presetSubtype="0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9" presetClass="emph" presetSubtype="0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8" grpId="0" animBg="1"/>
      <p:bldP spid="28" grpId="1" animBg="1"/>
      <p:bldP spid="28" grpId="2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 Pupils’ book (p.</a:t>
            </a:r>
            <a:r>
              <a:rPr lang="vi-VN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8BD46C-5014-5443-9B69-B8C503A51EE5}"/>
              </a:ext>
            </a:extLst>
          </p:cNvPr>
          <p:cNvSpPr txBox="1"/>
          <p:nvPr/>
        </p:nvSpPr>
        <p:spPr>
          <a:xfrm>
            <a:off x="2932779" y="6243084"/>
            <a:ext cx="5934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400" b="1" dirty="0"/>
              <a:t>Play the audio for the students as they read and listen. Then repeat.</a:t>
            </a:r>
          </a:p>
          <a:p>
            <a:r>
              <a:rPr lang="vi-VN" sz="1400" b="1" dirty="0"/>
              <a:t>Put them in pairs to practice the dialogue.</a:t>
            </a:r>
            <a:endParaRPr lang="en-VN" sz="1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31F500-714F-60E4-8760-9F84EF516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734" y="1657310"/>
            <a:ext cx="11820859" cy="3193959"/>
          </a:xfrm>
          <a:prstGeom prst="rect">
            <a:avLst/>
          </a:prstGeom>
        </p:spPr>
      </p:pic>
      <p:pic>
        <p:nvPicPr>
          <p:cNvPr id="7" name="Picture 6" descr="A cartoon of a planet earth&#10;&#10;Description automatically generated">
            <a:extLst>
              <a:ext uri="{FF2B5EF4-FFF2-40B4-BE49-F238E27FC236}">
                <a16:creationId xmlns:a16="http://schemas.microsoft.com/office/drawing/2014/main" id="{C13EFEC3-5E2E-3A39-5B20-F6149824A1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" t="20620" r="-5626" b="21551"/>
          <a:stretch/>
        </p:blipFill>
        <p:spPr>
          <a:xfrm>
            <a:off x="10584256" y="126834"/>
            <a:ext cx="1414010" cy="109498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8C7D58-CDEA-8A59-6B39-1736F72D2FEA}"/>
              </a:ext>
            </a:extLst>
          </p:cNvPr>
          <p:cNvSpPr/>
          <p:nvPr/>
        </p:nvSpPr>
        <p:spPr>
          <a:xfrm>
            <a:off x="6459657" y="3890147"/>
            <a:ext cx="5156791" cy="1371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0.03">
            <a:hlinkClick r:id="" action="ppaction://media"/>
            <a:extLst>
              <a:ext uri="{FF2B5EF4-FFF2-40B4-BE49-F238E27FC236}">
                <a16:creationId xmlns:a16="http://schemas.microsoft.com/office/drawing/2014/main" id="{9A151DA8-BDFF-AB57-3E60-735DB15237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2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8299" y="991324"/>
            <a:ext cx="497367" cy="4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4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 Pupils’ book (p.</a:t>
            </a:r>
            <a:r>
              <a:rPr lang="vi-VN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8BD46C-5014-5443-9B69-B8C503A51EE5}"/>
              </a:ext>
            </a:extLst>
          </p:cNvPr>
          <p:cNvSpPr txBox="1"/>
          <p:nvPr/>
        </p:nvSpPr>
        <p:spPr>
          <a:xfrm>
            <a:off x="2950708" y="6436994"/>
            <a:ext cx="5973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400" b="1" dirty="0"/>
              <a:t>Play the audio for the students as they look and listen. Then repeat. </a:t>
            </a:r>
            <a:endParaRPr lang="en-VN" sz="1400" b="1" dirty="0"/>
          </a:p>
        </p:txBody>
      </p:sp>
      <p:pic>
        <p:nvPicPr>
          <p:cNvPr id="7" name="Picture 6" descr="A cartoon of a planet earth&#10;&#10;Description automatically generated">
            <a:extLst>
              <a:ext uri="{FF2B5EF4-FFF2-40B4-BE49-F238E27FC236}">
                <a16:creationId xmlns:a16="http://schemas.microsoft.com/office/drawing/2014/main" id="{C13EFEC3-5E2E-3A39-5B20-F6149824A1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" t="20620" r="-5626" b="21551"/>
          <a:stretch/>
        </p:blipFill>
        <p:spPr>
          <a:xfrm>
            <a:off x="10584256" y="126834"/>
            <a:ext cx="1414010" cy="1094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7E5EE1-2815-B71A-8734-9A3C78AB84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9074" y="717375"/>
            <a:ext cx="6651740" cy="506213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C862405-997A-C331-65CD-F635B35B7DE0}"/>
              </a:ext>
            </a:extLst>
          </p:cNvPr>
          <p:cNvSpPr/>
          <p:nvPr/>
        </p:nvSpPr>
        <p:spPr>
          <a:xfrm>
            <a:off x="2123316" y="1668712"/>
            <a:ext cx="1293628" cy="3688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0B03BE-BDF1-2A44-8F91-A4A35605B4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4118" b="78985"/>
          <a:stretch/>
        </p:blipFill>
        <p:spPr>
          <a:xfrm>
            <a:off x="278796" y="727452"/>
            <a:ext cx="795092" cy="767587"/>
          </a:xfrm>
          <a:prstGeom prst="rect">
            <a:avLst/>
          </a:prstGeom>
        </p:spPr>
      </p:pic>
      <p:pic>
        <p:nvPicPr>
          <p:cNvPr id="12" name="0.04">
            <a:hlinkClick r:id="" action="ppaction://media"/>
            <a:extLst>
              <a:ext uri="{FF2B5EF4-FFF2-40B4-BE49-F238E27FC236}">
                <a16:creationId xmlns:a16="http://schemas.microsoft.com/office/drawing/2014/main" id="{F9F12E2C-9C2B-195B-6DB4-FEB48A5421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2264" y="896778"/>
            <a:ext cx="557169" cy="55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4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Pupils’ book (p.4)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72CEE1-C859-F642-A5BA-2D6CB2EEDC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345" r="29907"/>
          <a:stretch/>
        </p:blipFill>
        <p:spPr>
          <a:xfrm>
            <a:off x="9600665" y="2413303"/>
            <a:ext cx="2247679" cy="37913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C7AADE-36C1-0646-BE77-6A81FC766F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815" r="28420"/>
          <a:stretch/>
        </p:blipFill>
        <p:spPr>
          <a:xfrm>
            <a:off x="919664" y="2271713"/>
            <a:ext cx="2356262" cy="379137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DA8E28E-1594-3643-A60F-69C4900B7CB4}"/>
              </a:ext>
            </a:extLst>
          </p:cNvPr>
          <p:cNvGrpSpPr/>
          <p:nvPr/>
        </p:nvGrpSpPr>
        <p:grpSpPr>
          <a:xfrm>
            <a:off x="1602612" y="944061"/>
            <a:ext cx="5005389" cy="1571625"/>
            <a:chOff x="2095499" y="1157288"/>
            <a:chExt cx="5005389" cy="1571625"/>
          </a:xfrm>
        </p:grpSpPr>
        <p:sp>
          <p:nvSpPr>
            <p:cNvPr id="3" name="Oval Callout 2">
              <a:extLst>
                <a:ext uri="{FF2B5EF4-FFF2-40B4-BE49-F238E27FC236}">
                  <a16:creationId xmlns:a16="http://schemas.microsoft.com/office/drawing/2014/main" id="{7D25E6C6-EA8F-5C4D-A069-2F8BB361FC09}"/>
                </a:ext>
              </a:extLst>
            </p:cNvPr>
            <p:cNvSpPr/>
            <p:nvPr/>
          </p:nvSpPr>
          <p:spPr>
            <a:xfrm>
              <a:off x="2095499" y="1157288"/>
              <a:ext cx="5005389" cy="1571625"/>
            </a:xfrm>
            <a:prstGeom prst="wedgeEllipseCallout">
              <a:avLst>
                <a:gd name="adj1" fmla="val -31654"/>
                <a:gd name="adj2" fmla="val 6613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0E7BD64-B97B-4143-AE81-042E2A819965}"/>
                </a:ext>
              </a:extLst>
            </p:cNvPr>
            <p:cNvSpPr txBox="1"/>
            <p:nvPr/>
          </p:nvSpPr>
          <p:spPr>
            <a:xfrm>
              <a:off x="2367389" y="1639730"/>
              <a:ext cx="43950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/>
                <a:t>Where’s he from?</a:t>
              </a:r>
              <a:endParaRPr lang="en-VN" sz="36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784B0E-E82A-6342-BB76-196C277138A8}"/>
              </a:ext>
            </a:extLst>
          </p:cNvPr>
          <p:cNvGrpSpPr/>
          <p:nvPr/>
        </p:nvGrpSpPr>
        <p:grpSpPr>
          <a:xfrm>
            <a:off x="5703945" y="924278"/>
            <a:ext cx="5005389" cy="1571625"/>
            <a:chOff x="2014884" y="1157288"/>
            <a:chExt cx="5005389" cy="1571625"/>
          </a:xfrm>
        </p:grpSpPr>
        <p:sp>
          <p:nvSpPr>
            <p:cNvPr id="11" name="Oval Callout 10">
              <a:extLst>
                <a:ext uri="{FF2B5EF4-FFF2-40B4-BE49-F238E27FC236}">
                  <a16:creationId xmlns:a16="http://schemas.microsoft.com/office/drawing/2014/main" id="{C5264649-D04D-9F4C-AE28-D060F473DCBE}"/>
                </a:ext>
              </a:extLst>
            </p:cNvPr>
            <p:cNvSpPr/>
            <p:nvPr/>
          </p:nvSpPr>
          <p:spPr>
            <a:xfrm>
              <a:off x="2014884" y="1157288"/>
              <a:ext cx="5005389" cy="1571625"/>
            </a:xfrm>
            <a:prstGeom prst="wedgeEllipseCallout">
              <a:avLst>
                <a:gd name="adj1" fmla="val 44177"/>
                <a:gd name="adj2" fmla="val 55158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9649B67-EAA9-9A44-85DD-9789E7024344}"/>
                </a:ext>
              </a:extLst>
            </p:cNvPr>
            <p:cNvSpPr txBox="1"/>
            <p:nvPr/>
          </p:nvSpPr>
          <p:spPr>
            <a:xfrm>
              <a:off x="2320032" y="1631519"/>
              <a:ext cx="43950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/>
                <a:t>He’s from the USA.</a:t>
              </a:r>
              <a:endParaRPr lang="en-VN" sz="3600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30182D5-5ADB-304E-88B1-8C7AA5EA8D0A}"/>
              </a:ext>
            </a:extLst>
          </p:cNvPr>
          <p:cNvSpPr txBox="1"/>
          <p:nvPr/>
        </p:nvSpPr>
        <p:spPr>
          <a:xfrm>
            <a:off x="2591335" y="6122076"/>
            <a:ext cx="6994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- Show a question and an answer with audio, students listen and repeat. </a:t>
            </a:r>
          </a:p>
          <a:p>
            <a:r>
              <a:rPr lang="en-VN" dirty="0"/>
              <a:t>- Divide class into two teams. One team asks and one team answers.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A61D8E-38D9-D246-A2B8-EF6AE47166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87025" y="0"/>
            <a:ext cx="1881070" cy="1324653"/>
          </a:xfrm>
          <a:prstGeom prst="rect">
            <a:avLst/>
          </a:prstGeom>
        </p:spPr>
      </p:pic>
      <p:pic>
        <p:nvPicPr>
          <p:cNvPr id="16388" name="Picture 4" descr="Premium Vector | Illustration of kid holding usa flag">
            <a:extLst>
              <a:ext uri="{FF2B5EF4-FFF2-40B4-BE49-F238E27FC236}">
                <a16:creationId xmlns:a16="http://schemas.microsoft.com/office/drawing/2014/main" id="{AC737684-BDCC-596F-30F5-B72BAB88C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864" y="3011693"/>
            <a:ext cx="2527100" cy="252710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1702894661952dixmpb5-voicemaker.in-speech">
            <a:hlinkClick r:id="" action="ppaction://media"/>
            <a:extLst>
              <a:ext uri="{FF2B5EF4-FFF2-40B4-BE49-F238E27FC236}">
                <a16:creationId xmlns:a16="http://schemas.microsoft.com/office/drawing/2014/main" id="{370D483C-1202-6B84-B869-6120982A5F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89394" y="1518474"/>
            <a:ext cx="406400" cy="406400"/>
          </a:xfrm>
          <a:prstGeom prst="rect">
            <a:avLst/>
          </a:prstGeom>
        </p:spPr>
      </p:pic>
      <p:pic>
        <p:nvPicPr>
          <p:cNvPr id="9" name="17028947460717yv2lpyl-voicemaker.in-speech">
            <a:hlinkClick r:id="" action="ppaction://media"/>
            <a:extLst>
              <a:ext uri="{FF2B5EF4-FFF2-40B4-BE49-F238E27FC236}">
                <a16:creationId xmlns:a16="http://schemas.microsoft.com/office/drawing/2014/main" id="{27C16EA0-6A8E-9AC0-DC2B-B056861510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50374" y="16224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3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200" b="1" dirty="0">
                <a:latin typeface="+mn-lt"/>
                <a:cs typeface="Calibri Light" panose="020F0302020204030204" pitchFamily="34" charset="0"/>
              </a:rPr>
              <a:t>Warm-up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A929908A-62CD-4A48-BA53-832F915000CF}"/>
              </a:ext>
            </a:extLst>
          </p:cNvPr>
          <p:cNvSpPr/>
          <p:nvPr/>
        </p:nvSpPr>
        <p:spPr>
          <a:xfrm>
            <a:off x="1989104" y="1763180"/>
            <a:ext cx="8518248" cy="357462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FF4BC5-8955-954B-A947-18D12BCC5B20}"/>
              </a:ext>
            </a:extLst>
          </p:cNvPr>
          <p:cNvSpPr txBox="1"/>
          <p:nvPr/>
        </p:nvSpPr>
        <p:spPr>
          <a:xfrm>
            <a:off x="2141333" y="2211666"/>
            <a:ext cx="82137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Divide the class into groups of 6. Each team prepares a pencil case.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Look at the picture and read the clue together.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Guess what happens next with your teammate.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Catch the pencil case to get a chance to answer.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Note: The teacher can use the clues in L1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team with the correct answer can get 2 points.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EA999C-76D6-F742-ADAB-E9234D98F3B5}"/>
              </a:ext>
            </a:extLst>
          </p:cNvPr>
          <p:cNvSpPr txBox="1"/>
          <p:nvPr/>
        </p:nvSpPr>
        <p:spPr>
          <a:xfrm>
            <a:off x="2899795" y="847044"/>
            <a:ext cx="66968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chemeClr val="accent2"/>
                </a:solidFill>
                <a:ea typeface="Carter One" panose="03080802040405060005" pitchFamily="66" charset="77"/>
              </a:rPr>
              <a:t>Activity: </a:t>
            </a:r>
            <a:r>
              <a:rPr lang="en-US" sz="4400" dirty="0">
                <a:solidFill>
                  <a:schemeClr val="accent2"/>
                </a:solidFill>
                <a:ea typeface="Carter One" panose="03080802040405060005" pitchFamily="66" charset="77"/>
              </a:rPr>
              <a:t>What do you say?</a:t>
            </a:r>
            <a:endParaRPr lang="en-VN" sz="4400" dirty="0">
              <a:solidFill>
                <a:schemeClr val="accent2"/>
              </a:solidFill>
              <a:ea typeface="Carter One" panose="03080802040405060005" pitchFamily="66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94F301-8CFC-2F4B-B301-0055B0F4A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9716231" y="1231765"/>
            <a:ext cx="1181120" cy="1101175"/>
          </a:xfrm>
          <a:prstGeom prst="rect">
            <a:avLst/>
          </a:prstGeom>
        </p:spPr>
      </p:pic>
      <p:pic>
        <p:nvPicPr>
          <p:cNvPr id="3" name="Picture 2" descr="A cartoon of a planet earth&#10;&#10;Description automatically generated">
            <a:extLst>
              <a:ext uri="{FF2B5EF4-FFF2-40B4-BE49-F238E27FC236}">
                <a16:creationId xmlns:a16="http://schemas.microsoft.com/office/drawing/2014/main" id="{7711EFE1-F309-92D6-C495-A1FA25E940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" t="20620" r="-5626" b="21551"/>
          <a:stretch/>
        </p:blipFill>
        <p:spPr>
          <a:xfrm>
            <a:off x="10430709" y="213223"/>
            <a:ext cx="1414010" cy="109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5136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Pupils’ book (p.4)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DA8E28E-1594-3643-A60F-69C4900B7CB4}"/>
              </a:ext>
            </a:extLst>
          </p:cNvPr>
          <p:cNvGrpSpPr/>
          <p:nvPr/>
        </p:nvGrpSpPr>
        <p:grpSpPr>
          <a:xfrm>
            <a:off x="397038" y="758703"/>
            <a:ext cx="6125338" cy="1200330"/>
            <a:chOff x="1585559" y="1414230"/>
            <a:chExt cx="4946672" cy="1200330"/>
          </a:xfrm>
        </p:grpSpPr>
        <p:sp>
          <p:nvSpPr>
            <p:cNvPr id="3" name="Oval Callout 2">
              <a:extLst>
                <a:ext uri="{FF2B5EF4-FFF2-40B4-BE49-F238E27FC236}">
                  <a16:creationId xmlns:a16="http://schemas.microsoft.com/office/drawing/2014/main" id="{7D25E6C6-EA8F-5C4D-A069-2F8BB361FC09}"/>
                </a:ext>
              </a:extLst>
            </p:cNvPr>
            <p:cNvSpPr/>
            <p:nvPr/>
          </p:nvSpPr>
          <p:spPr>
            <a:xfrm>
              <a:off x="1745878" y="1414230"/>
              <a:ext cx="4381760" cy="1200330"/>
            </a:xfrm>
            <a:prstGeom prst="wedgeEllipseCallout">
              <a:avLst>
                <a:gd name="adj1" fmla="val -31654"/>
                <a:gd name="adj2" fmla="val 6613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0E7BD64-B97B-4143-AE81-042E2A819965}"/>
                </a:ext>
              </a:extLst>
            </p:cNvPr>
            <p:cNvSpPr txBox="1"/>
            <p:nvPr/>
          </p:nvSpPr>
          <p:spPr>
            <a:xfrm>
              <a:off x="1585559" y="1663147"/>
              <a:ext cx="49466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Where are they from?</a:t>
              </a:r>
              <a:endParaRPr lang="en-VN" sz="36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784B0E-E82A-6342-BB76-196C277138A8}"/>
              </a:ext>
            </a:extLst>
          </p:cNvPr>
          <p:cNvGrpSpPr/>
          <p:nvPr/>
        </p:nvGrpSpPr>
        <p:grpSpPr>
          <a:xfrm>
            <a:off x="7057153" y="815005"/>
            <a:ext cx="5049523" cy="1324653"/>
            <a:chOff x="2185968" y="1129580"/>
            <a:chExt cx="5049523" cy="1571625"/>
          </a:xfrm>
        </p:grpSpPr>
        <p:sp>
          <p:nvSpPr>
            <p:cNvPr id="11" name="Oval Callout 10">
              <a:extLst>
                <a:ext uri="{FF2B5EF4-FFF2-40B4-BE49-F238E27FC236}">
                  <a16:creationId xmlns:a16="http://schemas.microsoft.com/office/drawing/2014/main" id="{C5264649-D04D-9F4C-AE28-D060F473DCBE}"/>
                </a:ext>
              </a:extLst>
            </p:cNvPr>
            <p:cNvSpPr/>
            <p:nvPr/>
          </p:nvSpPr>
          <p:spPr>
            <a:xfrm>
              <a:off x="2185968" y="1129580"/>
              <a:ext cx="5005389" cy="1571625"/>
            </a:xfrm>
            <a:prstGeom prst="wedgeEllipseCallout">
              <a:avLst>
                <a:gd name="adj1" fmla="val 4119"/>
                <a:gd name="adj2" fmla="val 64972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9649B67-EAA9-9A44-85DD-9789E7024344}"/>
                </a:ext>
              </a:extLst>
            </p:cNvPr>
            <p:cNvSpPr txBox="1"/>
            <p:nvPr/>
          </p:nvSpPr>
          <p:spPr>
            <a:xfrm>
              <a:off x="2230102" y="1558141"/>
              <a:ext cx="5005389" cy="766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They’re from </a:t>
              </a:r>
              <a:r>
                <a:rPr lang="en-US" sz="3600" dirty="0" err="1"/>
                <a:t>Việt</a:t>
              </a:r>
              <a:r>
                <a:rPr lang="en-US" sz="3600" dirty="0"/>
                <a:t> Nam.</a:t>
              </a:r>
              <a:endParaRPr lang="en-VN" sz="3600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2F27276-FCEF-A245-8762-188ABD645CC4}"/>
              </a:ext>
            </a:extLst>
          </p:cNvPr>
          <p:cNvSpPr txBox="1"/>
          <p:nvPr/>
        </p:nvSpPr>
        <p:spPr>
          <a:xfrm>
            <a:off x="2598920" y="6106374"/>
            <a:ext cx="6994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- Show a question and an answer with audio, students listen and repeat. </a:t>
            </a:r>
          </a:p>
          <a:p>
            <a:r>
              <a:rPr lang="en-VN" dirty="0"/>
              <a:t>- Divide class into two teams. One team asks and one team answers.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2D9281-E0FC-0C5E-B9F2-2AE28BCE42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345" r="29907"/>
          <a:stretch/>
        </p:blipFill>
        <p:spPr>
          <a:xfrm>
            <a:off x="9179881" y="2271713"/>
            <a:ext cx="2247679" cy="3791374"/>
          </a:xfrm>
          <a:prstGeom prst="rect">
            <a:avLst/>
          </a:prstGeom>
        </p:spPr>
      </p:pic>
      <p:pic>
        <p:nvPicPr>
          <p:cNvPr id="18" name="Picture 17" descr="A cartoon of kids wearing traditional clothes&#10;&#10;Description automatically generated">
            <a:extLst>
              <a:ext uri="{FF2B5EF4-FFF2-40B4-BE49-F238E27FC236}">
                <a16:creationId xmlns:a16="http://schemas.microsoft.com/office/drawing/2014/main" id="{B473335E-8B2A-9947-FBBA-4D349C6A0A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493" t="5116" r="22085" b="4186"/>
          <a:stretch/>
        </p:blipFill>
        <p:spPr>
          <a:xfrm>
            <a:off x="4621882" y="2580841"/>
            <a:ext cx="2948233" cy="293458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026" name="Picture 2" descr="Free vector woman smiling and pointing to empty copy space business woman character hand drawn cartoon illustration">
            <a:extLst>
              <a:ext uri="{FF2B5EF4-FFF2-40B4-BE49-F238E27FC236}">
                <a16:creationId xmlns:a16="http://schemas.microsoft.com/office/drawing/2014/main" id="{EBA7354A-8CE6-6BB7-DEA8-B18DBA63C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05605" y="1695329"/>
            <a:ext cx="4326489" cy="432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1702959768512te4mu5q-voicemaker.in-speech">
            <a:hlinkClick r:id="" action="ppaction://media"/>
            <a:extLst>
              <a:ext uri="{FF2B5EF4-FFF2-40B4-BE49-F238E27FC236}">
                <a16:creationId xmlns:a16="http://schemas.microsoft.com/office/drawing/2014/main" id="{2AAFBF35-7F25-309C-F091-043C8AD942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82686" y="1274132"/>
            <a:ext cx="406400" cy="406400"/>
          </a:xfrm>
          <a:prstGeom prst="rect">
            <a:avLst/>
          </a:prstGeom>
        </p:spPr>
      </p:pic>
      <p:pic>
        <p:nvPicPr>
          <p:cNvPr id="20" name="1702959818624zyflmtsq-voicemaker.in-speech">
            <a:hlinkClick r:id="" action="ppaction://media"/>
            <a:extLst>
              <a:ext uri="{FF2B5EF4-FFF2-40B4-BE49-F238E27FC236}">
                <a16:creationId xmlns:a16="http://schemas.microsoft.com/office/drawing/2014/main" id="{9051E9D5-0220-1142-15F3-374E92F640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3600" y="13683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0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 Pupils’ book (p.4)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8BD46C-5014-5443-9B69-B8C503A51EE5}"/>
              </a:ext>
            </a:extLst>
          </p:cNvPr>
          <p:cNvSpPr txBox="1"/>
          <p:nvPr/>
        </p:nvSpPr>
        <p:spPr>
          <a:xfrm>
            <a:off x="2803527" y="6006689"/>
            <a:ext cx="65849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Ask students to look at picture 1, point out the flat and the student’s name.</a:t>
            </a:r>
          </a:p>
          <a:p>
            <a:pPr algn="ctr"/>
            <a:r>
              <a:rPr lang="en-US" sz="1600" b="1" i="0" dirty="0">
                <a:solidFill>
                  <a:srgbClr val="242021"/>
                </a:solidFill>
                <a:effectLst/>
                <a:latin typeface="DaytonaProPrimary-Regular"/>
              </a:rPr>
              <a:t>Read off the information from the speech bubble.</a:t>
            </a:r>
          </a:p>
          <a:p>
            <a:pPr algn="ctr"/>
            <a:r>
              <a:rPr lang="en-US" sz="1600" b="1" dirty="0">
                <a:solidFill>
                  <a:srgbClr val="242021"/>
                </a:solidFill>
                <a:latin typeface="DaytonaProPrimary-Regular"/>
              </a:rPr>
              <a:t>In pairs, practice all 5 pictures.</a:t>
            </a:r>
            <a:endParaRPr lang="en-VN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913797-9BE9-88DF-492E-C38F9B8C6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27" y="706825"/>
            <a:ext cx="9940945" cy="510918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220A2A5-4CF3-EA63-8D65-983FDA6FE2EA}"/>
              </a:ext>
            </a:extLst>
          </p:cNvPr>
          <p:cNvSpPr/>
          <p:nvPr/>
        </p:nvSpPr>
        <p:spPr>
          <a:xfrm>
            <a:off x="7028121" y="685559"/>
            <a:ext cx="3859619" cy="9093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127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 Pupils’ book (p.4)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220A2A5-4CF3-EA63-8D65-983FDA6FE2EA}"/>
              </a:ext>
            </a:extLst>
          </p:cNvPr>
          <p:cNvSpPr/>
          <p:nvPr/>
        </p:nvSpPr>
        <p:spPr>
          <a:xfrm>
            <a:off x="7028121" y="685559"/>
            <a:ext cx="3859619" cy="9093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939957-9052-F559-5254-AB8B8C967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884" y="947468"/>
            <a:ext cx="5442230" cy="3283119"/>
          </a:xfrm>
          <a:prstGeom prst="rect">
            <a:avLst/>
          </a:prstGeom>
        </p:spPr>
      </p:pic>
      <p:pic>
        <p:nvPicPr>
          <p:cNvPr id="8" name="Picture 7" descr="A child and child cartoon faces&#10;&#10;Description automatically generated">
            <a:extLst>
              <a:ext uri="{FF2B5EF4-FFF2-40B4-BE49-F238E27FC236}">
                <a16:creationId xmlns:a16="http://schemas.microsoft.com/office/drawing/2014/main" id="{456BC2BB-4147-ACA8-2A8E-5AF61D3F18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2" t="1390" r="52761" b="31712"/>
          <a:stretch/>
        </p:blipFill>
        <p:spPr>
          <a:xfrm>
            <a:off x="216197" y="4230587"/>
            <a:ext cx="1599537" cy="1601446"/>
          </a:xfrm>
          <a:prstGeom prst="rect">
            <a:avLst/>
          </a:prstGeom>
        </p:spPr>
      </p:pic>
      <p:pic>
        <p:nvPicPr>
          <p:cNvPr id="9" name="Picture 8" descr="A child and child cartoon faces&#10;&#10;Description automatically generated">
            <a:extLst>
              <a:ext uri="{FF2B5EF4-FFF2-40B4-BE49-F238E27FC236}">
                <a16:creationId xmlns:a16="http://schemas.microsoft.com/office/drawing/2014/main" id="{F19F974F-FC60-1D06-8774-0E60DEBF32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490" t="2119" r="5269" b="30983"/>
          <a:stretch/>
        </p:blipFill>
        <p:spPr>
          <a:xfrm>
            <a:off x="10376266" y="4230587"/>
            <a:ext cx="1599537" cy="1601446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27E20A3A-32FC-039E-67B6-7345323514B8}"/>
              </a:ext>
            </a:extLst>
          </p:cNvPr>
          <p:cNvSpPr/>
          <p:nvPr/>
        </p:nvSpPr>
        <p:spPr>
          <a:xfrm>
            <a:off x="1815734" y="4731448"/>
            <a:ext cx="4093534" cy="834145"/>
          </a:xfrm>
          <a:prstGeom prst="wedgeRoundRectCallout">
            <a:avLst>
              <a:gd name="adj1" fmla="val -57246"/>
              <a:gd name="adj2" fmla="val 14693"/>
              <a:gd name="adj3" fmla="val 16667"/>
            </a:avLst>
          </a:prstGeom>
          <a:solidFill>
            <a:srgbClr val="36A8C6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Where’s Isra from?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C329E7D0-DB20-1531-6494-542A4CFE2910}"/>
              </a:ext>
            </a:extLst>
          </p:cNvPr>
          <p:cNvSpPr/>
          <p:nvPr/>
        </p:nvSpPr>
        <p:spPr>
          <a:xfrm>
            <a:off x="6276757" y="4731447"/>
            <a:ext cx="4093534" cy="834145"/>
          </a:xfrm>
          <a:prstGeom prst="wedgeRoundRectCallout">
            <a:avLst>
              <a:gd name="adj1" fmla="val 57819"/>
              <a:gd name="adj2" fmla="val 7045"/>
              <a:gd name="adj3" fmla="val 16667"/>
            </a:avLst>
          </a:prstGeom>
          <a:solidFill>
            <a:srgbClr val="EF88CC"/>
          </a:solidFill>
          <a:ln>
            <a:solidFill>
              <a:srgbClr val="D679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She’s from Turkey.</a:t>
            </a:r>
          </a:p>
        </p:txBody>
      </p:sp>
    </p:spTree>
    <p:extLst>
      <p:ext uri="{BB962C8B-B14F-4D97-AF65-F5344CB8AC3E}">
        <p14:creationId xmlns:p14="http://schemas.microsoft.com/office/powerpoint/2010/main" val="325075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 Pupils’ book (p.4)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220A2A5-4CF3-EA63-8D65-983FDA6FE2EA}"/>
              </a:ext>
            </a:extLst>
          </p:cNvPr>
          <p:cNvSpPr/>
          <p:nvPr/>
        </p:nvSpPr>
        <p:spPr>
          <a:xfrm>
            <a:off x="7028121" y="685559"/>
            <a:ext cx="3859619" cy="9093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hild and child cartoon faces&#10;&#10;Description automatically generated">
            <a:extLst>
              <a:ext uri="{FF2B5EF4-FFF2-40B4-BE49-F238E27FC236}">
                <a16:creationId xmlns:a16="http://schemas.microsoft.com/office/drawing/2014/main" id="{456BC2BB-4147-ACA8-2A8E-5AF61D3F1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2" t="1390" r="52761" b="31712"/>
          <a:stretch/>
        </p:blipFill>
        <p:spPr>
          <a:xfrm>
            <a:off x="120502" y="4230587"/>
            <a:ext cx="1599537" cy="1601446"/>
          </a:xfrm>
          <a:prstGeom prst="rect">
            <a:avLst/>
          </a:prstGeom>
        </p:spPr>
      </p:pic>
      <p:pic>
        <p:nvPicPr>
          <p:cNvPr id="9" name="Picture 8" descr="A child and child cartoon faces&#10;&#10;Description automatically generated">
            <a:extLst>
              <a:ext uri="{FF2B5EF4-FFF2-40B4-BE49-F238E27FC236}">
                <a16:creationId xmlns:a16="http://schemas.microsoft.com/office/drawing/2014/main" id="{F19F974F-FC60-1D06-8774-0E60DEBF32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490" t="2119" r="5269" b="30983"/>
          <a:stretch/>
        </p:blipFill>
        <p:spPr>
          <a:xfrm>
            <a:off x="10376266" y="4230587"/>
            <a:ext cx="1599537" cy="1601446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27E20A3A-32FC-039E-67B6-7345323514B8}"/>
              </a:ext>
            </a:extLst>
          </p:cNvPr>
          <p:cNvSpPr/>
          <p:nvPr/>
        </p:nvSpPr>
        <p:spPr>
          <a:xfrm>
            <a:off x="1815734" y="4509058"/>
            <a:ext cx="4093534" cy="1056536"/>
          </a:xfrm>
          <a:prstGeom prst="wedgeRoundRectCallout">
            <a:avLst>
              <a:gd name="adj1" fmla="val -57246"/>
              <a:gd name="adj2" fmla="val 14693"/>
              <a:gd name="adj3" fmla="val 16667"/>
            </a:avLst>
          </a:prstGeom>
          <a:solidFill>
            <a:srgbClr val="36A8C6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Where are Li and Chen from?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C329E7D0-DB20-1531-6494-542A4CFE2910}"/>
              </a:ext>
            </a:extLst>
          </p:cNvPr>
          <p:cNvSpPr/>
          <p:nvPr/>
        </p:nvSpPr>
        <p:spPr>
          <a:xfrm>
            <a:off x="6276757" y="4509059"/>
            <a:ext cx="4093534" cy="1056534"/>
          </a:xfrm>
          <a:prstGeom prst="wedgeRoundRectCallout">
            <a:avLst>
              <a:gd name="adj1" fmla="val 57819"/>
              <a:gd name="adj2" fmla="val 7045"/>
              <a:gd name="adj3" fmla="val 16667"/>
            </a:avLst>
          </a:prstGeom>
          <a:solidFill>
            <a:srgbClr val="EF88CC"/>
          </a:solidFill>
          <a:ln>
            <a:solidFill>
              <a:srgbClr val="D679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They’re from Singapore.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FFD893-993E-93AC-E1D6-401F11D4D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3472" y="746467"/>
            <a:ext cx="6306570" cy="370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 Pupils’ book (p.4)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220A2A5-4CF3-EA63-8D65-983FDA6FE2EA}"/>
              </a:ext>
            </a:extLst>
          </p:cNvPr>
          <p:cNvSpPr/>
          <p:nvPr/>
        </p:nvSpPr>
        <p:spPr>
          <a:xfrm>
            <a:off x="7028121" y="685559"/>
            <a:ext cx="3859619" cy="9093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hild and child cartoon faces&#10;&#10;Description automatically generated">
            <a:extLst>
              <a:ext uri="{FF2B5EF4-FFF2-40B4-BE49-F238E27FC236}">
                <a16:creationId xmlns:a16="http://schemas.microsoft.com/office/drawing/2014/main" id="{456BC2BB-4147-ACA8-2A8E-5AF61D3F1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2" t="1390" r="52761" b="31712"/>
          <a:stretch/>
        </p:blipFill>
        <p:spPr>
          <a:xfrm>
            <a:off x="216197" y="4230587"/>
            <a:ext cx="1599537" cy="1601446"/>
          </a:xfrm>
          <a:prstGeom prst="rect">
            <a:avLst/>
          </a:prstGeom>
        </p:spPr>
      </p:pic>
      <p:pic>
        <p:nvPicPr>
          <p:cNvPr id="9" name="Picture 8" descr="A child and child cartoon faces&#10;&#10;Description automatically generated">
            <a:extLst>
              <a:ext uri="{FF2B5EF4-FFF2-40B4-BE49-F238E27FC236}">
                <a16:creationId xmlns:a16="http://schemas.microsoft.com/office/drawing/2014/main" id="{F19F974F-FC60-1D06-8774-0E60DEBF32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490" t="2119" r="5269" b="30983"/>
          <a:stretch/>
        </p:blipFill>
        <p:spPr>
          <a:xfrm>
            <a:off x="10376266" y="4230587"/>
            <a:ext cx="1599537" cy="1601446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27E20A3A-32FC-039E-67B6-7345323514B8}"/>
              </a:ext>
            </a:extLst>
          </p:cNvPr>
          <p:cNvSpPr/>
          <p:nvPr/>
        </p:nvSpPr>
        <p:spPr>
          <a:xfrm>
            <a:off x="1815734" y="4731448"/>
            <a:ext cx="4093534" cy="834145"/>
          </a:xfrm>
          <a:prstGeom prst="wedgeRoundRectCallout">
            <a:avLst>
              <a:gd name="adj1" fmla="val -57246"/>
              <a:gd name="adj2" fmla="val 14693"/>
              <a:gd name="adj3" fmla="val 16667"/>
            </a:avLst>
          </a:prstGeom>
          <a:solidFill>
            <a:srgbClr val="36A8C6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Where’s Peter from?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C329E7D0-DB20-1531-6494-542A4CFE2910}"/>
              </a:ext>
            </a:extLst>
          </p:cNvPr>
          <p:cNvSpPr/>
          <p:nvPr/>
        </p:nvSpPr>
        <p:spPr>
          <a:xfrm>
            <a:off x="6276757" y="4731447"/>
            <a:ext cx="4093534" cy="834145"/>
          </a:xfrm>
          <a:prstGeom prst="wedgeRoundRectCallout">
            <a:avLst>
              <a:gd name="adj1" fmla="val 57819"/>
              <a:gd name="adj2" fmla="val 7045"/>
              <a:gd name="adj3" fmla="val 16667"/>
            </a:avLst>
          </a:prstGeom>
          <a:solidFill>
            <a:srgbClr val="EF88CC"/>
          </a:solidFill>
          <a:ln>
            <a:solidFill>
              <a:srgbClr val="D679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He’s from the UK.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8E868E-7231-3C0E-F4C8-98565D063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378" y="887363"/>
            <a:ext cx="5951244" cy="350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9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 Pupils’ book (p.4)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220A2A5-4CF3-EA63-8D65-983FDA6FE2EA}"/>
              </a:ext>
            </a:extLst>
          </p:cNvPr>
          <p:cNvSpPr/>
          <p:nvPr/>
        </p:nvSpPr>
        <p:spPr>
          <a:xfrm>
            <a:off x="7028121" y="685559"/>
            <a:ext cx="3859619" cy="9093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hild and child cartoon faces&#10;&#10;Description automatically generated">
            <a:extLst>
              <a:ext uri="{FF2B5EF4-FFF2-40B4-BE49-F238E27FC236}">
                <a16:creationId xmlns:a16="http://schemas.microsoft.com/office/drawing/2014/main" id="{456BC2BB-4147-ACA8-2A8E-5AF61D3F1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2" t="1390" r="52761" b="31712"/>
          <a:stretch/>
        </p:blipFill>
        <p:spPr>
          <a:xfrm>
            <a:off x="-28354" y="4230587"/>
            <a:ext cx="1599537" cy="1601446"/>
          </a:xfrm>
          <a:prstGeom prst="rect">
            <a:avLst/>
          </a:prstGeom>
        </p:spPr>
      </p:pic>
      <p:pic>
        <p:nvPicPr>
          <p:cNvPr id="9" name="Picture 8" descr="A child and child cartoon faces&#10;&#10;Description automatically generated">
            <a:extLst>
              <a:ext uri="{FF2B5EF4-FFF2-40B4-BE49-F238E27FC236}">
                <a16:creationId xmlns:a16="http://schemas.microsoft.com/office/drawing/2014/main" id="{F19F974F-FC60-1D06-8774-0E60DEBF32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490" t="2119" r="5269" b="30983"/>
          <a:stretch/>
        </p:blipFill>
        <p:spPr>
          <a:xfrm>
            <a:off x="10684611" y="4230587"/>
            <a:ext cx="1599537" cy="1601446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27E20A3A-32FC-039E-67B6-7345323514B8}"/>
              </a:ext>
            </a:extLst>
          </p:cNvPr>
          <p:cNvSpPr/>
          <p:nvPr/>
        </p:nvSpPr>
        <p:spPr>
          <a:xfrm>
            <a:off x="1496753" y="4731448"/>
            <a:ext cx="4699599" cy="834145"/>
          </a:xfrm>
          <a:prstGeom prst="wedgeRoundRectCallout">
            <a:avLst>
              <a:gd name="adj1" fmla="val -57246"/>
              <a:gd name="adj2" fmla="val 14693"/>
              <a:gd name="adj3" fmla="val 16667"/>
            </a:avLst>
          </a:prstGeom>
          <a:solidFill>
            <a:srgbClr val="36A8C6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Where’s Isabella from?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C329E7D0-DB20-1531-6494-542A4CFE2910}"/>
              </a:ext>
            </a:extLst>
          </p:cNvPr>
          <p:cNvSpPr/>
          <p:nvPr/>
        </p:nvSpPr>
        <p:spPr>
          <a:xfrm>
            <a:off x="6399696" y="4731447"/>
            <a:ext cx="4353371" cy="834145"/>
          </a:xfrm>
          <a:prstGeom prst="wedgeRoundRectCallout">
            <a:avLst>
              <a:gd name="adj1" fmla="val 57819"/>
              <a:gd name="adj2" fmla="val 7045"/>
              <a:gd name="adj3" fmla="val 16667"/>
            </a:avLst>
          </a:prstGeom>
          <a:solidFill>
            <a:srgbClr val="EF88CC"/>
          </a:solidFill>
          <a:ln>
            <a:solidFill>
              <a:srgbClr val="D679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She’s from Argentina.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175294-3FDA-4321-FC4B-C89DA049C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091" y="771670"/>
            <a:ext cx="5867818" cy="352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0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 Pupils’ book (p.4)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220A2A5-4CF3-EA63-8D65-983FDA6FE2EA}"/>
              </a:ext>
            </a:extLst>
          </p:cNvPr>
          <p:cNvSpPr/>
          <p:nvPr/>
        </p:nvSpPr>
        <p:spPr>
          <a:xfrm>
            <a:off x="7028121" y="685559"/>
            <a:ext cx="3859619" cy="9093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hild and child cartoon faces&#10;&#10;Description automatically generated">
            <a:extLst>
              <a:ext uri="{FF2B5EF4-FFF2-40B4-BE49-F238E27FC236}">
                <a16:creationId xmlns:a16="http://schemas.microsoft.com/office/drawing/2014/main" id="{456BC2BB-4147-ACA8-2A8E-5AF61D3F1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2" t="1390" r="52761" b="31712"/>
          <a:stretch/>
        </p:blipFill>
        <p:spPr>
          <a:xfrm>
            <a:off x="-28354" y="4230587"/>
            <a:ext cx="1599537" cy="1601446"/>
          </a:xfrm>
          <a:prstGeom prst="rect">
            <a:avLst/>
          </a:prstGeom>
        </p:spPr>
      </p:pic>
      <p:pic>
        <p:nvPicPr>
          <p:cNvPr id="9" name="Picture 8" descr="A child and child cartoon faces&#10;&#10;Description automatically generated">
            <a:extLst>
              <a:ext uri="{FF2B5EF4-FFF2-40B4-BE49-F238E27FC236}">
                <a16:creationId xmlns:a16="http://schemas.microsoft.com/office/drawing/2014/main" id="{F19F974F-FC60-1D06-8774-0E60DEBF32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490" t="2119" r="5269" b="30983"/>
          <a:stretch/>
        </p:blipFill>
        <p:spPr>
          <a:xfrm>
            <a:off x="10684611" y="4230587"/>
            <a:ext cx="1599537" cy="1601446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27E20A3A-32FC-039E-67B6-7345323514B8}"/>
              </a:ext>
            </a:extLst>
          </p:cNvPr>
          <p:cNvSpPr/>
          <p:nvPr/>
        </p:nvSpPr>
        <p:spPr>
          <a:xfrm>
            <a:off x="1496753" y="4526068"/>
            <a:ext cx="4521275" cy="1103324"/>
          </a:xfrm>
          <a:prstGeom prst="wedgeRoundRectCallout">
            <a:avLst>
              <a:gd name="adj1" fmla="val -57246"/>
              <a:gd name="adj2" fmla="val 14693"/>
              <a:gd name="adj3" fmla="val 16667"/>
            </a:avLst>
          </a:prstGeom>
          <a:solidFill>
            <a:srgbClr val="36A8C6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Where are Nam and Linh from?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C329E7D0-DB20-1531-6494-542A4CFE2910}"/>
              </a:ext>
            </a:extLst>
          </p:cNvPr>
          <p:cNvSpPr/>
          <p:nvPr/>
        </p:nvSpPr>
        <p:spPr>
          <a:xfrm>
            <a:off x="6560288" y="4526069"/>
            <a:ext cx="4192779" cy="1039524"/>
          </a:xfrm>
          <a:prstGeom prst="wedgeRoundRectCallout">
            <a:avLst>
              <a:gd name="adj1" fmla="val 57819"/>
              <a:gd name="adj2" fmla="val 7045"/>
              <a:gd name="adj3" fmla="val 16667"/>
            </a:avLst>
          </a:prstGeom>
          <a:solidFill>
            <a:srgbClr val="EF88CC"/>
          </a:solidFill>
          <a:ln>
            <a:solidFill>
              <a:srgbClr val="D679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They’re from </a:t>
            </a:r>
          </a:p>
          <a:p>
            <a:pPr algn="ctr"/>
            <a:r>
              <a:rPr lang="en-US" sz="3600" dirty="0" err="1"/>
              <a:t>Việt</a:t>
            </a:r>
            <a:r>
              <a:rPr lang="en-US" sz="3600" dirty="0"/>
              <a:t> Nam.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516217-26E5-5F66-E49D-3F0A41F34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9973" y="817276"/>
            <a:ext cx="6032757" cy="351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8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 descr="Cartoon illustration of flag of Australia on flagstaff 17505832 Vector Art  at Vecteezy">
            <a:extLst>
              <a:ext uri="{FF2B5EF4-FFF2-40B4-BE49-F238E27FC236}">
                <a16:creationId xmlns:a16="http://schemas.microsoft.com/office/drawing/2014/main" id="{13484885-AECD-061D-D1D6-A35DA7F23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091" y="3175090"/>
            <a:ext cx="2876437" cy="248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Premium Vector | Simple flag singapore icon isolated on white background">
            <a:extLst>
              <a:ext uri="{FF2B5EF4-FFF2-40B4-BE49-F238E27FC236}">
                <a16:creationId xmlns:a16="http://schemas.microsoft.com/office/drawing/2014/main" id="{D259E63D-226F-D82A-9A64-B3A47627F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15" y="2953468"/>
            <a:ext cx="3032051" cy="303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4937066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SUM - 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903E4B-4368-7D49-BF00-FCF798FA3F85}"/>
              </a:ext>
            </a:extLst>
          </p:cNvPr>
          <p:cNvSpPr txBox="1"/>
          <p:nvPr/>
        </p:nvSpPr>
        <p:spPr>
          <a:xfrm>
            <a:off x="1685116" y="5959435"/>
            <a:ext cx="8821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 The teacher divides the class into 2 teams, shows the pictures and tells students to ask and answer.</a:t>
            </a:r>
          </a:p>
          <a:p>
            <a:pPr marL="285750" indent="-285750">
              <a:buFontTx/>
              <a:buChar char="-"/>
            </a:pPr>
            <a:r>
              <a:rPr lang="en-VN" sz="1600" dirty="0"/>
              <a:t> </a:t>
            </a:r>
            <a:r>
              <a:rPr lang="en-US" sz="1600" dirty="0"/>
              <a:t>Each team</a:t>
            </a:r>
            <a:r>
              <a:rPr lang="en-VN" sz="1600" dirty="0"/>
              <a:t> take</a:t>
            </a:r>
            <a:r>
              <a:rPr lang="en-US" sz="1600" dirty="0"/>
              <a:t>s</a:t>
            </a:r>
            <a:r>
              <a:rPr lang="en-VN" sz="1600" dirty="0"/>
              <a:t> turn</a:t>
            </a:r>
            <a:r>
              <a:rPr lang="en-US" sz="1600" dirty="0"/>
              <a:t>s asking and answering.</a:t>
            </a:r>
            <a:r>
              <a:rPr lang="en-VN" sz="1600" dirty="0"/>
              <a:t> (Ex:</a:t>
            </a:r>
            <a:r>
              <a:rPr lang="en-US" sz="1600" dirty="0"/>
              <a:t> team A : Where’s Jack from? – Team B: He’s from the USA.</a:t>
            </a:r>
            <a:endParaRPr lang="en-VN" sz="16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1B6146-DD2D-6941-BCA4-092ADF966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7579" y="0"/>
            <a:ext cx="1440515" cy="1014413"/>
          </a:xfrm>
          <a:prstGeom prst="rect">
            <a:avLst/>
          </a:prstGeom>
        </p:spPr>
      </p:pic>
      <p:pic>
        <p:nvPicPr>
          <p:cNvPr id="2050" name="Picture 2" descr="United States Of America Flag Stock Illustration - Download Image Now - American  Flag, Cartoon, Vector - iStock">
            <a:extLst>
              <a:ext uri="{FF2B5EF4-FFF2-40B4-BE49-F238E27FC236}">
                <a16:creationId xmlns:a16="http://schemas.microsoft.com/office/drawing/2014/main" id="{AEC47A09-151D-9DC7-E465-4365B2D6C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96" y="567786"/>
            <a:ext cx="2177322" cy="217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oup of children posing for a picture&#10;&#10;Description automatically generated">
            <a:extLst>
              <a:ext uri="{FF2B5EF4-FFF2-40B4-BE49-F238E27FC236}">
                <a16:creationId xmlns:a16="http://schemas.microsoft.com/office/drawing/2014/main" id="{9746E1BB-2789-7C2D-BD20-BAF2E31137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02" t="-833" r="66874" b="46517"/>
          <a:stretch/>
        </p:blipFill>
        <p:spPr>
          <a:xfrm>
            <a:off x="793758" y="1401235"/>
            <a:ext cx="1354014" cy="17034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F4D714-0AC9-F02F-E00A-1D0E05599316}"/>
              </a:ext>
            </a:extLst>
          </p:cNvPr>
          <p:cNvSpPr txBox="1"/>
          <p:nvPr/>
        </p:nvSpPr>
        <p:spPr>
          <a:xfrm>
            <a:off x="1044017" y="2883981"/>
            <a:ext cx="1215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Jack</a:t>
            </a:r>
            <a:endParaRPr lang="en-VN" sz="3200" dirty="0"/>
          </a:p>
        </p:txBody>
      </p:sp>
      <p:pic>
        <p:nvPicPr>
          <p:cNvPr id="2052" name="Picture 4" descr="Sticker Flag Of The United Kingdom On Flagstaff Stock Illustration -  Download Image Now - Cartoon, British Flag, London - England - iStock">
            <a:extLst>
              <a:ext uri="{FF2B5EF4-FFF2-40B4-BE49-F238E27FC236}">
                <a16:creationId xmlns:a16="http://schemas.microsoft.com/office/drawing/2014/main" id="{3E229D3B-2858-0C8A-EC27-99A78E6F48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5F3F4"/>
              </a:clrFrom>
              <a:clrTo>
                <a:srgbClr val="F5F3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7" t="20538" r="4136" b="16530"/>
          <a:stretch/>
        </p:blipFill>
        <p:spPr bwMode="auto">
          <a:xfrm>
            <a:off x="2225904" y="778679"/>
            <a:ext cx="2892021" cy="209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oup of children posing for a picture&#10;&#10;Description automatically generated">
            <a:extLst>
              <a:ext uri="{FF2B5EF4-FFF2-40B4-BE49-F238E27FC236}">
                <a16:creationId xmlns:a16="http://schemas.microsoft.com/office/drawing/2014/main" id="{1EFD746D-0EA8-DF92-089D-5063A55479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855" t="-406" r="41448" b="46090"/>
          <a:stretch/>
        </p:blipFill>
        <p:spPr>
          <a:xfrm>
            <a:off x="4257237" y="1176563"/>
            <a:ext cx="1344165" cy="20087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DD7604-4DFA-5EC1-0B19-F73AA4514939}"/>
              </a:ext>
            </a:extLst>
          </p:cNvPr>
          <p:cNvSpPr txBox="1"/>
          <p:nvPr/>
        </p:nvSpPr>
        <p:spPr>
          <a:xfrm>
            <a:off x="3459842" y="2818414"/>
            <a:ext cx="1215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Sam</a:t>
            </a:r>
            <a:endParaRPr lang="en-VN" sz="3200" dirty="0"/>
          </a:p>
        </p:txBody>
      </p:sp>
      <p:pic>
        <p:nvPicPr>
          <p:cNvPr id="2054" name="Picture 6" descr="Premium Vector | Vector illustration flag of turkey on flagstaff location  symbol for travelers cartoon sticker">
            <a:extLst>
              <a:ext uri="{FF2B5EF4-FFF2-40B4-BE49-F238E27FC236}">
                <a16:creationId xmlns:a16="http://schemas.microsoft.com/office/drawing/2014/main" id="{90BBA1AC-6934-3211-94E2-66ACC012C5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7" t="20937" r="9759" b="15114"/>
          <a:stretch/>
        </p:blipFill>
        <p:spPr bwMode="auto">
          <a:xfrm>
            <a:off x="5456898" y="841279"/>
            <a:ext cx="2679374" cy="213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792B9C4-4CC1-4B66-3B95-725ED5135BFB}"/>
              </a:ext>
            </a:extLst>
          </p:cNvPr>
          <p:cNvSpPr txBox="1"/>
          <p:nvPr/>
        </p:nvSpPr>
        <p:spPr>
          <a:xfrm>
            <a:off x="6280862" y="2862121"/>
            <a:ext cx="2795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Emma &amp; Ben</a:t>
            </a:r>
            <a:endParaRPr lang="en-VN" sz="3200" dirty="0"/>
          </a:p>
        </p:txBody>
      </p:sp>
      <p:pic>
        <p:nvPicPr>
          <p:cNvPr id="2056" name="Picture 8" descr="Premium Vector | Vector illustration flag of vietnam on flagstaff location  symbol for travelers cartoon sticker">
            <a:extLst>
              <a:ext uri="{FF2B5EF4-FFF2-40B4-BE49-F238E27FC236}">
                <a16:creationId xmlns:a16="http://schemas.microsoft.com/office/drawing/2014/main" id="{1210797B-97DA-1DA3-14BE-CEA6AB203C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4" t="20666" r="10473" b="15115"/>
          <a:stretch/>
        </p:blipFill>
        <p:spPr bwMode="auto">
          <a:xfrm>
            <a:off x="8932336" y="902704"/>
            <a:ext cx="2373856" cy="198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group of children posing for a picture&#10;&#10;Description automatically generated">
            <a:extLst>
              <a:ext uri="{FF2B5EF4-FFF2-40B4-BE49-F238E27FC236}">
                <a16:creationId xmlns:a16="http://schemas.microsoft.com/office/drawing/2014/main" id="{13CC0E1B-0EEF-207A-B7A5-656FEC5F125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0471" r="69649"/>
          <a:stretch/>
        </p:blipFill>
        <p:spPr>
          <a:xfrm>
            <a:off x="10292532" y="1176563"/>
            <a:ext cx="1574309" cy="181634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F67B6C5-920D-3AF9-0B63-46F2D988BF71}"/>
              </a:ext>
            </a:extLst>
          </p:cNvPr>
          <p:cNvSpPr txBox="1"/>
          <p:nvPr/>
        </p:nvSpPr>
        <p:spPr>
          <a:xfrm>
            <a:off x="10014048" y="2871287"/>
            <a:ext cx="1215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Linh</a:t>
            </a:r>
            <a:endParaRPr lang="en-VN" sz="3200" dirty="0"/>
          </a:p>
        </p:txBody>
      </p:sp>
      <p:pic>
        <p:nvPicPr>
          <p:cNvPr id="27" name="Picture 26" descr="A child with long hair smiling&#10;&#10;Description automatically generated">
            <a:extLst>
              <a:ext uri="{FF2B5EF4-FFF2-40B4-BE49-F238E27FC236}">
                <a16:creationId xmlns:a16="http://schemas.microsoft.com/office/drawing/2014/main" id="{C4A771A5-146E-DD42-4ECA-2C712FD2068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397" t="8074" r="25045" b="7287"/>
          <a:stretch/>
        </p:blipFill>
        <p:spPr>
          <a:xfrm>
            <a:off x="2129640" y="3863773"/>
            <a:ext cx="1456660" cy="179506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C55CCA4-E947-B7ED-41B2-736BFA717830}"/>
              </a:ext>
            </a:extLst>
          </p:cNvPr>
          <p:cNvSpPr txBox="1"/>
          <p:nvPr/>
        </p:nvSpPr>
        <p:spPr>
          <a:xfrm>
            <a:off x="680900" y="5074607"/>
            <a:ext cx="1215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Lina</a:t>
            </a:r>
            <a:endParaRPr lang="en-VN" sz="3200" dirty="0"/>
          </a:p>
        </p:txBody>
      </p:sp>
      <p:pic>
        <p:nvPicPr>
          <p:cNvPr id="2064" name="Picture 16" descr="Premium Vector | Vector illustration flag of argentina on flagstaff  location symbol for travelers cartoon sticker">
            <a:extLst>
              <a:ext uri="{FF2B5EF4-FFF2-40B4-BE49-F238E27FC236}">
                <a16:creationId xmlns:a16="http://schemas.microsoft.com/office/drawing/2014/main" id="{DB1B0C68-FA33-3F3E-1D0F-23DDB83711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4" t="21023" r="8689" b="14748"/>
          <a:stretch/>
        </p:blipFill>
        <p:spPr bwMode="auto">
          <a:xfrm>
            <a:off x="4418094" y="3330508"/>
            <a:ext cx="2679374" cy="228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A group of children smiling&#10;&#10;Description automatically generated">
            <a:extLst>
              <a:ext uri="{FF2B5EF4-FFF2-40B4-BE49-F238E27FC236}">
                <a16:creationId xmlns:a16="http://schemas.microsoft.com/office/drawing/2014/main" id="{065C0F58-BEF6-B78B-ABBC-13771C58652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559" t="18032" r="18043" b="33561"/>
          <a:stretch/>
        </p:blipFill>
        <p:spPr>
          <a:xfrm>
            <a:off x="5749291" y="3977065"/>
            <a:ext cx="2757364" cy="1465393"/>
          </a:xfrm>
          <a:prstGeom prst="rect">
            <a:avLst/>
          </a:prstGeom>
        </p:spPr>
      </p:pic>
      <p:pic>
        <p:nvPicPr>
          <p:cNvPr id="30" name="Picture 29" descr="A group of children posing for a picture&#10;&#10;Description automatically generated">
            <a:extLst>
              <a:ext uri="{FF2B5EF4-FFF2-40B4-BE49-F238E27FC236}">
                <a16:creationId xmlns:a16="http://schemas.microsoft.com/office/drawing/2014/main" id="{DD1410CA-1653-77D9-13BA-472CFFF78E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617" t="2530" r="20122" b="60341"/>
          <a:stretch/>
        </p:blipFill>
        <p:spPr>
          <a:xfrm>
            <a:off x="10489727" y="3421635"/>
            <a:ext cx="1365889" cy="207721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BC49F35-314F-9E87-A9E0-CF2C117228E0}"/>
              </a:ext>
            </a:extLst>
          </p:cNvPr>
          <p:cNvSpPr txBox="1"/>
          <p:nvPr/>
        </p:nvSpPr>
        <p:spPr>
          <a:xfrm>
            <a:off x="9705700" y="4948464"/>
            <a:ext cx="1215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Ryan</a:t>
            </a:r>
            <a:endParaRPr lang="en-VN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108643-2500-E9D5-8061-D13334479A4D}"/>
              </a:ext>
            </a:extLst>
          </p:cNvPr>
          <p:cNvSpPr txBox="1"/>
          <p:nvPr/>
        </p:nvSpPr>
        <p:spPr>
          <a:xfrm>
            <a:off x="5824420" y="5242730"/>
            <a:ext cx="969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Tom</a:t>
            </a:r>
            <a:endParaRPr lang="en-VN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34EB21-AB21-C410-F751-3EA3359F4A87}"/>
              </a:ext>
            </a:extLst>
          </p:cNvPr>
          <p:cNvSpPr txBox="1"/>
          <p:nvPr/>
        </p:nvSpPr>
        <p:spPr>
          <a:xfrm>
            <a:off x="6784213" y="5242730"/>
            <a:ext cx="969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Lion</a:t>
            </a:r>
            <a:endParaRPr lang="en-VN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AA0532-CF89-F661-2DDF-0AE5C183D1ED}"/>
              </a:ext>
            </a:extLst>
          </p:cNvPr>
          <p:cNvSpPr txBox="1"/>
          <p:nvPr/>
        </p:nvSpPr>
        <p:spPr>
          <a:xfrm>
            <a:off x="7612360" y="5247466"/>
            <a:ext cx="969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Kim</a:t>
            </a:r>
            <a:endParaRPr lang="en-VN" sz="3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99B6113-E003-3D7C-A6FF-D9169E88AE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872" r="92857">
                        <a14:foregroundMark x1="25510" y1="10930" x2="33090" y2="19767"/>
                        <a14:foregroundMark x1="7872" y1="58605" x2="8455" y2="61860"/>
                        <a14:foregroundMark x1="43878" y1="46977" x2="44898" y2="50233"/>
                        <a14:foregroundMark x1="72449" y1="31395" x2="73615" y2="61860"/>
                        <a14:foregroundMark x1="73615" y1="61860" x2="74490" y2="65814"/>
                        <a14:foregroundMark x1="80321" y1="66744" x2="67201" y2="81163"/>
                        <a14:foregroundMark x1="67201" y1="81163" x2="67201" y2="81163"/>
                        <a14:foregroundMark x1="88338" y1="74651" x2="89067" y2="83953"/>
                        <a14:foregroundMark x1="92857" y1="77907" x2="91108" y2="79070"/>
                        <a14:foregroundMark x1="89067" y1="86744" x2="86589" y2="872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4360" y="1509167"/>
            <a:ext cx="2517605" cy="157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5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20" grpId="0"/>
      <p:bldP spid="22" grpId="0"/>
      <p:bldP spid="28" grpId="0"/>
      <p:bldP spid="31" grpId="0"/>
      <p:bldP spid="3" grpId="0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96EFD3A-3CA5-DE4C-9EDF-C318732F5AE6}"/>
              </a:ext>
            </a:extLst>
          </p:cNvPr>
          <p:cNvSpPr/>
          <p:nvPr/>
        </p:nvSpPr>
        <p:spPr>
          <a:xfrm>
            <a:off x="2368365" y="2659771"/>
            <a:ext cx="7722283" cy="1827169"/>
          </a:xfrm>
          <a:prstGeom prst="roundRect">
            <a:avLst/>
          </a:prstGeom>
          <a:solidFill>
            <a:srgbClr val="E2F3DB"/>
          </a:solidFill>
          <a:ln w="28575">
            <a:solidFill>
              <a:srgbClr val="BD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7030A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52F57D-A8FA-A340-ABF5-15DB1A6EB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0806" y="4030925"/>
            <a:ext cx="4201690" cy="29588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367C7E-FE8F-F334-63CC-61640517ECB1}"/>
              </a:ext>
            </a:extLst>
          </p:cNvPr>
          <p:cNvSpPr txBox="1"/>
          <p:nvPr/>
        </p:nvSpPr>
        <p:spPr>
          <a:xfrm>
            <a:off x="3880884" y="1691501"/>
            <a:ext cx="68142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600" dirty="0">
                <a:solidFill>
                  <a:schemeClr val="accent2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HOMEWORK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967C3C-9EA9-10DB-D045-7713E0BEB0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71" r="12396"/>
          <a:stretch/>
        </p:blipFill>
        <p:spPr>
          <a:xfrm>
            <a:off x="9233075" y="4030925"/>
            <a:ext cx="1181120" cy="11011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881476-D209-C056-97A3-7571CF90C918}"/>
              </a:ext>
            </a:extLst>
          </p:cNvPr>
          <p:cNvSpPr txBox="1"/>
          <p:nvPr/>
        </p:nvSpPr>
        <p:spPr>
          <a:xfrm>
            <a:off x="2694030" y="3633417"/>
            <a:ext cx="733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exercises in the Activity book (page 4).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D6D140-1B45-56B9-3FD3-34BDF083955D}"/>
              </a:ext>
            </a:extLst>
          </p:cNvPr>
          <p:cNvSpPr txBox="1"/>
          <p:nvPr/>
        </p:nvSpPr>
        <p:spPr>
          <a:xfrm>
            <a:off x="2694030" y="2907008"/>
            <a:ext cx="6053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vocabulary and grammar.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80072D-8CED-F1FF-95FA-64AC0F6F3E5A}"/>
              </a:ext>
            </a:extLst>
          </p:cNvPr>
          <p:cNvSpPr txBox="1"/>
          <p:nvPr/>
        </p:nvSpPr>
        <p:spPr>
          <a:xfrm>
            <a:off x="2353216" y="6253287"/>
            <a:ext cx="7606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answers in the Teacher’s book (page 32) or Active Teach.</a:t>
            </a:r>
          </a:p>
        </p:txBody>
      </p:sp>
    </p:spTree>
    <p:extLst>
      <p:ext uri="{BB962C8B-B14F-4D97-AF65-F5344CB8AC3E}">
        <p14:creationId xmlns:p14="http://schemas.microsoft.com/office/powerpoint/2010/main" val="17984636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>
            <a:extLst>
              <a:ext uri="{FF2B5EF4-FFF2-40B4-BE49-F238E27FC236}">
                <a16:creationId xmlns:a16="http://schemas.microsoft.com/office/drawing/2014/main" id="{7CAC707C-89E7-FD40-9558-6F4C1F4111BE}"/>
              </a:ext>
            </a:extLst>
          </p:cNvPr>
          <p:cNvSpPr/>
          <p:nvPr/>
        </p:nvSpPr>
        <p:spPr>
          <a:xfrm>
            <a:off x="6841699" y="1347063"/>
            <a:ext cx="3778026" cy="3951521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01;p3">
            <a:extLst>
              <a:ext uri="{FF2B5EF4-FFF2-40B4-BE49-F238E27FC236}">
                <a16:creationId xmlns:a16="http://schemas.microsoft.com/office/drawing/2014/main" id="{622B3DB9-F532-364E-B146-F0B51B39A5D1}"/>
              </a:ext>
            </a:extLst>
          </p:cNvPr>
          <p:cNvSpPr txBox="1"/>
          <p:nvPr/>
        </p:nvSpPr>
        <p:spPr>
          <a:xfrm>
            <a:off x="7135145" y="2679364"/>
            <a:ext cx="3210336" cy="12002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Name of the countries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“Where is he from?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He’s from …”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BDAFE-0972-C44C-A427-7B498FFD3E82}"/>
              </a:ext>
            </a:extLst>
          </p:cNvPr>
          <p:cNvSpPr txBox="1"/>
          <p:nvPr/>
        </p:nvSpPr>
        <p:spPr>
          <a:xfrm>
            <a:off x="7135145" y="4009292"/>
            <a:ext cx="321033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PB 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.4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4D132A-EA03-B948-A9C1-5660C6F573DC}"/>
              </a:ext>
            </a:extLst>
          </p:cNvPr>
          <p:cNvSpPr txBox="1"/>
          <p:nvPr/>
        </p:nvSpPr>
        <p:spPr>
          <a:xfrm>
            <a:off x="7135144" y="4584344"/>
            <a:ext cx="321033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p.3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Google Shape;99;p3">
            <a:extLst>
              <a:ext uri="{FF2B5EF4-FFF2-40B4-BE49-F238E27FC236}">
                <a16:creationId xmlns:a16="http://schemas.microsoft.com/office/drawing/2014/main" id="{7943169A-672D-6C47-A6D9-D49F9BF62E69}"/>
              </a:ext>
            </a:extLst>
          </p:cNvPr>
          <p:cNvSpPr txBox="1"/>
          <p:nvPr/>
        </p:nvSpPr>
        <p:spPr>
          <a:xfrm>
            <a:off x="6963281" y="1601475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 – Lesson 2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00;p3">
            <a:extLst>
              <a:ext uri="{FF2B5EF4-FFF2-40B4-BE49-F238E27FC236}">
                <a16:creationId xmlns:a16="http://schemas.microsoft.com/office/drawing/2014/main" id="{BED4F29A-2206-1C4F-812F-789F9B12E7CA}"/>
              </a:ext>
            </a:extLst>
          </p:cNvPr>
          <p:cNvSpPr txBox="1"/>
          <p:nvPr/>
        </p:nvSpPr>
        <p:spPr>
          <a:xfrm>
            <a:off x="7665475" y="2109938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We’ve learned…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61C752-EB09-A1BE-AF0F-A69EDD09A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18"/>
          <a:stretch/>
        </p:blipFill>
        <p:spPr>
          <a:xfrm>
            <a:off x="1919233" y="675627"/>
            <a:ext cx="3778026" cy="5193545"/>
          </a:xfrm>
          <a:prstGeom prst="rect">
            <a:avLst/>
          </a:prstGeom>
        </p:spPr>
      </p:pic>
      <p:pic>
        <p:nvPicPr>
          <p:cNvPr id="13" name="Picture 12" descr="A cartoon of a planet earth&#10;&#10;Description automatically generated">
            <a:extLst>
              <a:ext uri="{FF2B5EF4-FFF2-40B4-BE49-F238E27FC236}">
                <a16:creationId xmlns:a16="http://schemas.microsoft.com/office/drawing/2014/main" id="{BAECC6F9-FE6D-9015-B2B6-62B617F7A0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" t="20620" r="-5626" b="21551"/>
          <a:stretch/>
        </p:blipFill>
        <p:spPr>
          <a:xfrm>
            <a:off x="10430709" y="213223"/>
            <a:ext cx="1414010" cy="109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8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82F27276-FCEF-A245-8762-188ABD645CC4}"/>
              </a:ext>
            </a:extLst>
          </p:cNvPr>
          <p:cNvSpPr txBox="1"/>
          <p:nvPr/>
        </p:nvSpPr>
        <p:spPr>
          <a:xfrm>
            <a:off x="3907933" y="5954310"/>
            <a:ext cx="43761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- Look at the picture and read the clue together</a:t>
            </a:r>
          </a:p>
          <a:p>
            <a:r>
              <a:rPr lang="en-US" sz="1600" b="1" dirty="0"/>
              <a:t>- Guess what happens with your teammate</a:t>
            </a:r>
          </a:p>
          <a:p>
            <a:r>
              <a:rPr lang="en-US" sz="1600" b="1" dirty="0"/>
              <a:t>- Catch the pencil case to get a chance to answer.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75D575-3AA8-9F3A-43AF-7EE08A7884D3}"/>
              </a:ext>
            </a:extLst>
          </p:cNvPr>
          <p:cNvSpPr/>
          <p:nvPr/>
        </p:nvSpPr>
        <p:spPr>
          <a:xfrm>
            <a:off x="1534477" y="902970"/>
            <a:ext cx="9123046" cy="89154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ysClr val="windowText" lastClr="000000"/>
                </a:solidFill>
              </a:rPr>
              <a:t>When you forget a rubber, you say ….</a:t>
            </a:r>
          </a:p>
        </p:txBody>
      </p:sp>
      <p:pic>
        <p:nvPicPr>
          <p:cNvPr id="5" name="Picture 4" descr="A drawing of various school supplies&#10;&#10;Description automatically generated">
            <a:extLst>
              <a:ext uri="{FF2B5EF4-FFF2-40B4-BE49-F238E27FC236}">
                <a16:creationId xmlns:a16="http://schemas.microsoft.com/office/drawing/2014/main" id="{170907E7-97B3-8A55-09F3-5DF32F4C4D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325" t="23999" r="7645" b="24333"/>
          <a:stretch/>
        </p:blipFill>
        <p:spPr>
          <a:xfrm>
            <a:off x="6706928" y="2075403"/>
            <a:ext cx="4002406" cy="374847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F5408A0-A885-DF05-0FD8-95A551771F27}"/>
              </a:ext>
            </a:extLst>
          </p:cNvPr>
          <p:cNvSpPr/>
          <p:nvPr/>
        </p:nvSpPr>
        <p:spPr>
          <a:xfrm>
            <a:off x="1120139" y="5223228"/>
            <a:ext cx="1482091" cy="525780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0C9D712-20D5-E81B-3334-6313BCD9B383}"/>
              </a:ext>
            </a:extLst>
          </p:cNvPr>
          <p:cNvSpPr/>
          <p:nvPr/>
        </p:nvSpPr>
        <p:spPr>
          <a:xfrm>
            <a:off x="925828" y="2382579"/>
            <a:ext cx="4559245" cy="1748790"/>
          </a:xfrm>
          <a:prstGeom prst="wedgeRoundRectCallout">
            <a:avLst>
              <a:gd name="adj1" fmla="val -55203"/>
              <a:gd name="adj2" fmla="val 76226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I don’t have </a:t>
            </a:r>
            <a:r>
              <a:rPr lang="en-US" sz="3600" b="1" dirty="0"/>
              <a:t>a rubber</a:t>
            </a:r>
            <a:r>
              <a:rPr lang="en-US" sz="3600" dirty="0"/>
              <a:t>.</a:t>
            </a:r>
          </a:p>
          <a:p>
            <a:pPr algn="ctr"/>
            <a:r>
              <a:rPr lang="en-US" sz="3600" dirty="0"/>
              <a:t>Can I borrow one?</a:t>
            </a:r>
          </a:p>
        </p:txBody>
      </p:sp>
      <p:pic>
        <p:nvPicPr>
          <p:cNvPr id="2" name="Picture 1" descr="A cartoon of a planet earth&#10;&#10;Description automatically generated">
            <a:extLst>
              <a:ext uri="{FF2B5EF4-FFF2-40B4-BE49-F238E27FC236}">
                <a16:creationId xmlns:a16="http://schemas.microsoft.com/office/drawing/2014/main" id="{D83E023F-B502-FB01-4996-392AD98A07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" t="20620" r="-5626" b="21551"/>
          <a:stretch/>
        </p:blipFill>
        <p:spPr>
          <a:xfrm>
            <a:off x="10584256" y="213223"/>
            <a:ext cx="1414010" cy="1094989"/>
          </a:xfrm>
          <a:prstGeom prst="rect">
            <a:avLst/>
          </a:prstGeom>
        </p:spPr>
      </p:pic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A15DF736-7DB5-06AE-868F-CA44B6278094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200" b="1" dirty="0">
                <a:latin typeface="+mn-lt"/>
                <a:cs typeface="Calibri Light" panose="020F030202020403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68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75D575-3AA8-9F3A-43AF-7EE08A7884D3}"/>
              </a:ext>
            </a:extLst>
          </p:cNvPr>
          <p:cNvSpPr/>
          <p:nvPr/>
        </p:nvSpPr>
        <p:spPr>
          <a:xfrm>
            <a:off x="1534477" y="772363"/>
            <a:ext cx="9123046" cy="147447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ysClr val="windowText" lastClr="000000"/>
                </a:solidFill>
              </a:rPr>
              <a:t>When you don’t understand the lesson, you say ….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F5408A0-A885-DF05-0FD8-95A551771F27}"/>
              </a:ext>
            </a:extLst>
          </p:cNvPr>
          <p:cNvSpPr/>
          <p:nvPr/>
        </p:nvSpPr>
        <p:spPr>
          <a:xfrm>
            <a:off x="1120139" y="5223228"/>
            <a:ext cx="1482091" cy="525780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0C9D712-20D5-E81B-3334-6313BCD9B383}"/>
              </a:ext>
            </a:extLst>
          </p:cNvPr>
          <p:cNvSpPr/>
          <p:nvPr/>
        </p:nvSpPr>
        <p:spPr>
          <a:xfrm>
            <a:off x="925828" y="2554605"/>
            <a:ext cx="5029202" cy="1748790"/>
          </a:xfrm>
          <a:prstGeom prst="wedgeRoundRectCallout">
            <a:avLst>
              <a:gd name="adj1" fmla="val -55203"/>
              <a:gd name="adj2" fmla="val 76226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I don’t understand it. Can you explain it again?</a:t>
            </a:r>
          </a:p>
        </p:txBody>
      </p:sp>
      <p:pic>
        <p:nvPicPr>
          <p:cNvPr id="8" name="Picture 7" descr="A person scratching his head&#10;&#10;Description automatically generated">
            <a:extLst>
              <a:ext uri="{FF2B5EF4-FFF2-40B4-BE49-F238E27FC236}">
                <a16:creationId xmlns:a16="http://schemas.microsoft.com/office/drawing/2014/main" id="{C0246042-32B0-A73D-64A8-66795436B7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667" b="31000"/>
          <a:stretch/>
        </p:blipFill>
        <p:spPr>
          <a:xfrm>
            <a:off x="6706929" y="2344867"/>
            <a:ext cx="4848606" cy="32461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35ACCD-3263-178C-C37A-299CE69347A0}"/>
              </a:ext>
            </a:extLst>
          </p:cNvPr>
          <p:cNvSpPr txBox="1"/>
          <p:nvPr/>
        </p:nvSpPr>
        <p:spPr>
          <a:xfrm>
            <a:off x="3907933" y="5955030"/>
            <a:ext cx="43761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- Look at the picture and read the clue together</a:t>
            </a:r>
          </a:p>
          <a:p>
            <a:r>
              <a:rPr lang="en-US" sz="1600" b="1" dirty="0"/>
              <a:t>- Guess what happens with your teammate</a:t>
            </a:r>
          </a:p>
          <a:p>
            <a:r>
              <a:rPr lang="en-US" sz="1600" b="1" dirty="0"/>
              <a:t>- Catch the pencil case to get a chance to answer. </a:t>
            </a:r>
          </a:p>
        </p:txBody>
      </p:sp>
      <p:pic>
        <p:nvPicPr>
          <p:cNvPr id="2" name="Picture 1" descr="A cartoon of a planet earth&#10;&#10;Description automatically generated">
            <a:extLst>
              <a:ext uri="{FF2B5EF4-FFF2-40B4-BE49-F238E27FC236}">
                <a16:creationId xmlns:a16="http://schemas.microsoft.com/office/drawing/2014/main" id="{284CC892-6A4B-D98A-C8BF-D32107E004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" t="20620" r="-5626" b="21551"/>
          <a:stretch/>
        </p:blipFill>
        <p:spPr>
          <a:xfrm>
            <a:off x="10584256" y="126834"/>
            <a:ext cx="1414010" cy="1094989"/>
          </a:xfrm>
          <a:prstGeom prst="rect">
            <a:avLst/>
          </a:prstGeom>
        </p:spPr>
      </p:pic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56F1A81E-50C2-80E3-927E-0F45AD344B0D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200" b="1" dirty="0">
                <a:latin typeface="+mn-lt"/>
                <a:cs typeface="Calibri Light" panose="020F030202020403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282555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75D575-3AA8-9F3A-43AF-7EE08A7884D3}"/>
              </a:ext>
            </a:extLst>
          </p:cNvPr>
          <p:cNvSpPr/>
          <p:nvPr/>
        </p:nvSpPr>
        <p:spPr>
          <a:xfrm>
            <a:off x="1534477" y="772363"/>
            <a:ext cx="9123046" cy="147447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ysClr val="windowText" lastClr="000000"/>
                </a:solidFill>
              </a:rPr>
              <a:t>When you don’t know the word “</a:t>
            </a:r>
            <a:r>
              <a:rPr lang="en-US" sz="4400" dirty="0" err="1">
                <a:solidFill>
                  <a:sysClr val="windowText" lastClr="000000"/>
                </a:solidFill>
              </a:rPr>
              <a:t>thực</a:t>
            </a:r>
            <a:r>
              <a:rPr lang="en-US" sz="4400" dirty="0">
                <a:solidFill>
                  <a:sysClr val="windowText" lastClr="000000"/>
                </a:solidFill>
              </a:rPr>
              <a:t> </a:t>
            </a:r>
            <a:r>
              <a:rPr lang="en-US" sz="4400" dirty="0" err="1">
                <a:solidFill>
                  <a:sysClr val="windowText" lastClr="000000"/>
                </a:solidFill>
              </a:rPr>
              <a:t>đơn</a:t>
            </a:r>
            <a:r>
              <a:rPr lang="en-US" sz="4400" dirty="0">
                <a:solidFill>
                  <a:sysClr val="windowText" lastClr="000000"/>
                </a:solidFill>
              </a:rPr>
              <a:t>” in English, you say ….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F5408A0-A885-DF05-0FD8-95A551771F27}"/>
              </a:ext>
            </a:extLst>
          </p:cNvPr>
          <p:cNvSpPr/>
          <p:nvPr/>
        </p:nvSpPr>
        <p:spPr>
          <a:xfrm>
            <a:off x="1120139" y="5223228"/>
            <a:ext cx="1482091" cy="525780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0C9D712-20D5-E81B-3334-6313BCD9B383}"/>
              </a:ext>
            </a:extLst>
          </p:cNvPr>
          <p:cNvSpPr/>
          <p:nvPr/>
        </p:nvSpPr>
        <p:spPr>
          <a:xfrm>
            <a:off x="925828" y="2655779"/>
            <a:ext cx="5029202" cy="1748790"/>
          </a:xfrm>
          <a:prstGeom prst="wedgeRoundRectCallout">
            <a:avLst>
              <a:gd name="adj1" fmla="val -55203"/>
              <a:gd name="adj2" fmla="val 76226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How do we say “</a:t>
            </a:r>
            <a:r>
              <a:rPr lang="en-US" sz="3600" dirty="0" err="1"/>
              <a:t>thực</a:t>
            </a:r>
            <a:r>
              <a:rPr lang="en-US" sz="3600" dirty="0"/>
              <a:t> </a:t>
            </a:r>
            <a:r>
              <a:rPr lang="en-US" sz="3600" dirty="0" err="1"/>
              <a:t>đơn</a:t>
            </a:r>
            <a:r>
              <a:rPr lang="en-US" sz="3600" dirty="0"/>
              <a:t>” in English?</a:t>
            </a:r>
          </a:p>
        </p:txBody>
      </p:sp>
      <p:pic>
        <p:nvPicPr>
          <p:cNvPr id="5" name="Picture 4" descr="A menu with pictures on it&#10;&#10;Description automatically generated">
            <a:extLst>
              <a:ext uri="{FF2B5EF4-FFF2-40B4-BE49-F238E27FC236}">
                <a16:creationId xmlns:a16="http://schemas.microsoft.com/office/drawing/2014/main" id="{EACEABC2-E5E5-AAA1-889C-94C58F791A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417" b="20583"/>
          <a:stretch/>
        </p:blipFill>
        <p:spPr>
          <a:xfrm rot="577060">
            <a:off x="7429824" y="1909765"/>
            <a:ext cx="4471444" cy="40477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8F8F0D-BF6E-21DA-BC0D-DE2A44CD01C3}"/>
              </a:ext>
            </a:extLst>
          </p:cNvPr>
          <p:cNvSpPr txBox="1"/>
          <p:nvPr/>
        </p:nvSpPr>
        <p:spPr>
          <a:xfrm>
            <a:off x="3907933" y="5955030"/>
            <a:ext cx="43761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- Look at the picture and read the clue together</a:t>
            </a:r>
          </a:p>
          <a:p>
            <a:r>
              <a:rPr lang="en-US" sz="1600" b="1" dirty="0"/>
              <a:t>- Guess what happens with your teammate</a:t>
            </a:r>
          </a:p>
          <a:p>
            <a:r>
              <a:rPr lang="en-US" sz="1600" b="1" dirty="0"/>
              <a:t>- Catch the pencil case to get a chance to answer. </a:t>
            </a:r>
          </a:p>
        </p:txBody>
      </p:sp>
      <p:pic>
        <p:nvPicPr>
          <p:cNvPr id="2" name="Picture 1" descr="A cartoon of a planet earth&#10;&#10;Description automatically generated">
            <a:extLst>
              <a:ext uri="{FF2B5EF4-FFF2-40B4-BE49-F238E27FC236}">
                <a16:creationId xmlns:a16="http://schemas.microsoft.com/office/drawing/2014/main" id="{79430010-3567-2C61-AADB-70FFC35BF3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" t="20620" r="-5626" b="21551"/>
          <a:stretch/>
        </p:blipFill>
        <p:spPr>
          <a:xfrm>
            <a:off x="10584256" y="126834"/>
            <a:ext cx="1414010" cy="1094989"/>
          </a:xfrm>
          <a:prstGeom prst="rect">
            <a:avLst/>
          </a:prstGeom>
        </p:spPr>
      </p:pic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988688BB-67BE-5F45-64B9-C4763E47A4A7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200" b="1" dirty="0">
                <a:latin typeface="+mn-lt"/>
                <a:cs typeface="Calibri Light" panose="020F030202020403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96184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75D575-3AA8-9F3A-43AF-7EE08A7884D3}"/>
              </a:ext>
            </a:extLst>
          </p:cNvPr>
          <p:cNvSpPr/>
          <p:nvPr/>
        </p:nvSpPr>
        <p:spPr>
          <a:xfrm>
            <a:off x="1534477" y="772363"/>
            <a:ext cx="9123046" cy="147447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ysClr val="windowText" lastClr="000000"/>
                </a:solidFill>
              </a:rPr>
              <a:t>When you’re ready to start, you say ….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F5408A0-A885-DF05-0FD8-95A551771F27}"/>
              </a:ext>
            </a:extLst>
          </p:cNvPr>
          <p:cNvSpPr/>
          <p:nvPr/>
        </p:nvSpPr>
        <p:spPr>
          <a:xfrm>
            <a:off x="1120139" y="5223228"/>
            <a:ext cx="1482091" cy="525780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0C9D712-20D5-E81B-3334-6313BCD9B383}"/>
              </a:ext>
            </a:extLst>
          </p:cNvPr>
          <p:cNvSpPr/>
          <p:nvPr/>
        </p:nvSpPr>
        <p:spPr>
          <a:xfrm>
            <a:off x="925828" y="2554605"/>
            <a:ext cx="5029202" cy="1748790"/>
          </a:xfrm>
          <a:prstGeom prst="wedgeRoundRectCallout">
            <a:avLst>
              <a:gd name="adj1" fmla="val -55203"/>
              <a:gd name="adj2" fmla="val 76226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We’re ready. Can we start now?</a:t>
            </a:r>
          </a:p>
        </p:txBody>
      </p:sp>
      <p:pic>
        <p:nvPicPr>
          <p:cNvPr id="5" name="Picture 4" descr="A group of people running&#10;&#10;Description automatically generated">
            <a:extLst>
              <a:ext uri="{FF2B5EF4-FFF2-40B4-BE49-F238E27FC236}">
                <a16:creationId xmlns:a16="http://schemas.microsoft.com/office/drawing/2014/main" id="{6CEC2201-CB10-8576-C73F-1871DB5921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7833" r="4872" b="41500"/>
          <a:stretch/>
        </p:blipFill>
        <p:spPr>
          <a:xfrm>
            <a:off x="5546221" y="2508884"/>
            <a:ext cx="6730552" cy="30689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0755A1-46EE-6A9E-C0ED-9BC8586F62B6}"/>
              </a:ext>
            </a:extLst>
          </p:cNvPr>
          <p:cNvSpPr txBox="1"/>
          <p:nvPr/>
        </p:nvSpPr>
        <p:spPr>
          <a:xfrm>
            <a:off x="3907933" y="5955030"/>
            <a:ext cx="43761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- Look at the picture and read the clue together</a:t>
            </a:r>
          </a:p>
          <a:p>
            <a:r>
              <a:rPr lang="en-US" sz="1600" b="1" dirty="0"/>
              <a:t>- Guess what happens with your teammate</a:t>
            </a:r>
          </a:p>
          <a:p>
            <a:r>
              <a:rPr lang="en-US" sz="1600" b="1" dirty="0"/>
              <a:t>- Catch the pencil case to get a chance to answer. </a:t>
            </a:r>
          </a:p>
        </p:txBody>
      </p:sp>
      <p:pic>
        <p:nvPicPr>
          <p:cNvPr id="2" name="Picture 1" descr="A cartoon of a planet earth&#10;&#10;Description automatically generated">
            <a:extLst>
              <a:ext uri="{FF2B5EF4-FFF2-40B4-BE49-F238E27FC236}">
                <a16:creationId xmlns:a16="http://schemas.microsoft.com/office/drawing/2014/main" id="{4C0D2885-7104-A91A-21F2-F6CEC31038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" t="20620" r="-5626" b="21551"/>
          <a:stretch/>
        </p:blipFill>
        <p:spPr>
          <a:xfrm>
            <a:off x="10584256" y="126834"/>
            <a:ext cx="1414010" cy="1094989"/>
          </a:xfrm>
          <a:prstGeom prst="rect">
            <a:avLst/>
          </a:prstGeom>
        </p:spPr>
      </p:pic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42809D3F-01FC-4D4D-355D-3CAE150DB18A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200" b="1" dirty="0">
                <a:latin typeface="+mn-lt"/>
                <a:cs typeface="Calibri Light" panose="020F030202020403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402973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Lead-in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8AFEE0-FFBD-4D4F-BEEF-1711BE9F8815}"/>
              </a:ext>
            </a:extLst>
          </p:cNvPr>
          <p:cNvSpPr txBox="1"/>
          <p:nvPr/>
        </p:nvSpPr>
        <p:spPr>
          <a:xfrm>
            <a:off x="2576447" y="6026375"/>
            <a:ext cx="70391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Ask students “What letter is this?”</a:t>
            </a:r>
          </a:p>
          <a:p>
            <a:pPr algn="ctr"/>
            <a:r>
              <a:rPr lang="en-US" sz="1600" b="1" dirty="0"/>
              <a:t>Tell them to look at some countries’ names starting with the letter S on the slide.</a:t>
            </a:r>
          </a:p>
          <a:p>
            <a:pPr algn="ctr"/>
            <a:r>
              <a:rPr lang="en-US" sz="1600" b="1" dirty="0"/>
              <a:t>Call out together. </a:t>
            </a:r>
            <a:endParaRPr lang="en-VN" sz="1600" b="1" dirty="0"/>
          </a:p>
        </p:txBody>
      </p:sp>
      <p:pic>
        <p:nvPicPr>
          <p:cNvPr id="12" name="Picture 11" descr="A cartoon of a planet earth&#10;&#10;Description automatically generated">
            <a:extLst>
              <a:ext uri="{FF2B5EF4-FFF2-40B4-BE49-F238E27FC236}">
                <a16:creationId xmlns:a16="http://schemas.microsoft.com/office/drawing/2014/main" id="{02410B93-E759-3952-B221-CFAF420A40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" t="20620" r="-5626" b="21551"/>
          <a:stretch/>
        </p:blipFill>
        <p:spPr>
          <a:xfrm>
            <a:off x="10584256" y="126834"/>
            <a:ext cx="1414010" cy="109498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3C59488-6C62-7E0B-0C5F-B1092866CDE5}"/>
              </a:ext>
            </a:extLst>
          </p:cNvPr>
          <p:cNvSpPr/>
          <p:nvPr/>
        </p:nvSpPr>
        <p:spPr>
          <a:xfrm>
            <a:off x="4973178" y="2392326"/>
            <a:ext cx="1828800" cy="1775637"/>
          </a:xfrm>
          <a:prstGeom prst="ellips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/>
              <a:t>S</a:t>
            </a:r>
          </a:p>
        </p:txBody>
      </p:sp>
      <p:sp>
        <p:nvSpPr>
          <p:cNvPr id="5" name="Callout: Line 4">
            <a:extLst>
              <a:ext uri="{FF2B5EF4-FFF2-40B4-BE49-F238E27FC236}">
                <a16:creationId xmlns:a16="http://schemas.microsoft.com/office/drawing/2014/main" id="{121DB5CE-92D0-FA97-D515-0755ACF96C92}"/>
              </a:ext>
            </a:extLst>
          </p:cNvPr>
          <p:cNvSpPr/>
          <p:nvPr/>
        </p:nvSpPr>
        <p:spPr>
          <a:xfrm>
            <a:off x="2224420" y="2393117"/>
            <a:ext cx="2125915" cy="882502"/>
          </a:xfrm>
          <a:prstGeom prst="borderCallout1">
            <a:avLst>
              <a:gd name="adj1" fmla="val 97914"/>
              <a:gd name="adj2" fmla="val 129078"/>
              <a:gd name="adj3" fmla="val 49849"/>
              <a:gd name="adj4" fmla="val 100433"/>
            </a:avLst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Singapore</a:t>
            </a:r>
          </a:p>
        </p:txBody>
      </p:sp>
      <p:sp>
        <p:nvSpPr>
          <p:cNvPr id="6" name="Callout: Line 5">
            <a:extLst>
              <a:ext uri="{FF2B5EF4-FFF2-40B4-BE49-F238E27FC236}">
                <a16:creationId xmlns:a16="http://schemas.microsoft.com/office/drawing/2014/main" id="{D77D969B-21C3-10CF-CB1C-96B0C260F5EF}"/>
              </a:ext>
            </a:extLst>
          </p:cNvPr>
          <p:cNvSpPr/>
          <p:nvPr/>
        </p:nvSpPr>
        <p:spPr>
          <a:xfrm>
            <a:off x="3402119" y="4346738"/>
            <a:ext cx="1377113" cy="882502"/>
          </a:xfrm>
          <a:prstGeom prst="borderCallout1">
            <a:avLst>
              <a:gd name="adj1" fmla="val -30766"/>
              <a:gd name="adj2" fmla="val 150745"/>
              <a:gd name="adj3" fmla="val 49849"/>
              <a:gd name="adj4" fmla="val 100433"/>
            </a:avLst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Spain</a:t>
            </a:r>
          </a:p>
        </p:txBody>
      </p:sp>
      <p:sp>
        <p:nvSpPr>
          <p:cNvPr id="8" name="Callout: Line 7">
            <a:extLst>
              <a:ext uri="{FF2B5EF4-FFF2-40B4-BE49-F238E27FC236}">
                <a16:creationId xmlns:a16="http://schemas.microsoft.com/office/drawing/2014/main" id="{16D30568-2964-E939-D345-0AB05BA6BD53}"/>
              </a:ext>
            </a:extLst>
          </p:cNvPr>
          <p:cNvSpPr/>
          <p:nvPr/>
        </p:nvSpPr>
        <p:spPr>
          <a:xfrm>
            <a:off x="7888266" y="1699845"/>
            <a:ext cx="1771892" cy="882502"/>
          </a:xfrm>
          <a:prstGeom prst="borderCallout1">
            <a:avLst>
              <a:gd name="adj1" fmla="val 131385"/>
              <a:gd name="adj2" fmla="val -66754"/>
              <a:gd name="adj3" fmla="val 53463"/>
              <a:gd name="adj4" fmla="val -117"/>
            </a:avLst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Sudan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5EEEC86-E6A1-7722-8E46-89272E2749DF}"/>
              </a:ext>
            </a:extLst>
          </p:cNvPr>
          <p:cNvSpPr/>
          <p:nvPr/>
        </p:nvSpPr>
        <p:spPr>
          <a:xfrm>
            <a:off x="8789882" y="5071059"/>
            <a:ext cx="2977117" cy="567900"/>
          </a:xfrm>
          <a:prstGeom prst="round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Example names</a:t>
            </a:r>
          </a:p>
        </p:txBody>
      </p:sp>
      <p:sp>
        <p:nvSpPr>
          <p:cNvPr id="13" name="Callout: Line 12">
            <a:extLst>
              <a:ext uri="{FF2B5EF4-FFF2-40B4-BE49-F238E27FC236}">
                <a16:creationId xmlns:a16="http://schemas.microsoft.com/office/drawing/2014/main" id="{B0228592-BE53-72DE-7626-28F851ACEC75}"/>
              </a:ext>
            </a:extLst>
          </p:cNvPr>
          <p:cNvSpPr/>
          <p:nvPr/>
        </p:nvSpPr>
        <p:spPr>
          <a:xfrm>
            <a:off x="7843661" y="3607019"/>
            <a:ext cx="2303949" cy="882502"/>
          </a:xfrm>
          <a:prstGeom prst="borderCallout1">
            <a:avLst>
              <a:gd name="adj1" fmla="val 4056"/>
              <a:gd name="adj2" fmla="val -48809"/>
              <a:gd name="adj3" fmla="val 53463"/>
              <a:gd name="adj4" fmla="val -117"/>
            </a:avLst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81930D-AD81-9626-40C9-16AD00C7D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2351" y="1374665"/>
            <a:ext cx="2125915" cy="14114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E6E6BF-80C0-32F5-9E3F-5EF25981DF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47" y="757440"/>
            <a:ext cx="2387500" cy="15658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CE3D1B-D556-80EF-5117-B5C5950BAB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96" y="3826365"/>
            <a:ext cx="2718945" cy="177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9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Name of countries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8AFEE0-FFBD-4D4F-BEEF-1711BE9F8815}"/>
              </a:ext>
            </a:extLst>
          </p:cNvPr>
          <p:cNvSpPr txBox="1"/>
          <p:nvPr/>
        </p:nvSpPr>
        <p:spPr>
          <a:xfrm>
            <a:off x="3300844" y="6303723"/>
            <a:ext cx="517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Play the audio, students listen and repeat the words.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F829CF-17AC-2588-9A8C-B0F830874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82" y="838394"/>
            <a:ext cx="3896904" cy="3981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43D044-E2B3-C094-96FF-EF865D186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3161" y="1199828"/>
            <a:ext cx="8825677" cy="4584284"/>
          </a:xfrm>
          <a:prstGeom prst="rect">
            <a:avLst/>
          </a:prstGeom>
        </p:spPr>
      </p:pic>
      <p:pic>
        <p:nvPicPr>
          <p:cNvPr id="12" name="Picture 11" descr="A cartoon of a planet earth&#10;&#10;Description automatically generated">
            <a:extLst>
              <a:ext uri="{FF2B5EF4-FFF2-40B4-BE49-F238E27FC236}">
                <a16:creationId xmlns:a16="http://schemas.microsoft.com/office/drawing/2014/main" id="{02410B93-E759-3952-B221-CFAF420A40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" t="20620" r="-5626" b="21551"/>
          <a:stretch/>
        </p:blipFill>
        <p:spPr>
          <a:xfrm>
            <a:off x="10584256" y="126834"/>
            <a:ext cx="1414010" cy="1094989"/>
          </a:xfrm>
          <a:prstGeom prst="rect">
            <a:avLst/>
          </a:prstGeom>
        </p:spPr>
      </p:pic>
      <p:pic>
        <p:nvPicPr>
          <p:cNvPr id="3" name="0_02">
            <a:hlinkClick r:id="" action="ppaction://media"/>
            <a:extLst>
              <a:ext uri="{FF2B5EF4-FFF2-40B4-BE49-F238E27FC236}">
                <a16:creationId xmlns:a16="http://schemas.microsoft.com/office/drawing/2014/main" id="{0E81BEDC-E55C-1AD6-5A6E-6EB6FD7A0B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6071" y="793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8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2965</TotalTime>
  <Words>1448</Words>
  <Application>Microsoft Office PowerPoint</Application>
  <PresentationFormat>Widescreen</PresentationFormat>
  <Paragraphs>279</Paragraphs>
  <Slides>39</Slides>
  <Notes>8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.VnCooper</vt:lpstr>
      <vt:lpstr>Carter One</vt:lpstr>
      <vt:lpstr>DaytonaProPrimary-Regular</vt:lpstr>
      <vt:lpstr>Arial</vt:lpstr>
      <vt:lpstr>Calibri</vt:lpstr>
      <vt:lpstr>Calibri Light</vt:lpstr>
      <vt:lpstr>Cooper Black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Pham Van Anh</cp:lastModifiedBy>
  <cp:revision>120</cp:revision>
  <dcterms:created xsi:type="dcterms:W3CDTF">2023-11-28T02:26:41Z</dcterms:created>
  <dcterms:modified xsi:type="dcterms:W3CDTF">2024-09-24T07:25:20Z</dcterms:modified>
</cp:coreProperties>
</file>