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708" r:id="rId4"/>
    <p:sldId id="690" r:id="rId5"/>
    <p:sldId id="656" r:id="rId6"/>
    <p:sldId id="672" r:id="rId7"/>
    <p:sldId id="673" r:id="rId8"/>
    <p:sldId id="714" r:id="rId9"/>
    <p:sldId id="725" r:id="rId10"/>
    <p:sldId id="715" r:id="rId11"/>
    <p:sldId id="716" r:id="rId12"/>
    <p:sldId id="718" r:id="rId13"/>
    <p:sldId id="720" r:id="rId14"/>
    <p:sldId id="721" r:id="rId15"/>
    <p:sldId id="722" r:id="rId16"/>
    <p:sldId id="302" r:id="rId17"/>
    <p:sldId id="707" r:id="rId18"/>
    <p:sldId id="723" r:id="rId1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1EA"/>
    <a:srgbClr val="F88438"/>
    <a:srgbClr val="F78437"/>
    <a:srgbClr val="D67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6" autoAdjust="0"/>
    <p:restoredTop sz="95118"/>
  </p:normalViewPr>
  <p:slideViewPr>
    <p:cSldViewPr snapToGrid="0" snapToObjects="1">
      <p:cViewPr varScale="1">
        <p:scale>
          <a:sx n="83" d="100"/>
          <a:sy n="83" d="100"/>
        </p:scale>
        <p:origin x="6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F190F-CF1C-D743-AA03-9B9A64FBF378}" type="datetimeFigureOut">
              <a:rPr lang="en-VN" smtClean="0"/>
              <a:t>09/18/2024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262E-8BC2-3047-8B56-B0F59C19132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17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2B71-D28B-1C42-BA8C-5D07633D4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53218-2A88-1849-9326-6485B3864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43933-8003-8A41-B962-8E4E70E5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09/18/2024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2DA6-657E-E942-85AA-6C4CABA7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1084-ABB7-5045-9553-3138A76B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138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FAF8-0A65-3141-AB8B-A7EB5893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3443-BC0C-0F47-A913-0C526ADB9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F0BA-4597-6840-AE53-A1655017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09/18/2024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69E4-3054-E64E-9DB9-1360B11C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149C-876D-5A47-9A87-25EDCCFC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0151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9D083-0B8A-9246-AE1D-7C301F0B9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B21D4-4C92-A942-9E3D-D362D8602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B798-DDFE-0945-9D1D-0374F97E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09/18/2024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84C8-E921-B646-BD32-73256EC6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F9E25-D7B7-644D-974E-D8C13EA4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597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08CF-7CAC-0243-85BB-6FAA0FE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1184-B1C9-C84A-AC28-64088836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8A50-A310-8E44-9B95-6755587A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09/18/2024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D914-245C-B447-937B-4DDA91C9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0253-5905-FE41-BD94-4EA65B41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524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7512-800C-3B4D-8F3E-00541DCE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36E75-8DF7-3844-951E-2A1965A52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33B8-035B-AB41-93F5-48166DC8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09/18/2024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C78A-2609-AF49-AD54-0465CD53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969B-6FEA-6C44-B10E-BD5797B6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909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94D6-F8D3-CF44-B5AF-F606F08A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3439-00AC-4949-8F93-482DA8087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9940C-5FCA-9F41-98B8-6DEDCBA4F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073DD-1134-574B-AE73-78B58AB9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09/18/2024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4FE18-C5D6-9D4E-BF10-D695A6F3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260C4-BB28-3541-8B96-BB48EC6C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760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9B51-12B1-4740-9770-A28EBCA6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87EDD-F2E9-5E44-9698-EBABAF88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E509C-BDA3-804D-B909-E6D02345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1C67D-CCFD-1B4C-B834-9E4C39EF5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BC66-3FFE-4841-9A81-4C17E6AAA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AFB3E-75C6-1E43-A929-9303D388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09/18/2024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D531E-9A71-8549-876B-8BEFC36D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DDB24-3E2E-C340-9627-637BFF4A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377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8B9F-E924-654F-AAE8-74AA673F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2CD5E-B4EF-FB47-8398-BBF8BED1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09/18/2024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EC918-2BA0-174A-A7FE-3310BF2F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3B8A6-28C6-FC45-908E-586EED32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29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6C021-BC14-F543-BEA8-3ECBA6B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09/18/2024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ABC50-41AC-7C47-9711-C9DEB4E8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3A2FF-B620-924C-8C2F-7A6E137A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87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4888-6F32-6A44-8215-FFA8AD8C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6429-66EB-EE43-BC52-1E4BB479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90DFD-051B-E84B-B9D5-E7ABA398E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3EE3C-E4B0-2E49-BBBD-A963A117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09/18/2024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7A4ED-DE07-0542-9F05-FCB0E0CE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CA77-CEB9-F445-8A43-430AAA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807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3421-1800-914B-9777-E7EF01B6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B7EF7-EF9A-5945-AD2C-6012BE244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F5E80-212C-E144-A728-5CE570A9B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53433-6B63-0649-B8F9-B86A84E8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09/18/2024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42F6C-E31A-CF47-9888-944E4167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B252-186F-EF45-8BA3-97414DBB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276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59B08-B414-FE42-8E47-67143C8F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1514-C9A6-2340-B3B1-FD6DCC33F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BC3F-3629-C647-87B6-EEEC1F6BD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en-VN" smtClean="0"/>
              <a:t>09/18/2024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C94B-BF89-F34A-BBC3-1DC2D62C0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A608F-CE39-1247-9355-A76C7AC81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1329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UXk8Nc5qQ8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6EFD3A-3CA5-DE4C-9EDF-C318732F5AE6}"/>
              </a:ext>
            </a:extLst>
          </p:cNvPr>
          <p:cNvSpPr/>
          <p:nvPr/>
        </p:nvSpPr>
        <p:spPr>
          <a:xfrm>
            <a:off x="2114550" y="2094236"/>
            <a:ext cx="7872413" cy="2114550"/>
          </a:xfrm>
          <a:prstGeom prst="roundRect">
            <a:avLst/>
          </a:prstGeom>
          <a:solidFill>
            <a:srgbClr val="E2F3DB"/>
          </a:solidFill>
          <a:ln w="28575">
            <a:solidFill>
              <a:srgbClr val="BD4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UNIT 0 – MY NEW NEIGHBOURS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Lesson 4 – Phonics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2F57D-A8FA-A340-ABF5-15DB1A6E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805" y="3493934"/>
            <a:ext cx="4964243" cy="3495828"/>
          </a:xfrm>
          <a:prstGeom prst="rect">
            <a:avLst/>
          </a:prstGeom>
        </p:spPr>
      </p:pic>
      <p:pic>
        <p:nvPicPr>
          <p:cNvPr id="2" name="Picture 1" descr="A cartoon of a planet earth&#10;&#10;Description automatically generated">
            <a:extLst>
              <a:ext uri="{FF2B5EF4-FFF2-40B4-BE49-F238E27FC236}">
                <a16:creationId xmlns:a16="http://schemas.microsoft.com/office/drawing/2014/main" id="{2BF97329-EA4D-FB2C-AF59-9BEF0BD50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20620" r="-5626" b="21551"/>
          <a:stretch/>
        </p:blipFill>
        <p:spPr>
          <a:xfrm>
            <a:off x="8208455" y="3664616"/>
            <a:ext cx="3209797" cy="248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4D932B-ABBD-C99A-23A4-4124FEB6FA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581"/>
          <a:stretch/>
        </p:blipFill>
        <p:spPr>
          <a:xfrm>
            <a:off x="328040" y="1280860"/>
            <a:ext cx="11280737" cy="10156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79D79F-5B5C-705B-98B3-13D5DF240F29}"/>
              </a:ext>
            </a:extLst>
          </p:cNvPr>
          <p:cNvSpPr txBox="1"/>
          <p:nvPr/>
        </p:nvSpPr>
        <p:spPr>
          <a:xfrm>
            <a:off x="2039114" y="2787338"/>
            <a:ext cx="7688465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She likes </a:t>
            </a:r>
            <a:r>
              <a:rPr lang="en-US" sz="3600" u="sng" dirty="0"/>
              <a:t>swimming</a:t>
            </a:r>
            <a:r>
              <a:rPr lang="en-US" sz="3600" dirty="0"/>
              <a:t> and </a:t>
            </a:r>
            <a:r>
              <a:rPr lang="en-US" sz="3600" u="sng" dirty="0"/>
              <a:t>reading</a:t>
            </a:r>
            <a:r>
              <a:rPr lang="en-US" sz="3600" dirty="0"/>
              <a:t> books.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F5D418-0B47-98EB-FFC4-12A26E814BE8}"/>
              </a:ext>
            </a:extLst>
          </p:cNvPr>
          <p:cNvSpPr/>
          <p:nvPr/>
        </p:nvSpPr>
        <p:spPr>
          <a:xfrm>
            <a:off x="4562047" y="3583923"/>
            <a:ext cx="683452" cy="6463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B39418-EC99-F2CD-996B-6C7E963F0AEE}"/>
              </a:ext>
            </a:extLst>
          </p:cNvPr>
          <p:cNvSpPr/>
          <p:nvPr/>
        </p:nvSpPr>
        <p:spPr>
          <a:xfrm>
            <a:off x="7049444" y="3583925"/>
            <a:ext cx="683452" cy="6463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41E09C1A-77EC-CB64-6E5C-858FA927B257}"/>
              </a:ext>
            </a:extLst>
          </p:cNvPr>
          <p:cNvSpPr/>
          <p:nvPr/>
        </p:nvSpPr>
        <p:spPr>
          <a:xfrm>
            <a:off x="5068471" y="4986893"/>
            <a:ext cx="1629750" cy="590247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2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 Black" panose="020B0604020202020204" pitchFamily="34" charset="0"/>
                <a:sym typeface="Arial"/>
              </a:rPr>
              <a:t>Answer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DADD3-1587-7675-3991-CCD622EA897F}"/>
              </a:ext>
            </a:extLst>
          </p:cNvPr>
          <p:cNvSpPr txBox="1"/>
          <p:nvPr/>
        </p:nvSpPr>
        <p:spPr>
          <a:xfrm>
            <a:off x="1526973" y="5949495"/>
            <a:ext cx="9138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Put students in pairs, ask them to count how many syllables in the underlined words and stress them.</a:t>
            </a:r>
          </a:p>
          <a:p>
            <a:pPr marL="285750" indent="-285750">
              <a:buFontTx/>
              <a:buChar char="-"/>
            </a:pPr>
            <a:r>
              <a:rPr lang="en-US" dirty="0"/>
              <a:t>Check the answers together.</a:t>
            </a:r>
            <a:endParaRPr lang="en-VN" dirty="0"/>
          </a:p>
        </p:txBody>
      </p:sp>
      <p:sp>
        <p:nvSpPr>
          <p:cNvPr id="6" name="Google Shape;281;p15">
            <a:extLst>
              <a:ext uri="{FF2B5EF4-FFF2-40B4-BE49-F238E27FC236}">
                <a16:creationId xmlns:a16="http://schemas.microsoft.com/office/drawing/2014/main" id="{7CB84A62-8930-2E19-97D4-E66C6AF3CD38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 - PUPILS’ BOOK (p.6)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FC5276-4E99-E5D2-DF56-62CB69C95EA1}"/>
              </a:ext>
            </a:extLst>
          </p:cNvPr>
          <p:cNvSpPr txBox="1"/>
          <p:nvPr/>
        </p:nvSpPr>
        <p:spPr>
          <a:xfrm>
            <a:off x="2206338" y="1306967"/>
            <a:ext cx="91557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In pairs, read the sentences and stress the underlined words in the sentence.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24E607-E697-414A-C7BC-DCA07CA9EA27}"/>
              </a:ext>
            </a:extLst>
          </p:cNvPr>
          <p:cNvSpPr/>
          <p:nvPr/>
        </p:nvSpPr>
        <p:spPr>
          <a:xfrm>
            <a:off x="3831807" y="2830930"/>
            <a:ext cx="2051539" cy="56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swim</a:t>
            </a:r>
            <a:r>
              <a:rPr lang="en-US" sz="3200" dirty="0">
                <a:solidFill>
                  <a:schemeClr val="tx1"/>
                </a:solidFill>
              </a:rPr>
              <a:t>ming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8489A3-5BEB-DC0F-0CDF-1AF0B79907E1}"/>
              </a:ext>
            </a:extLst>
          </p:cNvPr>
          <p:cNvSpPr/>
          <p:nvPr/>
        </p:nvSpPr>
        <p:spPr>
          <a:xfrm>
            <a:off x="6650269" y="2843621"/>
            <a:ext cx="1579331" cy="56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rea</a:t>
            </a:r>
            <a:r>
              <a:rPr lang="en-US" sz="3200" dirty="0">
                <a:solidFill>
                  <a:schemeClr val="tx1"/>
                </a:solidFill>
              </a:rPr>
              <a:t>ding</a:t>
            </a:r>
          </a:p>
        </p:txBody>
      </p:sp>
    </p:spTree>
    <p:extLst>
      <p:ext uri="{BB962C8B-B14F-4D97-AF65-F5344CB8AC3E}">
        <p14:creationId xmlns:p14="http://schemas.microsoft.com/office/powerpoint/2010/main" val="50543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4D932B-ABBD-C99A-23A4-4124FEB6FA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581"/>
          <a:stretch/>
        </p:blipFill>
        <p:spPr>
          <a:xfrm>
            <a:off x="328040" y="1280860"/>
            <a:ext cx="11280737" cy="10156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79D79F-5B5C-705B-98B3-13D5DF240F29}"/>
              </a:ext>
            </a:extLst>
          </p:cNvPr>
          <p:cNvSpPr txBox="1"/>
          <p:nvPr/>
        </p:nvSpPr>
        <p:spPr>
          <a:xfrm>
            <a:off x="2039114" y="2787338"/>
            <a:ext cx="7688465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Her </a:t>
            </a:r>
            <a:r>
              <a:rPr lang="en-US" sz="3600" u="sng" dirty="0" err="1"/>
              <a:t>favourite</a:t>
            </a:r>
            <a:r>
              <a:rPr lang="en-US" sz="3600" dirty="0"/>
              <a:t> </a:t>
            </a:r>
            <a:r>
              <a:rPr lang="en-US" sz="3600" u="sng" dirty="0"/>
              <a:t>animal</a:t>
            </a:r>
            <a:r>
              <a:rPr lang="en-US" sz="3600" dirty="0"/>
              <a:t> is the </a:t>
            </a:r>
            <a:r>
              <a:rPr lang="en-US" sz="3600" u="sng" dirty="0"/>
              <a:t>kangaroo</a:t>
            </a:r>
            <a:r>
              <a:rPr lang="en-US" sz="3600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157C7C-3C49-AB98-DF0A-593A08D658CE}"/>
              </a:ext>
            </a:extLst>
          </p:cNvPr>
          <p:cNvSpPr/>
          <p:nvPr/>
        </p:nvSpPr>
        <p:spPr>
          <a:xfrm>
            <a:off x="3687424" y="3583922"/>
            <a:ext cx="683452" cy="6463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F5D418-0B47-98EB-FFC4-12A26E814BE8}"/>
              </a:ext>
            </a:extLst>
          </p:cNvPr>
          <p:cNvSpPr/>
          <p:nvPr/>
        </p:nvSpPr>
        <p:spPr>
          <a:xfrm>
            <a:off x="5136096" y="3590685"/>
            <a:ext cx="683452" cy="6463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49E06E-CAC1-9E07-BCAE-11089D858826}"/>
              </a:ext>
            </a:extLst>
          </p:cNvPr>
          <p:cNvSpPr/>
          <p:nvPr/>
        </p:nvSpPr>
        <p:spPr>
          <a:xfrm>
            <a:off x="7943737" y="3586196"/>
            <a:ext cx="683452" cy="6463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41E09C1A-77EC-CB64-6E5C-858FA927B257}"/>
              </a:ext>
            </a:extLst>
          </p:cNvPr>
          <p:cNvSpPr/>
          <p:nvPr/>
        </p:nvSpPr>
        <p:spPr>
          <a:xfrm>
            <a:off x="5068471" y="4986893"/>
            <a:ext cx="1629750" cy="590247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2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 Black" panose="020B0604020202020204" pitchFamily="34" charset="0"/>
                <a:sym typeface="Arial"/>
              </a:rPr>
              <a:t>Answer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2AF49-7AF2-30CA-2212-0E4AC924AF5E}"/>
              </a:ext>
            </a:extLst>
          </p:cNvPr>
          <p:cNvSpPr txBox="1"/>
          <p:nvPr/>
        </p:nvSpPr>
        <p:spPr>
          <a:xfrm>
            <a:off x="1526973" y="5934670"/>
            <a:ext cx="9138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Put students in pairs, ask them to count how many syllables in the underlined words and stress them.</a:t>
            </a:r>
          </a:p>
          <a:p>
            <a:pPr marL="285750" indent="-285750">
              <a:buFontTx/>
              <a:buChar char="-"/>
            </a:pPr>
            <a:r>
              <a:rPr lang="en-US" dirty="0"/>
              <a:t>Check the answers together.</a:t>
            </a:r>
            <a:endParaRPr lang="en-VN" dirty="0"/>
          </a:p>
        </p:txBody>
      </p:sp>
      <p:sp>
        <p:nvSpPr>
          <p:cNvPr id="6" name="Google Shape;281;p15">
            <a:extLst>
              <a:ext uri="{FF2B5EF4-FFF2-40B4-BE49-F238E27FC236}">
                <a16:creationId xmlns:a16="http://schemas.microsoft.com/office/drawing/2014/main" id="{53AEA793-A96F-BA52-1C25-BD4298FF83C3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 - PUPILS’ BOOK (p.6)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1FD8E5-981D-A3A4-E9DC-AA8FF017A773}"/>
              </a:ext>
            </a:extLst>
          </p:cNvPr>
          <p:cNvSpPr txBox="1"/>
          <p:nvPr/>
        </p:nvSpPr>
        <p:spPr>
          <a:xfrm>
            <a:off x="2178548" y="1306967"/>
            <a:ext cx="91557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In pairs, read the sentences and stress the underlined words in the sentence.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4D80E7-BCAB-FC6A-8D21-B123459C9ED7}"/>
              </a:ext>
            </a:extLst>
          </p:cNvPr>
          <p:cNvSpPr/>
          <p:nvPr/>
        </p:nvSpPr>
        <p:spPr>
          <a:xfrm>
            <a:off x="3171091" y="2830930"/>
            <a:ext cx="1752601" cy="56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fa</a:t>
            </a:r>
            <a:r>
              <a:rPr lang="en-US" sz="3200" dirty="0" err="1">
                <a:solidFill>
                  <a:schemeClr val="tx1"/>
                </a:solidFill>
              </a:rPr>
              <a:t>vourite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D717F6-E944-5ACC-8E5E-A42E2DC8A365}"/>
              </a:ext>
            </a:extLst>
          </p:cNvPr>
          <p:cNvSpPr/>
          <p:nvPr/>
        </p:nvSpPr>
        <p:spPr>
          <a:xfrm>
            <a:off x="4923692" y="2830930"/>
            <a:ext cx="1430216" cy="56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nimal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BA1FC7-1E7B-DE0C-E535-9BBBF9CD1668}"/>
              </a:ext>
            </a:extLst>
          </p:cNvPr>
          <p:cNvSpPr/>
          <p:nvPr/>
        </p:nvSpPr>
        <p:spPr>
          <a:xfrm>
            <a:off x="7395974" y="2849504"/>
            <a:ext cx="2076272" cy="56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kanga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roo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3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4D932B-ABBD-C99A-23A4-4124FEB6FA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581"/>
          <a:stretch/>
        </p:blipFill>
        <p:spPr>
          <a:xfrm>
            <a:off x="328040" y="1280860"/>
            <a:ext cx="11280737" cy="10156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79D79F-5B5C-705B-98B3-13D5DF240F29}"/>
              </a:ext>
            </a:extLst>
          </p:cNvPr>
          <p:cNvSpPr txBox="1"/>
          <p:nvPr/>
        </p:nvSpPr>
        <p:spPr>
          <a:xfrm>
            <a:off x="2039114" y="2787338"/>
            <a:ext cx="7688465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Her </a:t>
            </a:r>
            <a:r>
              <a:rPr lang="en-US" sz="3600" u="sng" dirty="0"/>
              <a:t>birthday</a:t>
            </a:r>
            <a:r>
              <a:rPr lang="en-US" sz="3600" dirty="0"/>
              <a:t> is in June.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240088-4618-26F8-08CC-6BC4DF9ECA77}"/>
              </a:ext>
            </a:extLst>
          </p:cNvPr>
          <p:cNvSpPr/>
          <p:nvPr/>
        </p:nvSpPr>
        <p:spPr>
          <a:xfrm>
            <a:off x="4893894" y="3562341"/>
            <a:ext cx="683452" cy="6463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41E09C1A-77EC-CB64-6E5C-858FA927B257}"/>
              </a:ext>
            </a:extLst>
          </p:cNvPr>
          <p:cNvSpPr/>
          <p:nvPr/>
        </p:nvSpPr>
        <p:spPr>
          <a:xfrm>
            <a:off x="5068471" y="4986893"/>
            <a:ext cx="1629750" cy="590247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2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 Black" panose="020B0604020202020204" pitchFamily="34" charset="0"/>
                <a:sym typeface="Arial"/>
              </a:rPr>
              <a:t>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23155-B408-AE22-E519-53AC3A9D4325}"/>
              </a:ext>
            </a:extLst>
          </p:cNvPr>
          <p:cNvSpPr txBox="1"/>
          <p:nvPr/>
        </p:nvSpPr>
        <p:spPr>
          <a:xfrm>
            <a:off x="1526973" y="5893696"/>
            <a:ext cx="9138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Put students in pairs, ask them to count how many syllables in the underlined word and stress it.</a:t>
            </a:r>
          </a:p>
          <a:p>
            <a:pPr marL="285750" indent="-285750">
              <a:buFontTx/>
              <a:buChar char="-"/>
            </a:pPr>
            <a:r>
              <a:rPr lang="en-US" dirty="0"/>
              <a:t>Check the answers together.</a:t>
            </a:r>
            <a:endParaRPr lang="en-VN" dirty="0"/>
          </a:p>
        </p:txBody>
      </p:sp>
      <p:sp>
        <p:nvSpPr>
          <p:cNvPr id="6" name="Google Shape;281;p15">
            <a:extLst>
              <a:ext uri="{FF2B5EF4-FFF2-40B4-BE49-F238E27FC236}">
                <a16:creationId xmlns:a16="http://schemas.microsoft.com/office/drawing/2014/main" id="{87D60D4E-FBB4-FAE0-5E83-2655ED5A5662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 - PUPILS’ BOOK (p.6)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ACF645-6D16-6189-20DC-5D799550C7B9}"/>
              </a:ext>
            </a:extLst>
          </p:cNvPr>
          <p:cNvSpPr txBox="1"/>
          <p:nvPr/>
        </p:nvSpPr>
        <p:spPr>
          <a:xfrm>
            <a:off x="2178548" y="1306967"/>
            <a:ext cx="91557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In pairs, read the sentences and stress the underlined words in the sentence.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05344A-33B7-E5C6-F916-425C33EE8F87}"/>
              </a:ext>
            </a:extLst>
          </p:cNvPr>
          <p:cNvSpPr/>
          <p:nvPr/>
        </p:nvSpPr>
        <p:spPr>
          <a:xfrm>
            <a:off x="4454769" y="2830930"/>
            <a:ext cx="1641231" cy="56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Birth</a:t>
            </a:r>
            <a:r>
              <a:rPr lang="en-US" sz="3200" dirty="0">
                <a:solidFill>
                  <a:schemeClr val="tx1"/>
                </a:solidFill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18288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4D932B-ABBD-C99A-23A4-4124FEB6FA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581"/>
          <a:stretch/>
        </p:blipFill>
        <p:spPr>
          <a:xfrm>
            <a:off x="328040" y="1280860"/>
            <a:ext cx="11280737" cy="10156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79D79F-5B5C-705B-98B3-13D5DF240F29}"/>
              </a:ext>
            </a:extLst>
          </p:cNvPr>
          <p:cNvSpPr txBox="1"/>
          <p:nvPr/>
        </p:nvSpPr>
        <p:spPr>
          <a:xfrm>
            <a:off x="2039114" y="2787338"/>
            <a:ext cx="7688465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She’s </a:t>
            </a:r>
            <a:r>
              <a:rPr lang="en-US" sz="3600" u="sng" dirty="0"/>
              <a:t>Vietnamese</a:t>
            </a:r>
            <a:r>
              <a:rPr lang="en-US" sz="3600" dirty="0"/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49E06E-CAC1-9E07-BCAE-11089D858826}"/>
              </a:ext>
            </a:extLst>
          </p:cNvPr>
          <p:cNvSpPr/>
          <p:nvPr/>
        </p:nvSpPr>
        <p:spPr>
          <a:xfrm>
            <a:off x="5881751" y="3562342"/>
            <a:ext cx="683452" cy="6463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41E09C1A-77EC-CB64-6E5C-858FA927B257}"/>
              </a:ext>
            </a:extLst>
          </p:cNvPr>
          <p:cNvSpPr/>
          <p:nvPr/>
        </p:nvSpPr>
        <p:spPr>
          <a:xfrm>
            <a:off x="5068471" y="4986893"/>
            <a:ext cx="1629750" cy="590247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2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 Black" panose="020B0604020202020204" pitchFamily="34" charset="0"/>
                <a:sym typeface="Arial"/>
              </a:rPr>
              <a:t>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93A433-F463-9BE6-D4F3-922C7E4B621D}"/>
              </a:ext>
            </a:extLst>
          </p:cNvPr>
          <p:cNvSpPr txBox="1"/>
          <p:nvPr/>
        </p:nvSpPr>
        <p:spPr>
          <a:xfrm>
            <a:off x="1526973" y="5934670"/>
            <a:ext cx="9138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Put students in pairs, ask them to count how many syllables in the underlined word and stress it.</a:t>
            </a:r>
          </a:p>
          <a:p>
            <a:pPr marL="285750" indent="-285750">
              <a:buFontTx/>
              <a:buChar char="-"/>
            </a:pPr>
            <a:r>
              <a:rPr lang="en-US" dirty="0"/>
              <a:t>Check the answers together.</a:t>
            </a:r>
            <a:endParaRPr lang="en-VN" dirty="0"/>
          </a:p>
        </p:txBody>
      </p:sp>
      <p:sp>
        <p:nvSpPr>
          <p:cNvPr id="4" name="Google Shape;281;p15">
            <a:extLst>
              <a:ext uri="{FF2B5EF4-FFF2-40B4-BE49-F238E27FC236}">
                <a16:creationId xmlns:a16="http://schemas.microsoft.com/office/drawing/2014/main" id="{805AB535-DA91-31FF-F550-8C207A9048D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 - PUPILS’ BOOK (p.6)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12057-16D9-A609-EFA1-F51566562D95}"/>
              </a:ext>
            </a:extLst>
          </p:cNvPr>
          <p:cNvSpPr txBox="1"/>
          <p:nvPr/>
        </p:nvSpPr>
        <p:spPr>
          <a:xfrm>
            <a:off x="2178548" y="1306967"/>
            <a:ext cx="91557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In pairs, read the sentences and stress the underlined words in the sentence.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FDCAA2-53A1-6F6E-B571-E4964F4FA46A}"/>
              </a:ext>
            </a:extLst>
          </p:cNvPr>
          <p:cNvSpPr/>
          <p:nvPr/>
        </p:nvSpPr>
        <p:spPr>
          <a:xfrm>
            <a:off x="5222630" y="2819687"/>
            <a:ext cx="2409093" cy="56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Vietna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mese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4D932B-ABBD-C99A-23A4-4124FEB6F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581"/>
          <a:stretch/>
        </p:blipFill>
        <p:spPr>
          <a:xfrm>
            <a:off x="328040" y="1280860"/>
            <a:ext cx="11280737" cy="10156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582C44-210A-E3EE-AA4A-66BCB0FE1E47}"/>
              </a:ext>
            </a:extLst>
          </p:cNvPr>
          <p:cNvSpPr/>
          <p:nvPr/>
        </p:nvSpPr>
        <p:spPr>
          <a:xfrm>
            <a:off x="6549658" y="1270227"/>
            <a:ext cx="4837814" cy="739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9FD05-7907-76E7-C103-1C7F472F1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23" y="2253571"/>
            <a:ext cx="11083267" cy="2222764"/>
          </a:xfrm>
          <a:prstGeom prst="rect">
            <a:avLst/>
          </a:prstGeom>
        </p:spPr>
      </p:pic>
      <p:sp>
        <p:nvSpPr>
          <p:cNvPr id="4" name="Google Shape;281;p15">
            <a:extLst>
              <a:ext uri="{FF2B5EF4-FFF2-40B4-BE49-F238E27FC236}">
                <a16:creationId xmlns:a16="http://schemas.microsoft.com/office/drawing/2014/main" id="{6FF560DB-15A6-D855-EDE3-3D340B873941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 - PUPILS’ BOOK (p.6)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63EC3-4AFD-4568-869B-578E3F64D95E}"/>
              </a:ext>
            </a:extLst>
          </p:cNvPr>
          <p:cNvSpPr txBox="1"/>
          <p:nvPr/>
        </p:nvSpPr>
        <p:spPr>
          <a:xfrm>
            <a:off x="1526973" y="6225153"/>
            <a:ext cx="9138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Ask the whole class to read the sentences.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77915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8A961C-9E0F-3909-4AF2-F5A27B96CAB4}"/>
              </a:ext>
            </a:extLst>
          </p:cNvPr>
          <p:cNvGrpSpPr/>
          <p:nvPr/>
        </p:nvGrpSpPr>
        <p:grpSpPr>
          <a:xfrm>
            <a:off x="328040" y="1016768"/>
            <a:ext cx="11338450" cy="1015663"/>
            <a:chOff x="328040" y="1280860"/>
            <a:chExt cx="11338450" cy="10156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4D932B-ABBD-C99A-23A4-4124FEB6F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5581"/>
            <a:stretch/>
          </p:blipFill>
          <p:spPr>
            <a:xfrm>
              <a:off x="328040" y="1280860"/>
              <a:ext cx="11280737" cy="101566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C582C44-210A-E3EE-AA4A-66BCB0FE1E47}"/>
                </a:ext>
              </a:extLst>
            </p:cNvPr>
            <p:cNvSpPr/>
            <p:nvPr/>
          </p:nvSpPr>
          <p:spPr>
            <a:xfrm>
              <a:off x="2190308" y="1293105"/>
              <a:ext cx="9476182" cy="739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chemeClr val="tx1"/>
                  </a:solidFill>
                </a:rPr>
                <a:t>Then make your own sentences.</a:t>
              </a:r>
            </a:p>
          </p:txBody>
        </p:sp>
      </p:grpSp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E77C3605-6B71-72AB-521E-7EE0699C68C9}"/>
              </a:ext>
            </a:extLst>
          </p:cNvPr>
          <p:cNvSpPr/>
          <p:nvPr/>
        </p:nvSpPr>
        <p:spPr>
          <a:xfrm>
            <a:off x="4507083" y="5250985"/>
            <a:ext cx="3177831" cy="590247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2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 Black" panose="020B0604020202020204" pitchFamily="34" charset="0"/>
                <a:sym typeface="Arial"/>
              </a:rPr>
              <a:t>Example sentences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B9962A-6BDF-312F-B0EA-0770F2CCB9CC}"/>
              </a:ext>
            </a:extLst>
          </p:cNvPr>
          <p:cNvSpPr txBox="1"/>
          <p:nvPr/>
        </p:nvSpPr>
        <p:spPr>
          <a:xfrm>
            <a:off x="620822" y="2309350"/>
            <a:ext cx="10950356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1</a:t>
            </a:r>
            <a:r>
              <a:rPr lang="en-US" sz="3200" dirty="0"/>
              <a:t> My new </a:t>
            </a:r>
            <a:r>
              <a:rPr lang="en-US" sz="3200" dirty="0" err="1"/>
              <a:t>neighbour</a:t>
            </a:r>
            <a:r>
              <a:rPr lang="en-US" sz="3200" dirty="0"/>
              <a:t> is from Turkey. She’s Turkish. </a:t>
            </a:r>
          </a:p>
          <a:p>
            <a:pPr algn="ctr"/>
            <a:r>
              <a:rPr lang="en-US" sz="3200" dirty="0"/>
              <a:t>She likes singing and dancing. Her </a:t>
            </a:r>
            <a:r>
              <a:rPr lang="en-US" sz="3200" dirty="0" err="1"/>
              <a:t>favourite</a:t>
            </a:r>
            <a:r>
              <a:rPr lang="en-US" sz="3200" dirty="0"/>
              <a:t> animal is a rabbit.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110E4-679F-443D-68B4-C6AA8F78AD22}"/>
              </a:ext>
            </a:extLst>
          </p:cNvPr>
          <p:cNvSpPr txBox="1"/>
          <p:nvPr/>
        </p:nvSpPr>
        <p:spPr>
          <a:xfrm>
            <a:off x="620822" y="3748352"/>
            <a:ext cx="10950356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dirty="0"/>
              <a:t> My uncle is John. His birthday is in November. He’s from the USA. He’s American.</a:t>
            </a:r>
          </a:p>
        </p:txBody>
      </p:sp>
      <p:sp>
        <p:nvSpPr>
          <p:cNvPr id="5" name="Google Shape;281;p15">
            <a:extLst>
              <a:ext uri="{FF2B5EF4-FFF2-40B4-BE49-F238E27FC236}">
                <a16:creationId xmlns:a16="http://schemas.microsoft.com/office/drawing/2014/main" id="{683A1B79-E042-4F35-DF9F-93749863BF52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 - PUPILS’ BOOK (p.6)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2CD073-504A-0D5C-C640-90A44AADAD28}"/>
              </a:ext>
            </a:extLst>
          </p:cNvPr>
          <p:cNvSpPr txBox="1"/>
          <p:nvPr/>
        </p:nvSpPr>
        <p:spPr>
          <a:xfrm>
            <a:off x="1526973" y="6157421"/>
            <a:ext cx="913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After reading, make your own sentences.</a:t>
            </a:r>
          </a:p>
          <a:p>
            <a:pPr algn="ctr"/>
            <a:r>
              <a:rPr lang="en-US" dirty="0"/>
              <a:t>Look at the example sentences.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49648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WRAP - UP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E92707-02D1-DE46-BE1F-44A33ADFB687}"/>
              </a:ext>
            </a:extLst>
          </p:cNvPr>
          <p:cNvSpPr txBox="1"/>
          <p:nvPr/>
        </p:nvSpPr>
        <p:spPr>
          <a:xfrm>
            <a:off x="1815356" y="6041912"/>
            <a:ext cx="856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each number, students look, say and clap the word stress out loud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(once for syllable 1, twice for syllable 2)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B40CB-D7EF-D11B-A9FB-7690195C34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985"/>
          <a:stretch/>
        </p:blipFill>
        <p:spPr>
          <a:xfrm>
            <a:off x="455510" y="1622683"/>
            <a:ext cx="11280980" cy="282939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A30547-EB52-8A89-0568-CCBCEF1B5CEE}"/>
              </a:ext>
            </a:extLst>
          </p:cNvPr>
          <p:cNvSpPr/>
          <p:nvPr/>
        </p:nvSpPr>
        <p:spPr>
          <a:xfrm>
            <a:off x="1394085" y="3927423"/>
            <a:ext cx="1319135" cy="5246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chemeClr val="tx1"/>
                </a:solidFill>
              </a:rPr>
              <a:t>1</a:t>
            </a:r>
            <a:endParaRPr lang="en-VN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3154F93-307C-7C7A-3D65-E6FE26F5C126}"/>
              </a:ext>
            </a:extLst>
          </p:cNvPr>
          <p:cNvSpPr/>
          <p:nvPr/>
        </p:nvSpPr>
        <p:spPr>
          <a:xfrm>
            <a:off x="5436432" y="3927422"/>
            <a:ext cx="1319135" cy="5246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</a:t>
            </a:r>
            <a:endParaRPr lang="en-VN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7C543CC-731B-8C5C-D1F3-D49D36E4AEEC}"/>
              </a:ext>
            </a:extLst>
          </p:cNvPr>
          <p:cNvSpPr/>
          <p:nvPr/>
        </p:nvSpPr>
        <p:spPr>
          <a:xfrm>
            <a:off x="9233942" y="3927421"/>
            <a:ext cx="1563974" cy="5246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</a:t>
            </a:r>
            <a:endParaRPr lang="en-V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8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A929908A-62CD-4A48-BA53-832F915000CF}"/>
              </a:ext>
            </a:extLst>
          </p:cNvPr>
          <p:cNvSpPr/>
          <p:nvPr/>
        </p:nvSpPr>
        <p:spPr>
          <a:xfrm>
            <a:off x="1989104" y="2730501"/>
            <a:ext cx="8061563" cy="20009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A999C-76D6-F742-ADAB-E9234D98F3B5}"/>
              </a:ext>
            </a:extLst>
          </p:cNvPr>
          <p:cNvSpPr txBox="1"/>
          <p:nvPr/>
        </p:nvSpPr>
        <p:spPr>
          <a:xfrm>
            <a:off x="3383809" y="1447700"/>
            <a:ext cx="6814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dirty="0">
                <a:solidFill>
                  <a:schemeClr val="accent2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HOMEWORK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4F301-8CFC-2F4B-B301-0055B0F4A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1" r="12396"/>
          <a:stretch/>
        </p:blipFill>
        <p:spPr>
          <a:xfrm>
            <a:off x="9716231" y="1469793"/>
            <a:ext cx="1181120" cy="1101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1ACA0-DB91-BF49-BC1A-B407EDFB025D}"/>
              </a:ext>
            </a:extLst>
          </p:cNvPr>
          <p:cNvSpPr txBox="1"/>
          <p:nvPr/>
        </p:nvSpPr>
        <p:spPr>
          <a:xfrm>
            <a:off x="2625484" y="3818366"/>
            <a:ext cx="733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Activity Book (page 6).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DF6BF-7B0E-6342-B58F-E4FD8D3D4807}"/>
              </a:ext>
            </a:extLst>
          </p:cNvPr>
          <p:cNvSpPr txBox="1"/>
          <p:nvPr/>
        </p:nvSpPr>
        <p:spPr>
          <a:xfrm>
            <a:off x="2353216" y="6253287"/>
            <a:ext cx="760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answers in the Teacher’s Book (page 11) or Active Teach.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DD36B-6995-924B-8144-F69A0236907E}"/>
              </a:ext>
            </a:extLst>
          </p:cNvPr>
          <p:cNvSpPr txBox="1"/>
          <p:nvPr/>
        </p:nvSpPr>
        <p:spPr>
          <a:xfrm>
            <a:off x="2625484" y="3124216"/>
            <a:ext cx="60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vocabulary and grammar.</a:t>
            </a:r>
          </a:p>
        </p:txBody>
      </p:sp>
    </p:spTree>
    <p:extLst>
      <p:ext uri="{BB962C8B-B14F-4D97-AF65-F5344CB8AC3E}">
        <p14:creationId xmlns:p14="http://schemas.microsoft.com/office/powerpoint/2010/main" val="280697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5943600" y="1598537"/>
            <a:ext cx="4630764" cy="366092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6261950" y="2908385"/>
            <a:ext cx="4050236" cy="4616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000000"/>
              </a:buClr>
              <a:buFontTx/>
              <a:buChar char="-"/>
              <a:defRPr/>
            </a:pPr>
            <a:r>
              <a:rPr lang="en-US" sz="2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Word stress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6233864" y="3654808"/>
            <a:ext cx="405023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6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6261948" y="4401272"/>
            <a:ext cx="405023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p.6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6567882" y="1836833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0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4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7193154" y="2321351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We’ve learned…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AFB23F-E381-A542-AD93-753D49E530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16"/>
          <a:stretch/>
        </p:blipFill>
        <p:spPr>
          <a:xfrm>
            <a:off x="1089661" y="691376"/>
            <a:ext cx="3605002" cy="50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5943600" y="1598537"/>
            <a:ext cx="4630764" cy="366092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6261950" y="2908385"/>
            <a:ext cx="4050236" cy="4616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000000"/>
              </a:buClr>
              <a:buFontTx/>
              <a:buChar char="-"/>
              <a:defRPr/>
            </a:pPr>
            <a:r>
              <a:rPr lang="en-US" sz="2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Word stress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6233863" y="3620788"/>
            <a:ext cx="405023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6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6261951" y="4218192"/>
            <a:ext cx="405023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p.6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6567882" y="1836833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0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4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7193154" y="2321351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We’re learning…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7438D-AAC4-3EAC-7676-B50BC6BE5F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16"/>
          <a:stretch/>
        </p:blipFill>
        <p:spPr>
          <a:xfrm>
            <a:off x="1089661" y="691376"/>
            <a:ext cx="3605002" cy="50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1;p15">
            <a:extLst>
              <a:ext uri="{FF2B5EF4-FFF2-40B4-BE49-F238E27FC236}">
                <a16:creationId xmlns:a16="http://schemas.microsoft.com/office/drawing/2014/main" id="{E2F42573-D8DA-679A-7C09-55A241F93D2A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3B1036-3F9D-C4BE-C44A-6AB4B55999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>
            <a:off x="11032339" y="396375"/>
            <a:ext cx="1186591" cy="1106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A1EB47-7877-471F-C800-48A83EBA86A3}"/>
              </a:ext>
            </a:extLst>
          </p:cNvPr>
          <p:cNvSpPr txBox="1"/>
          <p:nvPr/>
        </p:nvSpPr>
        <p:spPr>
          <a:xfrm>
            <a:off x="2384965" y="725380"/>
            <a:ext cx="8485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a typeface="Carter One" panose="03080802040405060005" pitchFamily="66" charset="77"/>
              </a:rPr>
              <a:t>Word stress – Two-syllable words</a:t>
            </a:r>
            <a:endParaRPr lang="en-VN" sz="4000" dirty="0">
              <a:solidFill>
                <a:schemeClr val="accent6">
                  <a:lumMod val="50000"/>
                </a:schemeClr>
              </a:solidFill>
              <a:ea typeface="Carter One" panose="030808020404050600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44B05-A95B-20D7-372A-5377E2080712}"/>
              </a:ext>
            </a:extLst>
          </p:cNvPr>
          <p:cNvSpPr txBox="1"/>
          <p:nvPr/>
        </p:nvSpPr>
        <p:spPr>
          <a:xfrm>
            <a:off x="1286391" y="6132620"/>
            <a:ext cx="9422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dirty="0"/>
              <a:t>Have students watch and sing along.</a:t>
            </a:r>
            <a:endParaRPr lang="en-VN" dirty="0"/>
          </a:p>
        </p:txBody>
      </p:sp>
      <p:pic>
        <p:nvPicPr>
          <p:cNvPr id="6" name="Online Media 5" title="Action Songs for kids | The Singing Walrus">
            <a:hlinkClick r:id="" action="ppaction://media"/>
            <a:extLst>
              <a:ext uri="{FF2B5EF4-FFF2-40B4-BE49-F238E27FC236}">
                <a16:creationId xmlns:a16="http://schemas.microsoft.com/office/drawing/2014/main" id="{BC116FCF-7385-E9AD-C97A-242CC9EBFA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76582" y="1604867"/>
            <a:ext cx="7795491" cy="416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4BC49A3-54AA-0142-90ED-7FBF7C7E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6" y="63491"/>
            <a:ext cx="1672904" cy="646044"/>
          </a:xfrm>
        </p:spPr>
        <p:txBody>
          <a:bodyPr>
            <a:normAutofit/>
          </a:bodyPr>
          <a:lstStyle/>
          <a:p>
            <a:r>
              <a:rPr lang="en-VN" sz="3200" b="1" dirty="0">
                <a:latin typeface="+mn-lt"/>
              </a:rPr>
              <a:t>LEAD-IN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DA783-BDB8-1744-A7CD-56DF12AF9AD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3236" r="32920"/>
          <a:stretch/>
        </p:blipFill>
        <p:spPr>
          <a:xfrm>
            <a:off x="1" y="1843087"/>
            <a:ext cx="2050986" cy="4267473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A699BA8-9F33-DE4E-9DD9-799D4DB5DBAC}"/>
              </a:ext>
            </a:extLst>
          </p:cNvPr>
          <p:cNvSpPr/>
          <p:nvPr/>
        </p:nvSpPr>
        <p:spPr>
          <a:xfrm>
            <a:off x="2471920" y="4457693"/>
            <a:ext cx="3112073" cy="9233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po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pu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lar</a:t>
            </a:r>
            <a:endParaRPr lang="en-VN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460C71-082F-654A-BD25-3B05B7B9163F}"/>
              </a:ext>
            </a:extLst>
          </p:cNvPr>
          <p:cNvSpPr/>
          <p:nvPr/>
        </p:nvSpPr>
        <p:spPr>
          <a:xfrm>
            <a:off x="1919944" y="2800809"/>
            <a:ext cx="2478039" cy="9233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cat</a:t>
            </a:r>
            <a:endParaRPr lang="en-VN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E7D13B7-B8DD-5045-9FDF-BAFF1FB4B494}"/>
              </a:ext>
            </a:extLst>
          </p:cNvPr>
          <p:cNvSpPr/>
          <p:nvPr/>
        </p:nvSpPr>
        <p:spPr>
          <a:xfrm>
            <a:off x="8459932" y="2664637"/>
            <a:ext cx="2477386" cy="9233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far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mer</a:t>
            </a:r>
            <a:endParaRPr lang="en-VN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AC1-F148-254F-A279-575F434F0D64}"/>
              </a:ext>
            </a:extLst>
          </p:cNvPr>
          <p:cNvSpPr/>
          <p:nvPr/>
        </p:nvSpPr>
        <p:spPr>
          <a:xfrm>
            <a:off x="7568973" y="951421"/>
            <a:ext cx="2343198" cy="9233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app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le</a:t>
            </a:r>
            <a:endParaRPr lang="en-VN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5E21126-7575-C04D-B604-294E951F97B9}"/>
              </a:ext>
            </a:extLst>
          </p:cNvPr>
          <p:cNvSpPr/>
          <p:nvPr/>
        </p:nvSpPr>
        <p:spPr>
          <a:xfrm>
            <a:off x="7184535" y="4502182"/>
            <a:ext cx="3112073" cy="9233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ci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ne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ma</a:t>
            </a:r>
            <a:endParaRPr lang="en-VN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8CBA48-C032-2643-BA05-7DBD3F4AB63C}"/>
              </a:ext>
            </a:extLst>
          </p:cNvPr>
          <p:cNvSpPr/>
          <p:nvPr/>
        </p:nvSpPr>
        <p:spPr>
          <a:xfrm>
            <a:off x="2050987" y="1205592"/>
            <a:ext cx="3023715" cy="9233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park</a:t>
            </a:r>
            <a:endParaRPr lang="en-VN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8280E7-977B-E349-84CC-84C6F0339FDD}"/>
              </a:ext>
            </a:extLst>
          </p:cNvPr>
          <p:cNvSpPr txBox="1"/>
          <p:nvPr/>
        </p:nvSpPr>
        <p:spPr>
          <a:xfrm>
            <a:off x="2405301" y="5957112"/>
            <a:ext cx="74092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Have students look at, listen and repeat these words.</a:t>
            </a:r>
          </a:p>
          <a:p>
            <a:pPr marL="285750" indent="-285750">
              <a:buFontTx/>
              <a:buChar char="-"/>
            </a:pPr>
            <a:r>
              <a:rPr lang="en-US" dirty="0"/>
              <a:t>Ask students to clap their hands for each syllable.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Explain that they will learn about the stress in words in this lesson. </a:t>
            </a:r>
            <a:endParaRPr lang="en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8D9D91A-7099-3C11-2832-C5C0BE31D491}"/>
              </a:ext>
            </a:extLst>
          </p:cNvPr>
          <p:cNvSpPr/>
          <p:nvPr/>
        </p:nvSpPr>
        <p:spPr>
          <a:xfrm>
            <a:off x="5589072" y="2405461"/>
            <a:ext cx="2253188" cy="1623716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1703212838106e3nurxnd-voicemaker.in-speech">
            <a:hlinkClick r:id="" action="ppaction://media"/>
            <a:extLst>
              <a:ext uri="{FF2B5EF4-FFF2-40B4-BE49-F238E27FC236}">
                <a16:creationId xmlns:a16="http://schemas.microsoft.com/office/drawing/2014/main" id="{33E543D4-8A41-FE4C-C540-07FF380C87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98640" y="1468352"/>
            <a:ext cx="406400" cy="406400"/>
          </a:xfrm>
          <a:prstGeom prst="rect">
            <a:avLst/>
          </a:prstGeom>
        </p:spPr>
      </p:pic>
      <p:pic>
        <p:nvPicPr>
          <p:cNvPr id="33" name="1703213772216cij2rjph-voicemaker.in-speech">
            <a:hlinkClick r:id="" action="ppaction://media"/>
            <a:extLst>
              <a:ext uri="{FF2B5EF4-FFF2-40B4-BE49-F238E27FC236}">
                <a16:creationId xmlns:a16="http://schemas.microsoft.com/office/drawing/2014/main" id="{AE28D394-C73F-EE4B-7C86-405A41C2E2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85521" y="2461437"/>
            <a:ext cx="406400" cy="406400"/>
          </a:xfrm>
          <a:prstGeom prst="rect">
            <a:avLst/>
          </a:prstGeom>
        </p:spPr>
      </p:pic>
      <p:pic>
        <p:nvPicPr>
          <p:cNvPr id="34" name="1703213912584rkhwzg6-voicemaker.in-speech">
            <a:hlinkClick r:id="" action="ppaction://media"/>
            <a:extLst>
              <a:ext uri="{FF2B5EF4-FFF2-40B4-BE49-F238E27FC236}">
                <a16:creationId xmlns:a16="http://schemas.microsoft.com/office/drawing/2014/main" id="{BBEE5A6A-7DF4-B700-9EA4-0B5A643C47E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60712" y="3126302"/>
            <a:ext cx="406400" cy="406400"/>
          </a:xfrm>
          <a:prstGeom prst="rect">
            <a:avLst/>
          </a:prstGeom>
        </p:spPr>
      </p:pic>
      <p:pic>
        <p:nvPicPr>
          <p:cNvPr id="35" name="1703214148296oldu4hdu-voicemaker.in-speech">
            <a:hlinkClick r:id="" action="ppaction://media"/>
            <a:extLst>
              <a:ext uri="{FF2B5EF4-FFF2-40B4-BE49-F238E27FC236}">
                <a16:creationId xmlns:a16="http://schemas.microsoft.com/office/drawing/2014/main" id="{B3AEAAF1-D8D0-DBE5-8DDA-D1F8FFD6FE5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92600" y="3648149"/>
            <a:ext cx="406400" cy="406400"/>
          </a:xfrm>
          <a:prstGeom prst="rect">
            <a:avLst/>
          </a:prstGeom>
        </p:spPr>
      </p:pic>
      <p:pic>
        <p:nvPicPr>
          <p:cNvPr id="36" name="1703214183811mcwvetvp-voicemaker.in-speech">
            <a:hlinkClick r:id="" action="ppaction://media"/>
            <a:extLst>
              <a:ext uri="{FF2B5EF4-FFF2-40B4-BE49-F238E27FC236}">
                <a16:creationId xmlns:a16="http://schemas.microsoft.com/office/drawing/2014/main" id="{82E9FC91-1410-7B8F-24C5-8E6799747DD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61946" y="4101102"/>
            <a:ext cx="406400" cy="406400"/>
          </a:xfrm>
          <a:prstGeom prst="rect">
            <a:avLst/>
          </a:prstGeom>
        </p:spPr>
      </p:pic>
      <p:pic>
        <p:nvPicPr>
          <p:cNvPr id="37" name="17032142255827znc2mx-voicemaker.in-speech">
            <a:hlinkClick r:id="" action="ppaction://media"/>
            <a:extLst>
              <a:ext uri="{FF2B5EF4-FFF2-40B4-BE49-F238E27FC236}">
                <a16:creationId xmlns:a16="http://schemas.microsoft.com/office/drawing/2014/main" id="{0BCF963F-219E-729E-BF46-FA966B31949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27332" y="4937410"/>
            <a:ext cx="406400" cy="4064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CED961-7890-6F80-AC6B-506988474C6D}"/>
              </a:ext>
            </a:extLst>
          </p:cNvPr>
          <p:cNvCxnSpPr>
            <a:cxnSpLocks/>
            <a:stCxn id="2" idx="3"/>
            <a:endCxn id="27" idx="2"/>
          </p:cNvCxnSpPr>
          <p:nvPr/>
        </p:nvCxnSpPr>
        <p:spPr>
          <a:xfrm flipV="1">
            <a:off x="4397983" y="3217319"/>
            <a:ext cx="1191089" cy="4515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C92392-6A0B-6718-258C-96B75BD8AF22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014306" y="2065075"/>
            <a:ext cx="904738" cy="57817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6F2BFA9-2228-FD35-9C94-30B2BAD99690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6715666" y="1874752"/>
            <a:ext cx="1126594" cy="53070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CBE289-FDF4-7631-B76D-674B9FDD20A7}"/>
              </a:ext>
            </a:extLst>
          </p:cNvPr>
          <p:cNvCxnSpPr>
            <a:cxnSpLocks/>
            <a:stCxn id="27" idx="6"/>
            <a:endCxn id="10" idx="1"/>
          </p:cNvCxnSpPr>
          <p:nvPr/>
        </p:nvCxnSpPr>
        <p:spPr>
          <a:xfrm flipV="1">
            <a:off x="7842260" y="3126303"/>
            <a:ext cx="617672" cy="9101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676F1BE-F95E-C6C5-BD77-B9BE96D2E942}"/>
              </a:ext>
            </a:extLst>
          </p:cNvPr>
          <p:cNvCxnSpPr>
            <a:cxnSpLocks/>
            <a:stCxn id="12" idx="0"/>
            <a:endCxn id="27" idx="5"/>
          </p:cNvCxnSpPr>
          <p:nvPr/>
        </p:nvCxnSpPr>
        <p:spPr>
          <a:xfrm flipH="1" flipV="1">
            <a:off x="7512288" y="3791389"/>
            <a:ext cx="1228284" cy="71079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56B4DA0-F46E-CB97-F034-63D7FDB6135C}"/>
              </a:ext>
            </a:extLst>
          </p:cNvPr>
          <p:cNvCxnSpPr>
            <a:cxnSpLocks/>
            <a:stCxn id="13" idx="0"/>
            <a:endCxn id="27" idx="3"/>
          </p:cNvCxnSpPr>
          <p:nvPr/>
        </p:nvCxnSpPr>
        <p:spPr>
          <a:xfrm flipV="1">
            <a:off x="4027957" y="3791389"/>
            <a:ext cx="1891087" cy="66630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28E1309-B108-40A5-6A82-7D1A20E11DFE}"/>
              </a:ext>
            </a:extLst>
          </p:cNvPr>
          <p:cNvSpPr txBox="1"/>
          <p:nvPr/>
        </p:nvSpPr>
        <p:spPr>
          <a:xfrm>
            <a:off x="5686944" y="2707217"/>
            <a:ext cx="2057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syllable</a:t>
            </a:r>
            <a:endParaRPr lang="en-VN" sz="4800" dirty="0"/>
          </a:p>
        </p:txBody>
      </p:sp>
    </p:spTree>
    <p:extLst>
      <p:ext uri="{BB962C8B-B14F-4D97-AF65-F5344CB8AC3E}">
        <p14:creationId xmlns:p14="http://schemas.microsoft.com/office/powerpoint/2010/main" val="39865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2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0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2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3" grpId="0" animBg="1"/>
      <p:bldP spid="2" grpId="0" animBg="1"/>
      <p:bldP spid="10" grpId="0" animBg="1"/>
      <p:bldP spid="1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BB425-12C6-AB4D-8256-1E1F9859B9D7}"/>
              </a:ext>
            </a:extLst>
          </p:cNvPr>
          <p:cNvSpPr txBox="1"/>
          <p:nvPr/>
        </p:nvSpPr>
        <p:spPr>
          <a:xfrm>
            <a:off x="1787004" y="5973216"/>
            <a:ext cx="97572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Have students look at these pictures. Play the audio, students listen carefully.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Ask them how many syllables are in each of the three words.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Play the audio again to check their answers.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6E99503E-317E-0747-BB06-E5A57A9A87EC}"/>
              </a:ext>
            </a:extLst>
          </p:cNvPr>
          <p:cNvSpPr/>
          <p:nvPr/>
        </p:nvSpPr>
        <p:spPr>
          <a:xfrm>
            <a:off x="5253813" y="5166484"/>
            <a:ext cx="1684372" cy="646331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SG" sz="3200" b="1" kern="0" dirty="0">
                <a:solidFill>
                  <a:srgbClr val="FFFFFF"/>
                </a:solidFill>
                <a:cs typeface="Arial Black" panose="020B0604020202020204" pitchFamily="34" charset="0"/>
                <a:sym typeface="Arial"/>
              </a:rPr>
              <a:t>Answer</a:t>
            </a:r>
            <a:endParaRPr kumimoji="0" lang="en-SG" sz="3200" b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 Black" panose="020B060402020202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1923F-78CC-06D5-0A50-DCF7CA1050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647"/>
          <a:stretch/>
        </p:blipFill>
        <p:spPr>
          <a:xfrm>
            <a:off x="1020726" y="870526"/>
            <a:ext cx="3558938" cy="501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A7297F-D5A7-4C19-734F-79F378A86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05" y="848714"/>
            <a:ext cx="463574" cy="45722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61584E9-A53E-919A-995C-7AD92A3FF5C4}"/>
              </a:ext>
            </a:extLst>
          </p:cNvPr>
          <p:cNvSpPr/>
          <p:nvPr/>
        </p:nvSpPr>
        <p:spPr>
          <a:xfrm>
            <a:off x="673684" y="3761156"/>
            <a:ext cx="2718102" cy="73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443A8F-1BB9-2B34-3E38-2D2467C95E89}"/>
              </a:ext>
            </a:extLst>
          </p:cNvPr>
          <p:cNvSpPr/>
          <p:nvPr/>
        </p:nvSpPr>
        <p:spPr>
          <a:xfrm>
            <a:off x="4570202" y="3758737"/>
            <a:ext cx="2819425" cy="73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5FCD2E-337E-60F8-69FB-C62ABD593CFA}"/>
              </a:ext>
            </a:extLst>
          </p:cNvPr>
          <p:cNvSpPr txBox="1"/>
          <p:nvPr/>
        </p:nvSpPr>
        <p:spPr>
          <a:xfrm>
            <a:off x="5306684" y="4285962"/>
            <a:ext cx="1684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Tur-key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DB6A75-D59D-5D90-99F8-26325FA559FB}"/>
              </a:ext>
            </a:extLst>
          </p:cNvPr>
          <p:cNvSpPr/>
          <p:nvPr/>
        </p:nvSpPr>
        <p:spPr>
          <a:xfrm>
            <a:off x="8521053" y="3740175"/>
            <a:ext cx="2819425" cy="73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ECCD81-DAA2-C644-466D-1508FBA1DFCA}"/>
              </a:ext>
            </a:extLst>
          </p:cNvPr>
          <p:cNvSpPr txBox="1"/>
          <p:nvPr/>
        </p:nvSpPr>
        <p:spPr>
          <a:xfrm>
            <a:off x="9023015" y="4291057"/>
            <a:ext cx="2250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swim-</a:t>
            </a:r>
            <a:r>
              <a:rPr lang="en-US" sz="3600" dirty="0" err="1"/>
              <a:t>ming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E5E2A-0945-A6BC-556B-A5EEEFBD31A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6132"/>
          <a:stretch/>
        </p:blipFill>
        <p:spPr>
          <a:xfrm>
            <a:off x="455510" y="1622684"/>
            <a:ext cx="11280980" cy="23498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33202D-74F3-CCA8-933D-E140838E89A9}"/>
              </a:ext>
            </a:extLst>
          </p:cNvPr>
          <p:cNvSpPr txBox="1"/>
          <p:nvPr/>
        </p:nvSpPr>
        <p:spPr>
          <a:xfrm>
            <a:off x="1149649" y="4313546"/>
            <a:ext cx="1903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birth-day</a:t>
            </a:r>
          </a:p>
        </p:txBody>
      </p:sp>
      <p:pic>
        <p:nvPicPr>
          <p:cNvPr id="3" name="0.08.mp3">
            <a:hlinkClick r:id="" action="ppaction://media"/>
            <a:extLst>
              <a:ext uri="{FF2B5EF4-FFF2-40B4-BE49-F238E27FC236}">
                <a16:creationId xmlns:a16="http://schemas.microsoft.com/office/drawing/2014/main" id="{D81A73BE-D9B6-5BA0-C37A-C47501EE81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13075" y="7149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1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19" grpId="0"/>
      <p:bldP spid="23" grpId="0" animBg="1"/>
      <p:bldP spid="20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5AED4F-7F5B-E5AD-873E-0C7CDBC5D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7" y="1542698"/>
            <a:ext cx="11248706" cy="3370866"/>
          </a:xfrm>
          <a:prstGeom prst="rect">
            <a:avLst/>
          </a:prstGeom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85CB6-1E4D-E24E-BB3D-98A25A36A75A}"/>
              </a:ext>
            </a:extLst>
          </p:cNvPr>
          <p:cNvSpPr txBox="1"/>
          <p:nvPr/>
        </p:nvSpPr>
        <p:spPr>
          <a:xfrm>
            <a:off x="2059080" y="5902483"/>
            <a:ext cx="8069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 Ask students to look at Picture A, pronounce the word “football” and elicit that its stress is syllable 1.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Work in pairs to finish the exercise.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Check the answer with the whole class.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Ask them to pronounce the word and raise their fingers to show where the word stress is.</a:t>
            </a: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86EBC85D-8AD3-414C-8343-125E5CD57E58}"/>
              </a:ext>
            </a:extLst>
          </p:cNvPr>
          <p:cNvSpPr/>
          <p:nvPr/>
        </p:nvSpPr>
        <p:spPr>
          <a:xfrm>
            <a:off x="5282170" y="5008619"/>
            <a:ext cx="1623040" cy="584775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SG" sz="2800" b="1" kern="0" dirty="0">
                <a:solidFill>
                  <a:srgbClr val="FFFFFF"/>
                </a:solidFill>
                <a:cs typeface="Arial Black" panose="020B0604020202020204" pitchFamily="34" charset="0"/>
                <a:sym typeface="Arial"/>
              </a:rPr>
              <a:t>Answer </a:t>
            </a:r>
            <a:endParaRPr kumimoji="0" lang="en-SG" sz="2800" b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B7EE5A-6E48-0A4C-86C0-C71303D254BA}"/>
              </a:ext>
            </a:extLst>
          </p:cNvPr>
          <p:cNvSpPr txBox="1"/>
          <p:nvPr/>
        </p:nvSpPr>
        <p:spPr>
          <a:xfrm>
            <a:off x="3571932" y="4210847"/>
            <a:ext cx="125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Bri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tish</a:t>
            </a:r>
            <a:endParaRPr lang="en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7981E4-DC63-3547-98C4-A5FB8AC3A84E}"/>
              </a:ext>
            </a:extLst>
          </p:cNvPr>
          <p:cNvSpPr txBox="1"/>
          <p:nvPr/>
        </p:nvSpPr>
        <p:spPr>
          <a:xfrm>
            <a:off x="5636593" y="4217125"/>
            <a:ext cx="131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cra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yon</a:t>
            </a:r>
            <a:endParaRPr lang="en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BAABF-9CB1-3D4C-9FB6-4B3DBF36D7AE}"/>
              </a:ext>
            </a:extLst>
          </p:cNvPr>
          <p:cNvSpPr txBox="1"/>
          <p:nvPr/>
        </p:nvSpPr>
        <p:spPr>
          <a:xfrm>
            <a:off x="7826662" y="4217124"/>
            <a:ext cx="1352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twen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ty</a:t>
            </a:r>
            <a:endParaRPr lang="en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DCE3D-059F-F64B-993B-083F2914DF54}"/>
              </a:ext>
            </a:extLst>
          </p:cNvPr>
          <p:cNvSpPr txBox="1"/>
          <p:nvPr/>
        </p:nvSpPr>
        <p:spPr>
          <a:xfrm>
            <a:off x="9810791" y="4221482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pen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guin</a:t>
            </a:r>
            <a:endParaRPr lang="en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720AD7-1AB8-EDD0-8645-1852B53C8C83}"/>
              </a:ext>
            </a:extLst>
          </p:cNvPr>
          <p:cNvGrpSpPr/>
          <p:nvPr/>
        </p:nvGrpSpPr>
        <p:grpSpPr>
          <a:xfrm>
            <a:off x="2833987" y="4292752"/>
            <a:ext cx="651076" cy="609089"/>
            <a:chOff x="3168385" y="4931683"/>
            <a:chExt cx="651076" cy="66171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FB7738B-431B-257A-6E3A-CC2704D40FA8}"/>
                </a:ext>
              </a:extLst>
            </p:cNvPr>
            <p:cNvSpPr/>
            <p:nvPr/>
          </p:nvSpPr>
          <p:spPr>
            <a:xfrm>
              <a:off x="3168385" y="4931683"/>
              <a:ext cx="651076" cy="66171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A467B4-6D5A-C55B-28C3-C9A989A6A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4976" y="5008619"/>
              <a:ext cx="537893" cy="53789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586DB-58E2-7544-FA3A-E5322681ACDF}"/>
              </a:ext>
            </a:extLst>
          </p:cNvPr>
          <p:cNvGrpSpPr/>
          <p:nvPr/>
        </p:nvGrpSpPr>
        <p:grpSpPr>
          <a:xfrm>
            <a:off x="4934409" y="4262331"/>
            <a:ext cx="651076" cy="609089"/>
            <a:chOff x="3168385" y="4931683"/>
            <a:chExt cx="651076" cy="66171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D50A4E-44D4-5FE8-4994-03B30A88BA10}"/>
                </a:ext>
              </a:extLst>
            </p:cNvPr>
            <p:cNvSpPr/>
            <p:nvPr/>
          </p:nvSpPr>
          <p:spPr>
            <a:xfrm>
              <a:off x="3168385" y="4931683"/>
              <a:ext cx="651076" cy="66171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3CAA14-E651-F9D1-5173-0581549A8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4976" y="4958948"/>
              <a:ext cx="537893" cy="53789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0231E1-476D-D1F2-0F69-62005CA675C2}"/>
              </a:ext>
            </a:extLst>
          </p:cNvPr>
          <p:cNvGrpSpPr/>
          <p:nvPr/>
        </p:nvGrpSpPr>
        <p:grpSpPr>
          <a:xfrm>
            <a:off x="7194826" y="4279378"/>
            <a:ext cx="651076" cy="609089"/>
            <a:chOff x="3168385" y="4931683"/>
            <a:chExt cx="651076" cy="66171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E5F76-F9CF-9E11-85A0-EB3D16916F84}"/>
                </a:ext>
              </a:extLst>
            </p:cNvPr>
            <p:cNvSpPr/>
            <p:nvPr/>
          </p:nvSpPr>
          <p:spPr>
            <a:xfrm>
              <a:off x="3168385" y="4931683"/>
              <a:ext cx="651076" cy="66171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045DA8C-D733-29AC-7698-5B4194C5E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15357" y="4941358"/>
              <a:ext cx="537893" cy="53789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516411-0FD7-AE69-AFFF-5BA9F9125C60}"/>
              </a:ext>
            </a:extLst>
          </p:cNvPr>
          <p:cNvGrpSpPr/>
          <p:nvPr/>
        </p:nvGrpSpPr>
        <p:grpSpPr>
          <a:xfrm>
            <a:off x="9237802" y="4304475"/>
            <a:ext cx="651076" cy="609089"/>
            <a:chOff x="3168385" y="4931683"/>
            <a:chExt cx="651076" cy="66171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D344B63-95B4-C729-D33C-60A61E57F03F}"/>
                </a:ext>
              </a:extLst>
            </p:cNvPr>
            <p:cNvSpPr/>
            <p:nvPr/>
          </p:nvSpPr>
          <p:spPr>
            <a:xfrm>
              <a:off x="3168385" y="4931683"/>
              <a:ext cx="651076" cy="66171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676868B-6E04-CA41-CDDC-CD7611646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18436" y="4990553"/>
              <a:ext cx="537893" cy="537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451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2A03F0-7BC9-5512-FDEE-A7737C17D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666" y="825022"/>
            <a:ext cx="7772400" cy="4872409"/>
          </a:xfrm>
          <a:prstGeom prst="rect">
            <a:avLst/>
          </a:prstGeom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C239F-6DD3-C641-A9EB-90945A459CE8}"/>
              </a:ext>
            </a:extLst>
          </p:cNvPr>
          <p:cNvSpPr txBox="1"/>
          <p:nvPr/>
        </p:nvSpPr>
        <p:spPr>
          <a:xfrm>
            <a:off x="1770485" y="5882691"/>
            <a:ext cx="9422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Put students into groups of 6.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Discuss to answer the questions. Then, students take turns to say the sentence. </a:t>
            </a:r>
          </a:p>
          <a:p>
            <a:pPr marL="285750" indent="-285750">
              <a:buFontTx/>
              <a:buChar char="-"/>
            </a:pPr>
            <a:r>
              <a:rPr lang="en-US" dirty="0"/>
              <a:t>Check the answers together.</a:t>
            </a:r>
            <a:endParaRPr lang="en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B85E4-3FC1-3B69-B622-521FB68237C3}"/>
              </a:ext>
            </a:extLst>
          </p:cNvPr>
          <p:cNvSpPr txBox="1"/>
          <p:nvPr/>
        </p:nvSpPr>
        <p:spPr>
          <a:xfrm>
            <a:off x="3945764" y="1893760"/>
            <a:ext cx="142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Turkey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4ABDDD-1395-94AF-BD97-E511E6D58466}"/>
              </a:ext>
            </a:extLst>
          </p:cNvPr>
          <p:cNvSpPr txBox="1"/>
          <p:nvPr/>
        </p:nvSpPr>
        <p:spPr>
          <a:xfrm>
            <a:off x="3584916" y="2917528"/>
            <a:ext cx="133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British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2ACBE-81ED-06EB-AD8F-74E33026743E}"/>
              </a:ext>
            </a:extLst>
          </p:cNvPr>
          <p:cNvSpPr txBox="1"/>
          <p:nvPr/>
        </p:nvSpPr>
        <p:spPr>
          <a:xfrm>
            <a:off x="4649408" y="3455134"/>
            <a:ext cx="160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birthday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7C8B3-6987-A892-3A31-CDC99E0F7177}"/>
              </a:ext>
            </a:extLst>
          </p:cNvPr>
          <p:cNvSpPr txBox="1"/>
          <p:nvPr/>
        </p:nvSpPr>
        <p:spPr>
          <a:xfrm>
            <a:off x="4568223" y="4965064"/>
            <a:ext cx="152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football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57323C54-E3A2-2E43-B74E-35B48C4D15E7}"/>
              </a:ext>
            </a:extLst>
          </p:cNvPr>
          <p:cNvSpPr/>
          <p:nvPr/>
        </p:nvSpPr>
        <p:spPr>
          <a:xfrm>
            <a:off x="9898424" y="5133632"/>
            <a:ext cx="1621820" cy="518830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2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 Black" panose="020B0604020202020204" pitchFamily="34" charset="0"/>
                <a:sym typeface="Arial"/>
              </a:rPr>
              <a:t>Answer </a:t>
            </a:r>
          </a:p>
        </p:txBody>
      </p:sp>
    </p:spTree>
    <p:extLst>
      <p:ext uri="{BB962C8B-B14F-4D97-AF65-F5344CB8AC3E}">
        <p14:creationId xmlns:p14="http://schemas.microsoft.com/office/powerpoint/2010/main" val="282356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 - PUPILS’ BOOK (p.6)</a:t>
            </a: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57323C54-E3A2-2E43-B74E-35B48C4D15E7}"/>
              </a:ext>
            </a:extLst>
          </p:cNvPr>
          <p:cNvSpPr/>
          <p:nvPr/>
        </p:nvSpPr>
        <p:spPr>
          <a:xfrm>
            <a:off x="5068471" y="4986893"/>
            <a:ext cx="1629750" cy="590247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2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 Black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D932B-ABBD-C99A-23A4-4124FEB6FA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581"/>
          <a:stretch/>
        </p:blipFill>
        <p:spPr>
          <a:xfrm>
            <a:off x="328040" y="1280860"/>
            <a:ext cx="11280737" cy="1015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A693F8-E3A7-3329-E280-03E7AA2E7081}"/>
              </a:ext>
            </a:extLst>
          </p:cNvPr>
          <p:cNvSpPr txBox="1"/>
          <p:nvPr/>
        </p:nvSpPr>
        <p:spPr>
          <a:xfrm>
            <a:off x="2178548" y="1306967"/>
            <a:ext cx="91557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In pairs, read the sentences and stress the underlined words in the sentence.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79D79F-5B5C-705B-98B3-13D5DF240F29}"/>
              </a:ext>
            </a:extLst>
          </p:cNvPr>
          <p:cNvSpPr txBox="1"/>
          <p:nvPr/>
        </p:nvSpPr>
        <p:spPr>
          <a:xfrm>
            <a:off x="2039114" y="2787338"/>
            <a:ext cx="7688465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My new </a:t>
            </a:r>
            <a:r>
              <a:rPr lang="en-US" sz="3600" u="sng" dirty="0" err="1"/>
              <a:t>neighbour</a:t>
            </a:r>
            <a:r>
              <a:rPr lang="en-US" sz="3600" dirty="0"/>
              <a:t> is from the UK.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05BA63-4C62-B433-CC83-40F02D29370A}"/>
              </a:ext>
            </a:extLst>
          </p:cNvPr>
          <p:cNvSpPr/>
          <p:nvPr/>
        </p:nvSpPr>
        <p:spPr>
          <a:xfrm>
            <a:off x="4859657" y="3585746"/>
            <a:ext cx="683452" cy="6463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E11A8-A11C-C892-0FBE-31CA854F3FD9}"/>
              </a:ext>
            </a:extLst>
          </p:cNvPr>
          <p:cNvSpPr txBox="1"/>
          <p:nvPr/>
        </p:nvSpPr>
        <p:spPr>
          <a:xfrm>
            <a:off x="1645418" y="5934670"/>
            <a:ext cx="9138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Put students in pairs, ask them to count how many syllables in the underlined word and stress it.</a:t>
            </a:r>
          </a:p>
          <a:p>
            <a:pPr marL="285750" indent="-285750">
              <a:buFontTx/>
              <a:buChar char="-"/>
            </a:pPr>
            <a:r>
              <a:rPr lang="en-US" dirty="0"/>
              <a:t>Check the answers together.</a:t>
            </a:r>
            <a:endParaRPr lang="en-V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828D9-ED4D-9352-6A67-F37C61F85798}"/>
              </a:ext>
            </a:extLst>
          </p:cNvPr>
          <p:cNvSpPr/>
          <p:nvPr/>
        </p:nvSpPr>
        <p:spPr>
          <a:xfrm>
            <a:off x="4196861" y="2830930"/>
            <a:ext cx="2051539" cy="56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neigh</a:t>
            </a:r>
            <a:r>
              <a:rPr lang="en-US" sz="3200" dirty="0" err="1">
                <a:solidFill>
                  <a:schemeClr val="tx1"/>
                </a:solidFill>
              </a:rPr>
              <a:t>bour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4D932B-ABBD-C99A-23A4-4124FEB6FA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581"/>
          <a:stretch/>
        </p:blipFill>
        <p:spPr>
          <a:xfrm>
            <a:off x="328040" y="1280860"/>
            <a:ext cx="11280737" cy="10156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79D79F-5B5C-705B-98B3-13D5DF240F29}"/>
              </a:ext>
            </a:extLst>
          </p:cNvPr>
          <p:cNvSpPr txBox="1"/>
          <p:nvPr/>
        </p:nvSpPr>
        <p:spPr>
          <a:xfrm>
            <a:off x="4597034" y="2920983"/>
            <a:ext cx="2742748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She’s </a:t>
            </a:r>
            <a:r>
              <a:rPr lang="en-US" sz="3600" u="sng" dirty="0"/>
              <a:t>British</a:t>
            </a:r>
            <a:r>
              <a:rPr lang="en-US" sz="3600" dirty="0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B39418-EC99-F2CD-996B-6C7E963F0AEE}"/>
              </a:ext>
            </a:extLst>
          </p:cNvPr>
          <p:cNvSpPr/>
          <p:nvPr/>
        </p:nvSpPr>
        <p:spPr>
          <a:xfrm>
            <a:off x="6096000" y="3785722"/>
            <a:ext cx="683452" cy="6463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41E09C1A-77EC-CB64-6E5C-858FA927B257}"/>
              </a:ext>
            </a:extLst>
          </p:cNvPr>
          <p:cNvSpPr/>
          <p:nvPr/>
        </p:nvSpPr>
        <p:spPr>
          <a:xfrm>
            <a:off x="5068471" y="4986893"/>
            <a:ext cx="1629750" cy="590247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2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 Black" panose="020B0604020202020204" pitchFamily="34" charset="0"/>
                <a:sym typeface="Arial"/>
              </a:rPr>
              <a:t>Answer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DADD3-1587-7675-3991-CCD622EA897F}"/>
              </a:ext>
            </a:extLst>
          </p:cNvPr>
          <p:cNvSpPr txBox="1"/>
          <p:nvPr/>
        </p:nvSpPr>
        <p:spPr>
          <a:xfrm>
            <a:off x="1571281" y="5887111"/>
            <a:ext cx="9138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Put students in pairs, ask them to count how many syllables in the underlined word and stress it.</a:t>
            </a:r>
          </a:p>
          <a:p>
            <a:pPr marL="285750" indent="-285750">
              <a:buFontTx/>
              <a:buChar char="-"/>
            </a:pPr>
            <a:r>
              <a:rPr lang="en-US" dirty="0"/>
              <a:t>Check the answers together.</a:t>
            </a:r>
            <a:endParaRPr lang="en-VN" dirty="0"/>
          </a:p>
        </p:txBody>
      </p:sp>
      <p:sp>
        <p:nvSpPr>
          <p:cNvPr id="6" name="Google Shape;281;p15">
            <a:extLst>
              <a:ext uri="{FF2B5EF4-FFF2-40B4-BE49-F238E27FC236}">
                <a16:creationId xmlns:a16="http://schemas.microsoft.com/office/drawing/2014/main" id="{7CB84A62-8930-2E19-97D4-E66C6AF3CD38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 - PUPILS’ BOOK (p.6)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2A0CF-249E-AA34-DF7A-4B50ECB213CE}"/>
              </a:ext>
            </a:extLst>
          </p:cNvPr>
          <p:cNvSpPr txBox="1"/>
          <p:nvPr/>
        </p:nvSpPr>
        <p:spPr>
          <a:xfrm>
            <a:off x="2178548" y="1306967"/>
            <a:ext cx="91557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In pairs, read the sentences and stress the underlined words in the sentence.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F06E51-F4ED-36E7-7462-34AC2798D0CC}"/>
              </a:ext>
            </a:extLst>
          </p:cNvPr>
          <p:cNvSpPr/>
          <p:nvPr/>
        </p:nvSpPr>
        <p:spPr>
          <a:xfrm>
            <a:off x="5730658" y="3010931"/>
            <a:ext cx="1420420" cy="484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Bri</a:t>
            </a:r>
            <a:r>
              <a:rPr lang="en-US" sz="3200" dirty="0">
                <a:solidFill>
                  <a:schemeClr val="tx1"/>
                </a:solidFill>
              </a:rPr>
              <a:t>tish</a:t>
            </a:r>
          </a:p>
        </p:txBody>
      </p:sp>
    </p:spTree>
    <p:extLst>
      <p:ext uri="{BB962C8B-B14F-4D97-AF65-F5344CB8AC3E}">
        <p14:creationId xmlns:p14="http://schemas.microsoft.com/office/powerpoint/2010/main" val="735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784</Words>
  <Application>Microsoft Office PowerPoint</Application>
  <PresentationFormat>Widescreen</PresentationFormat>
  <Paragraphs>127</Paragraphs>
  <Slides>18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Carter One</vt:lpstr>
      <vt:lpstr>Office Theme</vt:lpstr>
      <vt:lpstr>PowerPoint Presentation</vt:lpstr>
      <vt:lpstr>PowerPoint Presentation</vt:lpstr>
      <vt:lpstr>PowerPoint Presentation</vt:lpstr>
      <vt:lpstr>LEAD-IN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Administrator</cp:lastModifiedBy>
  <cp:revision>417</cp:revision>
  <dcterms:created xsi:type="dcterms:W3CDTF">2023-11-28T02:26:41Z</dcterms:created>
  <dcterms:modified xsi:type="dcterms:W3CDTF">2024-09-18T01:48:29Z</dcterms:modified>
</cp:coreProperties>
</file>