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34"/>
  </p:notesMasterIdLst>
  <p:sldIdLst>
    <p:sldId id="256" r:id="rId3"/>
    <p:sldId id="266" r:id="rId4"/>
    <p:sldId id="708" r:id="rId5"/>
    <p:sldId id="656" r:id="rId6"/>
    <p:sldId id="724" r:id="rId7"/>
    <p:sldId id="725" r:id="rId8"/>
    <p:sldId id="727" r:id="rId9"/>
    <p:sldId id="726" r:id="rId10"/>
    <p:sldId id="295" r:id="rId11"/>
    <p:sldId id="729" r:id="rId12"/>
    <p:sldId id="730" r:id="rId13"/>
    <p:sldId id="302" r:id="rId14"/>
    <p:sldId id="731" r:id="rId15"/>
    <p:sldId id="733" r:id="rId16"/>
    <p:sldId id="734" r:id="rId17"/>
    <p:sldId id="735" r:id="rId18"/>
    <p:sldId id="736" r:id="rId19"/>
    <p:sldId id="737" r:id="rId20"/>
    <p:sldId id="738" r:id="rId21"/>
    <p:sldId id="739" r:id="rId22"/>
    <p:sldId id="740" r:id="rId23"/>
    <p:sldId id="741" r:id="rId24"/>
    <p:sldId id="742" r:id="rId25"/>
    <p:sldId id="743" r:id="rId26"/>
    <p:sldId id="744" r:id="rId27"/>
    <p:sldId id="745" r:id="rId28"/>
    <p:sldId id="747" r:id="rId29"/>
    <p:sldId id="748" r:id="rId30"/>
    <p:sldId id="749" r:id="rId31"/>
    <p:sldId id="750" r:id="rId32"/>
    <p:sldId id="751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36A1EA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5118"/>
  </p:normalViewPr>
  <p:slideViewPr>
    <p:cSldViewPr snapToGrid="0" snapToObjects="1">
      <p:cViewPr varScale="1">
        <p:scale>
          <a:sx n="93" d="100"/>
          <a:sy n="93" d="100"/>
        </p:scale>
        <p:origin x="21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8FCD-91EF-4AC6-C367-1B3E5309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6B981-21DE-63A5-F0A2-AB72C3DD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1E8E-8F17-0233-1A0F-3A42F436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CF9B5-0860-F473-E669-8B641810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04461-6CE8-4B33-7D23-8160F10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01/08/2024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E90CE-083C-5BE1-D4BE-5BD96B6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5549A-C94C-E348-A4F6-A6C6C890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7C818-E9C3-3B02-FC4F-0BE73551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DD26-792B-40F7-8B8A-A32AA300727A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1A61D-8FF6-7B7D-1B98-F523BE4C8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CE79-3ED0-15A3-4C89-F7DD7348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5872416-0CA8-5B34-AE41-2738DCC51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7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114550" y="2094236"/>
            <a:ext cx="787241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0 – MY NEW NEIGHBOURS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5A - STORY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5" y="3493934"/>
            <a:ext cx="4964243" cy="3495828"/>
          </a:xfrm>
          <a:prstGeom prst="rect">
            <a:avLst/>
          </a:prstGeom>
        </p:spPr>
      </p:pic>
      <p:pic>
        <p:nvPicPr>
          <p:cNvPr id="2" name="Picture 1" descr="A cartoon of a planet earth&#10;&#10;Description automatically generated">
            <a:extLst>
              <a:ext uri="{FF2B5EF4-FFF2-40B4-BE49-F238E27FC236}">
                <a16:creationId xmlns:a16="http://schemas.microsoft.com/office/drawing/2014/main" id="{2BF97329-EA4D-FB2C-AF59-9BEF0BD50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8208455" y="3664616"/>
            <a:ext cx="3209797" cy="24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6C6DB59-A3E3-A897-84F8-222ADF9814C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Vocabulary &amp; Phrase</a:t>
            </a:r>
          </a:p>
        </p:txBody>
      </p:sp>
      <p:pic>
        <p:nvPicPr>
          <p:cNvPr id="2050" name="Picture 2" descr="Vector kayak icon in cartoon style isolated on white background swimming in river symbol">
            <a:extLst>
              <a:ext uri="{FF2B5EF4-FFF2-40B4-BE49-F238E27FC236}">
                <a16:creationId xmlns:a16="http://schemas.microsoft.com/office/drawing/2014/main" id="{F160F6B9-FDFF-97CA-E8E5-ED17A090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2" b="17622"/>
          <a:stretch/>
        </p:blipFill>
        <p:spPr bwMode="auto">
          <a:xfrm>
            <a:off x="846971" y="1479990"/>
            <a:ext cx="4384247" cy="30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D6D1B-C112-26B0-BD8C-C9FB87A5275A}"/>
              </a:ext>
            </a:extLst>
          </p:cNvPr>
          <p:cNvSpPr txBox="1"/>
          <p:nvPr/>
        </p:nvSpPr>
        <p:spPr>
          <a:xfrm>
            <a:off x="1229179" y="4634090"/>
            <a:ext cx="361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canoe</a:t>
            </a:r>
          </a:p>
        </p:txBody>
      </p:sp>
      <p:pic>
        <p:nvPicPr>
          <p:cNvPr id="5" name="canoe-1703844356">
            <a:hlinkClick r:id="" action="ppaction://media"/>
            <a:extLst>
              <a:ext uri="{FF2B5EF4-FFF2-40B4-BE49-F238E27FC236}">
                <a16:creationId xmlns:a16="http://schemas.microsoft.com/office/drawing/2014/main" id="{C66BFC24-6526-6F7D-4EFE-825282648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0921" y="4723277"/>
            <a:ext cx="406400" cy="406400"/>
          </a:xfrm>
          <a:prstGeom prst="rect">
            <a:avLst/>
          </a:prstGeom>
        </p:spPr>
      </p:pic>
      <p:pic>
        <p:nvPicPr>
          <p:cNvPr id="2052" name="Picture 4" descr="Free vector man kayaking down river isolated">
            <a:extLst>
              <a:ext uri="{FF2B5EF4-FFF2-40B4-BE49-F238E27FC236}">
                <a16:creationId xmlns:a16="http://schemas.microsoft.com/office/drawing/2014/main" id="{302EA516-E0B2-FF21-BE25-3854AB12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63" y="1266249"/>
            <a:ext cx="4391430" cy="347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27A5D-3631-CDFA-0393-1A240825F9EA}"/>
              </a:ext>
            </a:extLst>
          </p:cNvPr>
          <p:cNvSpPr txBox="1"/>
          <p:nvPr/>
        </p:nvSpPr>
        <p:spPr>
          <a:xfrm>
            <a:off x="7089502" y="4635913"/>
            <a:ext cx="361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He likes canoeing.</a:t>
            </a:r>
          </a:p>
        </p:txBody>
      </p:sp>
      <p:pic>
        <p:nvPicPr>
          <p:cNvPr id="7" name="He-likes-canoeing-1703844479">
            <a:hlinkClick r:id="" action="ppaction://media"/>
            <a:extLst>
              <a:ext uri="{FF2B5EF4-FFF2-40B4-BE49-F238E27FC236}">
                <a16:creationId xmlns:a16="http://schemas.microsoft.com/office/drawing/2014/main" id="{DE9C268D-19F2-F6FD-910E-3C5806F977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5575" y="4717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Introduction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E92707-02D1-DE46-BE1F-44A33ADFB68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number, students look, say and clap the word out loud.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A733F-E500-FEAF-15EF-AA32C95C01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670" y="681375"/>
            <a:ext cx="4203199" cy="522331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DA4B31-2306-CEB1-D096-2D5F4CCDA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9" t="12857" r="28304" b="17302"/>
          <a:stretch/>
        </p:blipFill>
        <p:spPr>
          <a:xfrm>
            <a:off x="5584368" y="102792"/>
            <a:ext cx="6106892" cy="6134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15D13-328B-48EB-1FFF-B5C105711000}"/>
              </a:ext>
            </a:extLst>
          </p:cNvPr>
          <p:cNvSpPr txBox="1"/>
          <p:nvPr/>
        </p:nvSpPr>
        <p:spPr>
          <a:xfrm>
            <a:off x="6250823" y="967624"/>
            <a:ext cx="4983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What’s the </a:t>
            </a:r>
            <a:r>
              <a:rPr lang="en-US" sz="3200" b="1" dirty="0">
                <a:solidFill>
                  <a:srgbClr val="FF0000"/>
                </a:solidFill>
              </a:rPr>
              <a:t>story title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</a:p>
          <a:p>
            <a:r>
              <a:rPr lang="en-US" sz="3200" b="1" dirty="0"/>
              <a:t>2. How many </a:t>
            </a:r>
            <a:r>
              <a:rPr lang="en-US" sz="3200" b="1" dirty="0">
                <a:solidFill>
                  <a:srgbClr val="FF0000"/>
                </a:solidFill>
              </a:rPr>
              <a:t>story frames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  <a:p>
            <a:r>
              <a:rPr lang="en-US" sz="3200" b="1" dirty="0"/>
              <a:t>3. How many </a:t>
            </a:r>
            <a:r>
              <a:rPr lang="en-US" sz="3200" b="1" dirty="0">
                <a:solidFill>
                  <a:srgbClr val="FF0000"/>
                </a:solidFill>
              </a:rPr>
              <a:t>characters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C538D-67C7-9FEE-CE9C-4E45141D3A57}"/>
              </a:ext>
            </a:extLst>
          </p:cNvPr>
          <p:cNvSpPr txBox="1"/>
          <p:nvPr/>
        </p:nvSpPr>
        <p:spPr>
          <a:xfrm>
            <a:off x="6839814" y="1414403"/>
            <a:ext cx="340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My new </a:t>
            </a:r>
            <a:r>
              <a:rPr lang="en-US" sz="3200" b="1" dirty="0" err="1">
                <a:solidFill>
                  <a:schemeClr val="accent1"/>
                </a:solidFill>
              </a:rPr>
              <a:t>neighbour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70424-540F-3F3F-9E10-D3B23935B23F}"/>
              </a:ext>
            </a:extLst>
          </p:cNvPr>
          <p:cNvSpPr txBox="1"/>
          <p:nvPr/>
        </p:nvSpPr>
        <p:spPr>
          <a:xfrm>
            <a:off x="6850700" y="2422119"/>
            <a:ext cx="261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5 story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067C6-18E4-4CD5-0213-A36751D080A1}"/>
              </a:ext>
            </a:extLst>
          </p:cNvPr>
          <p:cNvSpPr txBox="1"/>
          <p:nvPr/>
        </p:nvSpPr>
        <p:spPr>
          <a:xfrm>
            <a:off x="6794774" y="3369210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3 characters</a:t>
            </a:r>
          </a:p>
        </p:txBody>
      </p:sp>
      <p:sp>
        <p:nvSpPr>
          <p:cNvPr id="19" name="Down Arrow 11">
            <a:extLst>
              <a:ext uri="{FF2B5EF4-FFF2-40B4-BE49-F238E27FC236}">
                <a16:creationId xmlns:a16="http://schemas.microsoft.com/office/drawing/2014/main" id="{B3DEB206-ED64-14D5-43EA-2C46789A13DD}"/>
              </a:ext>
            </a:extLst>
          </p:cNvPr>
          <p:cNvSpPr/>
          <p:nvPr/>
        </p:nvSpPr>
        <p:spPr>
          <a:xfrm rot="18423718">
            <a:off x="1435724" y="47766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148937-B289-B3AF-7FFC-F6BD6C881F8B}"/>
              </a:ext>
            </a:extLst>
          </p:cNvPr>
          <p:cNvSpPr/>
          <p:nvPr/>
        </p:nvSpPr>
        <p:spPr>
          <a:xfrm rot="21225227">
            <a:off x="1458788" y="626766"/>
            <a:ext cx="1890466" cy="564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5F4D8AA2-9EEF-07F2-59C8-753E831F8C08}"/>
              </a:ext>
            </a:extLst>
          </p:cNvPr>
          <p:cNvSpPr/>
          <p:nvPr/>
        </p:nvSpPr>
        <p:spPr>
          <a:xfrm rot="18423718">
            <a:off x="977056" y="59890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6F91D6D0-5A77-3ADB-FAEE-0D17AC1025F8}"/>
              </a:ext>
            </a:extLst>
          </p:cNvPr>
          <p:cNvSpPr/>
          <p:nvPr/>
        </p:nvSpPr>
        <p:spPr>
          <a:xfrm rot="18423718">
            <a:off x="3201579" y="300111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D7041BE9-4D65-B8A7-D456-51FEEB1F5380}"/>
              </a:ext>
            </a:extLst>
          </p:cNvPr>
          <p:cNvSpPr/>
          <p:nvPr/>
        </p:nvSpPr>
        <p:spPr>
          <a:xfrm rot="18423718">
            <a:off x="1000601" y="295982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EF59D220-B6FA-787C-D064-EC61F66D80C5}"/>
              </a:ext>
            </a:extLst>
          </p:cNvPr>
          <p:cNvSpPr/>
          <p:nvPr/>
        </p:nvSpPr>
        <p:spPr>
          <a:xfrm rot="18423718">
            <a:off x="3127878" y="501668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C63738EA-77D7-C641-5DB1-EFDE3DEABA12}"/>
              </a:ext>
            </a:extLst>
          </p:cNvPr>
          <p:cNvSpPr/>
          <p:nvPr/>
        </p:nvSpPr>
        <p:spPr>
          <a:xfrm rot="18423718">
            <a:off x="1006303" y="503042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7F071338-2C53-F50A-C50F-39AC194F57D0}"/>
              </a:ext>
            </a:extLst>
          </p:cNvPr>
          <p:cNvSpPr/>
          <p:nvPr/>
        </p:nvSpPr>
        <p:spPr>
          <a:xfrm rot="20952158">
            <a:off x="3436929" y="465901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38C0F5BB-0BBA-7EA5-6E5C-FB35D451751B}"/>
              </a:ext>
            </a:extLst>
          </p:cNvPr>
          <p:cNvSpPr/>
          <p:nvPr/>
        </p:nvSpPr>
        <p:spPr>
          <a:xfrm rot="20734132">
            <a:off x="3780692" y="446408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n Arrow 11">
            <a:extLst>
              <a:ext uri="{FF2B5EF4-FFF2-40B4-BE49-F238E27FC236}">
                <a16:creationId xmlns:a16="http://schemas.microsoft.com/office/drawing/2014/main" id="{E6E21157-D238-44A6-0798-58AC5981D6D0}"/>
              </a:ext>
            </a:extLst>
          </p:cNvPr>
          <p:cNvSpPr/>
          <p:nvPr/>
        </p:nvSpPr>
        <p:spPr>
          <a:xfrm rot="20069623">
            <a:off x="4496123" y="444427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artoon images of women&#10;&#10;Description automatically generated">
            <a:extLst>
              <a:ext uri="{FF2B5EF4-FFF2-40B4-BE49-F238E27FC236}">
                <a16:creationId xmlns:a16="http://schemas.microsoft.com/office/drawing/2014/main" id="{3E16B7D3-0CE0-DA70-D5EF-4D440332A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30" t="11435" r="54202" b="52868"/>
          <a:stretch/>
        </p:blipFill>
        <p:spPr>
          <a:xfrm>
            <a:off x="6577306" y="3982016"/>
            <a:ext cx="1291596" cy="1260099"/>
          </a:xfrm>
          <a:prstGeom prst="rect">
            <a:avLst/>
          </a:prstGeom>
        </p:spPr>
      </p:pic>
      <p:pic>
        <p:nvPicPr>
          <p:cNvPr id="6" name="Picture 5" descr="A group of cartoon images of women&#10;&#10;Description automatically generated">
            <a:extLst>
              <a:ext uri="{FF2B5EF4-FFF2-40B4-BE49-F238E27FC236}">
                <a16:creationId xmlns:a16="http://schemas.microsoft.com/office/drawing/2014/main" id="{79ECDB37-FBAB-16A9-E14E-288E572581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96" t="49548" r="42336" b="14755"/>
          <a:stretch/>
        </p:blipFill>
        <p:spPr>
          <a:xfrm>
            <a:off x="7982190" y="3953985"/>
            <a:ext cx="1291594" cy="1260098"/>
          </a:xfrm>
          <a:prstGeom prst="rect">
            <a:avLst/>
          </a:prstGeom>
        </p:spPr>
      </p:pic>
      <p:pic>
        <p:nvPicPr>
          <p:cNvPr id="7" name="Picture 6" descr="A group of cartoon images of women&#10;&#10;Description automatically generated">
            <a:extLst>
              <a:ext uri="{FF2B5EF4-FFF2-40B4-BE49-F238E27FC236}">
                <a16:creationId xmlns:a16="http://schemas.microsoft.com/office/drawing/2014/main" id="{6344A079-0E3B-ED51-B701-145A16E8E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77" t="18863" r="13890" b="42080"/>
          <a:stretch/>
        </p:blipFill>
        <p:spPr>
          <a:xfrm>
            <a:off x="9442894" y="3978678"/>
            <a:ext cx="1317178" cy="12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 animBg="1"/>
      <p:bldP spid="19" grpId="1" animBg="1"/>
      <p:bldP spid="19" grpId="2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Watch a video</a:t>
            </a:r>
          </a:p>
        </p:txBody>
      </p:sp>
      <p:pic>
        <p:nvPicPr>
          <p:cNvPr id="3" name="Unit 0">
            <a:hlinkClick r:id="" action="ppaction://media"/>
            <a:extLst>
              <a:ext uri="{FF2B5EF4-FFF2-40B4-BE49-F238E27FC236}">
                <a16:creationId xmlns:a16="http://schemas.microsoft.com/office/drawing/2014/main" id="{D1B1046A-6935-ECA3-4B58-3DF56F8BEE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67" end="16491.9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261" y="703519"/>
            <a:ext cx="9077052" cy="51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cartoon of a couple of kids in a boat&#10;&#10;Description automatically generated">
            <a:extLst>
              <a:ext uri="{FF2B5EF4-FFF2-40B4-BE49-F238E27FC236}">
                <a16:creationId xmlns:a16="http://schemas.microsoft.com/office/drawing/2014/main" id="{DBA372A6-0767-C18A-6ED9-7DD9C992C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18" b="13488"/>
          <a:stretch/>
        </p:blipFill>
        <p:spPr>
          <a:xfrm>
            <a:off x="5109067" y="881103"/>
            <a:ext cx="4203321" cy="2279184"/>
          </a:xfrm>
          <a:prstGeom prst="rect">
            <a:avLst/>
          </a:prstGeom>
        </p:spPr>
      </p:pic>
      <p:pic>
        <p:nvPicPr>
          <p:cNvPr id="37" name="Picture 36" descr="A cartoon of a child sitting in a chair with a net&#10;&#10;Description automatically generated">
            <a:extLst>
              <a:ext uri="{FF2B5EF4-FFF2-40B4-BE49-F238E27FC236}">
                <a16:creationId xmlns:a16="http://schemas.microsoft.com/office/drawing/2014/main" id="{37D7A45F-E979-65B0-F863-C7C7DE3511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28" r="11891"/>
          <a:stretch/>
        </p:blipFill>
        <p:spPr>
          <a:xfrm>
            <a:off x="8631443" y="744794"/>
            <a:ext cx="3571443" cy="3314504"/>
          </a:xfrm>
          <a:prstGeom prst="rect">
            <a:avLst/>
          </a:prstGeom>
        </p:spPr>
      </p:pic>
      <p:pic>
        <p:nvPicPr>
          <p:cNvPr id="41" name="Picture 40" descr="Cartoon of people talking&#10;&#10;Description automatically generated">
            <a:extLst>
              <a:ext uri="{FF2B5EF4-FFF2-40B4-BE49-F238E27FC236}">
                <a16:creationId xmlns:a16="http://schemas.microsoft.com/office/drawing/2014/main" id="{A5823801-819A-E911-98C2-4E970F0ED9F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816" y="3202072"/>
            <a:ext cx="3571444" cy="2525011"/>
          </a:xfrm>
          <a:prstGeom prst="rect">
            <a:avLst/>
          </a:prstGeom>
        </p:spPr>
      </p:pic>
      <p:pic>
        <p:nvPicPr>
          <p:cNvPr id="39" name="Picture 38" descr="Cartoon of a child and a robot&#10;&#10;Description automatically generated">
            <a:extLst>
              <a:ext uri="{FF2B5EF4-FFF2-40B4-BE49-F238E27FC236}">
                <a16:creationId xmlns:a16="http://schemas.microsoft.com/office/drawing/2014/main" id="{22389AAB-7970-C552-415D-1169E579A7C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2981" y="3393688"/>
            <a:ext cx="3825834" cy="2704864"/>
          </a:xfrm>
          <a:prstGeom prst="rect">
            <a:avLst/>
          </a:prstGeom>
        </p:spPr>
      </p:pic>
      <p:pic>
        <p:nvPicPr>
          <p:cNvPr id="33" name="Picture 32" descr="A cartoon of a moving truck&#10;&#10;Description automatically generated">
            <a:extLst>
              <a:ext uri="{FF2B5EF4-FFF2-40B4-BE49-F238E27FC236}">
                <a16:creationId xmlns:a16="http://schemas.microsoft.com/office/drawing/2014/main" id="{2F09C8C3-7BAB-B48C-4662-B5B05E0C72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44" t="8075" r="6122" b="22933"/>
          <a:stretch/>
        </p:blipFill>
        <p:spPr>
          <a:xfrm>
            <a:off x="209158" y="790208"/>
            <a:ext cx="4917645" cy="2778402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to the story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224420-413A-BB30-6EA5-BF5D28D4743D}"/>
              </a:ext>
            </a:extLst>
          </p:cNvPr>
          <p:cNvSpPr/>
          <p:nvPr/>
        </p:nvSpPr>
        <p:spPr>
          <a:xfrm>
            <a:off x="4008836" y="89305"/>
            <a:ext cx="1408439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Listen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B0EBF-151D-284E-589B-D2A15AF37B4B}"/>
              </a:ext>
            </a:extLst>
          </p:cNvPr>
          <p:cNvSpPr txBox="1"/>
          <p:nvPr/>
        </p:nvSpPr>
        <p:spPr>
          <a:xfrm>
            <a:off x="2999513" y="646091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open their book, listen to the story.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87665-FBC6-34E6-40BC-347BEBE796D3}"/>
              </a:ext>
            </a:extLst>
          </p:cNvPr>
          <p:cNvSpPr/>
          <p:nvPr/>
        </p:nvSpPr>
        <p:spPr>
          <a:xfrm>
            <a:off x="1196475" y="1582995"/>
            <a:ext cx="1471505" cy="4377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ED41B-8835-98C7-51DC-6408B27EFA83}"/>
              </a:ext>
            </a:extLst>
          </p:cNvPr>
          <p:cNvSpPr/>
          <p:nvPr/>
        </p:nvSpPr>
        <p:spPr>
          <a:xfrm>
            <a:off x="3318348" y="1329506"/>
            <a:ext cx="1768706" cy="5499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A24DA9-835B-9895-A8C2-D2154601F444}"/>
              </a:ext>
            </a:extLst>
          </p:cNvPr>
          <p:cNvSpPr/>
          <p:nvPr/>
        </p:nvSpPr>
        <p:spPr>
          <a:xfrm>
            <a:off x="5177622" y="1171901"/>
            <a:ext cx="1887577" cy="4999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59CFB1-0F79-47C4-DCC2-96111AEA02B4}"/>
              </a:ext>
            </a:extLst>
          </p:cNvPr>
          <p:cNvSpPr/>
          <p:nvPr/>
        </p:nvSpPr>
        <p:spPr>
          <a:xfrm>
            <a:off x="7147918" y="958610"/>
            <a:ext cx="2076468" cy="68006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271E1F-AF42-1610-45DE-F77C8425E4C6}"/>
              </a:ext>
            </a:extLst>
          </p:cNvPr>
          <p:cNvSpPr/>
          <p:nvPr/>
        </p:nvSpPr>
        <p:spPr>
          <a:xfrm>
            <a:off x="9924384" y="829176"/>
            <a:ext cx="2218000" cy="92519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F48CAE-067E-FCA5-B053-D75A483BF382}"/>
              </a:ext>
            </a:extLst>
          </p:cNvPr>
          <p:cNvSpPr/>
          <p:nvPr/>
        </p:nvSpPr>
        <p:spPr>
          <a:xfrm>
            <a:off x="8677410" y="3070639"/>
            <a:ext cx="2151752" cy="5551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4B02E5-17FE-AD37-481A-8E71566294ED}"/>
              </a:ext>
            </a:extLst>
          </p:cNvPr>
          <p:cNvSpPr/>
          <p:nvPr/>
        </p:nvSpPr>
        <p:spPr>
          <a:xfrm>
            <a:off x="1401508" y="5002102"/>
            <a:ext cx="2064706" cy="59749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46703C-7E17-3838-0E86-C794C88F41FB}"/>
              </a:ext>
            </a:extLst>
          </p:cNvPr>
          <p:cNvSpPr/>
          <p:nvPr/>
        </p:nvSpPr>
        <p:spPr>
          <a:xfrm>
            <a:off x="4008836" y="3589885"/>
            <a:ext cx="1030940" cy="3794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BE3D5E-BC4B-2D41-8DF9-1F6E2E61A855}"/>
              </a:ext>
            </a:extLst>
          </p:cNvPr>
          <p:cNvSpPr/>
          <p:nvPr/>
        </p:nvSpPr>
        <p:spPr>
          <a:xfrm>
            <a:off x="5470477" y="5074382"/>
            <a:ext cx="1189101" cy="6114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08F0ED-F3ED-E124-A0F8-85AE2D6BEA1D}"/>
              </a:ext>
            </a:extLst>
          </p:cNvPr>
          <p:cNvSpPr/>
          <p:nvPr/>
        </p:nvSpPr>
        <p:spPr>
          <a:xfrm>
            <a:off x="6340141" y="3207276"/>
            <a:ext cx="2269289" cy="60153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DA5EDE-AE55-78CF-3CFF-974403192D1D}"/>
              </a:ext>
            </a:extLst>
          </p:cNvPr>
          <p:cNvSpPr/>
          <p:nvPr/>
        </p:nvSpPr>
        <p:spPr>
          <a:xfrm>
            <a:off x="7388756" y="2655455"/>
            <a:ext cx="1740392" cy="4497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41BC511-5D69-33BE-E6A4-0A6A08F592ED}"/>
              </a:ext>
            </a:extLst>
          </p:cNvPr>
          <p:cNvSpPr/>
          <p:nvPr/>
        </p:nvSpPr>
        <p:spPr>
          <a:xfrm>
            <a:off x="7013138" y="5110862"/>
            <a:ext cx="1546073" cy="5643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4BA05D-B11A-6754-440F-BF9556D70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3876" y="676953"/>
            <a:ext cx="1258877" cy="450896"/>
          </a:xfrm>
          <a:prstGeom prst="rect">
            <a:avLst/>
          </a:prstGeom>
        </p:spPr>
      </p:pic>
      <p:pic>
        <p:nvPicPr>
          <p:cNvPr id="29" name="0.09">
            <a:hlinkClick r:id="" action="ppaction://media"/>
            <a:extLst>
              <a:ext uri="{FF2B5EF4-FFF2-40B4-BE49-F238E27FC236}">
                <a16:creationId xmlns:a16="http://schemas.microsoft.com/office/drawing/2014/main" id="{BBE63FC4-60EF-023A-BD41-85C3394F13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7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1032" y="907944"/>
            <a:ext cx="406400" cy="4064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3B84B0-E40F-C34C-5875-3DCAF5F9F69D}"/>
              </a:ext>
            </a:extLst>
          </p:cNvPr>
          <p:cNvSpPr/>
          <p:nvPr/>
        </p:nvSpPr>
        <p:spPr>
          <a:xfrm>
            <a:off x="302755" y="823606"/>
            <a:ext cx="2233616" cy="68006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42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artoon of a moving truck&#10;&#10;Description automatically generated">
            <a:extLst>
              <a:ext uri="{FF2B5EF4-FFF2-40B4-BE49-F238E27FC236}">
                <a16:creationId xmlns:a16="http://schemas.microsoft.com/office/drawing/2014/main" id="{700D6A28-DF9E-1CA5-0609-5A0E6F46CB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75" b="17365"/>
          <a:stretch/>
        </p:blipFill>
        <p:spPr>
          <a:xfrm>
            <a:off x="1314310" y="553779"/>
            <a:ext cx="10184226" cy="5368557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3848986" y="1998921"/>
            <a:ext cx="2573079" cy="8399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BCE374-63FB-D26C-657E-754108AF8B3C}"/>
              </a:ext>
            </a:extLst>
          </p:cNvPr>
          <p:cNvSpPr/>
          <p:nvPr/>
        </p:nvSpPr>
        <p:spPr>
          <a:xfrm>
            <a:off x="7542642" y="1552352"/>
            <a:ext cx="3335048" cy="8399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526365" y="184198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C7D6A-F141-31E7-8A38-53DF8FFE42AA}"/>
              </a:ext>
            </a:extLst>
          </p:cNvPr>
          <p:cNvSpPr/>
          <p:nvPr/>
        </p:nvSpPr>
        <p:spPr>
          <a:xfrm>
            <a:off x="527630" y="314447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B18FE5-3795-2C91-FAA4-819643596847}"/>
              </a:ext>
            </a:extLst>
          </p:cNvPr>
          <p:cNvSpPr/>
          <p:nvPr/>
        </p:nvSpPr>
        <p:spPr>
          <a:xfrm>
            <a:off x="1482666" y="1140238"/>
            <a:ext cx="527522" cy="527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0.09">
            <a:hlinkClick r:id="" action="ppaction://media"/>
            <a:extLst>
              <a:ext uri="{FF2B5EF4-FFF2-40B4-BE49-F238E27FC236}">
                <a16:creationId xmlns:a16="http://schemas.microsoft.com/office/drawing/2014/main" id="{547DB949-9E7A-5274-EDA5-B916137E22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25" end="467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926" y="2571894"/>
            <a:ext cx="406400" cy="406400"/>
          </a:xfrm>
          <a:prstGeom prst="rect">
            <a:avLst/>
          </a:prstGeom>
        </p:spPr>
      </p:pic>
      <p:pic>
        <p:nvPicPr>
          <p:cNvPr id="22" name="0.09">
            <a:hlinkClick r:id="" action="ppaction://media"/>
            <a:extLst>
              <a:ext uri="{FF2B5EF4-FFF2-40B4-BE49-F238E27FC236}">
                <a16:creationId xmlns:a16="http://schemas.microsoft.com/office/drawing/2014/main" id="{4BC9CE57-0D6B-8746-24BD-EB34BC95F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80" end="433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926" y="3892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ouple of kids in a boat&#10;&#10;Description automatically generated">
            <a:extLst>
              <a:ext uri="{FF2B5EF4-FFF2-40B4-BE49-F238E27FC236}">
                <a16:creationId xmlns:a16="http://schemas.microsoft.com/office/drawing/2014/main" id="{43383B2E-2F13-E915-49D6-3830A92F2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1" b="12249"/>
          <a:stretch/>
        </p:blipFill>
        <p:spPr>
          <a:xfrm>
            <a:off x="2020821" y="943855"/>
            <a:ext cx="8504127" cy="4660790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2213968" y="1510323"/>
            <a:ext cx="3676470" cy="10414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BCE374-63FB-D26C-657E-754108AF8B3C}"/>
              </a:ext>
            </a:extLst>
          </p:cNvPr>
          <p:cNvSpPr/>
          <p:nvPr/>
        </p:nvSpPr>
        <p:spPr>
          <a:xfrm>
            <a:off x="6025140" y="982231"/>
            <a:ext cx="4405399" cy="156958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526365" y="184198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C7D6A-F141-31E7-8A38-53DF8FFE42AA}"/>
              </a:ext>
            </a:extLst>
          </p:cNvPr>
          <p:cNvSpPr/>
          <p:nvPr/>
        </p:nvSpPr>
        <p:spPr>
          <a:xfrm>
            <a:off x="527630" y="314447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B18FE5-3795-2C91-FAA4-819643596847}"/>
              </a:ext>
            </a:extLst>
          </p:cNvPr>
          <p:cNvSpPr/>
          <p:nvPr/>
        </p:nvSpPr>
        <p:spPr>
          <a:xfrm>
            <a:off x="1482666" y="1140238"/>
            <a:ext cx="527522" cy="527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0.09">
            <a:hlinkClick r:id="" action="ppaction://media"/>
            <a:extLst>
              <a:ext uri="{FF2B5EF4-FFF2-40B4-BE49-F238E27FC236}">
                <a16:creationId xmlns:a16="http://schemas.microsoft.com/office/drawing/2014/main" id="{547DB949-9E7A-5274-EDA5-B916137E22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61" end="379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559" y="2571894"/>
            <a:ext cx="406400" cy="406400"/>
          </a:xfrm>
          <a:prstGeom prst="rect">
            <a:avLst/>
          </a:prstGeom>
        </p:spPr>
      </p:pic>
      <p:pic>
        <p:nvPicPr>
          <p:cNvPr id="22" name="0.09">
            <a:hlinkClick r:id="" action="ppaction://media"/>
            <a:extLst>
              <a:ext uri="{FF2B5EF4-FFF2-40B4-BE49-F238E27FC236}">
                <a16:creationId xmlns:a16="http://schemas.microsoft.com/office/drawing/2014/main" id="{4BC9CE57-0D6B-8746-24BD-EB34BC95F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67" end="32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926" y="3892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sitting in a chair with a net&#10;&#10;Description automatically generated">
            <a:extLst>
              <a:ext uri="{FF2B5EF4-FFF2-40B4-BE49-F238E27FC236}">
                <a16:creationId xmlns:a16="http://schemas.microsoft.com/office/drawing/2014/main" id="{63515AA3-3E82-B46D-3C68-046B8E93AC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5569" y="597087"/>
            <a:ext cx="7206187" cy="5094774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5220586" y="662964"/>
            <a:ext cx="3476847" cy="14635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BCE374-63FB-D26C-657E-754108AF8B3C}"/>
              </a:ext>
            </a:extLst>
          </p:cNvPr>
          <p:cNvSpPr/>
          <p:nvPr/>
        </p:nvSpPr>
        <p:spPr>
          <a:xfrm>
            <a:off x="3293312" y="4193625"/>
            <a:ext cx="3335048" cy="8399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1422105" y="193989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C7D6A-F141-31E7-8A38-53DF8FFE42AA}"/>
              </a:ext>
            </a:extLst>
          </p:cNvPr>
          <p:cNvSpPr/>
          <p:nvPr/>
        </p:nvSpPr>
        <p:spPr>
          <a:xfrm>
            <a:off x="1423370" y="3242382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B18FE5-3795-2C91-FAA4-819643596847}"/>
              </a:ext>
            </a:extLst>
          </p:cNvPr>
          <p:cNvSpPr/>
          <p:nvPr/>
        </p:nvSpPr>
        <p:spPr>
          <a:xfrm>
            <a:off x="2378406" y="1238146"/>
            <a:ext cx="527522" cy="527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0.09">
            <a:hlinkClick r:id="" action="ppaction://media"/>
            <a:extLst>
              <a:ext uri="{FF2B5EF4-FFF2-40B4-BE49-F238E27FC236}">
                <a16:creationId xmlns:a16="http://schemas.microsoft.com/office/drawing/2014/main" id="{547DB949-9E7A-5274-EDA5-B916137E22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34" end="234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2666" y="2669802"/>
            <a:ext cx="406400" cy="406400"/>
          </a:xfrm>
          <a:prstGeom prst="rect">
            <a:avLst/>
          </a:prstGeom>
        </p:spPr>
      </p:pic>
      <p:pic>
        <p:nvPicPr>
          <p:cNvPr id="22" name="0.09">
            <a:hlinkClick r:id="" action="ppaction://media"/>
            <a:extLst>
              <a:ext uri="{FF2B5EF4-FFF2-40B4-BE49-F238E27FC236}">
                <a16:creationId xmlns:a16="http://schemas.microsoft.com/office/drawing/2014/main" id="{4BC9CE57-0D6B-8746-24BD-EB34BC95F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99" end="177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2666" y="3990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of a child and a robot&#10;&#10;Description automatically generated">
            <a:extLst>
              <a:ext uri="{FF2B5EF4-FFF2-40B4-BE49-F238E27FC236}">
                <a16:creationId xmlns:a16="http://schemas.microsoft.com/office/drawing/2014/main" id="{54B63B14-9A9C-1E82-BCD8-41D87B7BFD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4961" y="553779"/>
            <a:ext cx="7579094" cy="5358419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2387945" y="3763926"/>
            <a:ext cx="4081062" cy="11164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BCE374-63FB-D26C-657E-754108AF8B3C}"/>
              </a:ext>
            </a:extLst>
          </p:cNvPr>
          <p:cNvSpPr/>
          <p:nvPr/>
        </p:nvSpPr>
        <p:spPr>
          <a:xfrm>
            <a:off x="7575210" y="971937"/>
            <a:ext cx="2004723" cy="6639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933318" y="1841986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C7D6A-F141-31E7-8A38-53DF8FFE42AA}"/>
              </a:ext>
            </a:extLst>
          </p:cNvPr>
          <p:cNvSpPr/>
          <p:nvPr/>
        </p:nvSpPr>
        <p:spPr>
          <a:xfrm>
            <a:off x="934583" y="314447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B18FE5-3795-2C91-FAA4-819643596847}"/>
              </a:ext>
            </a:extLst>
          </p:cNvPr>
          <p:cNvSpPr/>
          <p:nvPr/>
        </p:nvSpPr>
        <p:spPr>
          <a:xfrm>
            <a:off x="1482666" y="1140238"/>
            <a:ext cx="527522" cy="527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0.09">
            <a:hlinkClick r:id="" action="ppaction://media"/>
            <a:extLst>
              <a:ext uri="{FF2B5EF4-FFF2-40B4-BE49-F238E27FC236}">
                <a16:creationId xmlns:a16="http://schemas.microsoft.com/office/drawing/2014/main" id="{547DB949-9E7A-5274-EDA5-B916137E22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70" end="134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879" y="2571894"/>
            <a:ext cx="406400" cy="406400"/>
          </a:xfrm>
          <a:prstGeom prst="rect">
            <a:avLst/>
          </a:prstGeom>
        </p:spPr>
      </p:pic>
      <p:pic>
        <p:nvPicPr>
          <p:cNvPr id="22" name="0.09">
            <a:hlinkClick r:id="" action="ppaction://media"/>
            <a:extLst>
              <a:ext uri="{FF2B5EF4-FFF2-40B4-BE49-F238E27FC236}">
                <a16:creationId xmlns:a16="http://schemas.microsoft.com/office/drawing/2014/main" id="{4BC9CE57-0D6B-8746-24BD-EB34BC95F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01" end="122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879" y="3892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people talking&#10;&#10;Description automatically generated">
            <a:extLst>
              <a:ext uri="{FF2B5EF4-FFF2-40B4-BE49-F238E27FC236}">
                <a16:creationId xmlns:a16="http://schemas.microsoft.com/office/drawing/2014/main" id="{9146CC45-CE0C-8B83-FD74-3770EBA65A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6573" y="720924"/>
            <a:ext cx="7217482" cy="5102760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Listen and 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7A5D7-BA4A-6B11-E732-8F3F43CEEA5F}"/>
              </a:ext>
            </a:extLst>
          </p:cNvPr>
          <p:cNvSpPr/>
          <p:nvPr/>
        </p:nvSpPr>
        <p:spPr>
          <a:xfrm>
            <a:off x="3227916" y="4465640"/>
            <a:ext cx="2396706" cy="1336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BCE374-63FB-D26C-657E-754108AF8B3C}"/>
              </a:ext>
            </a:extLst>
          </p:cNvPr>
          <p:cNvSpPr/>
          <p:nvPr/>
        </p:nvSpPr>
        <p:spPr>
          <a:xfrm>
            <a:off x="4874541" y="797720"/>
            <a:ext cx="4730886" cy="11237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05780-BCDB-351D-6E4C-8A1477D12FC1}"/>
              </a:ext>
            </a:extLst>
          </p:cNvPr>
          <p:cNvSpPr/>
          <p:nvPr/>
        </p:nvSpPr>
        <p:spPr>
          <a:xfrm>
            <a:off x="1054456" y="1393974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AC7D6A-F141-31E7-8A38-53DF8FFE42AA}"/>
              </a:ext>
            </a:extLst>
          </p:cNvPr>
          <p:cNvSpPr/>
          <p:nvPr/>
        </p:nvSpPr>
        <p:spPr>
          <a:xfrm>
            <a:off x="1054456" y="2768938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A07A9-6C44-42C7-9AF5-94EE800A471A}"/>
              </a:ext>
            </a:extLst>
          </p:cNvPr>
          <p:cNvSpPr txBox="1"/>
          <p:nvPr/>
        </p:nvSpPr>
        <p:spPr>
          <a:xfrm>
            <a:off x="2918022" y="6260468"/>
            <a:ext cx="6192973" cy="30777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number, students listen and repeat</a:t>
            </a:r>
          </a:p>
        </p:txBody>
      </p:sp>
      <p:pic>
        <p:nvPicPr>
          <p:cNvPr id="21" name="0.09">
            <a:hlinkClick r:id="" action="ppaction://media"/>
            <a:extLst>
              <a:ext uri="{FF2B5EF4-FFF2-40B4-BE49-F238E27FC236}">
                <a16:creationId xmlns:a16="http://schemas.microsoft.com/office/drawing/2014/main" id="{547DB949-9E7A-5274-EDA5-B916137E22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6" end="93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17" y="2142017"/>
            <a:ext cx="406400" cy="406400"/>
          </a:xfrm>
          <a:prstGeom prst="rect">
            <a:avLst/>
          </a:prstGeom>
        </p:spPr>
      </p:pic>
      <p:pic>
        <p:nvPicPr>
          <p:cNvPr id="22" name="0.09">
            <a:hlinkClick r:id="" action="ppaction://media"/>
            <a:extLst>
              <a:ext uri="{FF2B5EF4-FFF2-40B4-BE49-F238E27FC236}">
                <a16:creationId xmlns:a16="http://schemas.microsoft.com/office/drawing/2014/main" id="{4BC9CE57-0D6B-8746-24BD-EB34BC95F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96" end="58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83" y="3516981"/>
            <a:ext cx="406400" cy="406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269EA7-A357-7C94-10E5-6D6003CA52FE}"/>
              </a:ext>
            </a:extLst>
          </p:cNvPr>
          <p:cNvSpPr/>
          <p:nvPr/>
        </p:nvSpPr>
        <p:spPr>
          <a:xfrm>
            <a:off x="6365137" y="4555629"/>
            <a:ext cx="3108472" cy="11237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A161FD-CF95-83BE-C484-402FE6D5928A}"/>
              </a:ext>
            </a:extLst>
          </p:cNvPr>
          <p:cNvSpPr/>
          <p:nvPr/>
        </p:nvSpPr>
        <p:spPr>
          <a:xfrm>
            <a:off x="1051178" y="4139548"/>
            <a:ext cx="527522" cy="52752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0" name="0.09">
            <a:hlinkClick r:id="" action="ppaction://media"/>
            <a:extLst>
              <a:ext uri="{FF2B5EF4-FFF2-40B4-BE49-F238E27FC236}">
                <a16:creationId xmlns:a16="http://schemas.microsoft.com/office/drawing/2014/main" id="{8AA200BE-A2B8-9244-6212-E03E70A560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21" end="34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971" y="48875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3FBAC81-64B1-67CE-6C27-399E59084B09}"/>
              </a:ext>
            </a:extLst>
          </p:cNvPr>
          <p:cNvSpPr/>
          <p:nvPr/>
        </p:nvSpPr>
        <p:spPr>
          <a:xfrm>
            <a:off x="1374325" y="2055448"/>
            <a:ext cx="9443350" cy="309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1E090-5684-8B55-D59C-7D432C27828C}"/>
              </a:ext>
            </a:extLst>
          </p:cNvPr>
          <p:cNvSpPr txBox="1"/>
          <p:nvPr/>
        </p:nvSpPr>
        <p:spPr>
          <a:xfrm>
            <a:off x="1625513" y="2237437"/>
            <a:ext cx="9057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pairs.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each team to prepare two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Look at the picture and the sentence, discuss the missing word, and then write them on the 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perfect pair is all boards have the same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4 first pairs with the correct answer can get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Note: Ask them to write ONE word.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B1036-3F9D-C4BE-C44A-6AB4B559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845748" y="1212156"/>
            <a:ext cx="1186591" cy="1106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1EB47-7877-471F-C800-48A83EBA86A3}"/>
              </a:ext>
            </a:extLst>
          </p:cNvPr>
          <p:cNvSpPr txBox="1"/>
          <p:nvPr/>
        </p:nvSpPr>
        <p:spPr>
          <a:xfrm>
            <a:off x="2990402" y="1129398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The missing word 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220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8144543" y="1598537"/>
            <a:ext cx="37639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338675" y="2908385"/>
            <a:ext cx="3382200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simple cartoon stories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349306" y="3872214"/>
            <a:ext cx="3382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 7,8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359940" y="4434092"/>
            <a:ext cx="33822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296943" y="17943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8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923743" y="227368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C3AFA-EF5A-9BEC-0CD7-C2476833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5" y="669852"/>
            <a:ext cx="3655965" cy="5183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6440E7-3A22-4E9A-72BB-3E29D1F4A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88" y="669851"/>
            <a:ext cx="3699583" cy="51839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241D229-51B4-82E2-8D1C-27AB8763B0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BA5C2A9-DC34-30CC-A2A4-2ACB8D322C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5157"/>
          <a:stretch/>
        </p:blipFill>
        <p:spPr bwMode="auto">
          <a:xfrm>
            <a:off x="-21345" y="1"/>
            <a:ext cx="12234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443886" y="2518256"/>
            <a:ext cx="9304227" cy="2102527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334F4E"/>
                  </a:outerShdw>
                </a:effectLst>
                <a:latin typeface="Georgia" panose="02040502050405020303" pitchFamily="18" charset="0"/>
              </a:rPr>
              <a:t>The missing 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30402" y="4938071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think that boy like playing football and _______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badminton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volleyball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tennis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59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51" y="298328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020" y="3857929"/>
            <a:ext cx="2070204" cy="1854557"/>
          </a:xfrm>
          <a:prstGeom prst="rect">
            <a:avLst/>
          </a:prstGeom>
        </p:spPr>
      </p:pic>
      <p:pic>
        <p:nvPicPr>
          <p:cNvPr id="3" name="Picture 2" descr="A cartoon of a moving truck&#10;&#10;Description automatically generated">
            <a:extLst>
              <a:ext uri="{FF2B5EF4-FFF2-40B4-BE49-F238E27FC236}">
                <a16:creationId xmlns:a16="http://schemas.microsoft.com/office/drawing/2014/main" id="{3E766334-C849-6503-529A-7CED61EBCC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70" t="21925" r="6430" b="17365"/>
          <a:stretch/>
        </p:blipFill>
        <p:spPr>
          <a:xfrm>
            <a:off x="876679" y="2445969"/>
            <a:ext cx="4645754" cy="289836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16030A-CD46-01AA-988C-A07207CE6767}"/>
              </a:ext>
            </a:extLst>
          </p:cNvPr>
          <p:cNvSpPr/>
          <p:nvPr/>
        </p:nvSpPr>
        <p:spPr>
          <a:xfrm>
            <a:off x="3397655" y="2490433"/>
            <a:ext cx="2070204" cy="52889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014F1B-E7C7-DD8A-E463-210D05E9FC38}"/>
              </a:ext>
            </a:extLst>
          </p:cNvPr>
          <p:cNvSpPr/>
          <p:nvPr/>
        </p:nvSpPr>
        <p:spPr>
          <a:xfrm>
            <a:off x="945459" y="2713590"/>
            <a:ext cx="1698589" cy="52889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D6000A-2FC7-8F44-6E68-95C95A84286E}"/>
              </a:ext>
            </a:extLst>
          </p:cNvPr>
          <p:cNvSpPr/>
          <p:nvPr/>
        </p:nvSpPr>
        <p:spPr>
          <a:xfrm>
            <a:off x="4617077" y="2676947"/>
            <a:ext cx="406615" cy="28430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6DC0F1-8E58-F992-5C90-D6545E7F2B5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Great! I like football! But I _____ like tennis.</a:t>
            </a: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really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don’t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3" name="Picture 2" descr="A cartoon of a couple of kids in a boat&#10;&#10;Description automatically generated">
            <a:extLst>
              <a:ext uri="{FF2B5EF4-FFF2-40B4-BE49-F238E27FC236}">
                <a16:creationId xmlns:a16="http://schemas.microsoft.com/office/drawing/2014/main" id="{B228DCFA-93C6-9877-AB75-EA4275A39D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1" b="12249"/>
          <a:stretch/>
        </p:blipFill>
        <p:spPr>
          <a:xfrm>
            <a:off x="945435" y="2512080"/>
            <a:ext cx="4496898" cy="246457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B81DBB-FA4B-FDAB-14F2-77E31CBCDED8}"/>
              </a:ext>
            </a:extLst>
          </p:cNvPr>
          <p:cNvSpPr/>
          <p:nvPr/>
        </p:nvSpPr>
        <p:spPr>
          <a:xfrm>
            <a:off x="1016725" y="2789939"/>
            <a:ext cx="1979863" cy="55690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E656DA-E04A-B017-2F59-EF2B50A105D5}"/>
              </a:ext>
            </a:extLst>
          </p:cNvPr>
          <p:cNvSpPr/>
          <p:nvPr/>
        </p:nvSpPr>
        <p:spPr>
          <a:xfrm>
            <a:off x="1599794" y="3062536"/>
            <a:ext cx="406615" cy="28430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FF8214-EF83-8779-C7A1-8DCEF7823448}"/>
              </a:ext>
            </a:extLst>
          </p:cNvPr>
          <p:cNvSpPr/>
          <p:nvPr/>
        </p:nvSpPr>
        <p:spPr>
          <a:xfrm>
            <a:off x="3096807" y="2512080"/>
            <a:ext cx="2345526" cy="91692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0E1A7-2304-503D-171F-5EBE3FCFD4E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"/>
          <p:cNvSpPr/>
          <p:nvPr/>
        </p:nvSpPr>
        <p:spPr>
          <a:xfrm>
            <a:off x="781456" y="191099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27057"/>
            <a:ext cx="10397692" cy="14787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Is that his ______ ?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</a:rPr>
              <a:t>Maybe he likes _________ . 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92964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boat / boating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85" y="6146966"/>
            <a:ext cx="1309629" cy="582057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85628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shoes / running 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38725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canoe / canoeing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85687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87298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881" y="2668287"/>
            <a:ext cx="2070204" cy="1854557"/>
          </a:xfrm>
          <a:prstGeom prst="rect">
            <a:avLst/>
          </a:prstGeom>
        </p:spPr>
      </p:pic>
      <p:pic>
        <p:nvPicPr>
          <p:cNvPr id="3" name="Picture 2" descr="A cartoon of a couple of kids in a boat&#10;&#10;Description automatically generated">
            <a:extLst>
              <a:ext uri="{FF2B5EF4-FFF2-40B4-BE49-F238E27FC236}">
                <a16:creationId xmlns:a16="http://schemas.microsoft.com/office/drawing/2014/main" id="{67F71342-E740-5CC7-CCCF-18E03FCB9C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1" b="12249"/>
          <a:stretch/>
        </p:blipFill>
        <p:spPr>
          <a:xfrm>
            <a:off x="945435" y="2512080"/>
            <a:ext cx="4496898" cy="246457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70B12F-E4F3-F267-6BDF-37B08558BA9C}"/>
              </a:ext>
            </a:extLst>
          </p:cNvPr>
          <p:cNvSpPr/>
          <p:nvPr/>
        </p:nvSpPr>
        <p:spPr>
          <a:xfrm>
            <a:off x="1016725" y="2789939"/>
            <a:ext cx="1979863" cy="55690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C17B70-708C-5F26-0770-B71D54AB9084}"/>
              </a:ext>
            </a:extLst>
          </p:cNvPr>
          <p:cNvSpPr/>
          <p:nvPr/>
        </p:nvSpPr>
        <p:spPr>
          <a:xfrm>
            <a:off x="4244231" y="2855873"/>
            <a:ext cx="570140" cy="1793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D43185-5E2F-E8BC-7EA5-AE3B86423F6A}"/>
              </a:ext>
            </a:extLst>
          </p:cNvPr>
          <p:cNvSpPr/>
          <p:nvPr/>
        </p:nvSpPr>
        <p:spPr>
          <a:xfrm>
            <a:off x="4396630" y="3097928"/>
            <a:ext cx="684931" cy="1793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197B51-2704-C77C-ADCD-2CDD27EEEB09}"/>
              </a:ext>
            </a:extLst>
          </p:cNvPr>
          <p:cNvSpPr/>
          <p:nvPr/>
        </p:nvSpPr>
        <p:spPr>
          <a:xfrm>
            <a:off x="3115535" y="2512080"/>
            <a:ext cx="2345526" cy="91692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6DC0F1-8E58-F992-5C90-D6545E7F2B5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sPham"/>
          <p:cNvSpPr/>
          <p:nvPr/>
        </p:nvSpPr>
        <p:spPr>
          <a:xfrm>
            <a:off x="781456" y="1855907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30590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My name’s Ashok, but everyone calls me Ash. Are you my new ________ ?</a:t>
            </a:r>
          </a:p>
        </p:txBody>
      </p:sp>
      <p:sp>
        <p:nvSpPr>
          <p:cNvPr id="2" name="Sai1MsPham"/>
          <p:cNvSpPr/>
          <p:nvPr/>
        </p:nvSpPr>
        <p:spPr>
          <a:xfrm>
            <a:off x="6145967" y="479108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</a:rPr>
              <a:t>classmate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314728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friend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85862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neighbour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71831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331435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1147875"/>
            <a:ext cx="2070204" cy="1854557"/>
          </a:xfrm>
          <a:prstGeom prst="rect">
            <a:avLst/>
          </a:prstGeom>
        </p:spPr>
      </p:pic>
      <p:pic>
        <p:nvPicPr>
          <p:cNvPr id="3" name="Picture 2" descr="A cartoon of a child sitting in a chair with a net&#10;&#10;Description automatically generated">
            <a:extLst>
              <a:ext uri="{FF2B5EF4-FFF2-40B4-BE49-F238E27FC236}">
                <a16:creationId xmlns:a16="http://schemas.microsoft.com/office/drawing/2014/main" id="{E08CC289-FC49-C2C4-A37B-2AD82A30B9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30" y="1958176"/>
            <a:ext cx="5490118" cy="38815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22F58-CB81-EEAE-7C49-DC394B99A02E}"/>
              </a:ext>
            </a:extLst>
          </p:cNvPr>
          <p:cNvSpPr/>
          <p:nvPr/>
        </p:nvSpPr>
        <p:spPr>
          <a:xfrm>
            <a:off x="1016725" y="4721430"/>
            <a:ext cx="2541723" cy="63320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B53AF-D52F-DFA3-5E02-D5D371511826}"/>
              </a:ext>
            </a:extLst>
          </p:cNvPr>
          <p:cNvSpPr/>
          <p:nvPr/>
        </p:nvSpPr>
        <p:spPr>
          <a:xfrm>
            <a:off x="3292312" y="2778229"/>
            <a:ext cx="1059351" cy="28430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EABDC6-6488-EAAB-A6F7-54B1D80C7F7E}"/>
              </a:ext>
            </a:extLst>
          </p:cNvPr>
          <p:cNvSpPr/>
          <p:nvPr/>
        </p:nvSpPr>
        <p:spPr>
          <a:xfrm>
            <a:off x="2436999" y="1995521"/>
            <a:ext cx="2710376" cy="109758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0E1A7-2304-503D-171F-5EBE3FCFD4E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I’m eight and Lottie’s _____. How old are you?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3" name="Picture 2" descr="Cartoon of a child and a robot&#10;&#10;Description automatically generated">
            <a:extLst>
              <a:ext uri="{FF2B5EF4-FFF2-40B4-BE49-F238E27FC236}">
                <a16:creationId xmlns:a16="http://schemas.microsoft.com/office/drawing/2014/main" id="{F9843361-E28C-6022-3017-845522A3204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48" y="2276572"/>
            <a:ext cx="4414329" cy="312093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773669-09D7-CBC5-1EF2-096742670EAE}"/>
              </a:ext>
            </a:extLst>
          </p:cNvPr>
          <p:cNvSpPr/>
          <p:nvPr/>
        </p:nvSpPr>
        <p:spPr>
          <a:xfrm>
            <a:off x="1204196" y="4525772"/>
            <a:ext cx="406615" cy="1874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3A0C2-723B-9AA9-6ADB-394F56C8534A}"/>
              </a:ext>
            </a:extLst>
          </p:cNvPr>
          <p:cNvSpPr/>
          <p:nvPr/>
        </p:nvSpPr>
        <p:spPr>
          <a:xfrm>
            <a:off x="865348" y="4123869"/>
            <a:ext cx="2541723" cy="72355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D6808C-1606-2D37-8319-ACF410C50B12}"/>
              </a:ext>
            </a:extLst>
          </p:cNvPr>
          <p:cNvSpPr/>
          <p:nvPr/>
        </p:nvSpPr>
        <p:spPr>
          <a:xfrm>
            <a:off x="3988105" y="2402843"/>
            <a:ext cx="1159269" cy="52617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D86AC11-3BF4-2237-CD33-434C31DF483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I’m from Melbourne, in Australia. I’m _______.</a:t>
            </a: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USA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Australia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Australian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3" name="Picture 2" descr="Cartoon of people talking&#10;&#10;Description automatically generated">
            <a:extLst>
              <a:ext uri="{FF2B5EF4-FFF2-40B4-BE49-F238E27FC236}">
                <a16:creationId xmlns:a16="http://schemas.microsoft.com/office/drawing/2014/main" id="{6E24F00F-90C4-5040-9CA6-4560FF3550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166" y="2284025"/>
            <a:ext cx="4482777" cy="3169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D0121-3F1E-6E86-B3AC-EF5A950C3AFD}"/>
              </a:ext>
            </a:extLst>
          </p:cNvPr>
          <p:cNvSpPr/>
          <p:nvPr/>
        </p:nvSpPr>
        <p:spPr>
          <a:xfrm>
            <a:off x="2432810" y="2304154"/>
            <a:ext cx="2883666" cy="72355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478413-C807-69E4-23C8-180D6D554FF5}"/>
              </a:ext>
            </a:extLst>
          </p:cNvPr>
          <p:cNvSpPr/>
          <p:nvPr/>
        </p:nvSpPr>
        <p:spPr>
          <a:xfrm>
            <a:off x="1318333" y="4593463"/>
            <a:ext cx="1524019" cy="85988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270B07-B80F-2165-9190-FB7578AE77E0}"/>
              </a:ext>
            </a:extLst>
          </p:cNvPr>
          <p:cNvSpPr/>
          <p:nvPr/>
        </p:nvSpPr>
        <p:spPr>
          <a:xfrm>
            <a:off x="3282232" y="4674303"/>
            <a:ext cx="2001193" cy="72355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ADF9CB3-130A-36D3-E74D-A41EEEABC3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020E7C9-F779-F33C-89EA-BAD89DFBBF8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3834" y="2321800"/>
            <a:ext cx="957736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n w="38100">
                  <a:solidFill>
                    <a:srgbClr val="FF0000"/>
                  </a:solidFill>
                </a:ln>
                <a:solidFill>
                  <a:srgbClr val="F7843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Well-done</a:t>
            </a:r>
          </a:p>
        </p:txBody>
      </p:sp>
    </p:spTree>
    <p:extLst>
      <p:ext uri="{BB962C8B-B14F-4D97-AF65-F5344CB8AC3E}">
        <p14:creationId xmlns:p14="http://schemas.microsoft.com/office/powerpoint/2010/main" val="19665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52A7-CB3E-8A90-5681-D06A4BF6A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3" y="748256"/>
            <a:ext cx="4578415" cy="46385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874FC1-91B7-D319-3ACB-01367B7379EE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13D943-57AA-8157-AF1B-AD7855457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09" y="1406588"/>
            <a:ext cx="10770781" cy="40053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508B45-6555-11E4-F33D-B690F5672024}"/>
              </a:ext>
            </a:extLst>
          </p:cNvPr>
          <p:cNvSpPr/>
          <p:nvPr/>
        </p:nvSpPr>
        <p:spPr>
          <a:xfrm>
            <a:off x="1467292" y="4720856"/>
            <a:ext cx="2232838" cy="946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07397-53A5-A0DB-D14B-E5F77BE15529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Work individually to complete each blank with one word.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9249E-84F6-47CF-BD90-3F5003ECF5AF}"/>
              </a:ext>
            </a:extLst>
          </p:cNvPr>
          <p:cNvSpPr txBox="1"/>
          <p:nvPr/>
        </p:nvSpPr>
        <p:spPr>
          <a:xfrm>
            <a:off x="6579166" y="1959482"/>
            <a:ext cx="1714229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tennis,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9D80A7-A916-9558-F200-9DC7156A2BB7}"/>
              </a:ext>
            </a:extLst>
          </p:cNvPr>
          <p:cNvSpPr txBox="1"/>
          <p:nvPr/>
        </p:nvSpPr>
        <p:spPr>
          <a:xfrm>
            <a:off x="8190085" y="3675094"/>
            <a:ext cx="2091599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swimming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E5327E-5437-6D23-4CBA-8862DF72B3BA}"/>
              </a:ext>
            </a:extLst>
          </p:cNvPr>
          <p:cNvSpPr txBox="1"/>
          <p:nvPr/>
        </p:nvSpPr>
        <p:spPr>
          <a:xfrm>
            <a:off x="8843103" y="4105705"/>
            <a:ext cx="2091599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canoeing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3E48C-78FE-67B4-6C0F-7AACA8D56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2" y="1304245"/>
            <a:ext cx="11167896" cy="4351677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 (Pupils’ book (p.7)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52A7-CB3E-8A90-5681-D06A4BF6A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" y="748256"/>
            <a:ext cx="4578415" cy="46385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874FC1-91B7-D319-3ACB-01367B7379EE}"/>
              </a:ext>
            </a:extLst>
          </p:cNvPr>
          <p:cNvSpPr/>
          <p:nvPr/>
        </p:nvSpPr>
        <p:spPr>
          <a:xfrm>
            <a:off x="5451534" y="5822174"/>
            <a:ext cx="1204447" cy="48490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08B45-6555-11E4-F33D-B690F5672024}"/>
              </a:ext>
            </a:extLst>
          </p:cNvPr>
          <p:cNvSpPr/>
          <p:nvPr/>
        </p:nvSpPr>
        <p:spPr>
          <a:xfrm>
            <a:off x="4593264" y="1128399"/>
            <a:ext cx="2232838" cy="74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07397-53A5-A0DB-D14B-E5F77BE15529}"/>
              </a:ext>
            </a:extLst>
          </p:cNvPr>
          <p:cNvSpPr txBox="1"/>
          <p:nvPr/>
        </p:nvSpPr>
        <p:spPr>
          <a:xfrm>
            <a:off x="2918022" y="6314255"/>
            <a:ext cx="6192973" cy="52322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Work individually to complete each blank with one word.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 with the whole class.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9249E-84F6-47CF-BD90-3F5003ECF5AF}"/>
              </a:ext>
            </a:extLst>
          </p:cNvPr>
          <p:cNvSpPr txBox="1"/>
          <p:nvPr/>
        </p:nvSpPr>
        <p:spPr>
          <a:xfrm>
            <a:off x="6096000" y="2154130"/>
            <a:ext cx="1714229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from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9D80A7-A916-9558-F200-9DC7156A2BB7}"/>
              </a:ext>
            </a:extLst>
          </p:cNvPr>
          <p:cNvSpPr txBox="1"/>
          <p:nvPr/>
        </p:nvSpPr>
        <p:spPr>
          <a:xfrm>
            <a:off x="8998159" y="4281135"/>
            <a:ext cx="2091599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Australian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2F42573-D8DA-679A-7C09-55A241F93D2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3FBAC81-64B1-67CE-6C27-399E59084B09}"/>
              </a:ext>
            </a:extLst>
          </p:cNvPr>
          <p:cNvSpPr/>
          <p:nvPr/>
        </p:nvSpPr>
        <p:spPr>
          <a:xfrm>
            <a:off x="1265984" y="1867215"/>
            <a:ext cx="9443350" cy="33608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1E090-5684-8B55-D59C-7D432C27828C}"/>
              </a:ext>
            </a:extLst>
          </p:cNvPr>
          <p:cNvSpPr txBox="1"/>
          <p:nvPr/>
        </p:nvSpPr>
        <p:spPr>
          <a:xfrm>
            <a:off x="1517172" y="2049204"/>
            <a:ext cx="90577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each team to prepare a piece of paper.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team must find out that three words have one syllable, 4 have two syllables, and 2 have four syllables.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One student reads off the words, and the others listen and clap their hands for each syllable.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Check with the whole class.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One correct word = 1 point.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B1036-3F9D-C4BE-C44A-6AB4B559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845748" y="1212156"/>
            <a:ext cx="1186591" cy="1106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1EB47-7877-471F-C800-48A83EBA86A3}"/>
              </a:ext>
            </a:extLst>
          </p:cNvPr>
          <p:cNvSpPr txBox="1"/>
          <p:nvPr/>
        </p:nvSpPr>
        <p:spPr>
          <a:xfrm>
            <a:off x="3373174" y="1119241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The syllable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2784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STORY: Production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E92707-02D1-DE46-BE1F-44A33ADFB68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each number, students look, say and clap the word out loud.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A733F-E500-FEAF-15EF-AA32C95C01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670" y="681375"/>
            <a:ext cx="4203199" cy="522331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DA4B31-2306-CEB1-D096-2D5F4CCDA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9" t="12857" r="28304" b="17302"/>
          <a:stretch/>
        </p:blipFill>
        <p:spPr>
          <a:xfrm>
            <a:off x="5584368" y="102792"/>
            <a:ext cx="6106892" cy="6134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15D13-328B-48EB-1FFF-B5C105711000}"/>
              </a:ext>
            </a:extLst>
          </p:cNvPr>
          <p:cNvSpPr txBox="1"/>
          <p:nvPr/>
        </p:nvSpPr>
        <p:spPr>
          <a:xfrm>
            <a:off x="6250823" y="967624"/>
            <a:ext cx="4983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What’s the </a:t>
            </a:r>
            <a:r>
              <a:rPr lang="en-US" sz="3200" b="1" dirty="0">
                <a:solidFill>
                  <a:srgbClr val="FF0000"/>
                </a:solidFill>
              </a:rPr>
              <a:t>story title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</a:t>
            </a:r>
          </a:p>
          <a:p>
            <a:r>
              <a:rPr lang="en-US" sz="3200" b="1" dirty="0"/>
              <a:t>2. How many </a:t>
            </a:r>
            <a:r>
              <a:rPr lang="en-US" sz="3200" b="1" dirty="0">
                <a:solidFill>
                  <a:srgbClr val="FF0000"/>
                </a:solidFill>
              </a:rPr>
              <a:t>story frames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  <a:p>
            <a:r>
              <a:rPr lang="en-US" sz="3200" b="1" dirty="0"/>
              <a:t>3. How many </a:t>
            </a:r>
            <a:r>
              <a:rPr lang="en-US" sz="3200" b="1" dirty="0">
                <a:solidFill>
                  <a:srgbClr val="FF0000"/>
                </a:solidFill>
              </a:rPr>
              <a:t>characters</a:t>
            </a:r>
            <a:r>
              <a:rPr lang="en-US" sz="3200" b="1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C538D-67C7-9FEE-CE9C-4E45141D3A57}"/>
              </a:ext>
            </a:extLst>
          </p:cNvPr>
          <p:cNvSpPr txBox="1"/>
          <p:nvPr/>
        </p:nvSpPr>
        <p:spPr>
          <a:xfrm>
            <a:off x="6839814" y="1414403"/>
            <a:ext cx="340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My new </a:t>
            </a:r>
            <a:r>
              <a:rPr lang="en-US" sz="3200" b="1" dirty="0" err="1">
                <a:solidFill>
                  <a:schemeClr val="accent1"/>
                </a:solidFill>
              </a:rPr>
              <a:t>neighbour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70424-540F-3F3F-9E10-D3B23935B23F}"/>
              </a:ext>
            </a:extLst>
          </p:cNvPr>
          <p:cNvSpPr txBox="1"/>
          <p:nvPr/>
        </p:nvSpPr>
        <p:spPr>
          <a:xfrm>
            <a:off x="6850700" y="2422119"/>
            <a:ext cx="261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5 story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067C6-18E4-4CD5-0213-A36751D080A1}"/>
              </a:ext>
            </a:extLst>
          </p:cNvPr>
          <p:cNvSpPr txBox="1"/>
          <p:nvPr/>
        </p:nvSpPr>
        <p:spPr>
          <a:xfrm>
            <a:off x="6794774" y="3369210"/>
            <a:ext cx="223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3 characters</a:t>
            </a:r>
          </a:p>
        </p:txBody>
      </p:sp>
      <p:sp>
        <p:nvSpPr>
          <p:cNvPr id="19" name="Down Arrow 11">
            <a:extLst>
              <a:ext uri="{FF2B5EF4-FFF2-40B4-BE49-F238E27FC236}">
                <a16:creationId xmlns:a16="http://schemas.microsoft.com/office/drawing/2014/main" id="{B3DEB206-ED64-14D5-43EA-2C46789A13DD}"/>
              </a:ext>
            </a:extLst>
          </p:cNvPr>
          <p:cNvSpPr/>
          <p:nvPr/>
        </p:nvSpPr>
        <p:spPr>
          <a:xfrm rot="18423718">
            <a:off x="1435724" y="47766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148937-B289-B3AF-7FFC-F6BD6C881F8B}"/>
              </a:ext>
            </a:extLst>
          </p:cNvPr>
          <p:cNvSpPr/>
          <p:nvPr/>
        </p:nvSpPr>
        <p:spPr>
          <a:xfrm rot="21225227">
            <a:off x="1458788" y="626766"/>
            <a:ext cx="1890466" cy="564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5F4D8AA2-9EEF-07F2-59C8-753E831F8C08}"/>
              </a:ext>
            </a:extLst>
          </p:cNvPr>
          <p:cNvSpPr/>
          <p:nvPr/>
        </p:nvSpPr>
        <p:spPr>
          <a:xfrm rot="18423718">
            <a:off x="977056" y="59890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6F91D6D0-5A77-3ADB-FAEE-0D17AC1025F8}"/>
              </a:ext>
            </a:extLst>
          </p:cNvPr>
          <p:cNvSpPr/>
          <p:nvPr/>
        </p:nvSpPr>
        <p:spPr>
          <a:xfrm rot="18423718">
            <a:off x="3201579" y="300111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D7041BE9-4D65-B8A7-D456-51FEEB1F5380}"/>
              </a:ext>
            </a:extLst>
          </p:cNvPr>
          <p:cNvSpPr/>
          <p:nvPr/>
        </p:nvSpPr>
        <p:spPr>
          <a:xfrm rot="18423718">
            <a:off x="1000601" y="295982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EF59D220-B6FA-787C-D064-EC61F66D80C5}"/>
              </a:ext>
            </a:extLst>
          </p:cNvPr>
          <p:cNvSpPr/>
          <p:nvPr/>
        </p:nvSpPr>
        <p:spPr>
          <a:xfrm rot="18423718">
            <a:off x="3127878" y="501668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C63738EA-77D7-C641-5DB1-EFDE3DEABA12}"/>
              </a:ext>
            </a:extLst>
          </p:cNvPr>
          <p:cNvSpPr/>
          <p:nvPr/>
        </p:nvSpPr>
        <p:spPr>
          <a:xfrm rot="18423718">
            <a:off x="1006303" y="503042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7F071338-2C53-F50A-C50F-39AC194F57D0}"/>
              </a:ext>
            </a:extLst>
          </p:cNvPr>
          <p:cNvSpPr/>
          <p:nvPr/>
        </p:nvSpPr>
        <p:spPr>
          <a:xfrm rot="20952158">
            <a:off x="3436929" y="4659015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38C0F5BB-0BBA-7EA5-6E5C-FB35D451751B}"/>
              </a:ext>
            </a:extLst>
          </p:cNvPr>
          <p:cNvSpPr/>
          <p:nvPr/>
        </p:nvSpPr>
        <p:spPr>
          <a:xfrm rot="20734132">
            <a:off x="3780692" y="446408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n Arrow 11">
            <a:extLst>
              <a:ext uri="{FF2B5EF4-FFF2-40B4-BE49-F238E27FC236}">
                <a16:creationId xmlns:a16="http://schemas.microsoft.com/office/drawing/2014/main" id="{E6E21157-D238-44A6-0798-58AC5981D6D0}"/>
              </a:ext>
            </a:extLst>
          </p:cNvPr>
          <p:cNvSpPr/>
          <p:nvPr/>
        </p:nvSpPr>
        <p:spPr>
          <a:xfrm rot="20069623">
            <a:off x="4496123" y="444427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artoon images of women&#10;&#10;Description automatically generated">
            <a:extLst>
              <a:ext uri="{FF2B5EF4-FFF2-40B4-BE49-F238E27FC236}">
                <a16:creationId xmlns:a16="http://schemas.microsoft.com/office/drawing/2014/main" id="{3E16B7D3-0CE0-DA70-D5EF-4D440332A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30" t="11435" r="54202" b="52868"/>
          <a:stretch/>
        </p:blipFill>
        <p:spPr>
          <a:xfrm>
            <a:off x="6577306" y="3982016"/>
            <a:ext cx="1291596" cy="1260099"/>
          </a:xfrm>
          <a:prstGeom prst="rect">
            <a:avLst/>
          </a:prstGeom>
        </p:spPr>
      </p:pic>
      <p:pic>
        <p:nvPicPr>
          <p:cNvPr id="6" name="Picture 5" descr="A group of cartoon images of women&#10;&#10;Description automatically generated">
            <a:extLst>
              <a:ext uri="{FF2B5EF4-FFF2-40B4-BE49-F238E27FC236}">
                <a16:creationId xmlns:a16="http://schemas.microsoft.com/office/drawing/2014/main" id="{79ECDB37-FBAB-16A9-E14E-288E572581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96" t="49548" r="42336" b="14755"/>
          <a:stretch/>
        </p:blipFill>
        <p:spPr>
          <a:xfrm>
            <a:off x="7982190" y="3953985"/>
            <a:ext cx="1291594" cy="1260098"/>
          </a:xfrm>
          <a:prstGeom prst="rect">
            <a:avLst/>
          </a:prstGeom>
        </p:spPr>
      </p:pic>
      <p:pic>
        <p:nvPicPr>
          <p:cNvPr id="7" name="Picture 6" descr="A group of cartoon images of women&#10;&#10;Description automatically generated">
            <a:extLst>
              <a:ext uri="{FF2B5EF4-FFF2-40B4-BE49-F238E27FC236}">
                <a16:creationId xmlns:a16="http://schemas.microsoft.com/office/drawing/2014/main" id="{6344A079-0E3B-ED51-B701-145A16E8E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77" t="18863" r="13890" b="42080"/>
          <a:stretch/>
        </p:blipFill>
        <p:spPr>
          <a:xfrm>
            <a:off x="9442894" y="3978678"/>
            <a:ext cx="1317178" cy="12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 animBg="1"/>
      <p:bldP spid="19" grpId="1" animBg="1"/>
      <p:bldP spid="19" grpId="2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8144543" y="1598537"/>
            <a:ext cx="37639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338675" y="2908385"/>
            <a:ext cx="3382200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simple cartoon stories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349306" y="3872214"/>
            <a:ext cx="3382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 7,8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359940" y="4434092"/>
            <a:ext cx="33822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296943" y="17943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923743" y="227368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C3AFA-EF5A-9BEC-0CD7-C2476833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5" y="669852"/>
            <a:ext cx="3655965" cy="5183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6440E7-3A22-4E9A-72BB-3E29D1F4A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88" y="669851"/>
            <a:ext cx="3699583" cy="51839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16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BB425-12C6-AB4D-8256-1E1F9859B9D7}"/>
              </a:ext>
            </a:extLst>
          </p:cNvPr>
          <p:cNvSpPr txBox="1"/>
          <p:nvPr/>
        </p:nvSpPr>
        <p:spPr>
          <a:xfrm>
            <a:off x="1937961" y="5903893"/>
            <a:ext cx="9757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/>
              <a:t>In pairs, prepare a mini-board.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Discuss and find the mistake, then write the correct word on the 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The five first pairs with the correct answer can get 2 points.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Check the answer with the whole class.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6E99503E-317E-0747-BB06-E5A57A9A87EC}"/>
              </a:ext>
            </a:extLst>
          </p:cNvPr>
          <p:cNvSpPr/>
          <p:nvPr/>
        </p:nvSpPr>
        <p:spPr>
          <a:xfrm>
            <a:off x="193734" y="3291424"/>
            <a:ext cx="1441152" cy="508081"/>
          </a:xfrm>
          <a:prstGeom prst="roundRect">
            <a:avLst>
              <a:gd name="adj" fmla="val 33408"/>
            </a:avLst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dirty="0">
                <a:solidFill>
                  <a:srgbClr val="FFFFFF"/>
                </a:solidFill>
                <a:cs typeface="Arial Black" panose="020B0604020202020204" pitchFamily="34" charset="0"/>
                <a:sym typeface="Arial"/>
              </a:rPr>
              <a:t>Answer</a:t>
            </a:r>
            <a:endParaRPr kumimoji="0" lang="en-SG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886B2-D4AC-5D06-4A7B-B4FD344B468D}"/>
              </a:ext>
            </a:extLst>
          </p:cNvPr>
          <p:cNvSpPr txBox="1"/>
          <p:nvPr/>
        </p:nvSpPr>
        <p:spPr>
          <a:xfrm>
            <a:off x="2728267" y="703102"/>
            <a:ext cx="673546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 the mistake</a:t>
            </a:r>
            <a:endParaRPr lang="en-VN" sz="3200" dirty="0">
              <a:solidFill>
                <a:schemeClr val="bg1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770E0-8969-734F-DCC2-12A1E878ACC7}"/>
              </a:ext>
            </a:extLst>
          </p:cNvPr>
          <p:cNvSpPr txBox="1"/>
          <p:nvPr/>
        </p:nvSpPr>
        <p:spPr>
          <a:xfrm>
            <a:off x="1828445" y="1488836"/>
            <a:ext cx="853510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What’s her nationality?</a:t>
            </a:r>
          </a:p>
          <a:p>
            <a:r>
              <a:rPr lang="en-US" sz="4800" b="1" dirty="0"/>
              <a:t>	B: She’s </a:t>
            </a:r>
            <a:r>
              <a:rPr lang="en-US" sz="4800" b="1" dirty="0" err="1"/>
              <a:t>Việt</a:t>
            </a:r>
            <a:r>
              <a:rPr lang="en-US" sz="4800" b="1" dirty="0"/>
              <a:t> Nam.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2905CE2-D1D0-866C-0267-9C4792DA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157" y="3207819"/>
            <a:ext cx="591686" cy="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E48B4-0388-D38C-6E7F-EBBD3DB76C69}"/>
              </a:ext>
            </a:extLst>
          </p:cNvPr>
          <p:cNvSpPr txBox="1"/>
          <p:nvPr/>
        </p:nvSpPr>
        <p:spPr>
          <a:xfrm>
            <a:off x="1828444" y="3948828"/>
            <a:ext cx="853510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What’s her nationality?</a:t>
            </a:r>
          </a:p>
          <a:p>
            <a:r>
              <a:rPr lang="en-US" sz="4800" b="1" dirty="0"/>
              <a:t>	B: She’s </a:t>
            </a:r>
            <a:r>
              <a:rPr lang="en-US" sz="4800" b="1" dirty="0">
                <a:solidFill>
                  <a:srgbClr val="FF0000"/>
                </a:solidFill>
              </a:rPr>
              <a:t>Vietnamese</a:t>
            </a:r>
            <a:r>
              <a:rPr lang="en-US" sz="4800" b="1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E5FE4-1A32-9610-FA3E-7DF68E11FFA2}"/>
              </a:ext>
            </a:extLst>
          </p:cNvPr>
          <p:cNvSpPr/>
          <p:nvPr/>
        </p:nvSpPr>
        <p:spPr>
          <a:xfrm>
            <a:off x="4766929" y="2230780"/>
            <a:ext cx="2764465" cy="784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BB425-12C6-AB4D-8256-1E1F9859B9D7}"/>
              </a:ext>
            </a:extLst>
          </p:cNvPr>
          <p:cNvSpPr txBox="1"/>
          <p:nvPr/>
        </p:nvSpPr>
        <p:spPr>
          <a:xfrm>
            <a:off x="1937961" y="5903893"/>
            <a:ext cx="9757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/>
              <a:t>In pairs, prepare a mini-board.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Discuss and find the mistake, then write the correct word on the 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The five first pairs with the correct answer can get 2 points.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Check the answer with the whole class.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6E99503E-317E-0747-BB06-E5A57A9A87EC}"/>
              </a:ext>
            </a:extLst>
          </p:cNvPr>
          <p:cNvSpPr/>
          <p:nvPr/>
        </p:nvSpPr>
        <p:spPr>
          <a:xfrm>
            <a:off x="193734" y="3291424"/>
            <a:ext cx="1441152" cy="508081"/>
          </a:xfrm>
          <a:prstGeom prst="roundRect">
            <a:avLst>
              <a:gd name="adj" fmla="val 33408"/>
            </a:avLst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dirty="0">
                <a:solidFill>
                  <a:srgbClr val="FFFFFF"/>
                </a:solidFill>
                <a:cs typeface="Arial Black" panose="020B0604020202020204" pitchFamily="34" charset="0"/>
                <a:sym typeface="Arial"/>
              </a:rPr>
              <a:t>Answer</a:t>
            </a:r>
            <a:endParaRPr kumimoji="0" lang="en-SG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886B2-D4AC-5D06-4A7B-B4FD344B468D}"/>
              </a:ext>
            </a:extLst>
          </p:cNvPr>
          <p:cNvSpPr txBox="1"/>
          <p:nvPr/>
        </p:nvSpPr>
        <p:spPr>
          <a:xfrm>
            <a:off x="2728269" y="757232"/>
            <a:ext cx="673546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 the mistake</a:t>
            </a:r>
            <a:endParaRPr lang="en-VN" sz="3200" dirty="0">
              <a:solidFill>
                <a:schemeClr val="bg1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770E0-8969-734F-DCC2-12A1E878ACC7}"/>
              </a:ext>
            </a:extLst>
          </p:cNvPr>
          <p:cNvSpPr txBox="1"/>
          <p:nvPr/>
        </p:nvSpPr>
        <p:spPr>
          <a:xfrm>
            <a:off x="1828445" y="1488836"/>
            <a:ext cx="9176253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Where is your aunt from?</a:t>
            </a:r>
          </a:p>
          <a:p>
            <a:r>
              <a:rPr lang="en-US" sz="4800" b="1" dirty="0"/>
              <a:t>	B: She’s Australian.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2905CE2-D1D0-866C-0267-9C4792DA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157" y="3207819"/>
            <a:ext cx="591686" cy="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E48B4-0388-D38C-6E7F-EBBD3DB76C69}"/>
              </a:ext>
            </a:extLst>
          </p:cNvPr>
          <p:cNvSpPr txBox="1"/>
          <p:nvPr/>
        </p:nvSpPr>
        <p:spPr>
          <a:xfrm>
            <a:off x="1828444" y="3948828"/>
            <a:ext cx="9176253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Where is your aunt from?</a:t>
            </a:r>
          </a:p>
          <a:p>
            <a:r>
              <a:rPr lang="en-US" sz="4800" b="1" dirty="0"/>
              <a:t>	B: She’s from </a:t>
            </a:r>
            <a:r>
              <a:rPr lang="en-US" sz="4800" b="1" dirty="0">
                <a:solidFill>
                  <a:srgbClr val="FF0000"/>
                </a:solidFill>
              </a:rPr>
              <a:t>Australia</a:t>
            </a:r>
            <a:r>
              <a:rPr lang="en-US" sz="4800" b="1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E5FE4-1A32-9610-FA3E-7DF68E11FFA2}"/>
              </a:ext>
            </a:extLst>
          </p:cNvPr>
          <p:cNvSpPr/>
          <p:nvPr/>
        </p:nvSpPr>
        <p:spPr>
          <a:xfrm>
            <a:off x="4820092" y="2255120"/>
            <a:ext cx="2856615" cy="784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BB425-12C6-AB4D-8256-1E1F9859B9D7}"/>
              </a:ext>
            </a:extLst>
          </p:cNvPr>
          <p:cNvSpPr txBox="1"/>
          <p:nvPr/>
        </p:nvSpPr>
        <p:spPr>
          <a:xfrm>
            <a:off x="1937961" y="5903893"/>
            <a:ext cx="9757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/>
              <a:t>In pairs, prepare a mini-board.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Discuss and find the mistake, then write the correct word on the 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The five first pairs with the correct answer can get 2 points.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Check the answer with the whole class.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6E99503E-317E-0747-BB06-E5A57A9A87EC}"/>
              </a:ext>
            </a:extLst>
          </p:cNvPr>
          <p:cNvSpPr/>
          <p:nvPr/>
        </p:nvSpPr>
        <p:spPr>
          <a:xfrm>
            <a:off x="193734" y="3291424"/>
            <a:ext cx="1441152" cy="508081"/>
          </a:xfrm>
          <a:prstGeom prst="roundRect">
            <a:avLst>
              <a:gd name="adj" fmla="val 33408"/>
            </a:avLst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dirty="0">
                <a:solidFill>
                  <a:srgbClr val="FFFFFF"/>
                </a:solidFill>
                <a:cs typeface="Arial Black" panose="020B0604020202020204" pitchFamily="34" charset="0"/>
                <a:sym typeface="Arial"/>
              </a:rPr>
              <a:t>Answer</a:t>
            </a:r>
            <a:endParaRPr kumimoji="0" lang="en-SG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886B2-D4AC-5D06-4A7B-B4FD344B468D}"/>
              </a:ext>
            </a:extLst>
          </p:cNvPr>
          <p:cNvSpPr txBox="1"/>
          <p:nvPr/>
        </p:nvSpPr>
        <p:spPr>
          <a:xfrm>
            <a:off x="2728269" y="757232"/>
            <a:ext cx="673546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 the mistake</a:t>
            </a:r>
            <a:endParaRPr lang="en-VN" sz="3200" dirty="0">
              <a:solidFill>
                <a:schemeClr val="bg1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770E0-8969-734F-DCC2-12A1E878ACC7}"/>
              </a:ext>
            </a:extLst>
          </p:cNvPr>
          <p:cNvSpPr txBox="1"/>
          <p:nvPr/>
        </p:nvSpPr>
        <p:spPr>
          <a:xfrm>
            <a:off x="1828445" y="1488836"/>
            <a:ext cx="853510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What’s his nationality?</a:t>
            </a:r>
          </a:p>
          <a:p>
            <a:r>
              <a:rPr lang="en-US" sz="4800" b="1" dirty="0"/>
              <a:t>	B: He’s Turkey.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2905CE2-D1D0-866C-0267-9C4792DA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157" y="3207819"/>
            <a:ext cx="591686" cy="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E48B4-0388-D38C-6E7F-EBBD3DB76C69}"/>
              </a:ext>
            </a:extLst>
          </p:cNvPr>
          <p:cNvSpPr txBox="1"/>
          <p:nvPr/>
        </p:nvSpPr>
        <p:spPr>
          <a:xfrm>
            <a:off x="1828444" y="3948828"/>
            <a:ext cx="853510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What’s his nationality?</a:t>
            </a:r>
          </a:p>
          <a:p>
            <a:r>
              <a:rPr lang="en-US" sz="4800" b="1" dirty="0"/>
              <a:t>	B: He’s </a:t>
            </a:r>
            <a:r>
              <a:rPr lang="en-US" sz="4800" b="1" dirty="0">
                <a:solidFill>
                  <a:srgbClr val="FF0000"/>
                </a:solidFill>
              </a:rPr>
              <a:t>Turkish</a:t>
            </a:r>
            <a:r>
              <a:rPr lang="en-US" sz="4800" b="1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E5FE4-1A32-9610-FA3E-7DF68E11FFA2}"/>
              </a:ext>
            </a:extLst>
          </p:cNvPr>
          <p:cNvSpPr/>
          <p:nvPr/>
        </p:nvSpPr>
        <p:spPr>
          <a:xfrm>
            <a:off x="4598578" y="2246653"/>
            <a:ext cx="1908547" cy="784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3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BB425-12C6-AB4D-8256-1E1F9859B9D7}"/>
              </a:ext>
            </a:extLst>
          </p:cNvPr>
          <p:cNvSpPr txBox="1"/>
          <p:nvPr/>
        </p:nvSpPr>
        <p:spPr>
          <a:xfrm>
            <a:off x="1937961" y="5903893"/>
            <a:ext cx="9757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/>
              <a:t>In pairs, prepare a mini-board.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Discuss and find the mistake, then write the correct word on the 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The five first pairs with the correct answer can get 2 points.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Check the answer with the whole class.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6E99503E-317E-0747-BB06-E5A57A9A87EC}"/>
              </a:ext>
            </a:extLst>
          </p:cNvPr>
          <p:cNvSpPr/>
          <p:nvPr/>
        </p:nvSpPr>
        <p:spPr>
          <a:xfrm>
            <a:off x="193734" y="3207819"/>
            <a:ext cx="1441152" cy="508081"/>
          </a:xfrm>
          <a:prstGeom prst="roundRect">
            <a:avLst>
              <a:gd name="adj" fmla="val 33408"/>
            </a:avLst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dirty="0">
                <a:solidFill>
                  <a:srgbClr val="FFFFFF"/>
                </a:solidFill>
                <a:cs typeface="Arial Black" panose="020B0604020202020204" pitchFamily="34" charset="0"/>
                <a:sym typeface="Arial"/>
              </a:rPr>
              <a:t>Answer</a:t>
            </a:r>
            <a:endParaRPr kumimoji="0" lang="en-SG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886B2-D4AC-5D06-4A7B-B4FD344B468D}"/>
              </a:ext>
            </a:extLst>
          </p:cNvPr>
          <p:cNvSpPr txBox="1"/>
          <p:nvPr/>
        </p:nvSpPr>
        <p:spPr>
          <a:xfrm>
            <a:off x="2728269" y="757232"/>
            <a:ext cx="673546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 the mistake</a:t>
            </a:r>
            <a:endParaRPr lang="en-VN" sz="3200" dirty="0">
              <a:solidFill>
                <a:schemeClr val="bg1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770E0-8969-734F-DCC2-12A1E878ACC7}"/>
              </a:ext>
            </a:extLst>
          </p:cNvPr>
          <p:cNvSpPr txBox="1"/>
          <p:nvPr/>
        </p:nvSpPr>
        <p:spPr>
          <a:xfrm>
            <a:off x="1828445" y="1488836"/>
            <a:ext cx="853510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What’s her nationality?</a:t>
            </a:r>
          </a:p>
          <a:p>
            <a:r>
              <a:rPr lang="en-US" sz="4800" b="1" dirty="0"/>
              <a:t>	B: She’s Argentina.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2905CE2-D1D0-866C-0267-9C4792DA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157" y="3207819"/>
            <a:ext cx="591686" cy="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E48B4-0388-D38C-6E7F-EBBD3DB76C69}"/>
              </a:ext>
            </a:extLst>
          </p:cNvPr>
          <p:cNvSpPr txBox="1"/>
          <p:nvPr/>
        </p:nvSpPr>
        <p:spPr>
          <a:xfrm>
            <a:off x="1828444" y="3948828"/>
            <a:ext cx="853510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/>
              <a:t>	A: What’s her nationality?</a:t>
            </a:r>
          </a:p>
          <a:p>
            <a:r>
              <a:rPr lang="en-US" sz="4800" b="1" dirty="0"/>
              <a:t>	B: She’s </a:t>
            </a:r>
            <a:r>
              <a:rPr lang="en-US" sz="4800" b="1" dirty="0">
                <a:solidFill>
                  <a:srgbClr val="FF0000"/>
                </a:solidFill>
              </a:rPr>
              <a:t>Argentinian</a:t>
            </a:r>
            <a:r>
              <a:rPr lang="en-US" sz="4800" b="1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E5FE4-1A32-9610-FA3E-7DF68E11FFA2}"/>
              </a:ext>
            </a:extLst>
          </p:cNvPr>
          <p:cNvSpPr/>
          <p:nvPr/>
        </p:nvSpPr>
        <p:spPr>
          <a:xfrm>
            <a:off x="4873255" y="2232339"/>
            <a:ext cx="2718392" cy="784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BB425-12C6-AB4D-8256-1E1F9859B9D7}"/>
              </a:ext>
            </a:extLst>
          </p:cNvPr>
          <p:cNvSpPr txBox="1"/>
          <p:nvPr/>
        </p:nvSpPr>
        <p:spPr>
          <a:xfrm>
            <a:off x="1937961" y="5903893"/>
            <a:ext cx="9757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dirty="0"/>
              <a:t>In pairs, prepare a mini-board.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Discuss and find the mistake, then write the correct word on the board.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The five first pairs with the correct answer can get 2 points.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Check the answer with the whole class.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6E99503E-317E-0747-BB06-E5A57A9A87EC}"/>
              </a:ext>
            </a:extLst>
          </p:cNvPr>
          <p:cNvSpPr/>
          <p:nvPr/>
        </p:nvSpPr>
        <p:spPr>
          <a:xfrm>
            <a:off x="193734" y="3257897"/>
            <a:ext cx="1441152" cy="508081"/>
          </a:xfrm>
          <a:prstGeom prst="roundRect">
            <a:avLst>
              <a:gd name="adj" fmla="val 33408"/>
            </a:avLst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dirty="0">
                <a:solidFill>
                  <a:srgbClr val="FFFFFF"/>
                </a:solidFill>
                <a:cs typeface="Arial Black" panose="020B0604020202020204" pitchFamily="34" charset="0"/>
                <a:sym typeface="Arial"/>
              </a:rPr>
              <a:t>Answer</a:t>
            </a:r>
            <a:endParaRPr kumimoji="0" lang="en-SG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886B2-D4AC-5D06-4A7B-B4FD344B468D}"/>
              </a:ext>
            </a:extLst>
          </p:cNvPr>
          <p:cNvSpPr txBox="1"/>
          <p:nvPr/>
        </p:nvSpPr>
        <p:spPr>
          <a:xfrm>
            <a:off x="2728269" y="757232"/>
            <a:ext cx="673546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 the mistake</a:t>
            </a:r>
            <a:endParaRPr lang="en-VN" sz="3200" dirty="0">
              <a:solidFill>
                <a:schemeClr val="bg1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770E0-8969-734F-DCC2-12A1E878ACC7}"/>
              </a:ext>
            </a:extLst>
          </p:cNvPr>
          <p:cNvSpPr txBox="1"/>
          <p:nvPr/>
        </p:nvSpPr>
        <p:spPr>
          <a:xfrm>
            <a:off x="1104453" y="1505387"/>
            <a:ext cx="9983089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/>
              <a:t>A: What’s your new </a:t>
            </a:r>
            <a:r>
              <a:rPr lang="en-US" sz="4800" b="1" dirty="0" err="1"/>
              <a:t>neighbour</a:t>
            </a:r>
            <a:r>
              <a:rPr lang="en-US" sz="4800" b="1" dirty="0"/>
              <a:t> from?</a:t>
            </a:r>
          </a:p>
          <a:p>
            <a:pPr algn="ctr"/>
            <a:r>
              <a:rPr lang="en-US" sz="4800" b="1" dirty="0"/>
              <a:t>B: She’s from American.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2905CE2-D1D0-866C-0267-9C4792DA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157" y="3229085"/>
            <a:ext cx="591686" cy="5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E48B4-0388-D38C-6E7F-EBBD3DB76C69}"/>
              </a:ext>
            </a:extLst>
          </p:cNvPr>
          <p:cNvSpPr txBox="1"/>
          <p:nvPr/>
        </p:nvSpPr>
        <p:spPr>
          <a:xfrm>
            <a:off x="1023600" y="3948828"/>
            <a:ext cx="10144793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/>
              <a:t>A: What’s your new </a:t>
            </a:r>
            <a:r>
              <a:rPr lang="en-US" sz="4800" b="1" dirty="0" err="1"/>
              <a:t>neighbour</a:t>
            </a:r>
            <a:r>
              <a:rPr lang="en-US" sz="4800" b="1" dirty="0"/>
              <a:t> from?</a:t>
            </a:r>
          </a:p>
          <a:p>
            <a:pPr algn="ctr"/>
            <a:r>
              <a:rPr lang="en-US" sz="4800" b="1" dirty="0"/>
              <a:t>B: She’s from </a:t>
            </a:r>
            <a:r>
              <a:rPr lang="en-US" sz="4800" b="1" dirty="0">
                <a:solidFill>
                  <a:srgbClr val="FF0000"/>
                </a:solidFill>
              </a:rPr>
              <a:t>the USA</a:t>
            </a:r>
            <a:r>
              <a:rPr lang="en-US" sz="4800" b="1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6E5FE4-1A32-9610-FA3E-7DF68E11FFA2}"/>
              </a:ext>
            </a:extLst>
          </p:cNvPr>
          <p:cNvSpPr/>
          <p:nvPr/>
        </p:nvSpPr>
        <p:spPr>
          <a:xfrm>
            <a:off x="6391843" y="2251553"/>
            <a:ext cx="2721677" cy="7848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6624E7-3D1F-2317-9B0B-9B96385B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144" y="738905"/>
            <a:ext cx="8915711" cy="5015087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6C6DB59-A3E3-A897-84F8-222ADF9814C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5777</TotalTime>
  <Words>986</Words>
  <Application>Microsoft Macintosh PowerPoint</Application>
  <PresentationFormat>Widescreen</PresentationFormat>
  <Paragraphs>185</Paragraphs>
  <Slides>31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Carter One</vt:lpstr>
      <vt:lpstr>Arial</vt:lpstr>
      <vt:lpstr>Arial Black</vt:lpstr>
      <vt:lpstr>Calibri</vt:lpstr>
      <vt:lpstr>Calibri Light</vt:lpstr>
      <vt:lpstr>Century Gothic</vt:lpstr>
      <vt:lpstr>Georgia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450</cp:revision>
  <dcterms:created xsi:type="dcterms:W3CDTF">2023-11-28T02:26:41Z</dcterms:created>
  <dcterms:modified xsi:type="dcterms:W3CDTF">2024-08-01T08:24:13Z</dcterms:modified>
</cp:coreProperties>
</file>