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sldIdLst>
    <p:sldId id="256" r:id="rId3"/>
    <p:sldId id="266" r:id="rId4"/>
    <p:sldId id="267" r:id="rId5"/>
    <p:sldId id="306" r:id="rId6"/>
    <p:sldId id="268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58" r:id="rId21"/>
    <p:sldId id="265" r:id="rId22"/>
    <p:sldId id="283" r:id="rId23"/>
    <p:sldId id="284" r:id="rId24"/>
    <p:sldId id="285" r:id="rId25"/>
    <p:sldId id="286" r:id="rId26"/>
    <p:sldId id="287" r:id="rId27"/>
    <p:sldId id="288" r:id="rId28"/>
    <p:sldId id="307" r:id="rId29"/>
    <p:sldId id="289" r:id="rId30"/>
    <p:sldId id="290" r:id="rId31"/>
    <p:sldId id="291" r:id="rId32"/>
    <p:sldId id="292" r:id="rId33"/>
    <p:sldId id="294" r:id="rId34"/>
    <p:sldId id="295" r:id="rId35"/>
    <p:sldId id="297" r:id="rId36"/>
    <p:sldId id="303" r:id="rId37"/>
    <p:sldId id="300" r:id="rId38"/>
    <p:sldId id="302" r:id="rId39"/>
    <p:sldId id="301" r:id="rId40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8438"/>
    <a:srgbClr val="F78437"/>
    <a:srgbClr val="D67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7765"/>
    <p:restoredTop sz="95118"/>
  </p:normalViewPr>
  <p:slideViewPr>
    <p:cSldViewPr snapToGrid="0" snapToObjects="1">
      <p:cViewPr varScale="1">
        <p:scale>
          <a:sx n="41" d="100"/>
          <a:sy n="41" d="100"/>
        </p:scale>
        <p:origin x="216" y="1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42B71-D28B-1C42-BA8C-5D07633D4B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B53218-2A88-1849-9326-6485B3864C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43933-8003-8A41-B962-8E4E70E5B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2DA6-657E-E942-85AA-6C4CABA7C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61084-ABB7-5045-9553-3138A76B2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01386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FAF8-0A65-3141-AB8B-A7EB58933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EB3443-BC0C-0F47-A913-0C526ADB96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3F0BA-4597-6840-AE53-A16550176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169E4-3054-E64E-9DB9-1360B11C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F149C-876D-5A47-9A87-25EDCCFC1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01515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29D083-0B8A-9246-AE1D-7C301F0B95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B21D4-4C92-A942-9E3D-D362D86025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7B798-DDFE-0945-9D1D-0374F97E9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784C8-E921-B646-BD32-73256EC6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F9E25-D7B7-644D-974E-D8C13EA4B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65976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BB04C-B860-4006-BBB2-F0B2980B4FEF}" type="datetimeFigureOut">
              <a:rPr lang="en-US" smtClean="0"/>
              <a:t>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4C389-BBDB-4B02-ABB0-C44D024C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7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BB04C-B860-4006-BBB2-F0B2980B4FEF}" type="datetimeFigureOut">
              <a:rPr lang="en-US" smtClean="0"/>
              <a:t>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4C389-BBDB-4B02-ABB0-C44D024C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168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BB04C-B860-4006-BBB2-F0B2980B4FEF}" type="datetimeFigureOut">
              <a:rPr lang="en-US" smtClean="0"/>
              <a:t>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4C389-BBDB-4B02-ABB0-C44D024C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4082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BB04C-B860-4006-BBB2-F0B2980B4FEF}" type="datetimeFigureOut">
              <a:rPr lang="en-US" smtClean="0"/>
              <a:t>7/11/24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4C389-BBDB-4B02-ABB0-C44D024C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604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BB04C-B860-4006-BBB2-F0B2980B4FEF}" type="datetimeFigureOut">
              <a:rPr lang="en-US" smtClean="0"/>
              <a:t>7/11/24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4C389-BBDB-4B02-ABB0-C44D024C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8372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BB04C-B860-4006-BBB2-F0B2980B4FEF}" type="datetimeFigureOut">
              <a:rPr lang="en-US" smtClean="0"/>
              <a:t>7/11/24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4C389-BBDB-4B02-ABB0-C44D024C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7160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BB04C-B860-4006-BBB2-F0B2980B4FEF}" type="datetimeFigureOut">
              <a:rPr lang="en-US" smtClean="0"/>
              <a:t>7/11/24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4C389-BBDB-4B02-ABB0-C44D024C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7336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BB04C-B860-4006-BBB2-F0B2980B4FEF}" type="datetimeFigureOut">
              <a:rPr lang="en-US" smtClean="0"/>
              <a:t>7/11/24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4C389-BBDB-4B02-ABB0-C44D024C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938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608CF-7CAC-0243-85BB-6FAA0FE42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01184-B1C9-C84A-AC28-64088836F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68A50-A310-8E44-9B95-6755587AA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1D914-245C-B447-937B-4DDA91C9F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E0253-5905-FE41-BD94-4EA65B410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352412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BB04C-B860-4006-BBB2-F0B2980B4FEF}" type="datetimeFigureOut">
              <a:rPr lang="en-US" smtClean="0"/>
              <a:t>7/11/24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4C389-BBDB-4B02-ABB0-C44D024C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8264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BB04C-B860-4006-BBB2-F0B2980B4FEF}" type="datetimeFigureOut">
              <a:rPr lang="en-US" smtClean="0"/>
              <a:t>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4C389-BBDB-4B02-ABB0-C44D024C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3570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BB04C-B860-4006-BBB2-F0B2980B4FEF}" type="datetimeFigureOut">
              <a:rPr lang="en-US" smtClean="0"/>
              <a:t>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4C389-BBDB-4B02-ABB0-C44D024C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681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67512-800C-3B4D-8F3E-00541DCE9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036E75-8DF7-3844-951E-2A1965A52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033B8-035B-AB41-93F5-48166DC89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AC78A-2609-AF49-AD54-0465CD53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A969B-6FEA-6C44-B10E-BD5797B63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59096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E94D6-F8D3-CF44-B5AF-F606F08A3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F3439-00AC-4949-8F93-482DA80874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C9940C-5FCA-9F41-98B8-6DEDCBA4FE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073DD-1134-574B-AE73-78B58AB97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A4FE18-C5D6-9D4E-BF10-D695A6F3D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E260C4-BB28-3541-8B96-BB48EC6C3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17607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99B51-12B1-4740-9770-A28EBCA60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87EDD-F2E9-5E44-9698-EBABAF884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3E509C-BDA3-804D-B909-E6D023451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21C67D-CCFD-1B4C-B834-9E4C39EF5A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32BC66-3FFE-4841-9A81-4C17E6AAA7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AAFB3E-75C6-1E43-A929-9303D3884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7D531E-9A71-8549-876B-8BEFC36D1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9DDB24-3E2E-C340-9627-637BFF4A5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37703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F8B9F-E924-654F-AAE8-74AA673FA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12CD5E-B4EF-FB47-8398-BBF8BED1D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AEC918-2BA0-174A-A7FE-3310BF2FC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A3B8A6-28C6-FC45-908E-586EED32C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72958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E6C021-BC14-F543-BEA8-3ECBA6BF2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FABC50-41AC-7C47-9711-C9DEB4E85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3A2FF-B620-924C-8C2F-7A6E137AF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08710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F4888-6F32-6A44-8215-FFA8AD8C4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B6429-66EB-EE43-BC52-1E4BB4795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190DFD-051B-E84B-B9D5-E7ABA398ED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03EE3C-E4B0-2E49-BBBD-A963A117B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F7A4ED-DE07-0542-9F05-FCB0E0CE8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76CA77-CEB9-F445-8A43-430AAA7C6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38075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43421-1800-914B-9777-E7EF01B68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5B7EF7-EF9A-5945-AD2C-6012BE2444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F5E80-212C-E144-A728-5CE570A9B0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953433-6B63-0649-B8F9-B86A84E8B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942F6C-E31A-CF47-9888-944E41676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09B252-186F-EF45-8BA3-97414DBB2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52767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859B08-B414-FE42-8E47-67143C8F6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C91514-C9A6-2340-B3B1-FD6DCC33F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ABC3F-3629-C647-87B6-EEEC1F6BD6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56345-128C-994A-923E-DC503EB6F2DE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CC94B-BF89-F34A-BBC3-1DC2D62C08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A608F-CE39-1247-9355-A76C7AC812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13295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BB04C-B860-4006-BBB2-F0B2980B4FEF}" type="datetimeFigureOut">
              <a:rPr lang="en-US" smtClean="0"/>
              <a:t>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4C389-BBDB-4B02-ABB0-C44D024C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295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36.emf"/><Relationship Id="rId18" Type="http://schemas.openxmlformats.org/officeDocument/2006/relationships/slide" Target="slide24.xml"/><Relationship Id="rId3" Type="http://schemas.openxmlformats.org/officeDocument/2006/relationships/image" Target="../media/image29.png"/><Relationship Id="rId21" Type="http://schemas.openxmlformats.org/officeDocument/2006/relationships/image" Target="../media/image40.emf"/><Relationship Id="rId7" Type="http://schemas.openxmlformats.org/officeDocument/2006/relationships/image" Target="../media/image33.png"/><Relationship Id="rId12" Type="http://schemas.openxmlformats.org/officeDocument/2006/relationships/slide" Target="slide21.xml"/><Relationship Id="rId17" Type="http://schemas.openxmlformats.org/officeDocument/2006/relationships/image" Target="../media/image38.emf"/><Relationship Id="rId2" Type="http://schemas.openxmlformats.org/officeDocument/2006/relationships/image" Target="../media/image28.png"/><Relationship Id="rId16" Type="http://schemas.openxmlformats.org/officeDocument/2006/relationships/slide" Target="slide23.xml"/><Relationship Id="rId20" Type="http://schemas.openxmlformats.org/officeDocument/2006/relationships/slide" Target="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11" Type="http://schemas.openxmlformats.org/officeDocument/2006/relationships/image" Target="../media/image35.emf"/><Relationship Id="rId5" Type="http://schemas.openxmlformats.org/officeDocument/2006/relationships/image" Target="../media/image31.png"/><Relationship Id="rId15" Type="http://schemas.openxmlformats.org/officeDocument/2006/relationships/image" Target="../media/image37.emf"/><Relationship Id="rId23" Type="http://schemas.openxmlformats.org/officeDocument/2006/relationships/image" Target="../media/image41.emf"/><Relationship Id="rId10" Type="http://schemas.openxmlformats.org/officeDocument/2006/relationships/slide" Target="slide20.xml"/><Relationship Id="rId19" Type="http://schemas.openxmlformats.org/officeDocument/2006/relationships/image" Target="../media/image39.emf"/><Relationship Id="rId4" Type="http://schemas.openxmlformats.org/officeDocument/2006/relationships/image" Target="../media/image30.png"/><Relationship Id="rId9" Type="http://schemas.openxmlformats.org/officeDocument/2006/relationships/image" Target="../media/image34.emf"/><Relationship Id="rId14" Type="http://schemas.openxmlformats.org/officeDocument/2006/relationships/slide" Target="slide22.xml"/><Relationship Id="rId22" Type="http://schemas.openxmlformats.org/officeDocument/2006/relationships/slide" Target="slide2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4.wav"/><Relationship Id="rId7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6.png"/><Relationship Id="rId4" Type="http://schemas.openxmlformats.org/officeDocument/2006/relationships/image" Target="../media/image42.jpg"/><Relationship Id="rId9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4.wav"/><Relationship Id="rId7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6.png"/><Relationship Id="rId4" Type="http://schemas.openxmlformats.org/officeDocument/2006/relationships/image" Target="../media/image42.jpg"/><Relationship Id="rId9" Type="http://schemas.openxmlformats.org/officeDocument/2006/relationships/slide" Target="slide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4.wav"/><Relationship Id="rId7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6.png"/><Relationship Id="rId4" Type="http://schemas.openxmlformats.org/officeDocument/2006/relationships/image" Target="../media/image42.jpg"/><Relationship Id="rId9" Type="http://schemas.openxmlformats.org/officeDocument/2006/relationships/slide" Target="slide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4.wav"/><Relationship Id="rId7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6.png"/><Relationship Id="rId4" Type="http://schemas.openxmlformats.org/officeDocument/2006/relationships/image" Target="../media/image42.jpg"/><Relationship Id="rId9" Type="http://schemas.openxmlformats.org/officeDocument/2006/relationships/slide" Target="slide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4.wav"/><Relationship Id="rId7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6.png"/><Relationship Id="rId4" Type="http://schemas.openxmlformats.org/officeDocument/2006/relationships/image" Target="../media/image42.jpg"/><Relationship Id="rId9" Type="http://schemas.openxmlformats.org/officeDocument/2006/relationships/slide" Target="slide1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4.wav"/><Relationship Id="rId7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6.png"/><Relationship Id="rId4" Type="http://schemas.openxmlformats.org/officeDocument/2006/relationships/image" Target="../media/image42.jpg"/><Relationship Id="rId9" Type="http://schemas.openxmlformats.org/officeDocument/2006/relationships/slide" Target="slide1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4.wav"/><Relationship Id="rId7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6.png"/><Relationship Id="rId4" Type="http://schemas.openxmlformats.org/officeDocument/2006/relationships/image" Target="../media/image42.jpg"/><Relationship Id="rId9" Type="http://schemas.openxmlformats.org/officeDocument/2006/relationships/slide" Target="slide1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4.wav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6.png"/><Relationship Id="rId4" Type="http://schemas.openxmlformats.org/officeDocument/2006/relationships/image" Target="../media/image42.jpg"/><Relationship Id="rId9" Type="http://schemas.openxmlformats.org/officeDocument/2006/relationships/slide" Target="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5.mp3"/><Relationship Id="rId7" Type="http://schemas.openxmlformats.org/officeDocument/2006/relationships/image" Target="../media/image5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Relationship Id="rId9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7.mp3"/><Relationship Id="rId7" Type="http://schemas.openxmlformats.org/officeDocument/2006/relationships/image" Target="../media/image5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p3"/><Relationship Id="rId9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openxmlformats.org/officeDocument/2006/relationships/image" Target="../media/image3.pn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96EFD3A-3CA5-DE4C-9EDF-C318732F5AE6}"/>
              </a:ext>
            </a:extLst>
          </p:cNvPr>
          <p:cNvSpPr/>
          <p:nvPr/>
        </p:nvSpPr>
        <p:spPr>
          <a:xfrm>
            <a:off x="2839209" y="2128837"/>
            <a:ext cx="7131083" cy="2114550"/>
          </a:xfrm>
          <a:prstGeom prst="roundRect">
            <a:avLst/>
          </a:prstGeom>
          <a:solidFill>
            <a:srgbClr val="E2F3DB"/>
          </a:solidFill>
          <a:ln w="28575">
            <a:solidFill>
              <a:srgbClr val="BD4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</a:rPr>
              <a:t>UNIT 1 – NEW SCHOOL</a:t>
            </a:r>
          </a:p>
          <a:p>
            <a:pPr algn="ctr"/>
            <a:r>
              <a:rPr lang="en-US" sz="4400" b="1" dirty="0">
                <a:solidFill>
                  <a:srgbClr val="7030A0"/>
                </a:solidFill>
              </a:rPr>
              <a:t>Lesson 1 – Vocabulary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A190F2-A1B0-474D-8B64-64507EFD8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1014" y="3545509"/>
            <a:ext cx="4499230" cy="31683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52F57D-A8FA-A340-ABF5-15DB1A6EBD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0806" y="3383259"/>
            <a:ext cx="5121406" cy="360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15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School Subjects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-65537" y="2292823"/>
            <a:ext cx="1894373" cy="3695778"/>
          </a:xfrm>
          <a:prstGeom prst="rect">
            <a:avLst/>
          </a:prstGeom>
        </p:spPr>
      </p:pic>
      <p:sp>
        <p:nvSpPr>
          <p:cNvPr id="9" name="Speech Bubble: Rectangle with Corners Rounded 9">
            <a:extLst>
              <a:ext uri="{FF2B5EF4-FFF2-40B4-BE49-F238E27FC236}">
                <a16:creationId xmlns:a16="http://schemas.microsoft.com/office/drawing/2014/main" id="{C7931FDB-6E33-814C-91C0-6D910D947A6D}"/>
              </a:ext>
            </a:extLst>
          </p:cNvPr>
          <p:cNvSpPr/>
          <p:nvPr/>
        </p:nvSpPr>
        <p:spPr>
          <a:xfrm rot="438702">
            <a:off x="1013818" y="1249486"/>
            <a:ext cx="2296190" cy="1046480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Let’s spell!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8B5C551A-7046-6040-93BC-60C6FF3C865D}"/>
              </a:ext>
            </a:extLst>
          </p:cNvPr>
          <p:cNvSpPr/>
          <p:nvPr/>
        </p:nvSpPr>
        <p:spPr>
          <a:xfrm>
            <a:off x="2141109" y="428952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s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00EDCAD9-FB76-874A-A5F2-D86330196DF7}"/>
              </a:ext>
            </a:extLst>
          </p:cNvPr>
          <p:cNvSpPr/>
          <p:nvPr/>
        </p:nvSpPr>
        <p:spPr>
          <a:xfrm>
            <a:off x="2811209" y="428150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o</a:t>
            </a: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4DADDD60-7A6B-074E-8A14-68F8633DC5F6}"/>
              </a:ext>
            </a:extLst>
          </p:cNvPr>
          <p:cNvSpPr/>
          <p:nvPr/>
        </p:nvSpPr>
        <p:spPr>
          <a:xfrm>
            <a:off x="3495545" y="428150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8939B6DD-C9E7-2841-8545-22F94ECD3D09}"/>
              </a:ext>
            </a:extLst>
          </p:cNvPr>
          <p:cNvSpPr/>
          <p:nvPr/>
        </p:nvSpPr>
        <p:spPr>
          <a:xfrm>
            <a:off x="4145221" y="428741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i</a:t>
            </a: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5C99E65F-130E-904C-87D1-85B1364F21DB}"/>
              </a:ext>
            </a:extLst>
          </p:cNvPr>
          <p:cNvSpPr/>
          <p:nvPr/>
        </p:nvSpPr>
        <p:spPr>
          <a:xfrm>
            <a:off x="4813915" y="429292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6870398" y="1295075"/>
            <a:ext cx="4992902" cy="398298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1626917" y="3098301"/>
            <a:ext cx="6141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accent1"/>
                </a:solidFill>
              </a:rPr>
              <a:t>social science </a:t>
            </a:r>
          </a:p>
        </p:txBody>
      </p:sp>
      <p:pic>
        <p:nvPicPr>
          <p:cNvPr id="20" name="1.01.mp3" descr="1.01.mp3">
            <a:hlinkClick r:id="" action="ppaction://media"/>
            <a:extLst>
              <a:ext uri="{FF2B5EF4-FFF2-40B4-BE49-F238E27FC236}">
                <a16:creationId xmlns:a16="http://schemas.microsoft.com/office/drawing/2014/main" id="{368C28D2-79B3-BC4B-A00D-AE93E0FFC7A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433.2291" end="13966.379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93784" y="2065798"/>
            <a:ext cx="1078645" cy="1078645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0DE6DB48-7C9E-FD47-8CD7-C33D85A2A35C}"/>
              </a:ext>
            </a:extLst>
          </p:cNvPr>
          <p:cNvSpPr/>
          <p:nvPr/>
        </p:nvSpPr>
        <p:spPr>
          <a:xfrm>
            <a:off x="5464524" y="428952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l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D14639B7-D8B1-5C42-B8FB-3EC648372CA4}"/>
              </a:ext>
            </a:extLst>
          </p:cNvPr>
          <p:cNvSpPr/>
          <p:nvPr/>
        </p:nvSpPr>
        <p:spPr>
          <a:xfrm>
            <a:off x="1814120" y="5128920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s</a:t>
            </a:r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4CADC73A-CFD5-C241-938F-172FCAA5942E}"/>
              </a:ext>
            </a:extLst>
          </p:cNvPr>
          <p:cNvSpPr/>
          <p:nvPr/>
        </p:nvSpPr>
        <p:spPr>
          <a:xfrm>
            <a:off x="2484220" y="512090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81591AA7-C4E7-244C-9CB8-D1756A9FD982}"/>
              </a:ext>
            </a:extLst>
          </p:cNvPr>
          <p:cNvSpPr/>
          <p:nvPr/>
        </p:nvSpPr>
        <p:spPr>
          <a:xfrm>
            <a:off x="3168556" y="512090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i</a:t>
            </a: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606894C0-57AE-914E-8A0E-90B8EFBB21D3}"/>
              </a:ext>
            </a:extLst>
          </p:cNvPr>
          <p:cNvSpPr/>
          <p:nvPr/>
        </p:nvSpPr>
        <p:spPr>
          <a:xfrm>
            <a:off x="3818232" y="512680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C4F135AA-161C-904E-8371-85156B9F00B8}"/>
              </a:ext>
            </a:extLst>
          </p:cNvPr>
          <p:cNvSpPr/>
          <p:nvPr/>
        </p:nvSpPr>
        <p:spPr>
          <a:xfrm>
            <a:off x="4486926" y="513232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n</a:t>
            </a:r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3DDBA5F6-7F20-0F44-AA28-15C5A1315BAD}"/>
              </a:ext>
            </a:extLst>
          </p:cNvPr>
          <p:cNvSpPr/>
          <p:nvPr/>
        </p:nvSpPr>
        <p:spPr>
          <a:xfrm>
            <a:off x="5137535" y="5128920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769FEF70-305E-8843-9CDD-5451A8729035}"/>
              </a:ext>
            </a:extLst>
          </p:cNvPr>
          <p:cNvSpPr/>
          <p:nvPr/>
        </p:nvSpPr>
        <p:spPr>
          <a:xfrm>
            <a:off x="5806229" y="513443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790EBB-A69C-1E43-B7B9-D9D2E09522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1406" y="1287837"/>
            <a:ext cx="4798769" cy="402753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951D78E-64D5-6040-884A-4C7E6C8C09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09334" y="-32075"/>
            <a:ext cx="1744486" cy="122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0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6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/>
      <p:bldP spid="16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School Subjects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-65537" y="2292823"/>
            <a:ext cx="1894373" cy="3695778"/>
          </a:xfrm>
          <a:prstGeom prst="rect">
            <a:avLst/>
          </a:prstGeom>
        </p:spPr>
      </p:pic>
      <p:sp>
        <p:nvSpPr>
          <p:cNvPr id="9" name="Speech Bubble: Rectangle with Corners Rounded 9">
            <a:extLst>
              <a:ext uri="{FF2B5EF4-FFF2-40B4-BE49-F238E27FC236}">
                <a16:creationId xmlns:a16="http://schemas.microsoft.com/office/drawing/2014/main" id="{C7931FDB-6E33-814C-91C0-6D910D947A6D}"/>
              </a:ext>
            </a:extLst>
          </p:cNvPr>
          <p:cNvSpPr/>
          <p:nvPr/>
        </p:nvSpPr>
        <p:spPr>
          <a:xfrm rot="438702">
            <a:off x="1013818" y="1249486"/>
            <a:ext cx="2296190" cy="1046480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Let’s spell!</a:t>
            </a: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8939B6DD-C9E7-2841-8545-22F94ECD3D09}"/>
              </a:ext>
            </a:extLst>
          </p:cNvPr>
          <p:cNvSpPr/>
          <p:nvPr/>
        </p:nvSpPr>
        <p:spPr>
          <a:xfrm>
            <a:off x="3419592" y="4512662"/>
            <a:ext cx="978302" cy="790821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800" b="1" dirty="0">
                <a:solidFill>
                  <a:prstClr val="white"/>
                </a:solidFill>
              </a:rPr>
              <a:t>P</a:t>
            </a: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5C99E65F-130E-904C-87D1-85B1364F21DB}"/>
              </a:ext>
            </a:extLst>
          </p:cNvPr>
          <p:cNvSpPr/>
          <p:nvPr/>
        </p:nvSpPr>
        <p:spPr>
          <a:xfrm>
            <a:off x="4416114" y="4512662"/>
            <a:ext cx="978302" cy="790821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800" b="1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6571437" y="1320494"/>
            <a:ext cx="4992902" cy="398298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3789917" y="3008578"/>
            <a:ext cx="16900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1"/>
                </a:solidFill>
              </a:rPr>
              <a:t>PE</a:t>
            </a:r>
          </a:p>
        </p:txBody>
      </p:sp>
      <p:pic>
        <p:nvPicPr>
          <p:cNvPr id="20" name="1.01.mp3" descr="1.01.mp3">
            <a:hlinkClick r:id="" action="ppaction://media"/>
            <a:extLst>
              <a:ext uri="{FF2B5EF4-FFF2-40B4-BE49-F238E27FC236}">
                <a16:creationId xmlns:a16="http://schemas.microsoft.com/office/drawing/2014/main" id="{368C28D2-79B3-BC4B-A00D-AE93E0FFC7A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404.1766" end="11336.53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26620" y="2060812"/>
            <a:ext cx="1054945" cy="10549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6AB0D8-413B-2545-8C2F-B45B95D81D2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70" b="2005"/>
          <a:stretch/>
        </p:blipFill>
        <p:spPr>
          <a:xfrm>
            <a:off x="6656965" y="1348541"/>
            <a:ext cx="4907374" cy="39549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1310F9-5EDE-A64C-8195-445EC9DA51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09334" y="-32075"/>
            <a:ext cx="1744486" cy="122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86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2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9" grpId="0" animBg="1"/>
      <p:bldP spid="14" grpId="0" animBg="1"/>
      <p:bldP spid="15" grpId="0" animBg="1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School Subjects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-65537" y="2292823"/>
            <a:ext cx="1894373" cy="3695778"/>
          </a:xfrm>
          <a:prstGeom prst="rect">
            <a:avLst/>
          </a:prstGeom>
        </p:spPr>
      </p:pic>
      <p:sp>
        <p:nvSpPr>
          <p:cNvPr id="9" name="Speech Bubble: Rectangle with Corners Rounded 9">
            <a:extLst>
              <a:ext uri="{FF2B5EF4-FFF2-40B4-BE49-F238E27FC236}">
                <a16:creationId xmlns:a16="http://schemas.microsoft.com/office/drawing/2014/main" id="{C7931FDB-6E33-814C-91C0-6D910D947A6D}"/>
              </a:ext>
            </a:extLst>
          </p:cNvPr>
          <p:cNvSpPr/>
          <p:nvPr/>
        </p:nvSpPr>
        <p:spPr>
          <a:xfrm rot="438702">
            <a:off x="1013818" y="1249486"/>
            <a:ext cx="2296190" cy="1046480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Let’s spell!</a:t>
            </a: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8939B6DD-C9E7-2841-8545-22F94ECD3D09}"/>
              </a:ext>
            </a:extLst>
          </p:cNvPr>
          <p:cNvSpPr/>
          <p:nvPr/>
        </p:nvSpPr>
        <p:spPr>
          <a:xfrm>
            <a:off x="2911524" y="4512661"/>
            <a:ext cx="978302" cy="790821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800" b="1" dirty="0">
                <a:solidFill>
                  <a:prstClr val="white"/>
                </a:solidFill>
              </a:rPr>
              <a:t>l</a:t>
            </a: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5C99E65F-130E-904C-87D1-85B1364F21DB}"/>
              </a:ext>
            </a:extLst>
          </p:cNvPr>
          <p:cNvSpPr/>
          <p:nvPr/>
        </p:nvSpPr>
        <p:spPr>
          <a:xfrm>
            <a:off x="3903263" y="4512661"/>
            <a:ext cx="978302" cy="790821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800" b="1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6912444" y="1137912"/>
            <a:ext cx="4992902" cy="398298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3704389" y="3080524"/>
            <a:ext cx="16900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1"/>
                </a:solidFill>
              </a:rPr>
              <a:t>ICT</a:t>
            </a:r>
          </a:p>
        </p:txBody>
      </p:sp>
      <p:pic>
        <p:nvPicPr>
          <p:cNvPr id="20" name="1.01.mp3" descr="1.01.mp3">
            <a:hlinkClick r:id="" action="ppaction://media"/>
            <a:extLst>
              <a:ext uri="{FF2B5EF4-FFF2-40B4-BE49-F238E27FC236}">
                <a16:creationId xmlns:a16="http://schemas.microsoft.com/office/drawing/2014/main" id="{368C28D2-79B3-BC4B-A00D-AE93E0FFC7A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437.2953" end="8227.024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26620" y="2060812"/>
            <a:ext cx="1054945" cy="1054945"/>
          </a:xfrm>
          <a:prstGeom prst="rect">
            <a:avLst/>
          </a:prstGeom>
        </p:spPr>
      </p:pic>
      <p:sp>
        <p:nvSpPr>
          <p:cNvPr id="10" name="Freeform 7">
            <a:extLst>
              <a:ext uri="{FF2B5EF4-FFF2-40B4-BE49-F238E27FC236}">
                <a16:creationId xmlns:a16="http://schemas.microsoft.com/office/drawing/2014/main" id="{677F7394-C246-1D4D-91C2-AEF6BF49FCB0}"/>
              </a:ext>
            </a:extLst>
          </p:cNvPr>
          <p:cNvSpPr/>
          <p:nvPr/>
        </p:nvSpPr>
        <p:spPr>
          <a:xfrm>
            <a:off x="4884865" y="4512660"/>
            <a:ext cx="978302" cy="790821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800" b="1" dirty="0">
                <a:solidFill>
                  <a:prstClr val="white"/>
                </a:solidFill>
              </a:rPr>
              <a:t>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7FF3AE-5EA2-544B-AF53-D9D865F1B7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8433" y="1137912"/>
            <a:ext cx="4799827" cy="402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6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9" grpId="0" animBg="1"/>
      <p:bldP spid="14" grpId="0" animBg="1"/>
      <p:bldP spid="15" grpId="0" animBg="1"/>
      <p:bldP spid="19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School Subjects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-65537" y="2292823"/>
            <a:ext cx="1894373" cy="3695778"/>
          </a:xfrm>
          <a:prstGeom prst="rect">
            <a:avLst/>
          </a:prstGeom>
        </p:spPr>
      </p:pic>
      <p:sp>
        <p:nvSpPr>
          <p:cNvPr id="9" name="Speech Bubble: Rectangle with Corners Rounded 9">
            <a:extLst>
              <a:ext uri="{FF2B5EF4-FFF2-40B4-BE49-F238E27FC236}">
                <a16:creationId xmlns:a16="http://schemas.microsoft.com/office/drawing/2014/main" id="{C7931FDB-6E33-814C-91C0-6D910D947A6D}"/>
              </a:ext>
            </a:extLst>
          </p:cNvPr>
          <p:cNvSpPr/>
          <p:nvPr/>
        </p:nvSpPr>
        <p:spPr>
          <a:xfrm rot="438702">
            <a:off x="1013818" y="1249486"/>
            <a:ext cx="2296190" cy="1046480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Let’s spell!</a:t>
            </a: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8939B6DD-C9E7-2841-8545-22F94ECD3D09}"/>
              </a:ext>
            </a:extLst>
          </p:cNvPr>
          <p:cNvSpPr/>
          <p:nvPr/>
        </p:nvSpPr>
        <p:spPr>
          <a:xfrm>
            <a:off x="2911524" y="4512661"/>
            <a:ext cx="978302" cy="790821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54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5C99E65F-130E-904C-87D1-85B1364F21DB}"/>
              </a:ext>
            </a:extLst>
          </p:cNvPr>
          <p:cNvSpPr/>
          <p:nvPr/>
        </p:nvSpPr>
        <p:spPr>
          <a:xfrm>
            <a:off x="3903263" y="4512661"/>
            <a:ext cx="978302" cy="790821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5400" b="1" dirty="0">
                <a:solidFill>
                  <a:prstClr val="white"/>
                </a:solidFill>
              </a:rPr>
              <a:t>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6555257" y="1302910"/>
            <a:ext cx="4992902" cy="398298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3683989" y="3080524"/>
            <a:ext cx="16900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1"/>
                </a:solidFill>
              </a:rPr>
              <a:t>art</a:t>
            </a:r>
          </a:p>
        </p:txBody>
      </p:sp>
      <p:pic>
        <p:nvPicPr>
          <p:cNvPr id="20" name="1.01.mp3" descr="1.01.mp3">
            <a:hlinkClick r:id="" action="ppaction://media"/>
            <a:extLst>
              <a:ext uri="{FF2B5EF4-FFF2-40B4-BE49-F238E27FC236}">
                <a16:creationId xmlns:a16="http://schemas.microsoft.com/office/drawing/2014/main" id="{368C28D2-79B3-BC4B-A00D-AE93E0FFC7A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289.4935" end="6062.320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26620" y="2060812"/>
            <a:ext cx="1054945" cy="1054945"/>
          </a:xfrm>
          <a:prstGeom prst="rect">
            <a:avLst/>
          </a:prstGeom>
        </p:spPr>
      </p:pic>
      <p:sp>
        <p:nvSpPr>
          <p:cNvPr id="10" name="Freeform 7">
            <a:extLst>
              <a:ext uri="{FF2B5EF4-FFF2-40B4-BE49-F238E27FC236}">
                <a16:creationId xmlns:a16="http://schemas.microsoft.com/office/drawing/2014/main" id="{677F7394-C246-1D4D-91C2-AEF6BF49FCB0}"/>
              </a:ext>
            </a:extLst>
          </p:cNvPr>
          <p:cNvSpPr/>
          <p:nvPr/>
        </p:nvSpPr>
        <p:spPr>
          <a:xfrm>
            <a:off x="4884865" y="4512660"/>
            <a:ext cx="978302" cy="790821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5400" b="1" dirty="0">
                <a:solidFill>
                  <a:prstClr val="white"/>
                </a:solidFill>
              </a:rPr>
              <a:t>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4C5EA2-36E3-C14D-A0BB-CEB6CE4EC6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4466" y="1330816"/>
            <a:ext cx="4733388" cy="39726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32B751-B5B7-6F46-871C-8488DC7191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09334" y="-32075"/>
            <a:ext cx="1744486" cy="122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3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1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9" grpId="0" animBg="1"/>
      <p:bldP spid="14" grpId="0" animBg="1"/>
      <p:bldP spid="15" grpId="0" animBg="1"/>
      <p:bldP spid="19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School Subjects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-65537" y="2292823"/>
            <a:ext cx="1894373" cy="3695778"/>
          </a:xfrm>
          <a:prstGeom prst="rect">
            <a:avLst/>
          </a:prstGeom>
        </p:spPr>
      </p:pic>
      <p:sp>
        <p:nvSpPr>
          <p:cNvPr id="9" name="Speech Bubble: Rectangle with Corners Rounded 9">
            <a:extLst>
              <a:ext uri="{FF2B5EF4-FFF2-40B4-BE49-F238E27FC236}">
                <a16:creationId xmlns:a16="http://schemas.microsoft.com/office/drawing/2014/main" id="{C7931FDB-6E33-814C-91C0-6D910D947A6D}"/>
              </a:ext>
            </a:extLst>
          </p:cNvPr>
          <p:cNvSpPr/>
          <p:nvPr/>
        </p:nvSpPr>
        <p:spPr>
          <a:xfrm rot="438702">
            <a:off x="1013818" y="1249486"/>
            <a:ext cx="2296190" cy="1046480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Let’s spell!</a:t>
            </a: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8939B6DD-C9E7-2841-8545-22F94ECD3D09}"/>
              </a:ext>
            </a:extLst>
          </p:cNvPr>
          <p:cNvSpPr/>
          <p:nvPr/>
        </p:nvSpPr>
        <p:spPr>
          <a:xfrm>
            <a:off x="1828836" y="4552322"/>
            <a:ext cx="871548" cy="790822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800" b="1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6706624" y="1331481"/>
            <a:ext cx="4992902" cy="398298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2700384" y="3058605"/>
            <a:ext cx="29433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1"/>
                </a:solidFill>
              </a:rPr>
              <a:t>music</a:t>
            </a:r>
          </a:p>
        </p:txBody>
      </p:sp>
      <p:pic>
        <p:nvPicPr>
          <p:cNvPr id="20" name="1.01.mp3" descr="1.01.mp3">
            <a:hlinkClick r:id="" action="ppaction://media"/>
            <a:extLst>
              <a:ext uri="{FF2B5EF4-FFF2-40B4-BE49-F238E27FC236}">
                <a16:creationId xmlns:a16="http://schemas.microsoft.com/office/drawing/2014/main" id="{368C28D2-79B3-BC4B-A00D-AE93E0FFC7A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984.2297" end="3214.487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56795" y="2075380"/>
            <a:ext cx="1054945" cy="1054945"/>
          </a:xfrm>
          <a:prstGeom prst="rect">
            <a:avLst/>
          </a:prstGeom>
        </p:spPr>
      </p:pic>
      <p:sp>
        <p:nvSpPr>
          <p:cNvPr id="11" name="Freeform 7">
            <a:extLst>
              <a:ext uri="{FF2B5EF4-FFF2-40B4-BE49-F238E27FC236}">
                <a16:creationId xmlns:a16="http://schemas.microsoft.com/office/drawing/2014/main" id="{7EAF3A59-A4D0-5342-83D7-5ED79E103752}"/>
              </a:ext>
            </a:extLst>
          </p:cNvPr>
          <p:cNvSpPr/>
          <p:nvPr/>
        </p:nvSpPr>
        <p:spPr>
          <a:xfrm>
            <a:off x="2716859" y="4552322"/>
            <a:ext cx="871548" cy="790822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800" b="1" dirty="0">
                <a:solidFill>
                  <a:prstClr val="white"/>
                </a:solidFill>
              </a:rPr>
              <a:t>u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002CA11B-36FB-284C-B3DE-1D63B6B859F1}"/>
              </a:ext>
            </a:extLst>
          </p:cNvPr>
          <p:cNvSpPr/>
          <p:nvPr/>
        </p:nvSpPr>
        <p:spPr>
          <a:xfrm>
            <a:off x="3605801" y="4552322"/>
            <a:ext cx="871548" cy="790822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800" b="1" dirty="0">
                <a:solidFill>
                  <a:prstClr val="white"/>
                </a:solidFill>
              </a:rPr>
              <a:t>s</a:t>
            </a: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D7EC80D3-BF6C-1049-962D-81C8D391C5C6}"/>
              </a:ext>
            </a:extLst>
          </p:cNvPr>
          <p:cNvSpPr/>
          <p:nvPr/>
        </p:nvSpPr>
        <p:spPr>
          <a:xfrm>
            <a:off x="4494743" y="4552322"/>
            <a:ext cx="871548" cy="790822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800" b="1" dirty="0">
                <a:solidFill>
                  <a:prstClr val="white"/>
                </a:solidFill>
              </a:rPr>
              <a:t>i</a:t>
            </a: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6C52FD65-E295-594A-8912-53DA36D390A0}"/>
              </a:ext>
            </a:extLst>
          </p:cNvPr>
          <p:cNvSpPr/>
          <p:nvPr/>
        </p:nvSpPr>
        <p:spPr>
          <a:xfrm>
            <a:off x="5383685" y="4552322"/>
            <a:ext cx="871548" cy="790822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800" b="1" dirty="0">
                <a:solidFill>
                  <a:prstClr val="white"/>
                </a:solidFill>
              </a:rPr>
              <a:t>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B7E36D-87EC-1549-9C20-C8A7583CDC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5711" y="1331481"/>
            <a:ext cx="4754728" cy="39905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21B08E-B84C-7F49-96EB-E9CBC5AAEE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09334" y="-32075"/>
            <a:ext cx="1744486" cy="122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57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6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9" grpId="0" animBg="1"/>
      <p:bldP spid="14" grpId="0" animBg="1"/>
      <p:bldP spid="19" grpId="0"/>
      <p:bldP spid="11" grpId="0" animBg="1"/>
      <p:bldP spid="12" grpId="0" animBg="1"/>
      <p:bldP spid="13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School Subjects</a:t>
            </a:r>
          </a:p>
        </p:txBody>
      </p:sp>
      <p:sp>
        <p:nvSpPr>
          <p:cNvPr id="22" name="Google Shape;281;p15">
            <a:extLst>
              <a:ext uri="{FF2B5EF4-FFF2-40B4-BE49-F238E27FC236}">
                <a16:creationId xmlns:a16="http://schemas.microsoft.com/office/drawing/2014/main" id="{2F3EB66D-5369-5A4F-AAD2-1A09D3577163}"/>
              </a:ext>
            </a:extLst>
          </p:cNvPr>
          <p:cNvSpPr txBox="1">
            <a:spLocks/>
          </p:cNvSpPr>
          <p:nvPr/>
        </p:nvSpPr>
        <p:spPr>
          <a:xfrm>
            <a:off x="10688472" y="184945"/>
            <a:ext cx="1503528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718DF6A-F347-F04F-A6B8-490F58B54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571" y="3443340"/>
            <a:ext cx="2086341" cy="1751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349D078-F057-A14A-A8B3-E7C77EB3B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828" y="934287"/>
            <a:ext cx="2192897" cy="18404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7AE909-21ED-ED4D-8F58-87B8CF65FF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1512" y="934287"/>
            <a:ext cx="2192897" cy="18404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97D0F8-3AD0-764D-A017-D0F1B030E1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9918" y="934286"/>
            <a:ext cx="2192898" cy="18404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E3C251-9993-F942-B326-D97393D899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7564" y="934287"/>
            <a:ext cx="2192897" cy="18404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836EE9-CDAF-DE43-AC69-9C40E79425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4976" y="3398625"/>
            <a:ext cx="2192896" cy="18404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659591-8F16-5E4A-BF60-ACCBD36F52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59936" y="3398624"/>
            <a:ext cx="2192897" cy="18404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0FC8A0-4864-C448-A8B4-58848DB0E84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970" b="2005"/>
          <a:stretch/>
        </p:blipFill>
        <p:spPr>
          <a:xfrm>
            <a:off x="9071028" y="3398625"/>
            <a:ext cx="2283689" cy="1840466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3BDA532-C565-104A-8A51-5DB29DBB3055}"/>
              </a:ext>
            </a:extLst>
          </p:cNvPr>
          <p:cNvSpPr/>
          <p:nvPr/>
        </p:nvSpPr>
        <p:spPr>
          <a:xfrm>
            <a:off x="923292" y="2774754"/>
            <a:ext cx="2192898" cy="50951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n</a:t>
            </a:r>
            <a:r>
              <a:rPr lang="en-VN" sz="2400" dirty="0">
                <a:solidFill>
                  <a:schemeClr val="tx1"/>
                </a:solidFill>
              </a:rPr>
              <a:t>atural science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24E87FE-5412-7145-B322-E3733914214A}"/>
              </a:ext>
            </a:extLst>
          </p:cNvPr>
          <p:cNvSpPr/>
          <p:nvPr/>
        </p:nvSpPr>
        <p:spPr>
          <a:xfrm>
            <a:off x="923291" y="2774753"/>
            <a:ext cx="2192897" cy="50951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0C2BA69-9B5B-E74C-BAF0-15ED389CB514}"/>
              </a:ext>
            </a:extLst>
          </p:cNvPr>
          <p:cNvSpPr/>
          <p:nvPr/>
        </p:nvSpPr>
        <p:spPr>
          <a:xfrm>
            <a:off x="3858885" y="2801555"/>
            <a:ext cx="1838149" cy="50951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English</a:t>
            </a:r>
            <a:endParaRPr lang="en-VN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2E946AB-DCA8-FF4F-9B08-D4F8AC24F8CD}"/>
              </a:ext>
            </a:extLst>
          </p:cNvPr>
          <p:cNvSpPr/>
          <p:nvPr/>
        </p:nvSpPr>
        <p:spPr>
          <a:xfrm>
            <a:off x="9264937" y="2774753"/>
            <a:ext cx="1838149" cy="50951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music</a:t>
            </a:r>
            <a:endParaRPr lang="en-VN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2C6BAA6-5BBA-0345-8A8B-64FA355FEC3C}"/>
              </a:ext>
            </a:extLst>
          </p:cNvPr>
          <p:cNvSpPr/>
          <p:nvPr/>
        </p:nvSpPr>
        <p:spPr>
          <a:xfrm>
            <a:off x="6439729" y="2801555"/>
            <a:ext cx="2009187" cy="50951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social</a:t>
            </a:r>
            <a:r>
              <a:rPr lang="en-VN" sz="2400" dirty="0">
                <a:solidFill>
                  <a:schemeClr val="tx1"/>
                </a:solidFill>
              </a:rPr>
              <a:t> science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8B05F42-E0B5-044A-B76A-C3B5B2C4197A}"/>
              </a:ext>
            </a:extLst>
          </p:cNvPr>
          <p:cNvSpPr/>
          <p:nvPr/>
        </p:nvSpPr>
        <p:spPr>
          <a:xfrm>
            <a:off x="1044907" y="5194376"/>
            <a:ext cx="1838149" cy="50951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maths</a:t>
            </a:r>
            <a:endParaRPr lang="en-VN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2C49662F-1916-AD41-9B91-4FDCE3CBAA41}"/>
              </a:ext>
            </a:extLst>
          </p:cNvPr>
          <p:cNvSpPr/>
          <p:nvPr/>
        </p:nvSpPr>
        <p:spPr>
          <a:xfrm>
            <a:off x="3928868" y="5194376"/>
            <a:ext cx="1698181" cy="50951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</a:t>
            </a:r>
            <a:endParaRPr lang="en-VN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BCB510B0-EF81-CD4F-8A38-DE47C0BF44C3}"/>
              </a:ext>
            </a:extLst>
          </p:cNvPr>
          <p:cNvSpPr/>
          <p:nvPr/>
        </p:nvSpPr>
        <p:spPr>
          <a:xfrm>
            <a:off x="6750735" y="5194376"/>
            <a:ext cx="1698181" cy="50951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ICT</a:t>
            </a:r>
            <a:endParaRPr lang="en-VN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88239D5C-A038-4044-84DA-A98C3569CDF0}"/>
              </a:ext>
            </a:extLst>
          </p:cNvPr>
          <p:cNvSpPr/>
          <p:nvPr/>
        </p:nvSpPr>
        <p:spPr>
          <a:xfrm>
            <a:off x="9363781" y="5239091"/>
            <a:ext cx="1698181" cy="50951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</a:t>
            </a:r>
            <a:endParaRPr lang="en-VN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22D9B79-3A4A-DE43-A00E-CB1FE03F97D4}"/>
              </a:ext>
            </a:extLst>
          </p:cNvPr>
          <p:cNvSpPr/>
          <p:nvPr/>
        </p:nvSpPr>
        <p:spPr>
          <a:xfrm>
            <a:off x="3829182" y="2801554"/>
            <a:ext cx="1867852" cy="50951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9D4578B-9372-6545-BB7E-1FADCD913CA5}"/>
              </a:ext>
            </a:extLst>
          </p:cNvPr>
          <p:cNvSpPr/>
          <p:nvPr/>
        </p:nvSpPr>
        <p:spPr>
          <a:xfrm>
            <a:off x="6439728" y="2801554"/>
            <a:ext cx="2009187" cy="50951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230EF764-5456-8242-8FAD-D727034EC17D}"/>
              </a:ext>
            </a:extLst>
          </p:cNvPr>
          <p:cNvSpPr/>
          <p:nvPr/>
        </p:nvSpPr>
        <p:spPr>
          <a:xfrm>
            <a:off x="9208277" y="2774752"/>
            <a:ext cx="2009187" cy="50951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12A033AE-5366-4144-AF0D-09F0208C5E93}"/>
              </a:ext>
            </a:extLst>
          </p:cNvPr>
          <p:cNvSpPr/>
          <p:nvPr/>
        </p:nvSpPr>
        <p:spPr>
          <a:xfrm>
            <a:off x="1047321" y="5194375"/>
            <a:ext cx="1835735" cy="50951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0A7036DC-B8C8-6B46-B2BD-54F0650EF2F5}"/>
              </a:ext>
            </a:extLst>
          </p:cNvPr>
          <p:cNvSpPr/>
          <p:nvPr/>
        </p:nvSpPr>
        <p:spPr>
          <a:xfrm>
            <a:off x="3928868" y="5194375"/>
            <a:ext cx="1698181" cy="50951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1F938E90-E506-9148-BDD8-F04F5110DCE6}"/>
              </a:ext>
            </a:extLst>
          </p:cNvPr>
          <p:cNvSpPr/>
          <p:nvPr/>
        </p:nvSpPr>
        <p:spPr>
          <a:xfrm>
            <a:off x="6750735" y="5194374"/>
            <a:ext cx="1698181" cy="50951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F8C033AE-427B-E94F-8DC3-36C1078569C8}"/>
              </a:ext>
            </a:extLst>
          </p:cNvPr>
          <p:cNvSpPr/>
          <p:nvPr/>
        </p:nvSpPr>
        <p:spPr>
          <a:xfrm>
            <a:off x="9363781" y="5239090"/>
            <a:ext cx="1698181" cy="50951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CD3BB5-7191-D044-844C-EB9F45363376}"/>
              </a:ext>
            </a:extLst>
          </p:cNvPr>
          <p:cNvSpPr txBox="1"/>
          <p:nvPr/>
        </p:nvSpPr>
        <p:spPr>
          <a:xfrm>
            <a:off x="3054515" y="6303723"/>
            <a:ext cx="5285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Click on each number, students look and say the word.</a:t>
            </a:r>
          </a:p>
        </p:txBody>
      </p:sp>
    </p:spTree>
    <p:extLst>
      <p:ext uri="{BB962C8B-B14F-4D97-AF65-F5344CB8AC3E}">
        <p14:creationId xmlns:p14="http://schemas.microsoft.com/office/powerpoint/2010/main" val="224790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Practice</a:t>
            </a: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A929908A-62CD-4A48-BA53-832F915000CF}"/>
              </a:ext>
            </a:extLst>
          </p:cNvPr>
          <p:cNvSpPr/>
          <p:nvPr/>
        </p:nvSpPr>
        <p:spPr>
          <a:xfrm>
            <a:off x="2120765" y="1685280"/>
            <a:ext cx="7968036" cy="375681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FF4BC5-8955-954B-A947-18D12BCC5B20}"/>
              </a:ext>
            </a:extLst>
          </p:cNvPr>
          <p:cNvSpPr txBox="1"/>
          <p:nvPr/>
        </p:nvSpPr>
        <p:spPr>
          <a:xfrm>
            <a:off x="2355237" y="1855525"/>
            <a:ext cx="77159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D</a:t>
            </a:r>
            <a:r>
              <a:rPr lang="en-VN" sz="2400" dirty="0"/>
              <a:t>ivide the class into two teams: team A and team B.</a:t>
            </a:r>
          </a:p>
          <a:p>
            <a:pPr marL="342900" indent="-342900">
              <a:buFontTx/>
              <a:buChar char="-"/>
            </a:pPr>
            <a:r>
              <a:rPr lang="en-VN" sz="2400" dirty="0"/>
              <a:t>Each student takes out a mini-board. </a:t>
            </a:r>
          </a:p>
          <a:p>
            <a:pPr marL="342900" indent="-342900">
              <a:buFontTx/>
              <a:buChar char="-"/>
            </a:pPr>
            <a:r>
              <a:rPr lang="en-VN" sz="2400" dirty="0"/>
              <a:t>Click on </a:t>
            </a:r>
            <a:r>
              <a:rPr lang="en-US" sz="2400" dirty="0"/>
              <a:t>one-by-one</a:t>
            </a:r>
            <a:r>
              <a:rPr lang="en-VN" sz="2400" dirty="0"/>
              <a:t> number for each turn. </a:t>
            </a:r>
          </a:p>
          <a:p>
            <a:pPr marL="342900" indent="-342900">
              <a:buFontTx/>
              <a:buChar char="-"/>
            </a:pPr>
            <a:r>
              <a:rPr lang="en-VN" sz="2400" dirty="0"/>
              <a:t>Students look at the picture and write down the correct word on the board.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I</a:t>
            </a:r>
            <a:r>
              <a:rPr lang="en-VN" sz="2400" dirty="0"/>
              <a:t>f all students in the team write the correct word, that team will receive 2 points. But if the team has 2 or 3 students write the wrong word, they won’t receive points.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</a:t>
            </a:r>
            <a:r>
              <a:rPr lang="en-VN" sz="2400" dirty="0"/>
              <a:t>he team with the highest points wins the game.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94F301-8CFC-2F4B-B301-0055B0F4A0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1" r="12396"/>
          <a:stretch/>
        </p:blipFill>
        <p:spPr>
          <a:xfrm>
            <a:off x="9162240" y="1415910"/>
            <a:ext cx="1181120" cy="11011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1F542F-C347-0446-927A-8414FDC52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7612" y="-32076"/>
            <a:ext cx="2056208" cy="14479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B790B8-EC6A-494D-B0CE-748AD04B3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3883" y="772697"/>
            <a:ext cx="67818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3365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" y="0"/>
            <a:ext cx="12189533" cy="6859388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701" y="4493709"/>
            <a:ext cx="3600356" cy="11030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763" y="2515646"/>
            <a:ext cx="8024473" cy="1826708"/>
          </a:xfrm>
          <a:prstGeom prst="rect">
            <a:avLst/>
          </a:prstGeom>
        </p:spPr>
      </p:pic>
      <p:pic>
        <p:nvPicPr>
          <p:cNvPr id="9" name="Crazy Arcade Music (크아 BGM) - Robo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35103" y="-12574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24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2">
                <p:cTn id="16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4521200"/>
            <a:ext cx="11917680" cy="22069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708" y="4586343"/>
            <a:ext cx="1582217" cy="133609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600" y="-50800"/>
            <a:ext cx="3913638" cy="3913638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026" y="5987580"/>
            <a:ext cx="3833948" cy="714804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22" y="2027490"/>
            <a:ext cx="1581895" cy="15868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682" y="1257893"/>
            <a:ext cx="904173" cy="904173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720" y="3516865"/>
            <a:ext cx="904173" cy="90417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07" y="3862838"/>
            <a:ext cx="904173" cy="904173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B6AAF32E-3445-4C40-A5EA-681C21137C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895" y="153381"/>
            <a:ext cx="2641600" cy="1625600"/>
          </a:xfrm>
          <a:prstGeom prst="rect">
            <a:avLst/>
          </a:prstGeom>
        </p:spPr>
      </p:pic>
      <p:pic>
        <p:nvPicPr>
          <p:cNvPr id="9" name="Picture 8">
            <a:hlinkClick r:id="rId10" action="ppaction://hlinksldjump"/>
            <a:extLst>
              <a:ext uri="{FF2B5EF4-FFF2-40B4-BE49-F238E27FC236}">
                <a16:creationId xmlns:a16="http://schemas.microsoft.com/office/drawing/2014/main" id="{929CEE18-11D0-E74E-A2AB-32D98FE923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07899" y="71343"/>
            <a:ext cx="2641600" cy="1612900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  <a:extLst>
              <a:ext uri="{FF2B5EF4-FFF2-40B4-BE49-F238E27FC236}">
                <a16:creationId xmlns:a16="http://schemas.microsoft.com/office/drawing/2014/main" id="{4637C126-6281-5F4C-81AF-BB466129BB2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09638" y="-86747"/>
            <a:ext cx="2641600" cy="1625600"/>
          </a:xfrm>
          <a:prstGeom prst="rect">
            <a:avLst/>
          </a:prstGeom>
        </p:spPr>
      </p:pic>
      <p:pic>
        <p:nvPicPr>
          <p:cNvPr id="12" name="Picture 11">
            <a:hlinkClick r:id="rId14" action="ppaction://hlinksldjump"/>
            <a:extLst>
              <a:ext uri="{FF2B5EF4-FFF2-40B4-BE49-F238E27FC236}">
                <a16:creationId xmlns:a16="http://schemas.microsoft.com/office/drawing/2014/main" id="{D4E8A878-EF20-444F-97BB-4CE70846BED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03899" y="1588184"/>
            <a:ext cx="2641600" cy="1612900"/>
          </a:xfrm>
          <a:prstGeom prst="rect">
            <a:avLst/>
          </a:prstGeom>
        </p:spPr>
      </p:pic>
      <p:pic>
        <p:nvPicPr>
          <p:cNvPr id="13" name="Picture 12">
            <a:hlinkClick r:id="rId16" action="ppaction://hlinksldjump"/>
            <a:extLst>
              <a:ext uri="{FF2B5EF4-FFF2-40B4-BE49-F238E27FC236}">
                <a16:creationId xmlns:a16="http://schemas.microsoft.com/office/drawing/2014/main" id="{E62EC7F3-A504-BF45-8A5B-B66C0AD2F2B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727874" y="1584791"/>
            <a:ext cx="2654300" cy="1625600"/>
          </a:xfrm>
          <a:prstGeom prst="rect">
            <a:avLst/>
          </a:prstGeom>
        </p:spPr>
      </p:pic>
      <p:pic>
        <p:nvPicPr>
          <p:cNvPr id="14" name="Picture 13">
            <a:hlinkClick r:id="rId18" action="ppaction://hlinksldjump"/>
            <a:extLst>
              <a:ext uri="{FF2B5EF4-FFF2-40B4-BE49-F238E27FC236}">
                <a16:creationId xmlns:a16="http://schemas.microsoft.com/office/drawing/2014/main" id="{C0BCCA4F-F9D2-B842-A203-62E9BE4BBF4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225120" y="1708749"/>
            <a:ext cx="2641600" cy="1612900"/>
          </a:xfrm>
          <a:prstGeom prst="rect">
            <a:avLst/>
          </a:prstGeom>
        </p:spPr>
      </p:pic>
      <p:pic>
        <p:nvPicPr>
          <p:cNvPr id="15" name="Picture 14">
            <a:hlinkClick r:id="rId20" action="ppaction://hlinksldjump"/>
            <a:extLst>
              <a:ext uri="{FF2B5EF4-FFF2-40B4-BE49-F238E27FC236}">
                <a16:creationId xmlns:a16="http://schemas.microsoft.com/office/drawing/2014/main" id="{294C0893-9D2F-B545-ADD0-415D6F7D907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928487" y="2940872"/>
            <a:ext cx="2654300" cy="1612900"/>
          </a:xfrm>
          <a:prstGeom prst="rect">
            <a:avLst/>
          </a:prstGeom>
        </p:spPr>
      </p:pic>
      <p:pic>
        <p:nvPicPr>
          <p:cNvPr id="16" name="Picture 15">
            <a:hlinkClick r:id="rId22" action="ppaction://hlinksldjump"/>
            <a:extLst>
              <a:ext uri="{FF2B5EF4-FFF2-40B4-BE49-F238E27FC236}">
                <a16:creationId xmlns:a16="http://schemas.microsoft.com/office/drawing/2014/main" id="{989D40DA-0750-DB42-9CCE-A4B5D472537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616800" y="2913410"/>
            <a:ext cx="26416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2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5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376" y="-347337"/>
            <a:ext cx="13414553" cy="755267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886058" y="1349829"/>
            <a:ext cx="4676824" cy="1393371"/>
            <a:chOff x="3886058" y="1349829"/>
            <a:chExt cx="4676824" cy="139337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271460" y="1576253"/>
              <a:ext cx="177234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prstClr val="black"/>
                  </a:solidFill>
                  <a:latin typeface="Calibri" panose="020F0502020204030204"/>
                </a:rPr>
                <a:t>maths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86058" y="2666666"/>
            <a:ext cx="4676824" cy="1393371"/>
            <a:chOff x="3886058" y="1349829"/>
            <a:chExt cx="4676824" cy="139337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166014" y="1615327"/>
              <a:ext cx="198323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libri" panose="020F0502020204030204"/>
                </a:rPr>
                <a:t>English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886058" y="3983503"/>
            <a:ext cx="4676824" cy="1393371"/>
            <a:chOff x="3886058" y="1349829"/>
            <a:chExt cx="4676824" cy="139337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629809" y="1646705"/>
              <a:ext cx="305564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s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ocial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science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90" y="867462"/>
            <a:ext cx="3459168" cy="55246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54D8CEB-6A32-BA41-9D00-246E6B4DAB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7287" y="1934251"/>
            <a:ext cx="2830242" cy="237538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737" y="6874502"/>
            <a:ext cx="12213273" cy="4999808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" y="-5907314"/>
            <a:ext cx="12195747" cy="590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73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od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0.00347 L -1.45833E-6 0.8648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40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1736 L -1.25E-6 -0.72454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9F1CDF-EF7B-BD47-9046-33A2D68A5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46057"/>
            <a:ext cx="3824954" cy="52879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6B5EB5-3408-7744-A35A-3130618BB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4955" y="646057"/>
            <a:ext cx="3727728" cy="5287955"/>
          </a:xfrm>
          <a:prstGeom prst="rect">
            <a:avLst/>
          </a:prstGeom>
        </p:spPr>
      </p:pic>
      <p:sp>
        <p:nvSpPr>
          <p:cNvPr id="4" name="Google Shape;98;p3">
            <a:extLst>
              <a:ext uri="{FF2B5EF4-FFF2-40B4-BE49-F238E27FC236}">
                <a16:creationId xmlns:a16="http://schemas.microsoft.com/office/drawing/2014/main" id="{7CAC707C-89E7-FD40-9558-6F4C1F4111BE}"/>
              </a:ext>
            </a:extLst>
          </p:cNvPr>
          <p:cNvSpPr/>
          <p:nvPr/>
        </p:nvSpPr>
        <p:spPr>
          <a:xfrm>
            <a:off x="7895869" y="1460451"/>
            <a:ext cx="3778026" cy="3660926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01;p3">
            <a:extLst>
              <a:ext uri="{FF2B5EF4-FFF2-40B4-BE49-F238E27FC236}">
                <a16:creationId xmlns:a16="http://schemas.microsoft.com/office/drawing/2014/main" id="{622B3DB9-F532-364E-B146-F0B51B39A5D1}"/>
              </a:ext>
            </a:extLst>
          </p:cNvPr>
          <p:cNvSpPr txBox="1"/>
          <p:nvPr/>
        </p:nvSpPr>
        <p:spPr>
          <a:xfrm>
            <a:off x="8189315" y="2792751"/>
            <a:ext cx="3210336" cy="4616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School Subjects</a:t>
            </a:r>
            <a:r>
              <a:rPr lang="en-US" sz="2400" kern="0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0BDAFE-0972-C44C-A427-7B498FFD3E82}"/>
              </a:ext>
            </a:extLst>
          </p:cNvPr>
          <p:cNvSpPr txBox="1"/>
          <p:nvPr/>
        </p:nvSpPr>
        <p:spPr>
          <a:xfrm>
            <a:off x="8189315" y="3516616"/>
            <a:ext cx="3210337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PB p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p.10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,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11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4D132A-EA03-B948-A9C1-5660C6F573DC}"/>
              </a:ext>
            </a:extLst>
          </p:cNvPr>
          <p:cNvSpPr txBox="1"/>
          <p:nvPr/>
        </p:nvSpPr>
        <p:spPr>
          <a:xfrm>
            <a:off x="8189314" y="4240522"/>
            <a:ext cx="3210337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AB p.8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Google Shape;99;p3">
            <a:extLst>
              <a:ext uri="{FF2B5EF4-FFF2-40B4-BE49-F238E27FC236}">
                <a16:creationId xmlns:a16="http://schemas.microsoft.com/office/drawing/2014/main" id="{7943169A-672D-6C47-A6D9-D49F9BF62E69}"/>
              </a:ext>
            </a:extLst>
          </p:cNvPr>
          <p:cNvSpPr txBox="1"/>
          <p:nvPr/>
        </p:nvSpPr>
        <p:spPr>
          <a:xfrm>
            <a:off x="8017451" y="1714862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UNIT </a:t>
            </a:r>
            <a:r>
              <a:rPr lang="en-US" sz="28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 – Lesson 1</a:t>
            </a:r>
            <a:endParaRPr lang="en-US" sz="2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00;p3">
            <a:extLst>
              <a:ext uri="{FF2B5EF4-FFF2-40B4-BE49-F238E27FC236}">
                <a16:creationId xmlns:a16="http://schemas.microsoft.com/office/drawing/2014/main" id="{BED4F29A-2206-1C4F-812F-789F9B12E7CA}"/>
              </a:ext>
            </a:extLst>
          </p:cNvPr>
          <p:cNvSpPr txBox="1"/>
          <p:nvPr/>
        </p:nvSpPr>
        <p:spPr>
          <a:xfrm>
            <a:off x="8719645" y="2223325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We’re learning…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F2983D-0453-EF44-B4F6-F94E093F3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5481" y="-32075"/>
            <a:ext cx="2108339" cy="148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8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741" y="-835252"/>
            <a:ext cx="13703313" cy="771525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886058" y="2691844"/>
            <a:ext cx="4676824" cy="1393371"/>
            <a:chOff x="3886058" y="1349829"/>
            <a:chExt cx="4676824" cy="139337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696610" y="1560650"/>
              <a:ext cx="92204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art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86058" y="1240641"/>
            <a:ext cx="4676824" cy="1393371"/>
            <a:chOff x="3886058" y="1349829"/>
            <a:chExt cx="4676824" cy="139337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802409" y="1601368"/>
              <a:ext cx="81144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libri" panose="020F0502020204030204"/>
                </a:rPr>
                <a:t>PE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886058" y="3983503"/>
            <a:ext cx="4676824" cy="1393371"/>
            <a:chOff x="3886058" y="1349829"/>
            <a:chExt cx="4676824" cy="139337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667051" y="1606109"/>
              <a:ext cx="98116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libri" panose="020F0502020204030204"/>
                </a:rPr>
                <a:t>ICT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79" y="634778"/>
            <a:ext cx="3493988" cy="55802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7BF8F64-A171-914A-8262-46B4D29450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2373" y="1563039"/>
            <a:ext cx="2689917" cy="225760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32818"/>
            <a:ext cx="12213273" cy="4999808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" y="-5907314"/>
            <a:ext cx="12195747" cy="590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75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od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0.00347 L -1.45833E-6 0.8648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40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1736 L -1.25E-6 -0.72454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2291" y="-815635"/>
            <a:ext cx="13629399" cy="767363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657600" y="4014789"/>
            <a:ext cx="4905282" cy="1393371"/>
            <a:chOff x="3657600" y="1349829"/>
            <a:chExt cx="4905282" cy="139337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1349829"/>
              <a:ext cx="4905282" cy="139337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568176" y="1642574"/>
              <a:ext cx="305564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social science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657600" y="2666666"/>
            <a:ext cx="4905282" cy="1393371"/>
            <a:chOff x="3886058" y="1349829"/>
            <a:chExt cx="4676824" cy="139337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557928" y="1629489"/>
              <a:ext cx="322511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natural science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544357" y="1161506"/>
            <a:ext cx="5018525" cy="1393371"/>
            <a:chOff x="3886058" y="1349829"/>
            <a:chExt cx="4676824" cy="139337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277602" y="1587445"/>
              <a:ext cx="176006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science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79" y="634779"/>
            <a:ext cx="3538717" cy="56517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CB5E5FC-41FD-2840-A2D3-3946C1B939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7644" y="1446839"/>
            <a:ext cx="2906821" cy="24396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32818"/>
            <a:ext cx="12213273" cy="4999808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" y="-5907314"/>
            <a:ext cx="12195747" cy="590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8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od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0.00347 L -1.45833E-6 0.8648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40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1736 L -1.25E-6 -0.72454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741" y="-835252"/>
            <a:ext cx="13703313" cy="771525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886058" y="2691844"/>
            <a:ext cx="4676824" cy="1393371"/>
            <a:chOff x="3886058" y="1349829"/>
            <a:chExt cx="4676824" cy="139337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323111" y="1560650"/>
              <a:ext cx="166904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libri" panose="020F0502020204030204"/>
                </a:rPr>
                <a:t>music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86058" y="1240641"/>
            <a:ext cx="4676824" cy="1393371"/>
            <a:chOff x="3886058" y="1349829"/>
            <a:chExt cx="4676824" cy="139337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253677" y="1605600"/>
              <a:ext cx="170591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musik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886058" y="3983503"/>
            <a:ext cx="4676824" cy="1393371"/>
            <a:chOff x="3886058" y="1349829"/>
            <a:chExt cx="4676824" cy="139337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323112" y="1606109"/>
              <a:ext cx="166904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mucis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79" y="634778"/>
            <a:ext cx="3493988" cy="55802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96494AC-80E3-A74A-922C-E19BCC48DD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2373" y="1535074"/>
            <a:ext cx="2756559" cy="231354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32818"/>
            <a:ext cx="12213273" cy="4999808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" y="-5907314"/>
            <a:ext cx="12195747" cy="590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02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od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0.00347 L -1.45833E-6 0.8648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40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1736 L -1.25E-6 -0.72454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376" y="-347337"/>
            <a:ext cx="13414553" cy="755267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886058" y="1349829"/>
            <a:ext cx="4676824" cy="1393371"/>
            <a:chOff x="3886058" y="1349829"/>
            <a:chExt cx="4676824" cy="139337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667049" y="1576253"/>
              <a:ext cx="98116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ICT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86058" y="2666666"/>
            <a:ext cx="4676824" cy="1393371"/>
            <a:chOff x="3886058" y="1349829"/>
            <a:chExt cx="4676824" cy="139337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675319" y="1615327"/>
              <a:ext cx="96462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libri" panose="020F0502020204030204"/>
                </a:rPr>
                <a:t>TCI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886058" y="3983503"/>
            <a:ext cx="4676824" cy="1393371"/>
            <a:chOff x="3886058" y="1349829"/>
            <a:chExt cx="4676824" cy="139337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682085" y="1609456"/>
              <a:ext cx="96462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libri" panose="020F0502020204030204"/>
                </a:rPr>
                <a:t>ITC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90" y="867462"/>
            <a:ext cx="3459168" cy="55246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F9D8CC2-B212-B643-85A2-D12FDBB184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4616" y="1907094"/>
            <a:ext cx="2842850" cy="238596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32818"/>
            <a:ext cx="12213273" cy="4999808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" y="-5907314"/>
            <a:ext cx="12195747" cy="590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1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od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0.00347 L -1.45833E-6 0.8648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40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1736 L -1.25E-6 -0.72454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2291" y="-815635"/>
            <a:ext cx="13629399" cy="767363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657600" y="4014789"/>
            <a:ext cx="4905282" cy="1393371"/>
            <a:chOff x="3657600" y="1349829"/>
            <a:chExt cx="4905282" cy="139337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1349829"/>
              <a:ext cx="4905282" cy="139337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404671" y="1642574"/>
              <a:ext cx="338265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natural science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657600" y="2666666"/>
            <a:ext cx="4905282" cy="1393371"/>
            <a:chOff x="3886058" y="1349829"/>
            <a:chExt cx="4676824" cy="139337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645442" y="1658881"/>
              <a:ext cx="291333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social science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544357" y="1161506"/>
            <a:ext cx="5018525" cy="1393371"/>
            <a:chOff x="3886058" y="1349829"/>
            <a:chExt cx="4676824" cy="139337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277602" y="1587445"/>
              <a:ext cx="176006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science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79" y="634779"/>
            <a:ext cx="3538717" cy="56517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0F36D00-CF2F-804E-9264-CBFB45033A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2882" y="1423522"/>
            <a:ext cx="2952843" cy="247827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37" y="6858000"/>
            <a:ext cx="12213273" cy="4999808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" y="-5907314"/>
            <a:ext cx="12195747" cy="590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47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od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0.00347 L -1.45833E-6 0.8648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40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1736 L 0 -0.72454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741" y="-835252"/>
            <a:ext cx="13703313" cy="771525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886058" y="2691844"/>
            <a:ext cx="4676824" cy="1393371"/>
            <a:chOff x="3886058" y="1349829"/>
            <a:chExt cx="4676824" cy="139337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166018" y="1560650"/>
              <a:ext cx="198323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libri" panose="020F0502020204030204"/>
                </a:rPr>
                <a:t>English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86058" y="1240641"/>
            <a:ext cx="4676824" cy="1393371"/>
            <a:chOff x="3886058" y="1349829"/>
            <a:chExt cx="4676824" cy="139337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115018" y="1605600"/>
              <a:ext cx="198323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prstClr val="black"/>
                  </a:solidFill>
                  <a:latin typeface="Calibri" panose="020F0502020204030204"/>
                </a:rPr>
                <a:t>Englihs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886058" y="3983503"/>
            <a:ext cx="4676824" cy="1393371"/>
            <a:chOff x="3886058" y="1349829"/>
            <a:chExt cx="4676824" cy="139337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166020" y="1606109"/>
              <a:ext cx="198323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Egnlish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79" y="634778"/>
            <a:ext cx="3493988" cy="55802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2ACE41-36EF-D549-99F7-F454DE6C24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6642" y="1514080"/>
            <a:ext cx="2806585" cy="235552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32818"/>
            <a:ext cx="12213273" cy="4999808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" y="-5907314"/>
            <a:ext cx="12195747" cy="590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od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0.00347 L -1.45833E-6 0.8648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40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1736 L -1.25E-6 -0.72454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2291" y="-815635"/>
            <a:ext cx="13629399" cy="767363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657600" y="4014789"/>
            <a:ext cx="4905282" cy="1393371"/>
            <a:chOff x="3657600" y="1349829"/>
            <a:chExt cx="4905282" cy="139337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1349829"/>
              <a:ext cx="4905282" cy="139337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690278" y="1625980"/>
              <a:ext cx="81144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657600" y="2666666"/>
            <a:ext cx="4905282" cy="1393371"/>
            <a:chOff x="3886058" y="1349829"/>
            <a:chExt cx="4676824" cy="139337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702750" y="1589162"/>
              <a:ext cx="9354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libri" panose="020F0502020204030204"/>
                </a:rPr>
                <a:t>ICT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544357" y="1161506"/>
            <a:ext cx="5018525" cy="1393371"/>
            <a:chOff x="3886058" y="1349829"/>
            <a:chExt cx="4676824" cy="139337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277602" y="1587445"/>
              <a:ext cx="176006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science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79" y="634779"/>
            <a:ext cx="3538717" cy="56517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99F748-4775-B345-BDD5-0F042CCB989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70" b="2005"/>
          <a:stretch/>
        </p:blipFill>
        <p:spPr>
          <a:xfrm>
            <a:off x="8745998" y="1513644"/>
            <a:ext cx="2861386" cy="230604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37" y="6858000"/>
            <a:ext cx="12213273" cy="4999808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" y="-5907314"/>
            <a:ext cx="12195747" cy="590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5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od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0.00347 L -1.45833E-6 0.8648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40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1736 L 0 -0.72454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Pupils’ book (pp.10,11)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83D4F8-46ED-4F4A-8456-E3AE1BCA2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18" y="713647"/>
            <a:ext cx="11815763" cy="8710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A786EC-2BDB-BC4C-8172-65582B53E7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9" t="13377" b="4356"/>
          <a:stretch/>
        </p:blipFill>
        <p:spPr>
          <a:xfrm>
            <a:off x="3959910" y="1513243"/>
            <a:ext cx="4272180" cy="41067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FE65C1-C73C-1E48-94F8-4528C1116C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9334" y="-32075"/>
            <a:ext cx="1648374" cy="116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0690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Pupils’ book (pp.10,11)</a:t>
            </a: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A929908A-62CD-4A48-BA53-832F915000CF}"/>
              </a:ext>
            </a:extLst>
          </p:cNvPr>
          <p:cNvSpPr/>
          <p:nvPr/>
        </p:nvSpPr>
        <p:spPr>
          <a:xfrm>
            <a:off x="2120765" y="1685280"/>
            <a:ext cx="7968036" cy="375681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FF4BC5-8955-954B-A947-18D12BCC5B20}"/>
              </a:ext>
            </a:extLst>
          </p:cNvPr>
          <p:cNvSpPr txBox="1"/>
          <p:nvPr/>
        </p:nvSpPr>
        <p:spPr>
          <a:xfrm>
            <a:off x="2238001" y="1854942"/>
            <a:ext cx="77159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Put students into pairs</a:t>
            </a:r>
            <a:r>
              <a:rPr lang="en-VN" sz="2400" dirty="0"/>
              <a:t>. Have students open their books, </a:t>
            </a:r>
            <a:r>
              <a:rPr lang="en-US" sz="2400" dirty="0"/>
              <a:t>repair</a:t>
            </a:r>
            <a:r>
              <a:rPr lang="en-VN" sz="2400" dirty="0"/>
              <a:t> 8 small pieces of paper and write a word on each piece of paper.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G</a:t>
            </a:r>
            <a:r>
              <a:rPr lang="en-VN" sz="2400" dirty="0"/>
              <a:t>ive them 2 minutes to write school subjects and find 8 classrooms for them. </a:t>
            </a:r>
          </a:p>
          <a:p>
            <a:pPr marL="342900" indent="-342900">
              <a:buFontTx/>
              <a:buChar char="-"/>
            </a:pPr>
            <a:r>
              <a:rPr lang="en-VN" sz="2400" dirty="0"/>
              <a:t>Check </a:t>
            </a:r>
            <a:r>
              <a:rPr lang="en-US" sz="2400" dirty="0"/>
              <a:t>the </a:t>
            </a:r>
            <a:r>
              <a:rPr lang="en-VN" sz="2400" dirty="0"/>
              <a:t>answer with the whole class.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</a:t>
            </a:r>
            <a:r>
              <a:rPr lang="en-VN" sz="2400" dirty="0"/>
              <a:t>he pairs who have all the correct answers receive 2 points.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A</a:t>
            </a:r>
            <a:r>
              <a:rPr lang="en-VN" sz="2400" dirty="0"/>
              <a:t>ll students repeat the answers.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94F301-8CFC-2F4B-B301-0055B0F4A0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1" r="12396"/>
          <a:stretch/>
        </p:blipFill>
        <p:spPr>
          <a:xfrm>
            <a:off x="9480675" y="1415910"/>
            <a:ext cx="1181120" cy="11011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FE65C1-C73C-1E48-94F8-4528C1116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9334" y="-32075"/>
            <a:ext cx="1744486" cy="12284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4DCD13-736B-2145-A78D-4252BAE6E8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00" y="758409"/>
            <a:ext cx="104140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8443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D935481-3C9F-7F41-A85B-DA0BE470DF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9" t="13377" b="4356"/>
          <a:stretch/>
        </p:blipFill>
        <p:spPr>
          <a:xfrm>
            <a:off x="3366655" y="636294"/>
            <a:ext cx="5330806" cy="5124424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DA0E7FA-B2E1-144E-9007-225D5E0FD8F1}"/>
              </a:ext>
            </a:extLst>
          </p:cNvPr>
          <p:cNvSpPr/>
          <p:nvPr/>
        </p:nvSpPr>
        <p:spPr>
          <a:xfrm>
            <a:off x="5347945" y="5943445"/>
            <a:ext cx="1846837" cy="556521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ANSWER</a:t>
            </a:r>
          </a:p>
        </p:txBody>
      </p:sp>
      <p:sp>
        <p:nvSpPr>
          <p:cNvPr id="6" name="Line Callout 1 5">
            <a:extLst>
              <a:ext uri="{FF2B5EF4-FFF2-40B4-BE49-F238E27FC236}">
                <a16:creationId xmlns:a16="http://schemas.microsoft.com/office/drawing/2014/main" id="{47739C91-5375-1F45-99D8-1676E26A063C}"/>
              </a:ext>
            </a:extLst>
          </p:cNvPr>
          <p:cNvSpPr/>
          <p:nvPr/>
        </p:nvSpPr>
        <p:spPr>
          <a:xfrm flipH="1">
            <a:off x="596899" y="1199805"/>
            <a:ext cx="2097809" cy="720437"/>
          </a:xfrm>
          <a:prstGeom prst="borderCallout1">
            <a:avLst>
              <a:gd name="adj1" fmla="val 51443"/>
              <a:gd name="adj2" fmla="val 78"/>
              <a:gd name="adj3" fmla="val 32368"/>
              <a:gd name="adj4" fmla="val -49325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art</a:t>
            </a:r>
            <a:endParaRPr lang="en-VN" sz="4800" dirty="0">
              <a:solidFill>
                <a:schemeClr val="tx1"/>
              </a:solidFill>
            </a:endParaRPr>
          </a:p>
        </p:txBody>
      </p:sp>
      <p:sp>
        <p:nvSpPr>
          <p:cNvPr id="16" name="Line Callout 1 15">
            <a:extLst>
              <a:ext uri="{FF2B5EF4-FFF2-40B4-BE49-F238E27FC236}">
                <a16:creationId xmlns:a16="http://schemas.microsoft.com/office/drawing/2014/main" id="{B8D54F01-ACA7-664D-9294-AA59034E63BA}"/>
              </a:ext>
            </a:extLst>
          </p:cNvPr>
          <p:cNvSpPr/>
          <p:nvPr/>
        </p:nvSpPr>
        <p:spPr>
          <a:xfrm flipH="1">
            <a:off x="596898" y="2322428"/>
            <a:ext cx="2288309" cy="720437"/>
          </a:xfrm>
          <a:prstGeom prst="borderCallout1">
            <a:avLst>
              <a:gd name="adj1" fmla="val 51443"/>
              <a:gd name="adj2" fmla="val 78"/>
              <a:gd name="adj3" fmla="val -667"/>
              <a:gd name="adj4" fmla="val -43205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English</a:t>
            </a:r>
            <a:endParaRPr lang="en-VN" sz="4800" dirty="0">
              <a:solidFill>
                <a:schemeClr val="tx1"/>
              </a:solidFill>
            </a:endParaRPr>
          </a:p>
        </p:txBody>
      </p:sp>
      <p:sp>
        <p:nvSpPr>
          <p:cNvPr id="17" name="Line Callout 1 16">
            <a:extLst>
              <a:ext uri="{FF2B5EF4-FFF2-40B4-BE49-F238E27FC236}">
                <a16:creationId xmlns:a16="http://schemas.microsoft.com/office/drawing/2014/main" id="{51F2FD95-7F63-8241-8D32-4471976770D4}"/>
              </a:ext>
            </a:extLst>
          </p:cNvPr>
          <p:cNvSpPr/>
          <p:nvPr/>
        </p:nvSpPr>
        <p:spPr>
          <a:xfrm flipH="1">
            <a:off x="596897" y="3442346"/>
            <a:ext cx="2288309" cy="720437"/>
          </a:xfrm>
          <a:prstGeom prst="borderCallout1">
            <a:avLst>
              <a:gd name="adj1" fmla="val 51443"/>
              <a:gd name="adj2" fmla="val 78"/>
              <a:gd name="adj3" fmla="val -202618"/>
              <a:gd name="adj4" fmla="val -131472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</a:rPr>
              <a:t>maths</a:t>
            </a:r>
            <a:endParaRPr lang="en-VN" sz="4800" dirty="0">
              <a:solidFill>
                <a:schemeClr val="tx1"/>
              </a:solidFill>
            </a:endParaRPr>
          </a:p>
        </p:txBody>
      </p:sp>
      <p:sp>
        <p:nvSpPr>
          <p:cNvPr id="19" name="Line Callout 1 18">
            <a:extLst>
              <a:ext uri="{FF2B5EF4-FFF2-40B4-BE49-F238E27FC236}">
                <a16:creationId xmlns:a16="http://schemas.microsoft.com/office/drawing/2014/main" id="{1CD26C39-9178-9242-8FBB-7DB4AAA28803}"/>
              </a:ext>
            </a:extLst>
          </p:cNvPr>
          <p:cNvSpPr/>
          <p:nvPr/>
        </p:nvSpPr>
        <p:spPr>
          <a:xfrm flipH="1">
            <a:off x="594125" y="4653704"/>
            <a:ext cx="2288309" cy="720437"/>
          </a:xfrm>
          <a:prstGeom prst="borderCallout1">
            <a:avLst>
              <a:gd name="adj1" fmla="val 51443"/>
              <a:gd name="adj2" fmla="val 78"/>
              <a:gd name="adj3" fmla="val -63003"/>
              <a:gd name="adj4" fmla="val -147456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PE</a:t>
            </a:r>
            <a:endParaRPr lang="en-VN" sz="4800" dirty="0">
              <a:solidFill>
                <a:schemeClr val="tx1"/>
              </a:solidFill>
            </a:endParaRPr>
          </a:p>
        </p:txBody>
      </p:sp>
      <p:sp>
        <p:nvSpPr>
          <p:cNvPr id="20" name="Line Callout 1 19">
            <a:extLst>
              <a:ext uri="{FF2B5EF4-FFF2-40B4-BE49-F238E27FC236}">
                <a16:creationId xmlns:a16="http://schemas.microsoft.com/office/drawing/2014/main" id="{7E94A72A-082D-EF44-B18B-EBD912A2F62D}"/>
              </a:ext>
            </a:extLst>
          </p:cNvPr>
          <p:cNvSpPr/>
          <p:nvPr/>
        </p:nvSpPr>
        <p:spPr>
          <a:xfrm>
            <a:off x="8991266" y="1097282"/>
            <a:ext cx="2997851" cy="1367421"/>
          </a:xfrm>
          <a:prstGeom prst="borderCallout1">
            <a:avLst>
              <a:gd name="adj1" fmla="val 51443"/>
              <a:gd name="adj2" fmla="val 78"/>
              <a:gd name="adj3" fmla="val 48143"/>
              <a:gd name="adj4" fmla="val -4932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natural science</a:t>
            </a:r>
            <a:endParaRPr lang="en-VN" sz="4800" dirty="0">
              <a:solidFill>
                <a:schemeClr val="tx1"/>
              </a:solidFill>
            </a:endParaRPr>
          </a:p>
        </p:txBody>
      </p:sp>
      <p:sp>
        <p:nvSpPr>
          <p:cNvPr id="21" name="Google Shape;281;p15">
            <a:extLst>
              <a:ext uri="{FF2B5EF4-FFF2-40B4-BE49-F238E27FC236}">
                <a16:creationId xmlns:a16="http://schemas.microsoft.com/office/drawing/2014/main" id="{F6DB848E-33B2-4E4A-A41A-F5236E3B696D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Pupils’ book (pp.10,11)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7E9151-160E-0A46-88ED-5C32A9CD30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2041" y="-28663"/>
            <a:ext cx="1559960" cy="1098526"/>
          </a:xfrm>
          <a:prstGeom prst="rect">
            <a:avLst/>
          </a:prstGeom>
        </p:spPr>
      </p:pic>
      <p:sp>
        <p:nvSpPr>
          <p:cNvPr id="11" name="Line Callout 1 10">
            <a:extLst>
              <a:ext uri="{FF2B5EF4-FFF2-40B4-BE49-F238E27FC236}">
                <a16:creationId xmlns:a16="http://schemas.microsoft.com/office/drawing/2014/main" id="{C54D7C79-ABB0-4041-86BE-65A6191026BC}"/>
              </a:ext>
            </a:extLst>
          </p:cNvPr>
          <p:cNvSpPr/>
          <p:nvPr/>
        </p:nvSpPr>
        <p:spPr>
          <a:xfrm>
            <a:off x="8991265" y="2612721"/>
            <a:ext cx="2997851" cy="1367421"/>
          </a:xfrm>
          <a:prstGeom prst="borderCallout1">
            <a:avLst>
              <a:gd name="adj1" fmla="val 51443"/>
              <a:gd name="adj2" fmla="val 78"/>
              <a:gd name="adj3" fmla="val -21404"/>
              <a:gd name="adj4" fmla="val -40552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social science</a:t>
            </a:r>
            <a:endParaRPr lang="en-VN" sz="4800" dirty="0">
              <a:solidFill>
                <a:schemeClr val="tx1"/>
              </a:solidFill>
            </a:endParaRPr>
          </a:p>
        </p:txBody>
      </p:sp>
      <p:sp>
        <p:nvSpPr>
          <p:cNvPr id="12" name="Line Callout 1 11">
            <a:extLst>
              <a:ext uri="{FF2B5EF4-FFF2-40B4-BE49-F238E27FC236}">
                <a16:creationId xmlns:a16="http://schemas.microsoft.com/office/drawing/2014/main" id="{E8B45344-93A2-4B42-AF61-D1C124959A9C}"/>
              </a:ext>
            </a:extLst>
          </p:cNvPr>
          <p:cNvSpPr/>
          <p:nvPr/>
        </p:nvSpPr>
        <p:spPr>
          <a:xfrm>
            <a:off x="9221262" y="4128160"/>
            <a:ext cx="2373841" cy="720437"/>
          </a:xfrm>
          <a:prstGeom prst="borderCallout1">
            <a:avLst>
              <a:gd name="adj1" fmla="val 51443"/>
              <a:gd name="adj2" fmla="val 78"/>
              <a:gd name="adj3" fmla="val -115292"/>
              <a:gd name="adj4" fmla="val -50953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music</a:t>
            </a:r>
            <a:endParaRPr lang="en-VN" sz="4800" dirty="0">
              <a:solidFill>
                <a:schemeClr val="tx1"/>
              </a:solidFill>
            </a:endParaRPr>
          </a:p>
        </p:txBody>
      </p:sp>
      <p:sp>
        <p:nvSpPr>
          <p:cNvPr id="13" name="Line Callout 1 12">
            <a:extLst>
              <a:ext uri="{FF2B5EF4-FFF2-40B4-BE49-F238E27FC236}">
                <a16:creationId xmlns:a16="http://schemas.microsoft.com/office/drawing/2014/main" id="{AA8DD2EA-51EE-2243-91D4-96E6C2EF4926}"/>
              </a:ext>
            </a:extLst>
          </p:cNvPr>
          <p:cNvSpPr/>
          <p:nvPr/>
        </p:nvSpPr>
        <p:spPr>
          <a:xfrm>
            <a:off x="9178909" y="5040281"/>
            <a:ext cx="2416194" cy="720437"/>
          </a:xfrm>
          <a:prstGeom prst="borderCallout1">
            <a:avLst>
              <a:gd name="adj1" fmla="val 51443"/>
              <a:gd name="adj2" fmla="val 78"/>
              <a:gd name="adj3" fmla="val -343058"/>
              <a:gd name="adj4" fmla="val -10476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ICT</a:t>
            </a:r>
            <a:endParaRPr lang="en-VN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93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17" grpId="0" animBg="1"/>
      <p:bldP spid="19" grpId="0" animBg="1"/>
      <p:bldP spid="2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</a:p>
        </p:txBody>
      </p:sp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ADE2883A-D1DC-6C43-A3EA-963210D34DD1}"/>
              </a:ext>
            </a:extLst>
          </p:cNvPr>
          <p:cNvSpPr/>
          <p:nvPr/>
        </p:nvSpPr>
        <p:spPr>
          <a:xfrm>
            <a:off x="2138516" y="1649739"/>
            <a:ext cx="7715998" cy="359584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6F7930-DD21-AB48-8213-D16DECE274C7}"/>
              </a:ext>
            </a:extLst>
          </p:cNvPr>
          <p:cNvSpPr txBox="1"/>
          <p:nvPr/>
        </p:nvSpPr>
        <p:spPr>
          <a:xfrm>
            <a:off x="2273318" y="1924166"/>
            <a:ext cx="764536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D</a:t>
            </a:r>
            <a:r>
              <a:rPr lang="en-VN" sz="2400" dirty="0"/>
              <a:t>ivide the class into groups of 4 to 5 students.</a:t>
            </a:r>
          </a:p>
          <a:p>
            <a:pPr marL="342900" indent="-342900">
              <a:buFontTx/>
              <a:buChar char="-"/>
            </a:pPr>
            <a:r>
              <a:rPr lang="en-VN" sz="2400" dirty="0"/>
              <a:t>Each group takes out a mini-board or a sheet of paper.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W</a:t>
            </a:r>
            <a:r>
              <a:rPr lang="en-VN" sz="2400" dirty="0"/>
              <a:t>rite </a:t>
            </a:r>
            <a:r>
              <a:rPr lang="en-US" sz="2400" dirty="0"/>
              <a:t>the </a:t>
            </a:r>
            <a:r>
              <a:rPr lang="en-VN" sz="2400" dirty="0"/>
              <a:t>topic “school” on the board and count 3, 2, 1. </a:t>
            </a:r>
          </a:p>
          <a:p>
            <a:pPr marL="342900" indent="-342900">
              <a:buFontTx/>
              <a:buChar char="-"/>
            </a:pPr>
            <a:r>
              <a:rPr lang="en-VN" sz="2400" dirty="0"/>
              <a:t>Students start to write words that </a:t>
            </a:r>
            <a:r>
              <a:rPr lang="en-US" sz="2400" dirty="0"/>
              <a:t>relate</a:t>
            </a:r>
            <a:r>
              <a:rPr lang="en-VN" sz="2400" dirty="0"/>
              <a:t> </a:t>
            </a:r>
            <a:r>
              <a:rPr lang="en-US" sz="2400" dirty="0"/>
              <a:t>to</a:t>
            </a:r>
            <a:r>
              <a:rPr lang="en-VN" sz="2400" dirty="0"/>
              <a:t> the topic. </a:t>
            </a:r>
          </a:p>
          <a:p>
            <a:r>
              <a:rPr lang="en-VN" sz="2400" dirty="0"/>
              <a:t>Ex: board, teachers, book, students, ……</a:t>
            </a:r>
          </a:p>
          <a:p>
            <a:pPr marL="342900" indent="-342900">
              <a:buFontTx/>
              <a:buChar char="-"/>
            </a:pPr>
            <a:r>
              <a:rPr lang="en-VN" sz="2400" dirty="0"/>
              <a:t>Set a limit of 2 minutes for students. </a:t>
            </a:r>
          </a:p>
          <a:p>
            <a:pPr marL="342900" indent="-342900">
              <a:buFontTx/>
              <a:buChar char="-"/>
            </a:pPr>
            <a:r>
              <a:rPr lang="en-VN" sz="2400" dirty="0"/>
              <a:t>Then, each group says out loud their words.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</a:t>
            </a:r>
            <a:r>
              <a:rPr lang="en-VN" sz="2400" dirty="0"/>
              <a:t>he group with the most correct words receives 2 points.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48D9C0-4C63-1E46-854B-8FC575BF9D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1" r="12396"/>
          <a:stretch/>
        </p:blipFill>
        <p:spPr>
          <a:xfrm>
            <a:off x="9062755" y="1334024"/>
            <a:ext cx="1181120" cy="11011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FCB13A-C742-5941-B160-90D4287A8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0971" y="0"/>
            <a:ext cx="2202891" cy="1551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5F77B6-F335-394F-8F33-4FFC2E29D4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3281" y="851424"/>
            <a:ext cx="76454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3899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 – Pupils’ book (p.11)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72CEE1-C859-F642-A5BA-2D6CB2EEDC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345" r="29907"/>
          <a:stretch/>
        </p:blipFill>
        <p:spPr>
          <a:xfrm>
            <a:off x="8461655" y="2271713"/>
            <a:ext cx="2247679" cy="379137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C7AADE-36C1-0646-BE77-6A81FC766F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815" r="28420"/>
          <a:stretch/>
        </p:blipFill>
        <p:spPr>
          <a:xfrm>
            <a:off x="1141902" y="2271713"/>
            <a:ext cx="2356262" cy="379137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DA8E28E-1594-3643-A60F-69C4900B7CB4}"/>
              </a:ext>
            </a:extLst>
          </p:cNvPr>
          <p:cNvGrpSpPr/>
          <p:nvPr/>
        </p:nvGrpSpPr>
        <p:grpSpPr>
          <a:xfrm>
            <a:off x="2095499" y="1157288"/>
            <a:ext cx="5005389" cy="1571625"/>
            <a:chOff x="2095499" y="1157288"/>
            <a:chExt cx="5005389" cy="1571625"/>
          </a:xfrm>
        </p:grpSpPr>
        <p:sp>
          <p:nvSpPr>
            <p:cNvPr id="3" name="Oval Callout 2">
              <a:extLst>
                <a:ext uri="{FF2B5EF4-FFF2-40B4-BE49-F238E27FC236}">
                  <a16:creationId xmlns:a16="http://schemas.microsoft.com/office/drawing/2014/main" id="{7D25E6C6-EA8F-5C4D-A069-2F8BB361FC09}"/>
                </a:ext>
              </a:extLst>
            </p:cNvPr>
            <p:cNvSpPr/>
            <p:nvPr/>
          </p:nvSpPr>
          <p:spPr>
            <a:xfrm>
              <a:off x="2095499" y="1157288"/>
              <a:ext cx="5005389" cy="1571625"/>
            </a:xfrm>
            <a:prstGeom prst="wedgeEllipseCallout">
              <a:avLst>
                <a:gd name="adj1" fmla="val -31654"/>
                <a:gd name="adj2" fmla="val 66136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0E7BD64-B97B-4143-AE81-042E2A819965}"/>
                </a:ext>
              </a:extLst>
            </p:cNvPr>
            <p:cNvSpPr txBox="1"/>
            <p:nvPr/>
          </p:nvSpPr>
          <p:spPr>
            <a:xfrm>
              <a:off x="2320033" y="1457144"/>
              <a:ext cx="43950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dirty="0"/>
                <a:t>What subjects do you like?</a:t>
              </a:r>
            </a:p>
          </p:txBody>
        </p:sp>
      </p:grpSp>
      <p:pic>
        <p:nvPicPr>
          <p:cNvPr id="6" name="What subjects do you.mp3" descr="What subjects do you.mp3">
            <a:hlinkClick r:id="" action="ppaction://media"/>
            <a:extLst>
              <a:ext uri="{FF2B5EF4-FFF2-40B4-BE49-F238E27FC236}">
                <a16:creationId xmlns:a16="http://schemas.microsoft.com/office/drawing/2014/main" id="{7634DCA5-D2E4-7D45-8AAD-2F77E38387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380912" y="1457144"/>
            <a:ext cx="812800" cy="8128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1784B0E-E82A-6342-BB76-196C277138A8}"/>
              </a:ext>
            </a:extLst>
          </p:cNvPr>
          <p:cNvGrpSpPr/>
          <p:nvPr/>
        </p:nvGrpSpPr>
        <p:grpSpPr>
          <a:xfrm>
            <a:off x="4212430" y="1059249"/>
            <a:ext cx="5005389" cy="1571625"/>
            <a:chOff x="2014884" y="1157288"/>
            <a:chExt cx="5005389" cy="1571625"/>
          </a:xfrm>
        </p:grpSpPr>
        <p:sp>
          <p:nvSpPr>
            <p:cNvPr id="11" name="Oval Callout 10">
              <a:extLst>
                <a:ext uri="{FF2B5EF4-FFF2-40B4-BE49-F238E27FC236}">
                  <a16:creationId xmlns:a16="http://schemas.microsoft.com/office/drawing/2014/main" id="{C5264649-D04D-9F4C-AE28-D060F473DCBE}"/>
                </a:ext>
              </a:extLst>
            </p:cNvPr>
            <p:cNvSpPr/>
            <p:nvPr/>
          </p:nvSpPr>
          <p:spPr>
            <a:xfrm>
              <a:off x="2014884" y="1157288"/>
              <a:ext cx="5005389" cy="1571625"/>
            </a:xfrm>
            <a:prstGeom prst="wedgeEllipseCallout">
              <a:avLst>
                <a:gd name="adj1" fmla="val 44177"/>
                <a:gd name="adj2" fmla="val 55158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9649B67-EAA9-9A44-85DD-9789E7024344}"/>
                </a:ext>
              </a:extLst>
            </p:cNvPr>
            <p:cNvSpPr txBox="1"/>
            <p:nvPr/>
          </p:nvSpPr>
          <p:spPr>
            <a:xfrm>
              <a:off x="2320032" y="1631519"/>
              <a:ext cx="43950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dirty="0"/>
                <a:t>I like ICT and English.</a:t>
              </a:r>
            </a:p>
          </p:txBody>
        </p:sp>
      </p:grpSp>
      <p:pic>
        <p:nvPicPr>
          <p:cNvPr id="8" name="I like ICT and Engli.mp3" descr="I like ICT and Engli.mp3">
            <a:hlinkClick r:id="" action="ppaction://media"/>
            <a:extLst>
              <a:ext uri="{FF2B5EF4-FFF2-40B4-BE49-F238E27FC236}">
                <a16:creationId xmlns:a16="http://schemas.microsoft.com/office/drawing/2014/main" id="{0B96C89C-9DB4-2945-B3E3-C110C2A85A8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00888" y="7025257"/>
            <a:ext cx="812800" cy="812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30182D5-5ADB-304E-88B1-8C7AA5EA8D0A}"/>
              </a:ext>
            </a:extLst>
          </p:cNvPr>
          <p:cNvSpPr txBox="1"/>
          <p:nvPr/>
        </p:nvSpPr>
        <p:spPr>
          <a:xfrm>
            <a:off x="2591335" y="6122076"/>
            <a:ext cx="6994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- Show a question and an answer with audio, students listen and repeat. </a:t>
            </a:r>
          </a:p>
          <a:p>
            <a:r>
              <a:rPr lang="en-VN" dirty="0"/>
              <a:t>- Divide class into two teams. One team asks and one team answers.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DA61D8E-38D9-D246-A2B8-EF6AE47166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87025" y="0"/>
            <a:ext cx="1881070" cy="132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7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5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 – Pupils’ book (p.11)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72CEE1-C859-F642-A5BA-2D6CB2EEDC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345" r="29907"/>
          <a:stretch/>
        </p:blipFill>
        <p:spPr>
          <a:xfrm>
            <a:off x="8461655" y="2271713"/>
            <a:ext cx="2247679" cy="379137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C7AADE-36C1-0646-BE77-6A81FC766F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815" r="28420"/>
          <a:stretch/>
        </p:blipFill>
        <p:spPr>
          <a:xfrm>
            <a:off x="1141902" y="2271713"/>
            <a:ext cx="2356262" cy="379137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DA8E28E-1594-3643-A60F-69C4900B7CB4}"/>
              </a:ext>
            </a:extLst>
          </p:cNvPr>
          <p:cNvGrpSpPr/>
          <p:nvPr/>
        </p:nvGrpSpPr>
        <p:grpSpPr>
          <a:xfrm>
            <a:off x="2095499" y="1157288"/>
            <a:ext cx="6240320" cy="1571625"/>
            <a:chOff x="2095499" y="1157288"/>
            <a:chExt cx="5039529" cy="1571625"/>
          </a:xfrm>
        </p:grpSpPr>
        <p:sp>
          <p:nvSpPr>
            <p:cNvPr id="3" name="Oval Callout 2">
              <a:extLst>
                <a:ext uri="{FF2B5EF4-FFF2-40B4-BE49-F238E27FC236}">
                  <a16:creationId xmlns:a16="http://schemas.microsoft.com/office/drawing/2014/main" id="{7D25E6C6-EA8F-5C4D-A069-2F8BB361FC09}"/>
                </a:ext>
              </a:extLst>
            </p:cNvPr>
            <p:cNvSpPr/>
            <p:nvPr/>
          </p:nvSpPr>
          <p:spPr>
            <a:xfrm>
              <a:off x="2095499" y="1157288"/>
              <a:ext cx="5005389" cy="1571625"/>
            </a:xfrm>
            <a:prstGeom prst="wedgeEllipseCallout">
              <a:avLst>
                <a:gd name="adj1" fmla="val -31654"/>
                <a:gd name="adj2" fmla="val 66136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0E7BD64-B97B-4143-AE81-042E2A819965}"/>
                </a:ext>
              </a:extLst>
            </p:cNvPr>
            <p:cNvSpPr txBox="1"/>
            <p:nvPr/>
          </p:nvSpPr>
          <p:spPr>
            <a:xfrm>
              <a:off x="2188356" y="1576362"/>
              <a:ext cx="49466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dirty="0"/>
                <a:t>What is your favourite subject?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1784B0E-E82A-6342-BB76-196C277138A8}"/>
              </a:ext>
            </a:extLst>
          </p:cNvPr>
          <p:cNvGrpSpPr/>
          <p:nvPr/>
        </p:nvGrpSpPr>
        <p:grpSpPr>
          <a:xfrm>
            <a:off x="3972868" y="1186090"/>
            <a:ext cx="5005389" cy="1571625"/>
            <a:chOff x="2014884" y="1184672"/>
            <a:chExt cx="5005389" cy="1571625"/>
          </a:xfrm>
        </p:grpSpPr>
        <p:sp>
          <p:nvSpPr>
            <p:cNvPr id="11" name="Oval Callout 10">
              <a:extLst>
                <a:ext uri="{FF2B5EF4-FFF2-40B4-BE49-F238E27FC236}">
                  <a16:creationId xmlns:a16="http://schemas.microsoft.com/office/drawing/2014/main" id="{C5264649-D04D-9F4C-AE28-D060F473DCBE}"/>
                </a:ext>
              </a:extLst>
            </p:cNvPr>
            <p:cNvSpPr/>
            <p:nvPr/>
          </p:nvSpPr>
          <p:spPr>
            <a:xfrm>
              <a:off x="2014884" y="1184672"/>
              <a:ext cx="5005389" cy="1571625"/>
            </a:xfrm>
            <a:prstGeom prst="wedgeEllipseCallout">
              <a:avLst>
                <a:gd name="adj1" fmla="val 44177"/>
                <a:gd name="adj2" fmla="val 55158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9649B67-EAA9-9A44-85DD-9789E7024344}"/>
                </a:ext>
              </a:extLst>
            </p:cNvPr>
            <p:cNvSpPr txBox="1"/>
            <p:nvPr/>
          </p:nvSpPr>
          <p:spPr>
            <a:xfrm>
              <a:off x="2362306" y="1440934"/>
              <a:ext cx="43950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dirty="0"/>
                <a:t>My favourite subject is English.</a:t>
              </a:r>
            </a:p>
          </p:txBody>
        </p:sp>
      </p:grpSp>
      <p:pic>
        <p:nvPicPr>
          <p:cNvPr id="7" name="What is your favouri.mp3" descr="What is your favouri.mp3">
            <a:hlinkClick r:id="" action="ppaction://media"/>
            <a:extLst>
              <a:ext uri="{FF2B5EF4-FFF2-40B4-BE49-F238E27FC236}">
                <a16:creationId xmlns:a16="http://schemas.microsoft.com/office/drawing/2014/main" id="{28532532-EBF5-9E44-8A31-C920687343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13890" y="7059762"/>
            <a:ext cx="812800" cy="812800"/>
          </a:xfrm>
          <a:prstGeom prst="rect">
            <a:avLst/>
          </a:prstGeom>
        </p:spPr>
      </p:pic>
      <p:pic>
        <p:nvPicPr>
          <p:cNvPr id="9" name="My favourite subject.mp3" descr="My favourite subject.mp3">
            <a:hlinkClick r:id="" action="ppaction://media"/>
            <a:extLst>
              <a:ext uri="{FF2B5EF4-FFF2-40B4-BE49-F238E27FC236}">
                <a16:creationId xmlns:a16="http://schemas.microsoft.com/office/drawing/2014/main" id="{2418C585-4B8D-1A4F-89F8-B4844AD67B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62762" y="7096893"/>
            <a:ext cx="812800" cy="812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F27276-FCEF-A245-8762-188ABD645CC4}"/>
              </a:ext>
            </a:extLst>
          </p:cNvPr>
          <p:cNvSpPr txBox="1"/>
          <p:nvPr/>
        </p:nvSpPr>
        <p:spPr>
          <a:xfrm>
            <a:off x="2598920" y="6106374"/>
            <a:ext cx="6994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- Show a question and an answer with audio, students listen and repeat. </a:t>
            </a:r>
          </a:p>
          <a:p>
            <a:r>
              <a:rPr lang="en-VN" dirty="0"/>
              <a:t>- Divide class into two teams. One team asks and one team answers.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8F1AB45-E763-5C4C-A26A-79E397D761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87025" y="0"/>
            <a:ext cx="1881070" cy="132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78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 –  Practice</a:t>
            </a: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A929908A-62CD-4A48-BA53-832F915000CF}"/>
              </a:ext>
            </a:extLst>
          </p:cNvPr>
          <p:cNvSpPr/>
          <p:nvPr/>
        </p:nvSpPr>
        <p:spPr>
          <a:xfrm>
            <a:off x="1968777" y="1877480"/>
            <a:ext cx="8518248" cy="362502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FF4BC5-8955-954B-A947-18D12BCC5B20}"/>
              </a:ext>
            </a:extLst>
          </p:cNvPr>
          <p:cNvSpPr txBox="1"/>
          <p:nvPr/>
        </p:nvSpPr>
        <p:spPr>
          <a:xfrm>
            <a:off x="2141334" y="2281160"/>
            <a:ext cx="834569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600" dirty="0"/>
              <a:t>Put students work in pairs</a:t>
            </a:r>
            <a:r>
              <a:rPr lang="en-VN" sz="2600" dirty="0"/>
              <a:t>. </a:t>
            </a:r>
          </a:p>
          <a:p>
            <a:pPr marL="342900" indent="-342900">
              <a:buFontTx/>
              <a:buChar char="-"/>
            </a:pPr>
            <a:r>
              <a:rPr lang="en-VN" sz="2600" dirty="0"/>
              <a:t>One student asks and one student answers 2 questions. </a:t>
            </a:r>
          </a:p>
          <a:p>
            <a:r>
              <a:rPr lang="en-VN" sz="2600" dirty="0"/>
              <a:t>“What subjects do you like?” </a:t>
            </a:r>
            <a:r>
              <a:rPr lang="en-US" sz="2600" dirty="0"/>
              <a:t>and “What is your </a:t>
            </a:r>
            <a:r>
              <a:rPr lang="en-US" sz="2600" dirty="0" err="1"/>
              <a:t>favourite</a:t>
            </a:r>
            <a:r>
              <a:rPr lang="en-US" sz="2600" dirty="0"/>
              <a:t> subject?”</a:t>
            </a:r>
          </a:p>
          <a:p>
            <a:pPr marL="342900" indent="-342900">
              <a:buFontTx/>
              <a:buChar char="-"/>
            </a:pPr>
            <a:r>
              <a:rPr lang="en-US" sz="2600" dirty="0"/>
              <a:t>Then, the teacher asks students to change pairs. </a:t>
            </a:r>
            <a:r>
              <a:rPr lang="en-VN" sz="2600" dirty="0"/>
              <a:t>We can use the bell or the noisy chicken to make a signal for students.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94F301-8CFC-2F4B-B301-0055B0F4A0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1" r="12396"/>
          <a:stretch/>
        </p:blipFill>
        <p:spPr>
          <a:xfrm>
            <a:off x="9716231" y="1469793"/>
            <a:ext cx="1181120" cy="11011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8BC5D9-4511-CF4E-B69E-A110029D3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7025" y="0"/>
            <a:ext cx="1881070" cy="13246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739BF6-ED50-954F-9ED6-C271150E71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5113" y="806673"/>
            <a:ext cx="103505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190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 –  Pupils’ book (p.11)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6B1505-5474-2240-88C3-A8323F984E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2"/>
          <a:stretch/>
        </p:blipFill>
        <p:spPr>
          <a:xfrm>
            <a:off x="2381969" y="685215"/>
            <a:ext cx="7428062" cy="49514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8BD46C-5014-5443-9B69-B8C503A51EE5}"/>
              </a:ext>
            </a:extLst>
          </p:cNvPr>
          <p:cNvSpPr txBox="1"/>
          <p:nvPr/>
        </p:nvSpPr>
        <p:spPr>
          <a:xfrm>
            <a:off x="3919314" y="6172785"/>
            <a:ext cx="4353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-  Show the table and introduce the activity.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857327-FF8C-0247-A917-7DEA56556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7025" y="0"/>
            <a:ext cx="1881070" cy="132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8127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 –  Pupils’ book (p.11)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DC3B515-ED1C-6145-9DF4-C08B434EDD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86" t="42477" r="837"/>
          <a:stretch/>
        </p:blipFill>
        <p:spPr>
          <a:xfrm>
            <a:off x="7640941" y="3098196"/>
            <a:ext cx="4314639" cy="18163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DC7979E-8F2C-A943-9200-9AFD284876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86" t="42477" r="837"/>
          <a:stretch/>
        </p:blipFill>
        <p:spPr>
          <a:xfrm>
            <a:off x="309751" y="2909652"/>
            <a:ext cx="4314641" cy="18163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905034-5BC3-3747-9E37-E5CA16EB79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98" r="15348" b="46650"/>
          <a:stretch/>
        </p:blipFill>
        <p:spPr>
          <a:xfrm>
            <a:off x="5448036" y="2211374"/>
            <a:ext cx="2880091" cy="1606471"/>
          </a:xfrm>
          <a:prstGeom prst="ellipse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DD7325-9A2B-574F-8EE6-4FBEB3CFBE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037" r="27277" b="42899"/>
          <a:stretch/>
        </p:blipFill>
        <p:spPr>
          <a:xfrm>
            <a:off x="4272597" y="2266558"/>
            <a:ext cx="1764313" cy="158763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6CE4D17-D6EE-4C41-9ACB-5BBCAACEE8D3}"/>
              </a:ext>
            </a:extLst>
          </p:cNvPr>
          <p:cNvGrpSpPr/>
          <p:nvPr/>
        </p:nvGrpSpPr>
        <p:grpSpPr>
          <a:xfrm>
            <a:off x="412491" y="1425073"/>
            <a:ext cx="4022546" cy="1339838"/>
            <a:chOff x="1751397" y="649630"/>
            <a:chExt cx="4957141" cy="1902260"/>
          </a:xfrm>
        </p:grpSpPr>
        <p:sp>
          <p:nvSpPr>
            <p:cNvPr id="16" name="Oval Callout 15">
              <a:extLst>
                <a:ext uri="{FF2B5EF4-FFF2-40B4-BE49-F238E27FC236}">
                  <a16:creationId xmlns:a16="http://schemas.microsoft.com/office/drawing/2014/main" id="{CD9D32AF-1F8F-684E-A54B-1BE90468C5A1}"/>
                </a:ext>
              </a:extLst>
            </p:cNvPr>
            <p:cNvSpPr/>
            <p:nvPr/>
          </p:nvSpPr>
          <p:spPr>
            <a:xfrm>
              <a:off x="1751397" y="649630"/>
              <a:ext cx="4957141" cy="1881769"/>
            </a:xfrm>
            <a:prstGeom prst="wedgeEllipseCallout">
              <a:avLst>
                <a:gd name="adj1" fmla="val 54182"/>
                <a:gd name="adj2" fmla="val 21521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FCC988-4722-D847-AE8F-438CCDB0CD0C}"/>
                </a:ext>
              </a:extLst>
            </p:cNvPr>
            <p:cNvSpPr txBox="1"/>
            <p:nvPr/>
          </p:nvSpPr>
          <p:spPr>
            <a:xfrm>
              <a:off x="1751397" y="1022490"/>
              <a:ext cx="4946672" cy="1529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dirty="0"/>
                <a:t>What subjects do you like?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03063A7-84AB-CF48-B0A0-8410820DA04B}"/>
              </a:ext>
            </a:extLst>
          </p:cNvPr>
          <p:cNvGrpSpPr/>
          <p:nvPr/>
        </p:nvGrpSpPr>
        <p:grpSpPr>
          <a:xfrm>
            <a:off x="7638843" y="1883770"/>
            <a:ext cx="4014051" cy="967842"/>
            <a:chOff x="1971761" y="1157288"/>
            <a:chExt cx="4946673" cy="1374112"/>
          </a:xfrm>
        </p:grpSpPr>
        <p:sp>
          <p:nvSpPr>
            <p:cNvPr id="23" name="Oval Callout 22">
              <a:extLst>
                <a:ext uri="{FF2B5EF4-FFF2-40B4-BE49-F238E27FC236}">
                  <a16:creationId xmlns:a16="http://schemas.microsoft.com/office/drawing/2014/main" id="{A9F30BF9-7FB6-1245-B1A4-49EBDE5484AA}"/>
                </a:ext>
              </a:extLst>
            </p:cNvPr>
            <p:cNvSpPr/>
            <p:nvPr/>
          </p:nvSpPr>
          <p:spPr>
            <a:xfrm>
              <a:off x="2095499" y="1157288"/>
              <a:ext cx="4613039" cy="1374112"/>
            </a:xfrm>
            <a:prstGeom prst="wedgeEllipseCallout">
              <a:avLst>
                <a:gd name="adj1" fmla="val -56081"/>
                <a:gd name="adj2" fmla="val 16272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D825D23-26CA-9B4A-83E3-414B0D8A132E}"/>
                </a:ext>
              </a:extLst>
            </p:cNvPr>
            <p:cNvSpPr txBox="1"/>
            <p:nvPr/>
          </p:nvSpPr>
          <p:spPr>
            <a:xfrm>
              <a:off x="1971761" y="1426620"/>
              <a:ext cx="4946673" cy="830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dirty="0"/>
                <a:t>I like art and maths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E4F56F71-0845-334D-9A10-5F0E4C1B6AA5}"/>
              </a:ext>
            </a:extLst>
          </p:cNvPr>
          <p:cNvSpPr txBox="1"/>
          <p:nvPr/>
        </p:nvSpPr>
        <p:spPr>
          <a:xfrm>
            <a:off x="3833979" y="6225811"/>
            <a:ext cx="4457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-  Students look at the example conversation.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3F6CEFE-D12A-BC42-B6F2-DB3B54A764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87025" y="0"/>
            <a:ext cx="1881070" cy="13246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1CA5F2-DCF5-5F4B-B0C8-5F78684D208F}"/>
              </a:ext>
            </a:extLst>
          </p:cNvPr>
          <p:cNvSpPr txBox="1"/>
          <p:nvPr/>
        </p:nvSpPr>
        <p:spPr>
          <a:xfrm flipH="1">
            <a:off x="4540504" y="3786652"/>
            <a:ext cx="120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/>
              <a:t>Mary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27D642A-7317-C345-8639-87A707292AE9}"/>
              </a:ext>
            </a:extLst>
          </p:cNvPr>
          <p:cNvSpPr txBox="1"/>
          <p:nvPr/>
        </p:nvSpPr>
        <p:spPr>
          <a:xfrm flipH="1">
            <a:off x="6664337" y="3787094"/>
            <a:ext cx="120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/>
              <a:t>Tom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7A9109-B548-A245-9F62-55162A5C9037}"/>
              </a:ext>
            </a:extLst>
          </p:cNvPr>
          <p:cNvSpPr txBox="1"/>
          <p:nvPr/>
        </p:nvSpPr>
        <p:spPr>
          <a:xfrm>
            <a:off x="730668" y="3208906"/>
            <a:ext cx="582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Tom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94E414A-74BD-5C41-AAD5-A95DE5EA02AB}"/>
              </a:ext>
            </a:extLst>
          </p:cNvPr>
          <p:cNvSpPr txBox="1"/>
          <p:nvPr/>
        </p:nvSpPr>
        <p:spPr>
          <a:xfrm>
            <a:off x="1717857" y="3208906"/>
            <a:ext cx="14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art and </a:t>
            </a:r>
            <a:r>
              <a:rPr lang="en-US" dirty="0" err="1"/>
              <a:t>maths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48681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 –  Pupils’ book (p.11)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DC3B515-ED1C-6145-9DF4-C08B434EDD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86" t="42477" r="837"/>
          <a:stretch/>
        </p:blipFill>
        <p:spPr>
          <a:xfrm>
            <a:off x="7640941" y="3098196"/>
            <a:ext cx="4314639" cy="18163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DC7979E-8F2C-A943-9200-9AFD284876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86" t="42477" r="837"/>
          <a:stretch/>
        </p:blipFill>
        <p:spPr>
          <a:xfrm>
            <a:off x="309751" y="2909652"/>
            <a:ext cx="4314641" cy="18163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905034-5BC3-3747-9E37-E5CA16EB79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98" r="15348" b="46650"/>
          <a:stretch/>
        </p:blipFill>
        <p:spPr>
          <a:xfrm>
            <a:off x="5448036" y="2211374"/>
            <a:ext cx="2880091" cy="1606471"/>
          </a:xfrm>
          <a:prstGeom prst="ellipse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DD7325-9A2B-574F-8EE6-4FBEB3CFBE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037" r="27277" b="42899"/>
          <a:stretch/>
        </p:blipFill>
        <p:spPr>
          <a:xfrm>
            <a:off x="4272597" y="2266558"/>
            <a:ext cx="1764313" cy="158763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6CE4D17-D6EE-4C41-9ACB-5BBCAACEE8D3}"/>
              </a:ext>
            </a:extLst>
          </p:cNvPr>
          <p:cNvGrpSpPr/>
          <p:nvPr/>
        </p:nvGrpSpPr>
        <p:grpSpPr>
          <a:xfrm>
            <a:off x="309752" y="1425073"/>
            <a:ext cx="4243406" cy="1325405"/>
            <a:chOff x="1624788" y="649630"/>
            <a:chExt cx="5229315" cy="1881769"/>
          </a:xfrm>
        </p:grpSpPr>
        <p:sp>
          <p:nvSpPr>
            <p:cNvPr id="16" name="Oval Callout 15">
              <a:extLst>
                <a:ext uri="{FF2B5EF4-FFF2-40B4-BE49-F238E27FC236}">
                  <a16:creationId xmlns:a16="http://schemas.microsoft.com/office/drawing/2014/main" id="{CD9D32AF-1F8F-684E-A54B-1BE90468C5A1}"/>
                </a:ext>
              </a:extLst>
            </p:cNvPr>
            <p:cNvSpPr/>
            <p:nvPr/>
          </p:nvSpPr>
          <p:spPr>
            <a:xfrm>
              <a:off x="1624788" y="649630"/>
              <a:ext cx="5229315" cy="1881769"/>
            </a:xfrm>
            <a:prstGeom prst="wedgeEllipseCallout">
              <a:avLst>
                <a:gd name="adj1" fmla="val 54182"/>
                <a:gd name="adj2" fmla="val 21521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FCC988-4722-D847-AE8F-438CCDB0CD0C}"/>
                </a:ext>
              </a:extLst>
            </p:cNvPr>
            <p:cNvSpPr txBox="1"/>
            <p:nvPr/>
          </p:nvSpPr>
          <p:spPr>
            <a:xfrm>
              <a:off x="1751397" y="1001296"/>
              <a:ext cx="4946672" cy="1529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dirty="0"/>
                <a:t>What is your favourite subject?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03063A7-84AB-CF48-B0A0-8410820DA04B}"/>
              </a:ext>
            </a:extLst>
          </p:cNvPr>
          <p:cNvGrpSpPr/>
          <p:nvPr/>
        </p:nvGrpSpPr>
        <p:grpSpPr>
          <a:xfrm>
            <a:off x="7739252" y="1324653"/>
            <a:ext cx="4188406" cy="1526959"/>
            <a:chOff x="2095499" y="363472"/>
            <a:chExt cx="5161538" cy="2167928"/>
          </a:xfrm>
        </p:grpSpPr>
        <p:sp>
          <p:nvSpPr>
            <p:cNvPr id="23" name="Oval Callout 22">
              <a:extLst>
                <a:ext uri="{FF2B5EF4-FFF2-40B4-BE49-F238E27FC236}">
                  <a16:creationId xmlns:a16="http://schemas.microsoft.com/office/drawing/2014/main" id="{A9F30BF9-7FB6-1245-B1A4-49EBDE5484AA}"/>
                </a:ext>
              </a:extLst>
            </p:cNvPr>
            <p:cNvSpPr/>
            <p:nvPr/>
          </p:nvSpPr>
          <p:spPr>
            <a:xfrm>
              <a:off x="2095499" y="363472"/>
              <a:ext cx="5105577" cy="2167928"/>
            </a:xfrm>
            <a:prstGeom prst="wedgeEllipseCallout">
              <a:avLst>
                <a:gd name="adj1" fmla="val -56081"/>
                <a:gd name="adj2" fmla="val 16272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D825D23-26CA-9B4A-83E3-414B0D8A132E}"/>
                </a:ext>
              </a:extLst>
            </p:cNvPr>
            <p:cNvSpPr txBox="1"/>
            <p:nvPr/>
          </p:nvSpPr>
          <p:spPr>
            <a:xfrm>
              <a:off x="2310364" y="859241"/>
              <a:ext cx="4946673" cy="1529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dirty="0"/>
                <a:t>My favourite subject is maths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E4F56F71-0845-334D-9A10-5F0E4C1B6AA5}"/>
              </a:ext>
            </a:extLst>
          </p:cNvPr>
          <p:cNvSpPr txBox="1"/>
          <p:nvPr/>
        </p:nvSpPr>
        <p:spPr>
          <a:xfrm>
            <a:off x="3833979" y="6225811"/>
            <a:ext cx="4457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-  Students look at the example conversation.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3F6CEFE-D12A-BC42-B6F2-DB3B54A764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87025" y="0"/>
            <a:ext cx="1881070" cy="13246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1CA5F2-DCF5-5F4B-B0C8-5F78684D208F}"/>
              </a:ext>
            </a:extLst>
          </p:cNvPr>
          <p:cNvSpPr txBox="1"/>
          <p:nvPr/>
        </p:nvSpPr>
        <p:spPr>
          <a:xfrm flipH="1">
            <a:off x="4540504" y="3786652"/>
            <a:ext cx="120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/>
              <a:t>Mary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27D642A-7317-C345-8639-87A707292AE9}"/>
              </a:ext>
            </a:extLst>
          </p:cNvPr>
          <p:cNvSpPr txBox="1"/>
          <p:nvPr/>
        </p:nvSpPr>
        <p:spPr>
          <a:xfrm flipH="1">
            <a:off x="6664337" y="3787094"/>
            <a:ext cx="120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/>
              <a:t>Tom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7A9109-B548-A245-9F62-55162A5C9037}"/>
              </a:ext>
            </a:extLst>
          </p:cNvPr>
          <p:cNvSpPr txBox="1"/>
          <p:nvPr/>
        </p:nvSpPr>
        <p:spPr>
          <a:xfrm>
            <a:off x="730668" y="3208906"/>
            <a:ext cx="582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Tom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94E414A-74BD-5C41-AAD5-A95DE5EA02AB}"/>
              </a:ext>
            </a:extLst>
          </p:cNvPr>
          <p:cNvSpPr txBox="1"/>
          <p:nvPr/>
        </p:nvSpPr>
        <p:spPr>
          <a:xfrm>
            <a:off x="1717857" y="3208906"/>
            <a:ext cx="14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art and </a:t>
            </a:r>
            <a:r>
              <a:rPr lang="en-US" dirty="0" err="1"/>
              <a:t>maths</a:t>
            </a:r>
            <a:endParaRPr lang="en-VN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9EC332-1D64-C740-918D-6AAA36695A56}"/>
              </a:ext>
            </a:extLst>
          </p:cNvPr>
          <p:cNvSpPr txBox="1"/>
          <p:nvPr/>
        </p:nvSpPr>
        <p:spPr>
          <a:xfrm>
            <a:off x="3442414" y="3208411"/>
            <a:ext cx="818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dirty="0" err="1"/>
              <a:t>maths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33921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4937066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718DF6A-F347-F04F-A6B8-490F58B54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999" y="3103347"/>
            <a:ext cx="2678962" cy="224841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349D078-F057-A14A-A8B3-E7C77EB3B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234" y="841914"/>
            <a:ext cx="2678962" cy="2248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7AE909-21ED-ED4D-8F58-87B8CF65F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196" y="841914"/>
            <a:ext cx="2678962" cy="22484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97D0F8-3AD0-764D-A017-D0F1B030E1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3158" y="854933"/>
            <a:ext cx="2678962" cy="22484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E3C251-9993-F942-B326-D97393D899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4355" y="854933"/>
            <a:ext cx="2678962" cy="22484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836EE9-CDAF-DE43-AC69-9C40E79425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4196" y="3103347"/>
            <a:ext cx="2678962" cy="22484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659591-8F16-5E4A-BF60-ACCBD36F52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3116367"/>
            <a:ext cx="2678960" cy="22484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0FC8A0-4864-C448-A8B4-58848DB0E84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970" b="2005"/>
          <a:stretch/>
        </p:blipFill>
        <p:spPr>
          <a:xfrm>
            <a:off x="8802120" y="3116367"/>
            <a:ext cx="2789878" cy="22484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903E4B-4368-7D49-BF00-FCF798FA3F85}"/>
              </a:ext>
            </a:extLst>
          </p:cNvPr>
          <p:cNvSpPr txBox="1"/>
          <p:nvPr/>
        </p:nvSpPr>
        <p:spPr>
          <a:xfrm>
            <a:off x="1608205" y="5934670"/>
            <a:ext cx="93453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T</a:t>
            </a:r>
            <a:r>
              <a:rPr lang="en-VN" dirty="0"/>
              <a:t>eacher says a school subject and students take turns making one sentence about that subject.</a:t>
            </a:r>
          </a:p>
          <a:p>
            <a:r>
              <a:rPr lang="en-VN" dirty="0"/>
              <a:t>(Ex: teacher: “maths”. Students: ”I don’t like maths.” – I have maths on Tuesday.”)</a:t>
            </a:r>
          </a:p>
          <a:p>
            <a:pPr marL="285750" indent="-285750">
              <a:buFontTx/>
              <a:buChar char="-"/>
            </a:pPr>
            <a:r>
              <a:rPr lang="en-VN" dirty="0"/>
              <a:t>Students with the correct sentence receive a point.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81B6146-DD2D-6941-BCA4-092ADF966B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27579" y="0"/>
            <a:ext cx="1440515" cy="101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1557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HOMEWORK</a:t>
            </a: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A929908A-62CD-4A48-BA53-832F915000CF}"/>
              </a:ext>
            </a:extLst>
          </p:cNvPr>
          <p:cNvSpPr/>
          <p:nvPr/>
        </p:nvSpPr>
        <p:spPr>
          <a:xfrm>
            <a:off x="1989104" y="2730500"/>
            <a:ext cx="8061563" cy="265770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94F301-8CFC-2F4B-B301-0055B0F4A0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1" r="12396"/>
          <a:stretch/>
        </p:blipFill>
        <p:spPr>
          <a:xfrm>
            <a:off x="9716231" y="1469793"/>
            <a:ext cx="1181120" cy="11011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71ACA0-DB91-BF49-BC1A-B407EDFB025D}"/>
              </a:ext>
            </a:extLst>
          </p:cNvPr>
          <p:cNvSpPr txBox="1"/>
          <p:nvPr/>
        </p:nvSpPr>
        <p:spPr>
          <a:xfrm>
            <a:off x="2381945" y="4079976"/>
            <a:ext cx="733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exercises in the Activity Book (page 8).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9DF6BF-7B0E-6342-B58F-E4FD8D3D4807}"/>
              </a:ext>
            </a:extLst>
          </p:cNvPr>
          <p:cNvSpPr txBox="1"/>
          <p:nvPr/>
        </p:nvSpPr>
        <p:spPr>
          <a:xfrm>
            <a:off x="2353216" y="6253287"/>
            <a:ext cx="7606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answers in the Teacher’s book (page 22) or Active Teach.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EDD36B-6995-924B-8144-F69A0236907E}"/>
              </a:ext>
            </a:extLst>
          </p:cNvPr>
          <p:cNvSpPr txBox="1"/>
          <p:nvPr/>
        </p:nvSpPr>
        <p:spPr>
          <a:xfrm>
            <a:off x="3129965" y="3385826"/>
            <a:ext cx="6053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 vocabulary and grammar.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19A216A-7BF2-0143-8B8A-43BA7E438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7025" y="0"/>
            <a:ext cx="1881070" cy="13246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E648B5-282A-8643-9D62-703A4D2CD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3342" y="1175286"/>
            <a:ext cx="72263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0833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9F1CDF-EF7B-BD47-9046-33A2D68A5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46057"/>
            <a:ext cx="3824954" cy="52879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6B5EB5-3408-7744-A35A-3130618BB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4955" y="646057"/>
            <a:ext cx="3727728" cy="5287955"/>
          </a:xfrm>
          <a:prstGeom prst="rect">
            <a:avLst/>
          </a:prstGeom>
        </p:spPr>
      </p:pic>
      <p:sp>
        <p:nvSpPr>
          <p:cNvPr id="4" name="Google Shape;98;p3">
            <a:extLst>
              <a:ext uri="{FF2B5EF4-FFF2-40B4-BE49-F238E27FC236}">
                <a16:creationId xmlns:a16="http://schemas.microsoft.com/office/drawing/2014/main" id="{7CAC707C-89E7-FD40-9558-6F4C1F4111BE}"/>
              </a:ext>
            </a:extLst>
          </p:cNvPr>
          <p:cNvSpPr/>
          <p:nvPr/>
        </p:nvSpPr>
        <p:spPr>
          <a:xfrm>
            <a:off x="7895869" y="1460451"/>
            <a:ext cx="3778026" cy="3660926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01;p3">
            <a:extLst>
              <a:ext uri="{FF2B5EF4-FFF2-40B4-BE49-F238E27FC236}">
                <a16:creationId xmlns:a16="http://schemas.microsoft.com/office/drawing/2014/main" id="{622B3DB9-F532-364E-B146-F0B51B39A5D1}"/>
              </a:ext>
            </a:extLst>
          </p:cNvPr>
          <p:cNvSpPr txBox="1"/>
          <p:nvPr/>
        </p:nvSpPr>
        <p:spPr>
          <a:xfrm>
            <a:off x="8189315" y="2792751"/>
            <a:ext cx="3210336" cy="4616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School Subjects</a:t>
            </a:r>
            <a:r>
              <a:rPr lang="en-US" sz="2400" kern="0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0BDAFE-0972-C44C-A427-7B498FFD3E82}"/>
              </a:ext>
            </a:extLst>
          </p:cNvPr>
          <p:cNvSpPr txBox="1"/>
          <p:nvPr/>
        </p:nvSpPr>
        <p:spPr>
          <a:xfrm>
            <a:off x="8189315" y="3516616"/>
            <a:ext cx="3210337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PB p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p.10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,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11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4D132A-EA03-B948-A9C1-5660C6F573DC}"/>
              </a:ext>
            </a:extLst>
          </p:cNvPr>
          <p:cNvSpPr txBox="1"/>
          <p:nvPr/>
        </p:nvSpPr>
        <p:spPr>
          <a:xfrm>
            <a:off x="8189314" y="4240522"/>
            <a:ext cx="3210337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AB p.8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Google Shape;99;p3">
            <a:extLst>
              <a:ext uri="{FF2B5EF4-FFF2-40B4-BE49-F238E27FC236}">
                <a16:creationId xmlns:a16="http://schemas.microsoft.com/office/drawing/2014/main" id="{7943169A-672D-6C47-A6D9-D49F9BF62E69}"/>
              </a:ext>
            </a:extLst>
          </p:cNvPr>
          <p:cNvSpPr txBox="1"/>
          <p:nvPr/>
        </p:nvSpPr>
        <p:spPr>
          <a:xfrm>
            <a:off x="8017451" y="1714862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UNIT </a:t>
            </a:r>
            <a:r>
              <a:rPr lang="en-US" sz="28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 – Lesson 1</a:t>
            </a:r>
            <a:endParaRPr lang="en-US" sz="2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00;p3">
            <a:extLst>
              <a:ext uri="{FF2B5EF4-FFF2-40B4-BE49-F238E27FC236}">
                <a16:creationId xmlns:a16="http://schemas.microsoft.com/office/drawing/2014/main" id="{BED4F29A-2206-1C4F-812F-789F9B12E7CA}"/>
              </a:ext>
            </a:extLst>
          </p:cNvPr>
          <p:cNvSpPr txBox="1"/>
          <p:nvPr/>
        </p:nvSpPr>
        <p:spPr>
          <a:xfrm>
            <a:off x="8719645" y="2223325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We’ve learned…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CD0198-FEF4-7148-823B-4AD7DDE4F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7025" y="0"/>
            <a:ext cx="1881070" cy="132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3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FCB13A-C742-5941-B160-90D4287A8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0971" y="0"/>
            <a:ext cx="2202891" cy="1551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5F77B6-F335-394F-8F33-4FFC2E29D4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840" b="19640"/>
          <a:stretch/>
        </p:blipFill>
        <p:spPr>
          <a:xfrm>
            <a:off x="3414022" y="775640"/>
            <a:ext cx="5363953" cy="775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488C7D-CA24-BD4C-A66C-9B93678D76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21" t="8257" b="9067"/>
          <a:stretch/>
        </p:blipFill>
        <p:spPr>
          <a:xfrm>
            <a:off x="2403949" y="1449678"/>
            <a:ext cx="7384095" cy="43654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44749C-5951-B54A-A216-12CDA794DF9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971" t="2930" r="32991"/>
          <a:stretch/>
        </p:blipFill>
        <p:spPr>
          <a:xfrm>
            <a:off x="1159755" y="2766751"/>
            <a:ext cx="1562543" cy="3048402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id="{EA5D22BC-2C18-754B-9F21-4B034D5A15F0}"/>
              </a:ext>
            </a:extLst>
          </p:cNvPr>
          <p:cNvSpPr/>
          <p:nvPr/>
        </p:nvSpPr>
        <p:spPr>
          <a:xfrm>
            <a:off x="5130557" y="3015507"/>
            <a:ext cx="1930881" cy="1132217"/>
          </a:xfrm>
          <a:prstGeom prst="cloud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sz="3200" dirty="0"/>
              <a:t>school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D410955A-4079-9248-9880-9EA7FE7D3E74}"/>
              </a:ext>
            </a:extLst>
          </p:cNvPr>
          <p:cNvSpPr/>
          <p:nvPr/>
        </p:nvSpPr>
        <p:spPr>
          <a:xfrm rot="607623">
            <a:off x="6993892" y="2010875"/>
            <a:ext cx="1790943" cy="872609"/>
          </a:xfrm>
          <a:prstGeom prst="cloud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VN" sz="3200" dirty="0"/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9A74C0DC-FFE1-6242-B4ED-51FEBB78CB4E}"/>
              </a:ext>
            </a:extLst>
          </p:cNvPr>
          <p:cNvSpPr/>
          <p:nvPr/>
        </p:nvSpPr>
        <p:spPr>
          <a:xfrm>
            <a:off x="4648398" y="1894142"/>
            <a:ext cx="1790943" cy="872609"/>
          </a:xfrm>
          <a:prstGeom prst="cloud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VN" sz="3200" dirty="0"/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6C2F6D6C-D19F-4044-95A0-14EE1B9C289A}"/>
              </a:ext>
            </a:extLst>
          </p:cNvPr>
          <p:cNvSpPr/>
          <p:nvPr/>
        </p:nvSpPr>
        <p:spPr>
          <a:xfrm>
            <a:off x="3010678" y="2759806"/>
            <a:ext cx="1790943" cy="872609"/>
          </a:xfrm>
          <a:prstGeom prst="cloud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VN" sz="3200" dirty="0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9C800B08-05E5-574F-9203-F563A468DB86}"/>
              </a:ext>
            </a:extLst>
          </p:cNvPr>
          <p:cNvSpPr/>
          <p:nvPr/>
        </p:nvSpPr>
        <p:spPr>
          <a:xfrm rot="381190">
            <a:off x="7372813" y="3246911"/>
            <a:ext cx="1790943" cy="872609"/>
          </a:xfrm>
          <a:prstGeom prst="cloud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VN" sz="3200" dirty="0"/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9DA9CDB7-44E0-A746-B3DE-8B692F14B826}"/>
              </a:ext>
            </a:extLst>
          </p:cNvPr>
          <p:cNvSpPr/>
          <p:nvPr/>
        </p:nvSpPr>
        <p:spPr>
          <a:xfrm rot="277817">
            <a:off x="6792614" y="4286795"/>
            <a:ext cx="1790943" cy="872609"/>
          </a:xfrm>
          <a:prstGeom prst="cloud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VN" sz="3200" dirty="0"/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B0B2E261-4441-5D4F-BB62-9D9F6205E005}"/>
              </a:ext>
            </a:extLst>
          </p:cNvPr>
          <p:cNvSpPr/>
          <p:nvPr/>
        </p:nvSpPr>
        <p:spPr>
          <a:xfrm>
            <a:off x="3071020" y="3927014"/>
            <a:ext cx="1790943" cy="872609"/>
          </a:xfrm>
          <a:prstGeom prst="cloud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VN" sz="3200" dirty="0"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3D6F9013-00B5-2141-B4FC-335563CF98CE}"/>
              </a:ext>
            </a:extLst>
          </p:cNvPr>
          <p:cNvSpPr/>
          <p:nvPr/>
        </p:nvSpPr>
        <p:spPr>
          <a:xfrm>
            <a:off x="4801621" y="4528314"/>
            <a:ext cx="1790943" cy="872609"/>
          </a:xfrm>
          <a:prstGeom prst="cloud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VN" sz="3200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C6ECD0E-065A-4143-BA91-4EA0B359C901}"/>
              </a:ext>
            </a:extLst>
          </p:cNvPr>
          <p:cNvCxnSpPr>
            <a:cxnSpLocks/>
          </p:cNvCxnSpPr>
          <p:nvPr/>
        </p:nvCxnSpPr>
        <p:spPr>
          <a:xfrm flipH="1" flipV="1">
            <a:off x="5841891" y="2601277"/>
            <a:ext cx="261597" cy="46957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E33FCD6-724D-A14D-9363-E9BD5DCA8CB2}"/>
              </a:ext>
            </a:extLst>
          </p:cNvPr>
          <p:cNvCxnSpPr>
            <a:cxnSpLocks/>
          </p:cNvCxnSpPr>
          <p:nvPr/>
        </p:nvCxnSpPr>
        <p:spPr>
          <a:xfrm flipH="1" flipV="1">
            <a:off x="4771488" y="3177956"/>
            <a:ext cx="418879" cy="25104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26E1F5D-EFCD-0043-B860-AF4615ACDDEE}"/>
              </a:ext>
            </a:extLst>
          </p:cNvPr>
          <p:cNvCxnSpPr>
            <a:cxnSpLocks/>
          </p:cNvCxnSpPr>
          <p:nvPr/>
        </p:nvCxnSpPr>
        <p:spPr>
          <a:xfrm flipH="1">
            <a:off x="4749773" y="3967349"/>
            <a:ext cx="593860" cy="13568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8EACE01-0BC6-1146-B9B7-2BA300024210}"/>
              </a:ext>
            </a:extLst>
          </p:cNvPr>
          <p:cNvCxnSpPr>
            <a:cxnSpLocks/>
            <a:endCxn id="18" idx="3"/>
          </p:cNvCxnSpPr>
          <p:nvPr/>
        </p:nvCxnSpPr>
        <p:spPr>
          <a:xfrm flipH="1">
            <a:off x="5697093" y="4080365"/>
            <a:ext cx="114046" cy="4978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19637D6-937E-0845-B67A-A65818EDD85A}"/>
              </a:ext>
            </a:extLst>
          </p:cNvPr>
          <p:cNvCxnSpPr>
            <a:cxnSpLocks/>
          </p:cNvCxnSpPr>
          <p:nvPr/>
        </p:nvCxnSpPr>
        <p:spPr>
          <a:xfrm>
            <a:off x="6570140" y="4025762"/>
            <a:ext cx="452246" cy="3707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E68EB68-C6A2-E144-8183-CB3C3E1E810C}"/>
              </a:ext>
            </a:extLst>
          </p:cNvPr>
          <p:cNvCxnSpPr>
            <a:cxnSpLocks/>
          </p:cNvCxnSpPr>
          <p:nvPr/>
        </p:nvCxnSpPr>
        <p:spPr>
          <a:xfrm flipV="1">
            <a:off x="6801604" y="2706567"/>
            <a:ext cx="495377" cy="37972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0B4EE52-227D-F34C-9D23-76FEE23AE06B}"/>
              </a:ext>
            </a:extLst>
          </p:cNvPr>
          <p:cNvCxnSpPr>
            <a:cxnSpLocks/>
            <a:endCxn id="15" idx="2"/>
          </p:cNvCxnSpPr>
          <p:nvPr/>
        </p:nvCxnSpPr>
        <p:spPr>
          <a:xfrm>
            <a:off x="7072186" y="3555867"/>
            <a:ext cx="311647" cy="2887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2 Minute Timer.mp4" descr="2 Minute Timer.mp4">
            <a:hlinkClick r:id="" action="ppaction://media"/>
            <a:extLst>
              <a:ext uri="{FF2B5EF4-FFF2-40B4-BE49-F238E27FC236}">
                <a16:creationId xmlns:a16="http://schemas.microsoft.com/office/drawing/2014/main" id="{1894B454-635F-C54C-BD8D-63EC311CCD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6055" t="22620" r="16797" b="23735"/>
          <a:stretch/>
        </p:blipFill>
        <p:spPr>
          <a:xfrm>
            <a:off x="9514183" y="2875676"/>
            <a:ext cx="2580237" cy="115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7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LEAD-IN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935481-3C9F-7F41-A85B-DA0BE470DF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9"/>
          <a:stretch/>
        </p:blipFill>
        <p:spPr>
          <a:xfrm>
            <a:off x="1111547" y="668740"/>
            <a:ext cx="4496708" cy="525438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AB55778-CBE5-9B45-A966-226C6317CAF3}"/>
              </a:ext>
            </a:extLst>
          </p:cNvPr>
          <p:cNvGrpSpPr/>
          <p:nvPr/>
        </p:nvGrpSpPr>
        <p:grpSpPr>
          <a:xfrm>
            <a:off x="6388564" y="1086047"/>
            <a:ext cx="5258547" cy="1828800"/>
            <a:chOff x="6388564" y="1086047"/>
            <a:chExt cx="5258547" cy="1828800"/>
          </a:xfrm>
        </p:grpSpPr>
        <p:sp>
          <p:nvSpPr>
            <p:cNvPr id="9" name="Oval Callout 8">
              <a:extLst>
                <a:ext uri="{FF2B5EF4-FFF2-40B4-BE49-F238E27FC236}">
                  <a16:creationId xmlns:a16="http://schemas.microsoft.com/office/drawing/2014/main" id="{5622F13C-DDFB-8A48-B2C2-DAC144C9B8B0}"/>
                </a:ext>
              </a:extLst>
            </p:cNvPr>
            <p:cNvSpPr/>
            <p:nvPr/>
          </p:nvSpPr>
          <p:spPr>
            <a:xfrm>
              <a:off x="6388564" y="1086047"/>
              <a:ext cx="5258547" cy="1828800"/>
            </a:xfrm>
            <a:prstGeom prst="wedgeEllipseCallout">
              <a:avLst>
                <a:gd name="adj1" fmla="val -55588"/>
                <a:gd name="adj2" fmla="val 4085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6CDC3C-269D-DC4D-ACD4-9D7313420204}"/>
                </a:ext>
              </a:extLst>
            </p:cNvPr>
            <p:cNvSpPr txBox="1"/>
            <p:nvPr/>
          </p:nvSpPr>
          <p:spPr>
            <a:xfrm>
              <a:off x="6583747" y="1488774"/>
              <a:ext cx="487879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dirty="0"/>
                <a:t>How many classrooms do you see?</a:t>
              </a: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DA0E7FA-B2E1-144E-9007-225D5E0FD8F1}"/>
              </a:ext>
            </a:extLst>
          </p:cNvPr>
          <p:cNvSpPr/>
          <p:nvPr/>
        </p:nvSpPr>
        <p:spPr>
          <a:xfrm>
            <a:off x="7908681" y="5004605"/>
            <a:ext cx="1846837" cy="556521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ANSWER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20D6848-EE04-6C41-AF5F-9D5151B7CAD9}"/>
              </a:ext>
            </a:extLst>
          </p:cNvPr>
          <p:cNvGrpSpPr/>
          <p:nvPr/>
        </p:nvGrpSpPr>
        <p:grpSpPr>
          <a:xfrm>
            <a:off x="6388564" y="3429001"/>
            <a:ext cx="4878799" cy="1115704"/>
            <a:chOff x="6388564" y="3429001"/>
            <a:chExt cx="4878799" cy="1115704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17014250-B4EE-9C4E-9BE9-8042773B3F48}"/>
                </a:ext>
              </a:extLst>
            </p:cNvPr>
            <p:cNvSpPr/>
            <p:nvPr/>
          </p:nvSpPr>
          <p:spPr>
            <a:xfrm>
              <a:off x="6583747" y="3429001"/>
              <a:ext cx="4496706" cy="111570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82BEAFE-39B1-5B4D-9671-0DB015B9152B}"/>
                </a:ext>
              </a:extLst>
            </p:cNvPr>
            <p:cNvSpPr txBox="1"/>
            <p:nvPr/>
          </p:nvSpPr>
          <p:spPr>
            <a:xfrm>
              <a:off x="6388564" y="3663687"/>
              <a:ext cx="48787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dirty="0"/>
                <a:t>I see 7 classrooms.</a:t>
              </a:r>
            </a:p>
          </p:txBody>
        </p:sp>
      </p:grp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A700D89B-C400-9846-8611-602EA8A635C8}"/>
              </a:ext>
            </a:extLst>
          </p:cNvPr>
          <p:cNvSpPr/>
          <p:nvPr/>
        </p:nvSpPr>
        <p:spPr>
          <a:xfrm>
            <a:off x="1111547" y="1583818"/>
            <a:ext cx="4265670" cy="165070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029DDB5-C74F-3543-B071-A342523604FB}"/>
              </a:ext>
            </a:extLst>
          </p:cNvPr>
          <p:cNvSpPr/>
          <p:nvPr/>
        </p:nvSpPr>
        <p:spPr>
          <a:xfrm>
            <a:off x="4148919" y="3234519"/>
            <a:ext cx="1091821" cy="70863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F41CCE-17C3-384B-ACD5-08D4E3141C49}"/>
              </a:ext>
            </a:extLst>
          </p:cNvPr>
          <p:cNvSpPr txBox="1"/>
          <p:nvPr/>
        </p:nvSpPr>
        <p:spPr>
          <a:xfrm>
            <a:off x="2014465" y="6021026"/>
            <a:ext cx="8328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dirty="0"/>
              <a:t>Teacher asks the question and students raise their hands to get a chance to answer. </a:t>
            </a:r>
          </a:p>
          <a:p>
            <a:pPr marL="285750" indent="-285750">
              <a:buFontTx/>
              <a:buChar char="-"/>
            </a:pPr>
            <a:r>
              <a:rPr lang="en-US" dirty="0"/>
              <a:t>G</a:t>
            </a:r>
            <a:r>
              <a:rPr lang="en-VN" dirty="0"/>
              <a:t>ive a point if they have a correct answer.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D1D0208-F2CF-DF46-AA71-9D10F4AD34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5481" y="-32075"/>
            <a:ext cx="2108339" cy="148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66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School Subjects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3631E9-DFFF-7E4B-88CD-C0D58E7FB2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922" b="2509"/>
          <a:stretch/>
        </p:blipFill>
        <p:spPr>
          <a:xfrm>
            <a:off x="1322696" y="1188943"/>
            <a:ext cx="9546608" cy="44801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C12288-5FC8-B64F-AB16-253D828444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87" t="900" r="50000" b="89947"/>
          <a:stretch/>
        </p:blipFill>
        <p:spPr>
          <a:xfrm>
            <a:off x="1760562" y="709684"/>
            <a:ext cx="4239904" cy="479259"/>
          </a:xfrm>
          <a:prstGeom prst="rect">
            <a:avLst/>
          </a:prstGeom>
        </p:spPr>
      </p:pic>
      <p:pic>
        <p:nvPicPr>
          <p:cNvPr id="8" name="1.01.mp3" descr="1.01.mp3">
            <a:hlinkClick r:id="" action="ppaction://media"/>
            <a:extLst>
              <a:ext uri="{FF2B5EF4-FFF2-40B4-BE49-F238E27FC236}">
                <a16:creationId xmlns:a16="http://schemas.microsoft.com/office/drawing/2014/main" id="{55015821-B4F3-694C-8154-4426EE35A75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42.07" end="2325.724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14366" y="595498"/>
            <a:ext cx="723982" cy="7239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8AFEE0-FFBD-4D4F-BEEF-1711BE9F8815}"/>
              </a:ext>
            </a:extLst>
          </p:cNvPr>
          <p:cNvSpPr txBox="1"/>
          <p:nvPr/>
        </p:nvSpPr>
        <p:spPr>
          <a:xfrm>
            <a:off x="3300844" y="6303723"/>
            <a:ext cx="5243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Play the audio, students listen and point to the words.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84809D-388C-1847-AFCC-44A1A25585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45481" y="-32075"/>
            <a:ext cx="2108339" cy="14846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3F27C34-35C8-E548-B016-703F2E6217B7}"/>
              </a:ext>
            </a:extLst>
          </p:cNvPr>
          <p:cNvSpPr/>
          <p:nvPr/>
        </p:nvSpPr>
        <p:spPr>
          <a:xfrm>
            <a:off x="2743200" y="784499"/>
            <a:ext cx="3144378" cy="403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</a:rPr>
              <a:t>Listen and point:</a:t>
            </a:r>
          </a:p>
        </p:txBody>
      </p:sp>
    </p:spTree>
    <p:extLst>
      <p:ext uri="{BB962C8B-B14F-4D97-AF65-F5344CB8AC3E}">
        <p14:creationId xmlns:p14="http://schemas.microsoft.com/office/powerpoint/2010/main" val="194849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School Subjects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69026" y="2265527"/>
            <a:ext cx="1894373" cy="3695778"/>
          </a:xfrm>
          <a:prstGeom prst="rect">
            <a:avLst/>
          </a:prstGeom>
        </p:spPr>
      </p:pic>
      <p:sp>
        <p:nvSpPr>
          <p:cNvPr id="9" name="Speech Bubble: Rectangle with Corners Rounded 9">
            <a:extLst>
              <a:ext uri="{FF2B5EF4-FFF2-40B4-BE49-F238E27FC236}">
                <a16:creationId xmlns:a16="http://schemas.microsoft.com/office/drawing/2014/main" id="{C7931FDB-6E33-814C-91C0-6D910D947A6D}"/>
              </a:ext>
            </a:extLst>
          </p:cNvPr>
          <p:cNvSpPr/>
          <p:nvPr/>
        </p:nvSpPr>
        <p:spPr>
          <a:xfrm rot="438702">
            <a:off x="1013818" y="1249486"/>
            <a:ext cx="2296190" cy="1046480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Let’s spell!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8B5C551A-7046-6040-93BC-60C6FF3C865D}"/>
              </a:ext>
            </a:extLst>
          </p:cNvPr>
          <p:cNvSpPr/>
          <p:nvPr/>
        </p:nvSpPr>
        <p:spPr>
          <a:xfrm>
            <a:off x="2451682" y="473631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00EDCAD9-FB76-874A-A5F2-D86330196DF7}"/>
              </a:ext>
            </a:extLst>
          </p:cNvPr>
          <p:cNvSpPr/>
          <p:nvPr/>
        </p:nvSpPr>
        <p:spPr>
          <a:xfrm>
            <a:off x="3121782" y="472829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4DADDD60-7A6B-074E-8A14-68F8633DC5F6}"/>
              </a:ext>
            </a:extLst>
          </p:cNvPr>
          <p:cNvSpPr/>
          <p:nvPr/>
        </p:nvSpPr>
        <p:spPr>
          <a:xfrm>
            <a:off x="3806118" y="472829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t</a:t>
            </a: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8939B6DD-C9E7-2841-8545-22F94ECD3D09}"/>
              </a:ext>
            </a:extLst>
          </p:cNvPr>
          <p:cNvSpPr/>
          <p:nvPr/>
        </p:nvSpPr>
        <p:spPr>
          <a:xfrm>
            <a:off x="4455794" y="4734200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h</a:t>
            </a: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5C99E65F-130E-904C-87D1-85B1364F21DB}"/>
              </a:ext>
            </a:extLst>
          </p:cNvPr>
          <p:cNvSpPr/>
          <p:nvPr/>
        </p:nvSpPr>
        <p:spPr>
          <a:xfrm>
            <a:off x="5124488" y="473971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6576646" y="1251552"/>
            <a:ext cx="5279947" cy="398298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2584061" y="2973624"/>
            <a:ext cx="309809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err="1">
                <a:solidFill>
                  <a:schemeClr val="accent1"/>
                </a:solidFill>
              </a:rPr>
              <a:t>maths</a:t>
            </a:r>
            <a:endParaRPr lang="en-US" sz="8800" b="1" dirty="0">
              <a:solidFill>
                <a:schemeClr val="accent1"/>
              </a:solidFill>
            </a:endParaRPr>
          </a:p>
        </p:txBody>
      </p:sp>
      <p:pic>
        <p:nvPicPr>
          <p:cNvPr id="20" name="1.01.mp3" descr="1.01.mp3">
            <a:hlinkClick r:id="" action="ppaction://media"/>
            <a:extLst>
              <a:ext uri="{FF2B5EF4-FFF2-40B4-BE49-F238E27FC236}">
                <a16:creationId xmlns:a16="http://schemas.microsoft.com/office/drawing/2014/main" id="{368C28D2-79B3-BC4B-A00D-AE93E0FFC7A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580.1448" end="23542.082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72612" y="2034065"/>
            <a:ext cx="1078645" cy="1078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A8B141-FFEE-F44B-BCF9-B1C1B32F64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3775" y="1259572"/>
            <a:ext cx="4745688" cy="39829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901851-A6BF-FC41-9ABB-F3607CCE41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09334" y="-32075"/>
            <a:ext cx="1744486" cy="122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42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4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School Subjects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-65537" y="2292823"/>
            <a:ext cx="1894373" cy="3695778"/>
          </a:xfrm>
          <a:prstGeom prst="rect">
            <a:avLst/>
          </a:prstGeom>
        </p:spPr>
      </p:pic>
      <p:sp>
        <p:nvSpPr>
          <p:cNvPr id="9" name="Speech Bubble: Rectangle with Corners Rounded 9">
            <a:extLst>
              <a:ext uri="{FF2B5EF4-FFF2-40B4-BE49-F238E27FC236}">
                <a16:creationId xmlns:a16="http://schemas.microsoft.com/office/drawing/2014/main" id="{C7931FDB-6E33-814C-91C0-6D910D947A6D}"/>
              </a:ext>
            </a:extLst>
          </p:cNvPr>
          <p:cNvSpPr/>
          <p:nvPr/>
        </p:nvSpPr>
        <p:spPr>
          <a:xfrm rot="438702">
            <a:off x="1013818" y="1249486"/>
            <a:ext cx="2296190" cy="1046480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Let’s spell!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8B5C551A-7046-6040-93BC-60C6FF3C865D}"/>
              </a:ext>
            </a:extLst>
          </p:cNvPr>
          <p:cNvSpPr/>
          <p:nvPr/>
        </p:nvSpPr>
        <p:spPr>
          <a:xfrm>
            <a:off x="1828836" y="429381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n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00EDCAD9-FB76-874A-A5F2-D86330196DF7}"/>
              </a:ext>
            </a:extLst>
          </p:cNvPr>
          <p:cNvSpPr/>
          <p:nvPr/>
        </p:nvSpPr>
        <p:spPr>
          <a:xfrm>
            <a:off x="2498936" y="428579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4DADDD60-7A6B-074E-8A14-68F8633DC5F6}"/>
              </a:ext>
            </a:extLst>
          </p:cNvPr>
          <p:cNvSpPr/>
          <p:nvPr/>
        </p:nvSpPr>
        <p:spPr>
          <a:xfrm>
            <a:off x="3183272" y="428579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t</a:t>
            </a: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8939B6DD-C9E7-2841-8545-22F94ECD3D09}"/>
              </a:ext>
            </a:extLst>
          </p:cNvPr>
          <p:cNvSpPr/>
          <p:nvPr/>
        </p:nvSpPr>
        <p:spPr>
          <a:xfrm>
            <a:off x="3832948" y="429170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u</a:t>
            </a: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5C99E65F-130E-904C-87D1-85B1364F21DB}"/>
              </a:ext>
            </a:extLst>
          </p:cNvPr>
          <p:cNvSpPr/>
          <p:nvPr/>
        </p:nvSpPr>
        <p:spPr>
          <a:xfrm>
            <a:off x="4501642" y="429721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6926807" y="1337937"/>
            <a:ext cx="4992902" cy="398298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1502522" y="3112709"/>
            <a:ext cx="6141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accent1"/>
                </a:solidFill>
              </a:rPr>
              <a:t>natural science </a:t>
            </a:r>
          </a:p>
        </p:txBody>
      </p:sp>
      <p:pic>
        <p:nvPicPr>
          <p:cNvPr id="20" name="1.01.mp3" descr="1.01.mp3">
            <a:hlinkClick r:id="" action="ppaction://media"/>
            <a:extLst>
              <a:ext uri="{FF2B5EF4-FFF2-40B4-BE49-F238E27FC236}">
                <a16:creationId xmlns:a16="http://schemas.microsoft.com/office/drawing/2014/main" id="{368C28D2-79B3-BC4B-A00D-AE93E0FFC7A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255.6841" end="19619.825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93784" y="2065798"/>
            <a:ext cx="1078645" cy="1078645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0DE6DB48-7C9E-FD47-8CD7-C33D85A2A35C}"/>
              </a:ext>
            </a:extLst>
          </p:cNvPr>
          <p:cNvSpPr/>
          <p:nvPr/>
        </p:nvSpPr>
        <p:spPr>
          <a:xfrm>
            <a:off x="5152251" y="429381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1E1B7509-950E-784B-86D1-6C6033E7C6A7}"/>
              </a:ext>
            </a:extLst>
          </p:cNvPr>
          <p:cNvSpPr/>
          <p:nvPr/>
        </p:nvSpPr>
        <p:spPr>
          <a:xfrm>
            <a:off x="5820945" y="4299330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l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D14639B7-D8B1-5C42-B8FB-3EC648372CA4}"/>
              </a:ext>
            </a:extLst>
          </p:cNvPr>
          <p:cNvSpPr/>
          <p:nvPr/>
        </p:nvSpPr>
        <p:spPr>
          <a:xfrm>
            <a:off x="1814120" y="5128920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s</a:t>
            </a:r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4CADC73A-CFD5-C241-938F-172FCAA5942E}"/>
              </a:ext>
            </a:extLst>
          </p:cNvPr>
          <p:cNvSpPr/>
          <p:nvPr/>
        </p:nvSpPr>
        <p:spPr>
          <a:xfrm>
            <a:off x="2484220" y="512090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81591AA7-C4E7-244C-9CB8-D1756A9FD982}"/>
              </a:ext>
            </a:extLst>
          </p:cNvPr>
          <p:cNvSpPr/>
          <p:nvPr/>
        </p:nvSpPr>
        <p:spPr>
          <a:xfrm>
            <a:off x="3168556" y="512090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i</a:t>
            </a: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606894C0-57AE-914E-8A0E-90B8EFBB21D3}"/>
              </a:ext>
            </a:extLst>
          </p:cNvPr>
          <p:cNvSpPr/>
          <p:nvPr/>
        </p:nvSpPr>
        <p:spPr>
          <a:xfrm>
            <a:off x="3818232" y="512680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C4F135AA-161C-904E-8371-85156B9F00B8}"/>
              </a:ext>
            </a:extLst>
          </p:cNvPr>
          <p:cNvSpPr/>
          <p:nvPr/>
        </p:nvSpPr>
        <p:spPr>
          <a:xfrm>
            <a:off x="4486926" y="513232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n</a:t>
            </a:r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3DDBA5F6-7F20-0F44-AA28-15C5A1315BAD}"/>
              </a:ext>
            </a:extLst>
          </p:cNvPr>
          <p:cNvSpPr/>
          <p:nvPr/>
        </p:nvSpPr>
        <p:spPr>
          <a:xfrm>
            <a:off x="5137535" y="5128920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769FEF70-305E-8843-9CDD-5451A8729035}"/>
              </a:ext>
            </a:extLst>
          </p:cNvPr>
          <p:cNvSpPr/>
          <p:nvPr/>
        </p:nvSpPr>
        <p:spPr>
          <a:xfrm>
            <a:off x="5806229" y="513443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2D070-963F-3048-B962-96BE13451B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5591" y="1371780"/>
            <a:ext cx="4625251" cy="38819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37FFBB1-9252-2F48-97D5-6EB9EFD691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09334" y="-32075"/>
            <a:ext cx="1744486" cy="122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24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8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/>
      <p:bldP spid="16" grpId="0" animBg="1"/>
      <p:bldP spid="17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School Subjects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-65537" y="2292823"/>
            <a:ext cx="1894373" cy="3695778"/>
          </a:xfrm>
          <a:prstGeom prst="rect">
            <a:avLst/>
          </a:prstGeom>
        </p:spPr>
      </p:pic>
      <p:sp>
        <p:nvSpPr>
          <p:cNvPr id="9" name="Speech Bubble: Rectangle with Corners Rounded 9">
            <a:extLst>
              <a:ext uri="{FF2B5EF4-FFF2-40B4-BE49-F238E27FC236}">
                <a16:creationId xmlns:a16="http://schemas.microsoft.com/office/drawing/2014/main" id="{C7931FDB-6E33-814C-91C0-6D910D947A6D}"/>
              </a:ext>
            </a:extLst>
          </p:cNvPr>
          <p:cNvSpPr/>
          <p:nvPr/>
        </p:nvSpPr>
        <p:spPr>
          <a:xfrm rot="438702">
            <a:off x="1013818" y="1249486"/>
            <a:ext cx="2296190" cy="1046480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Let’s spell!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8B5C551A-7046-6040-93BC-60C6FF3C865D}"/>
              </a:ext>
            </a:extLst>
          </p:cNvPr>
          <p:cNvSpPr/>
          <p:nvPr/>
        </p:nvSpPr>
        <p:spPr>
          <a:xfrm>
            <a:off x="1828836" y="429381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00EDCAD9-FB76-874A-A5F2-D86330196DF7}"/>
              </a:ext>
            </a:extLst>
          </p:cNvPr>
          <p:cNvSpPr/>
          <p:nvPr/>
        </p:nvSpPr>
        <p:spPr>
          <a:xfrm>
            <a:off x="2498936" y="428579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n</a:t>
            </a: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4DADDD60-7A6B-074E-8A14-68F8633DC5F6}"/>
              </a:ext>
            </a:extLst>
          </p:cNvPr>
          <p:cNvSpPr/>
          <p:nvPr/>
        </p:nvSpPr>
        <p:spPr>
          <a:xfrm>
            <a:off x="3183272" y="428579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g</a:t>
            </a: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8939B6DD-C9E7-2841-8545-22F94ECD3D09}"/>
              </a:ext>
            </a:extLst>
          </p:cNvPr>
          <p:cNvSpPr/>
          <p:nvPr/>
        </p:nvSpPr>
        <p:spPr>
          <a:xfrm>
            <a:off x="3832948" y="429170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l</a:t>
            </a: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5C99E65F-130E-904C-87D1-85B1364F21DB}"/>
              </a:ext>
            </a:extLst>
          </p:cNvPr>
          <p:cNvSpPr/>
          <p:nvPr/>
        </p:nvSpPr>
        <p:spPr>
          <a:xfrm>
            <a:off x="4501642" y="429721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i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6903049" y="1427464"/>
            <a:ext cx="4992902" cy="398298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2950212" y="2991673"/>
            <a:ext cx="31028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accent1"/>
                </a:solidFill>
              </a:rPr>
              <a:t>English</a:t>
            </a:r>
          </a:p>
        </p:txBody>
      </p:sp>
      <p:pic>
        <p:nvPicPr>
          <p:cNvPr id="20" name="1.01.mp3" descr="1.01.mp3">
            <a:hlinkClick r:id="" action="ppaction://media"/>
            <a:extLst>
              <a:ext uri="{FF2B5EF4-FFF2-40B4-BE49-F238E27FC236}">
                <a16:creationId xmlns:a16="http://schemas.microsoft.com/office/drawing/2014/main" id="{368C28D2-79B3-BC4B-A00D-AE93E0FFC7A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671.7971" end="17275.82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26620" y="2037112"/>
            <a:ext cx="1078645" cy="1078645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0DE6DB48-7C9E-FD47-8CD7-C33D85A2A35C}"/>
              </a:ext>
            </a:extLst>
          </p:cNvPr>
          <p:cNvSpPr/>
          <p:nvPr/>
        </p:nvSpPr>
        <p:spPr>
          <a:xfrm>
            <a:off x="5152251" y="429381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s</a:t>
            </a:r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1E1B7509-950E-784B-86D1-6C6033E7C6A7}"/>
              </a:ext>
            </a:extLst>
          </p:cNvPr>
          <p:cNvSpPr/>
          <p:nvPr/>
        </p:nvSpPr>
        <p:spPr>
          <a:xfrm>
            <a:off x="5820945" y="4299330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4D9454-098F-F74E-8521-F302458FB5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2321" y="1457109"/>
            <a:ext cx="4698973" cy="39437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5DC6B61-84D2-9344-8364-84A1FF925F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09334" y="-32075"/>
            <a:ext cx="1744486" cy="122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9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1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1099</TotalTime>
  <Words>950</Words>
  <Application>Microsoft Macintosh PowerPoint</Application>
  <PresentationFormat>Widescreen</PresentationFormat>
  <Paragraphs>225</Paragraphs>
  <Slides>38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lenguyennhatha@outlook.com</cp:lastModifiedBy>
  <cp:revision>101</cp:revision>
  <dcterms:created xsi:type="dcterms:W3CDTF">2023-11-28T02:26:41Z</dcterms:created>
  <dcterms:modified xsi:type="dcterms:W3CDTF">2024-07-11T01:21:00Z</dcterms:modified>
</cp:coreProperties>
</file>