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66" r:id="rId4"/>
    <p:sldId id="267" r:id="rId5"/>
    <p:sldId id="330" r:id="rId6"/>
    <p:sldId id="270" r:id="rId7"/>
    <p:sldId id="280" r:id="rId8"/>
    <p:sldId id="263" r:id="rId9"/>
    <p:sldId id="308" r:id="rId10"/>
    <p:sldId id="309" r:id="rId11"/>
    <p:sldId id="310" r:id="rId12"/>
    <p:sldId id="311" r:id="rId13"/>
    <p:sldId id="312" r:id="rId14"/>
    <p:sldId id="314" r:id="rId15"/>
    <p:sldId id="315" r:id="rId16"/>
    <p:sldId id="289" r:id="rId17"/>
    <p:sldId id="322" r:id="rId18"/>
    <p:sldId id="299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02" r:id="rId27"/>
    <p:sldId id="301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1EA"/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01"/>
    <p:restoredTop sz="95118"/>
  </p:normalViewPr>
  <p:slideViewPr>
    <p:cSldViewPr snapToGrid="0" snapToObjects="1">
      <p:cViewPr varScale="1">
        <p:scale>
          <a:sx n="48" d="100"/>
          <a:sy n="48" d="100"/>
        </p:scale>
        <p:origin x="208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3C0203-0678-EC45-8969-7679015ED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6C0235-96FF-2C44-B908-06A68343C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5F67B5-E805-234F-BFDD-FA014AB19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467CA-AEEF-FC4F-BF34-2CA4D7876B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5588605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89629E-C4C3-0441-B58F-73C5A1D3F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2A85CC-DADE-7C46-9055-12D0A7C22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FDD8FF-E9C6-654E-9633-376968517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DD808-BDF3-CE45-93F5-244D3514006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5171058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4F700C-F5AA-CF49-9A47-A5FCCD7B4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183C2-3976-BE47-922B-5ADC688D1E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B7823F-C6BB-2F40-9E32-418C809685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75ACD-C5EA-FC49-A97E-F4BEA1B88EB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280737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E8250B-64DF-184C-9D28-814FD13FB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5F378-C13C-CB46-BAC9-03ABE338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84B10-82F6-0641-9558-9AB0D09BE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60995-B311-5D49-9659-F41430CE45F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793591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47463E-08B9-A744-AB14-D02045917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1724CC-4FC4-6A40-ACEB-89C7DBDE3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6BE7FF-055F-A148-AF31-82EE2F70B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F37A8-02DF-704E-876D-4371CA7112A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4877064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53B580-291A-9249-A6E8-66F65262E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9F7715-2DBD-E440-B4A1-767BCBD50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B34637-98A4-3040-872A-28C6734BF7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D4BFA-4F2E-B445-81FB-853C7AD23C2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2769457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7791FF-D690-FE43-A049-24A2AE638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A650DE-5E73-D44A-83A8-BD801B417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489BC3-C0CE-F24B-87A0-FD037EDF1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9AE8F-733C-ED4F-9FFF-0B7CFD6E3A3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681917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6CD658-9D26-B14F-9E3B-A5EA04F77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44E6E5-3B7A-664F-8DC2-1C0E0C64F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3EAD4-800D-1D46-8F52-4AFF6B440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F7057-C9B5-674D-8AC2-9AF4C3D8248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9771491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6FB53-E346-BD48-B1AE-DA675BECA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9FB7D-80E0-0C44-A369-ED965BA91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62732-1162-B44C-94AC-BC8F51BD3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80B9C-D804-8F4E-9526-CEC633F3AD3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930805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15388-18A2-F243-830E-0FD2B655A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6B124D-0C9D-4A42-A295-E1EDAB5D3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94A6E1-6840-3F47-A7ED-6214C8027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C0811-EBC3-6D40-B4CC-5CA9F07AEE2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93776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B63569-C6C6-A048-B256-F3E476CD14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EB1B4-4621-404B-933B-083A9FA4C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4CAB00-904D-1547-BC32-1C4694D24D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B8C8D-DDCB-FC4F-B6E6-6A0D3B768C0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722581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18646F-0B22-0942-AA03-859091735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7B021B-FE35-5445-97C7-58B1A9A04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25647E8-8347-E247-817A-D3AC8A3001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F2D99F-3AB6-FB49-AF0C-AB03418D82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9A5370-2576-E242-9613-1CCC548BC6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5FC737D-F680-ED48-A70E-D07C1C7D979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3044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839209" y="2128837"/>
            <a:ext cx="713108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 – NEW SCHOOL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2 – Review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0F2-A1B0-474D-8B64-64507EFD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14" y="3545509"/>
            <a:ext cx="4499230" cy="316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atr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art</a:t>
            </a:r>
          </a:p>
        </p:txBody>
      </p:sp>
      <p:sp>
        <p:nvSpPr>
          <p:cNvPr id="98313" name="Text Box 9">
            <a:extLst>
              <a:ext uri="{FF2B5EF4-FFF2-40B4-BE49-F238E27FC236}">
                <a16:creationId xmlns:a16="http://schemas.microsoft.com/office/drawing/2014/main" id="{60C985F5-A2AD-0F44-8F23-171C8FA0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560" y="5805824"/>
            <a:ext cx="1234440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10s</a:t>
            </a:r>
            <a:endParaRPr lang="en-US" altLang="en-VN" sz="6000">
              <a:solidFill>
                <a:srgbClr val="00000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07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  <p:bldP spid="983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miucs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98313" name="Text Box 9">
            <a:extLst>
              <a:ext uri="{FF2B5EF4-FFF2-40B4-BE49-F238E27FC236}">
                <a16:creationId xmlns:a16="http://schemas.microsoft.com/office/drawing/2014/main" id="{60C985F5-A2AD-0F44-8F23-171C8FA0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560" y="5805824"/>
            <a:ext cx="1234440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10s</a:t>
            </a:r>
            <a:endParaRPr lang="en-US" altLang="en-VN" sz="6000">
              <a:solidFill>
                <a:srgbClr val="00000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27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  <p:bldP spid="983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ngElsih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English</a:t>
            </a:r>
          </a:p>
        </p:txBody>
      </p:sp>
      <p:sp>
        <p:nvSpPr>
          <p:cNvPr id="98313" name="Text Box 9">
            <a:extLst>
              <a:ext uri="{FF2B5EF4-FFF2-40B4-BE49-F238E27FC236}">
                <a16:creationId xmlns:a16="http://schemas.microsoft.com/office/drawing/2014/main" id="{60C985F5-A2AD-0F44-8F23-171C8FA0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560" y="5805824"/>
            <a:ext cx="1234440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10s</a:t>
            </a:r>
            <a:endParaRPr lang="en-US" altLang="en-VN" sz="6000">
              <a:solidFill>
                <a:srgbClr val="00000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17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  <p:bldP spid="983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8FE3548-633B-074A-B008-87119EB57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321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natlaru</a:t>
            </a: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 </a:t>
            </a: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siecenc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48A0144E-04BE-F941-A5AD-C04FCC48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49" name="AutoShape 5">
            <a:extLst>
              <a:ext uri="{FF2B5EF4-FFF2-40B4-BE49-F238E27FC236}">
                <a16:creationId xmlns:a16="http://schemas.microsoft.com/office/drawing/2014/main" id="{F387855D-217D-9942-B034-18B819761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8B917906-4B1D-B345-A482-3F3B807C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1" name="AutoShape 7">
            <a:extLst>
              <a:ext uri="{FF2B5EF4-FFF2-40B4-BE49-F238E27FC236}">
                <a16:creationId xmlns:a16="http://schemas.microsoft.com/office/drawing/2014/main" id="{C0822908-5A5B-D047-BCCB-6819A1C6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2" name="Rectangle 8">
            <a:extLst>
              <a:ext uri="{FF2B5EF4-FFF2-40B4-BE49-F238E27FC236}">
                <a16:creationId xmlns:a16="http://schemas.microsoft.com/office/drawing/2014/main" id="{1CDB8233-8D3A-CE41-A099-9A5D139A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3" name="Text Box 9">
            <a:extLst>
              <a:ext uri="{FF2B5EF4-FFF2-40B4-BE49-F238E27FC236}">
                <a16:creationId xmlns:a16="http://schemas.microsoft.com/office/drawing/2014/main" id="{5908CB93-7B8C-5447-A26E-48C35946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2883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natural science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DFE24EAC-0933-6340-BEE3-DE27E968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551" y="5842337"/>
            <a:ext cx="1441449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 dirty="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20s</a:t>
            </a:r>
            <a:endParaRPr lang="en-US" altLang="en-VN" sz="6000" dirty="0">
              <a:solidFill>
                <a:srgbClr val="00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  <p:bldP spid="82947" grpId="0" animBg="1"/>
      <p:bldP spid="82947" grpId="1" animBg="1"/>
      <p:bldP spid="82949" grpId="0" animBg="1"/>
      <p:bldP spid="82950" grpId="0"/>
      <p:bldP spid="82950" grpId="1"/>
      <p:bldP spid="82952" grpId="0"/>
      <p:bldP spid="82952" grpId="1"/>
      <p:bldP spid="82953" grpId="0" animBg="1"/>
      <p:bldP spid="829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8FE3548-633B-074A-B008-87119EB57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321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oscial</a:t>
            </a: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 </a:t>
            </a: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cisenec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48A0144E-04BE-F941-A5AD-C04FCC48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49" name="AutoShape 5">
            <a:extLst>
              <a:ext uri="{FF2B5EF4-FFF2-40B4-BE49-F238E27FC236}">
                <a16:creationId xmlns:a16="http://schemas.microsoft.com/office/drawing/2014/main" id="{F387855D-217D-9942-B034-18B819761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8B917906-4B1D-B345-A482-3F3B807CD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1" name="AutoShape 7">
            <a:extLst>
              <a:ext uri="{FF2B5EF4-FFF2-40B4-BE49-F238E27FC236}">
                <a16:creationId xmlns:a16="http://schemas.microsoft.com/office/drawing/2014/main" id="{C0822908-5A5B-D047-BCCB-6819A1C6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2" name="Rectangle 8">
            <a:extLst>
              <a:ext uri="{FF2B5EF4-FFF2-40B4-BE49-F238E27FC236}">
                <a16:creationId xmlns:a16="http://schemas.microsoft.com/office/drawing/2014/main" id="{1CDB8233-8D3A-CE41-A099-9A5D139A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82953" name="Text Box 9">
            <a:extLst>
              <a:ext uri="{FF2B5EF4-FFF2-40B4-BE49-F238E27FC236}">
                <a16:creationId xmlns:a16="http://schemas.microsoft.com/office/drawing/2014/main" id="{5908CB93-7B8C-5447-A26E-48C35946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288340"/>
            <a:ext cx="11615738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social science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DFE24EAC-0933-6340-BEE3-DE27E968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551" y="5842337"/>
            <a:ext cx="1441449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 dirty="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20s</a:t>
            </a:r>
            <a:endParaRPr lang="en-US" altLang="en-VN" sz="6000" dirty="0">
              <a:solidFill>
                <a:srgbClr val="00000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74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  <p:bldP spid="82947" grpId="0" animBg="1"/>
      <p:bldP spid="82947" grpId="1" animBg="1"/>
      <p:bldP spid="82949" grpId="0" animBg="1"/>
      <p:bldP spid="82950" grpId="0"/>
      <p:bldP spid="82950" grpId="1"/>
      <p:bldP spid="82952" grpId="0"/>
      <p:bldP spid="82952" grpId="1"/>
      <p:bldP spid="82953" grpId="0" animBg="1"/>
      <p:bldP spid="829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CCF28-12C4-044E-8AED-B5A1B6ED3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26" y="737640"/>
            <a:ext cx="9503848" cy="5163098"/>
          </a:xfrm>
          <a:prstGeom prst="rect">
            <a:avLst/>
          </a:prstGeom>
        </p:spPr>
      </p:pic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8B0C148A-CA2B-E64C-9E2B-429E1D1F20F8}"/>
              </a:ext>
            </a:extLst>
          </p:cNvPr>
          <p:cNvSpPr/>
          <p:nvPr/>
        </p:nvSpPr>
        <p:spPr>
          <a:xfrm>
            <a:off x="6295347" y="718042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CDC28-F28C-AD45-9097-DF847C9A713D}"/>
              </a:ext>
            </a:extLst>
          </p:cNvPr>
          <p:cNvSpPr txBox="1"/>
          <p:nvPr/>
        </p:nvSpPr>
        <p:spPr>
          <a:xfrm>
            <a:off x="2437961" y="3111281"/>
            <a:ext cx="7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6448F-A154-BF4C-8884-313DF00E7EA5}"/>
              </a:ext>
            </a:extLst>
          </p:cNvPr>
          <p:cNvSpPr txBox="1"/>
          <p:nvPr/>
        </p:nvSpPr>
        <p:spPr>
          <a:xfrm>
            <a:off x="4030276" y="3172836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VN" sz="2800" dirty="0">
                <a:solidFill>
                  <a:srgbClr val="FF0000"/>
                </a:solidFill>
              </a:rPr>
              <a:t>ocial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70098-41E1-1A4F-88DE-722825A4E3AA}"/>
              </a:ext>
            </a:extLst>
          </p:cNvPr>
          <p:cNvSpPr txBox="1"/>
          <p:nvPr/>
        </p:nvSpPr>
        <p:spPr>
          <a:xfrm>
            <a:off x="6806652" y="3111280"/>
            <a:ext cx="1221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maths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A29E4-0D51-4247-8D4B-4EB04C1C291C}"/>
              </a:ext>
            </a:extLst>
          </p:cNvPr>
          <p:cNvSpPr txBox="1"/>
          <p:nvPr/>
        </p:nvSpPr>
        <p:spPr>
          <a:xfrm>
            <a:off x="9379081" y="3111281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ED7DF-5429-E74D-8AB1-CCAF3501087F}"/>
              </a:ext>
            </a:extLst>
          </p:cNvPr>
          <p:cNvSpPr txBox="1"/>
          <p:nvPr/>
        </p:nvSpPr>
        <p:spPr>
          <a:xfrm>
            <a:off x="2112744" y="5315963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CFFC83-3C28-3D4C-A3D1-707B22D01B7B}"/>
              </a:ext>
            </a:extLst>
          </p:cNvPr>
          <p:cNvSpPr txBox="1"/>
          <p:nvPr/>
        </p:nvSpPr>
        <p:spPr>
          <a:xfrm>
            <a:off x="4789173" y="5315962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FC74CD-11C1-7D46-A619-0B5DF2877A7B}"/>
              </a:ext>
            </a:extLst>
          </p:cNvPr>
          <p:cNvSpPr txBox="1"/>
          <p:nvPr/>
        </p:nvSpPr>
        <p:spPr>
          <a:xfrm>
            <a:off x="6838423" y="5350860"/>
            <a:ext cx="115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B8080F-846F-CD4C-A4D5-B6703F895144}"/>
              </a:ext>
            </a:extLst>
          </p:cNvPr>
          <p:cNvSpPr txBox="1"/>
          <p:nvPr/>
        </p:nvSpPr>
        <p:spPr>
          <a:xfrm>
            <a:off x="8412284" y="5413427"/>
            <a:ext cx="2376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</a:t>
            </a:r>
            <a:r>
              <a:rPr lang="en-VN" sz="2800" dirty="0">
                <a:solidFill>
                  <a:srgbClr val="FF0000"/>
                </a:solidFill>
              </a:rPr>
              <a:t>atural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65A6B-33B0-5B45-8D88-D094D77831AB}"/>
              </a:ext>
            </a:extLst>
          </p:cNvPr>
          <p:cNvSpPr txBox="1"/>
          <p:nvPr/>
        </p:nvSpPr>
        <p:spPr>
          <a:xfrm>
            <a:off x="2740754" y="6084599"/>
            <a:ext cx="671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open their books and work individually. 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look at the pictures and write a word for each </a:t>
            </a:r>
            <a:r>
              <a:rPr lang="en-US" dirty="0"/>
              <a:t>picture</a:t>
            </a:r>
            <a:r>
              <a:rPr lang="en-VN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0328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DADE8-701A-F642-B46E-18A108B0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2" y="687764"/>
            <a:ext cx="11931316" cy="5141536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06A10AF0-0807-7E43-8E06-8C086813772D}"/>
              </a:ext>
            </a:extLst>
          </p:cNvPr>
          <p:cNvSpPr/>
          <p:nvPr/>
        </p:nvSpPr>
        <p:spPr>
          <a:xfrm>
            <a:off x="8438472" y="732590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5E7F3-59C7-894E-8A52-D71A24D83FEC}"/>
              </a:ext>
            </a:extLst>
          </p:cNvPr>
          <p:cNvSpPr txBox="1"/>
          <p:nvPr/>
        </p:nvSpPr>
        <p:spPr>
          <a:xfrm>
            <a:off x="1790473" y="5940744"/>
            <a:ext cx="849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Put students into pairs. Students look at the timetable and choose the correct answer.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hen they open their books to circle the answers.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“Answer” to show the answers to check.</a:t>
            </a:r>
            <a:endParaRPr lang="en-VN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9243CC-2D7E-CF48-A659-DCA4A5682DEE}"/>
              </a:ext>
            </a:extLst>
          </p:cNvPr>
          <p:cNvSpPr/>
          <p:nvPr/>
        </p:nvSpPr>
        <p:spPr>
          <a:xfrm>
            <a:off x="10587038" y="2128838"/>
            <a:ext cx="1474620" cy="585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1BF245-7C67-784C-8540-BC37720D4027}"/>
              </a:ext>
            </a:extLst>
          </p:cNvPr>
          <p:cNvSpPr/>
          <p:nvPr/>
        </p:nvSpPr>
        <p:spPr>
          <a:xfrm>
            <a:off x="8753536" y="3695700"/>
            <a:ext cx="1833501" cy="585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E1857C-345A-5A4E-B294-EA7800053E9D}"/>
              </a:ext>
            </a:extLst>
          </p:cNvPr>
          <p:cNvSpPr/>
          <p:nvPr/>
        </p:nvSpPr>
        <p:spPr>
          <a:xfrm>
            <a:off x="8753535" y="5288339"/>
            <a:ext cx="1719203" cy="585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19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799D4-2C6D-1E42-A6F2-9ECAF0DF7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6" y="673100"/>
            <a:ext cx="10515600" cy="951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EC0634-D3B9-E24F-8B25-94028B11C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75" y="1849080"/>
            <a:ext cx="4480668" cy="3914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907795-2C73-CA49-96EC-932B9ECC7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2" t="-1" r="28382" b="42482"/>
          <a:stretch/>
        </p:blipFill>
        <p:spPr>
          <a:xfrm>
            <a:off x="1306540" y="3636437"/>
            <a:ext cx="2609713" cy="22010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EC6A25-BB34-6A49-A538-3D8E359DAF3E}"/>
              </a:ext>
            </a:extLst>
          </p:cNvPr>
          <p:cNvGrpSpPr/>
          <p:nvPr/>
        </p:nvGrpSpPr>
        <p:grpSpPr>
          <a:xfrm>
            <a:off x="96796" y="1938277"/>
            <a:ext cx="3883811" cy="1643063"/>
            <a:chOff x="7129461" y="1744215"/>
            <a:chExt cx="3883811" cy="1643063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BA8EE6C3-60C4-4D49-B588-9ECB56A11949}"/>
                </a:ext>
              </a:extLst>
            </p:cNvPr>
            <p:cNvSpPr/>
            <p:nvPr/>
          </p:nvSpPr>
          <p:spPr>
            <a:xfrm>
              <a:off x="7129461" y="1744215"/>
              <a:ext cx="3883811" cy="1643063"/>
            </a:xfrm>
            <a:prstGeom prst="wedgeEllipseCallout">
              <a:avLst>
                <a:gd name="adj1" fmla="val 12173"/>
                <a:gd name="adj2" fmla="val 7032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500264-213D-4844-B192-99DCD9645589}"/>
                </a:ext>
              </a:extLst>
            </p:cNvPr>
            <p:cNvSpPr txBox="1"/>
            <p:nvPr/>
          </p:nvSpPr>
          <p:spPr>
            <a:xfrm>
              <a:off x="7329529" y="2027137"/>
              <a:ext cx="3683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What time does Lottie have lunch?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0EFA85-8147-F34E-ACC5-378A0D1E3819}"/>
              </a:ext>
            </a:extLst>
          </p:cNvPr>
          <p:cNvSpPr txBox="1"/>
          <p:nvPr/>
        </p:nvSpPr>
        <p:spPr>
          <a:xfrm>
            <a:off x="1604735" y="5934670"/>
            <a:ext cx="849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Put students into pairs</a:t>
            </a:r>
            <a:r>
              <a:rPr lang="en-US" dirty="0"/>
              <a:t>. Students look at the timetable and work with their partners to ask and answer more questions about Lottie’s timetable. 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teacher goes around and checks.   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5573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36C51F-15D7-AF43-8E15-6D62DE992D79}"/>
              </a:ext>
            </a:extLst>
          </p:cNvPr>
          <p:cNvGrpSpPr/>
          <p:nvPr/>
        </p:nvGrpSpPr>
        <p:grpSpPr>
          <a:xfrm>
            <a:off x="0" y="1572078"/>
            <a:ext cx="12192000" cy="3357110"/>
            <a:chOff x="0" y="1572078"/>
            <a:chExt cx="12192000" cy="33571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A8AD59-1074-7A49-BFA0-56A6D741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72078"/>
              <a:ext cx="12192000" cy="334429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1BC8E-6FE0-FE4B-B637-AFD510EF56BD}"/>
                </a:ext>
              </a:extLst>
            </p:cNvPr>
            <p:cNvSpPr/>
            <p:nvPr/>
          </p:nvSpPr>
          <p:spPr>
            <a:xfrm>
              <a:off x="0" y="4529138"/>
              <a:ext cx="842963" cy="4000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EEC11C-3C74-6146-8BFE-507F0224256A}"/>
              </a:ext>
            </a:extLst>
          </p:cNvPr>
          <p:cNvSpPr txBox="1"/>
          <p:nvPr/>
        </p:nvSpPr>
        <p:spPr>
          <a:xfrm>
            <a:off x="1671637" y="5934670"/>
            <a:ext cx="7786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Students take out a sheet of paper. Students look at 4 questions and write down the answers. 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teacher sets a timeout (in 2 minutes).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39432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0762A-4B01-8E41-B259-F8DE84E5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7" r="30462" b="34336"/>
          <a:stretch/>
        </p:blipFill>
        <p:spPr>
          <a:xfrm>
            <a:off x="7572376" y="3102130"/>
            <a:ext cx="2286000" cy="272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A767-7CC4-A049-BCAA-0D0AE78F0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1" t="1671" r="29328" b="42715"/>
          <a:stretch/>
        </p:blipFill>
        <p:spPr>
          <a:xfrm>
            <a:off x="1226342" y="3300413"/>
            <a:ext cx="2759245" cy="25288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C38E42-C951-054C-892A-BEC5DD849B3B}"/>
              </a:ext>
            </a:extLst>
          </p:cNvPr>
          <p:cNvGrpSpPr/>
          <p:nvPr/>
        </p:nvGrpSpPr>
        <p:grpSpPr>
          <a:xfrm>
            <a:off x="839746" y="1459067"/>
            <a:ext cx="4660942" cy="1643063"/>
            <a:chOff x="7129461" y="1744215"/>
            <a:chExt cx="3883811" cy="1643063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351B9892-88DB-1740-A0A6-EA1DA2958E0F}"/>
                </a:ext>
              </a:extLst>
            </p:cNvPr>
            <p:cNvSpPr/>
            <p:nvPr/>
          </p:nvSpPr>
          <p:spPr>
            <a:xfrm>
              <a:off x="7129461" y="1744215"/>
              <a:ext cx="3883811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9675F0-1389-5A43-9351-31607587B60C}"/>
                </a:ext>
              </a:extLst>
            </p:cNvPr>
            <p:cNvSpPr txBox="1"/>
            <p:nvPr/>
          </p:nvSpPr>
          <p:spPr>
            <a:xfrm>
              <a:off x="7129461" y="1965581"/>
              <a:ext cx="37144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When do you have natural science?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F3F3C-E911-4C42-8733-B88A939519F4}"/>
              </a:ext>
            </a:extLst>
          </p:cNvPr>
          <p:cNvGrpSpPr/>
          <p:nvPr/>
        </p:nvGrpSpPr>
        <p:grpSpPr>
          <a:xfrm>
            <a:off x="6096000" y="796934"/>
            <a:ext cx="5572125" cy="1852559"/>
            <a:chOff x="7129461" y="1581517"/>
            <a:chExt cx="3883811" cy="185255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2DB9A308-A84C-5246-8F11-8626B82CF1C6}"/>
                </a:ext>
              </a:extLst>
            </p:cNvPr>
            <p:cNvSpPr/>
            <p:nvPr/>
          </p:nvSpPr>
          <p:spPr>
            <a:xfrm>
              <a:off x="7129461" y="1581517"/>
              <a:ext cx="3883811" cy="1852559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B560E3-AA77-914E-A1AE-8EFACB228276}"/>
                </a:ext>
              </a:extLst>
            </p:cNvPr>
            <p:cNvSpPr txBox="1"/>
            <p:nvPr/>
          </p:nvSpPr>
          <p:spPr>
            <a:xfrm>
              <a:off x="7298815" y="1889231"/>
              <a:ext cx="37144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have natural science on Tuesdays. What about you?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0ED0CF2-54C7-7F46-8DAE-7057406D0264}"/>
              </a:ext>
            </a:extLst>
          </p:cNvPr>
          <p:cNvSpPr txBox="1"/>
          <p:nvPr/>
        </p:nvSpPr>
        <p:spPr>
          <a:xfrm>
            <a:off x="2308957" y="6118148"/>
            <a:ext cx="702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Divide the class into 2 teams. One team asks and one team answers.  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look at and read aloud the examples.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DDB037-664F-7047-AD66-85E3E9C7ADED}"/>
              </a:ext>
            </a:extLst>
          </p:cNvPr>
          <p:cNvGrpSpPr/>
          <p:nvPr/>
        </p:nvGrpSpPr>
        <p:grpSpPr>
          <a:xfrm>
            <a:off x="840574" y="1409198"/>
            <a:ext cx="4660942" cy="1643063"/>
            <a:chOff x="7129461" y="1744215"/>
            <a:chExt cx="3883811" cy="1643063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82AF8DE9-33CB-2F4D-9929-500C55D5FB4E}"/>
                </a:ext>
              </a:extLst>
            </p:cNvPr>
            <p:cNvSpPr/>
            <p:nvPr/>
          </p:nvSpPr>
          <p:spPr>
            <a:xfrm>
              <a:off x="7129461" y="1744215"/>
              <a:ext cx="3883811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140640-0BDE-4B4B-A734-804A3FC5F314}"/>
                </a:ext>
              </a:extLst>
            </p:cNvPr>
            <p:cNvSpPr txBox="1"/>
            <p:nvPr/>
          </p:nvSpPr>
          <p:spPr>
            <a:xfrm>
              <a:off x="7159035" y="2053234"/>
              <a:ext cx="37144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</a:t>
              </a:r>
              <a:r>
                <a:rPr lang="en-VN" sz="3600" dirty="0"/>
                <a:t> have natural science on Wednesdays.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0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024331" y="1598537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317777" y="2930837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Subjects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317777" y="365470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317776" y="4378608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7145913" y="185294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2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762879" y="23252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56690-434E-3D47-8A98-B6AAF4222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316" y="647726"/>
            <a:ext cx="3614134" cy="51746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2802B1-AF98-854C-A9A5-F8FB78227582}"/>
              </a:ext>
            </a:extLst>
          </p:cNvPr>
          <p:cNvSpPr/>
          <p:nvPr/>
        </p:nvSpPr>
        <p:spPr>
          <a:xfrm>
            <a:off x="2286000" y="5701543"/>
            <a:ext cx="195943" cy="118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0762A-4B01-8E41-B259-F8DE84E5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7" r="30462" b="34336"/>
          <a:stretch/>
        </p:blipFill>
        <p:spPr>
          <a:xfrm>
            <a:off x="7572376" y="3102130"/>
            <a:ext cx="2286000" cy="272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A767-7CC4-A049-BCAA-0D0AE78F0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1" t="1671" r="29328" b="42715"/>
          <a:stretch/>
        </p:blipFill>
        <p:spPr>
          <a:xfrm>
            <a:off x="1226342" y="3300413"/>
            <a:ext cx="2759245" cy="25288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C38E42-C951-054C-892A-BEC5DD849B3B}"/>
              </a:ext>
            </a:extLst>
          </p:cNvPr>
          <p:cNvGrpSpPr/>
          <p:nvPr/>
        </p:nvGrpSpPr>
        <p:grpSpPr>
          <a:xfrm>
            <a:off x="839746" y="1459067"/>
            <a:ext cx="4660942" cy="1643063"/>
            <a:chOff x="7129461" y="1744215"/>
            <a:chExt cx="3883811" cy="1643063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351B9892-88DB-1740-A0A6-EA1DA2958E0F}"/>
                </a:ext>
              </a:extLst>
            </p:cNvPr>
            <p:cNvSpPr/>
            <p:nvPr/>
          </p:nvSpPr>
          <p:spPr>
            <a:xfrm>
              <a:off x="7129461" y="1744215"/>
              <a:ext cx="3883811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9675F0-1389-5A43-9351-31607587B60C}"/>
                </a:ext>
              </a:extLst>
            </p:cNvPr>
            <p:cNvSpPr txBox="1"/>
            <p:nvPr/>
          </p:nvSpPr>
          <p:spPr>
            <a:xfrm>
              <a:off x="7129461" y="1965581"/>
              <a:ext cx="37144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When do you have music?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F3F3C-E911-4C42-8733-B88A939519F4}"/>
              </a:ext>
            </a:extLst>
          </p:cNvPr>
          <p:cNvGrpSpPr/>
          <p:nvPr/>
        </p:nvGrpSpPr>
        <p:grpSpPr>
          <a:xfrm>
            <a:off x="6300788" y="1028701"/>
            <a:ext cx="5367337" cy="1789420"/>
            <a:chOff x="6540845" y="1597859"/>
            <a:chExt cx="4472427" cy="1789420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2DB9A308-A84C-5246-8F11-8626B82CF1C6}"/>
                </a:ext>
              </a:extLst>
            </p:cNvPr>
            <p:cNvSpPr/>
            <p:nvPr/>
          </p:nvSpPr>
          <p:spPr>
            <a:xfrm>
              <a:off x="6540845" y="1597859"/>
              <a:ext cx="4472427" cy="1789420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B560E3-AA77-914E-A1AE-8EFACB228276}"/>
                </a:ext>
              </a:extLst>
            </p:cNvPr>
            <p:cNvSpPr txBox="1"/>
            <p:nvPr/>
          </p:nvSpPr>
          <p:spPr>
            <a:xfrm>
              <a:off x="6703553" y="1892404"/>
              <a:ext cx="4309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have music on Thursdays. How about you?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87C551-C28F-BC4E-9CA1-1B41314EF069}"/>
              </a:ext>
            </a:extLst>
          </p:cNvPr>
          <p:cNvGrpSpPr/>
          <p:nvPr/>
        </p:nvGrpSpPr>
        <p:grpSpPr>
          <a:xfrm>
            <a:off x="719140" y="1459067"/>
            <a:ext cx="4759798" cy="1585913"/>
            <a:chOff x="7158593" y="2033070"/>
            <a:chExt cx="3714457" cy="1354207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FA4A9059-4039-E948-A02A-62C68C16887C}"/>
                </a:ext>
              </a:extLst>
            </p:cNvPr>
            <p:cNvSpPr/>
            <p:nvPr/>
          </p:nvSpPr>
          <p:spPr>
            <a:xfrm>
              <a:off x="7252711" y="2033070"/>
              <a:ext cx="3598952" cy="1354207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BDB19-6A54-5945-A178-984728D35D49}"/>
                </a:ext>
              </a:extLst>
            </p:cNvPr>
            <p:cNvSpPr txBox="1"/>
            <p:nvPr/>
          </p:nvSpPr>
          <p:spPr>
            <a:xfrm>
              <a:off x="7158593" y="2246494"/>
              <a:ext cx="3714457" cy="102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have music on Mondays.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736C2F-6164-5249-B56B-8F6B0733F7BB}"/>
              </a:ext>
            </a:extLst>
          </p:cNvPr>
          <p:cNvSpPr txBox="1"/>
          <p:nvPr/>
        </p:nvSpPr>
        <p:spPr>
          <a:xfrm>
            <a:off x="3636034" y="630372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Students look at and read aloud the examples.</a:t>
            </a:r>
          </a:p>
        </p:txBody>
      </p:sp>
    </p:spTree>
    <p:extLst>
      <p:ext uri="{BB962C8B-B14F-4D97-AF65-F5344CB8AC3E}">
        <p14:creationId xmlns:p14="http://schemas.microsoft.com/office/powerpoint/2010/main" val="22649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0762A-4B01-8E41-B259-F8DE84E5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7" r="30462" b="34336"/>
          <a:stretch/>
        </p:blipFill>
        <p:spPr>
          <a:xfrm>
            <a:off x="7572376" y="3102130"/>
            <a:ext cx="2286000" cy="272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A767-7CC4-A049-BCAA-0D0AE78F0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1" t="1671" r="29328" b="42715"/>
          <a:stretch/>
        </p:blipFill>
        <p:spPr>
          <a:xfrm>
            <a:off x="1226342" y="3300413"/>
            <a:ext cx="2759245" cy="25288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C38E42-C951-054C-892A-BEC5DD849B3B}"/>
              </a:ext>
            </a:extLst>
          </p:cNvPr>
          <p:cNvGrpSpPr/>
          <p:nvPr/>
        </p:nvGrpSpPr>
        <p:grpSpPr>
          <a:xfrm>
            <a:off x="366773" y="1346507"/>
            <a:ext cx="5681662" cy="1643063"/>
            <a:chOff x="6735349" y="1631655"/>
            <a:chExt cx="4734344" cy="1643063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351B9892-88DB-1740-A0A6-EA1DA2958E0F}"/>
                </a:ext>
              </a:extLst>
            </p:cNvPr>
            <p:cNvSpPr/>
            <p:nvPr/>
          </p:nvSpPr>
          <p:spPr>
            <a:xfrm>
              <a:off x="6735349" y="1631655"/>
              <a:ext cx="4734344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9675F0-1389-5A43-9351-31607587B60C}"/>
                </a:ext>
              </a:extLst>
            </p:cNvPr>
            <p:cNvSpPr txBox="1"/>
            <p:nvPr/>
          </p:nvSpPr>
          <p:spPr>
            <a:xfrm>
              <a:off x="7035610" y="1965581"/>
              <a:ext cx="41338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do you after school on Mondays?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F3F3C-E911-4C42-8733-B88A939519F4}"/>
              </a:ext>
            </a:extLst>
          </p:cNvPr>
          <p:cNvGrpSpPr/>
          <p:nvPr/>
        </p:nvGrpSpPr>
        <p:grpSpPr>
          <a:xfrm>
            <a:off x="7007183" y="1346507"/>
            <a:ext cx="4660942" cy="1471613"/>
            <a:chOff x="7129461" y="1915665"/>
            <a:chExt cx="3883811" cy="1471613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2DB9A308-A84C-5246-8F11-8626B82CF1C6}"/>
                </a:ext>
              </a:extLst>
            </p:cNvPr>
            <p:cNvSpPr/>
            <p:nvPr/>
          </p:nvSpPr>
          <p:spPr>
            <a:xfrm>
              <a:off x="7129461" y="1915665"/>
              <a:ext cx="3883811" cy="147161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B560E3-AA77-914E-A1AE-8EFACB228276}"/>
                </a:ext>
              </a:extLst>
            </p:cNvPr>
            <p:cNvSpPr txBox="1"/>
            <p:nvPr/>
          </p:nvSpPr>
          <p:spPr>
            <a:xfrm>
              <a:off x="7214138" y="2328305"/>
              <a:ext cx="3714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go to a piano class.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D863BD-BAE6-F942-84FD-0A07EDFFAC61}"/>
              </a:ext>
            </a:extLst>
          </p:cNvPr>
          <p:cNvGrpSpPr/>
          <p:nvPr/>
        </p:nvGrpSpPr>
        <p:grpSpPr>
          <a:xfrm>
            <a:off x="6408777" y="1175057"/>
            <a:ext cx="5681662" cy="1643063"/>
            <a:chOff x="6735349" y="1631655"/>
            <a:chExt cx="4734344" cy="1643063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A69F12C2-6F82-7749-8111-728C1F5C7DED}"/>
                </a:ext>
              </a:extLst>
            </p:cNvPr>
            <p:cNvSpPr/>
            <p:nvPr/>
          </p:nvSpPr>
          <p:spPr>
            <a:xfrm>
              <a:off x="6735349" y="1631655"/>
              <a:ext cx="4734344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7F9243-D19E-8144-BAFD-17BDD1B800FB}"/>
                </a:ext>
              </a:extLst>
            </p:cNvPr>
            <p:cNvSpPr txBox="1"/>
            <p:nvPr/>
          </p:nvSpPr>
          <p:spPr>
            <a:xfrm>
              <a:off x="7035610" y="1965581"/>
              <a:ext cx="41338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do you after school on Mondays?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4B57FB-CC0A-BE40-ADA9-BDA979A6B94C}"/>
              </a:ext>
            </a:extLst>
          </p:cNvPr>
          <p:cNvGrpSpPr/>
          <p:nvPr/>
        </p:nvGrpSpPr>
        <p:grpSpPr>
          <a:xfrm>
            <a:off x="366773" y="1346506"/>
            <a:ext cx="5681662" cy="1643063"/>
            <a:chOff x="6735349" y="1631655"/>
            <a:chExt cx="4734344" cy="1643063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969D9FEA-44A9-ED4B-99BE-E0BABBBD04B3}"/>
                </a:ext>
              </a:extLst>
            </p:cNvPr>
            <p:cNvSpPr/>
            <p:nvPr/>
          </p:nvSpPr>
          <p:spPr>
            <a:xfrm>
              <a:off x="6735349" y="1631655"/>
              <a:ext cx="4734344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7F034B-B0B0-B34F-BF5F-91DB059B33A5}"/>
                </a:ext>
              </a:extLst>
            </p:cNvPr>
            <p:cNvSpPr txBox="1"/>
            <p:nvPr/>
          </p:nvSpPr>
          <p:spPr>
            <a:xfrm>
              <a:off x="6997162" y="2130020"/>
              <a:ext cx="4133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have a tennis lesson.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0A73B71-5AEC-464A-9EF6-65CF48E1E2CF}"/>
              </a:ext>
            </a:extLst>
          </p:cNvPr>
          <p:cNvSpPr txBox="1"/>
          <p:nvPr/>
        </p:nvSpPr>
        <p:spPr>
          <a:xfrm>
            <a:off x="3316208" y="6303723"/>
            <a:ext cx="6185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Students look at and read aloud the examples.</a:t>
            </a:r>
          </a:p>
        </p:txBody>
      </p:sp>
    </p:spTree>
    <p:extLst>
      <p:ext uri="{BB962C8B-B14F-4D97-AF65-F5344CB8AC3E}">
        <p14:creationId xmlns:p14="http://schemas.microsoft.com/office/powerpoint/2010/main" val="26999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0762A-4B01-8E41-B259-F8DE84E5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7" r="30462" b="34336"/>
          <a:stretch/>
        </p:blipFill>
        <p:spPr>
          <a:xfrm>
            <a:off x="7572376" y="3102130"/>
            <a:ext cx="2286000" cy="272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A767-7CC4-A049-BCAA-0D0AE78F0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1" t="1671" r="29328" b="42715"/>
          <a:stretch/>
        </p:blipFill>
        <p:spPr>
          <a:xfrm>
            <a:off x="1226342" y="3300413"/>
            <a:ext cx="2759245" cy="25288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C38E42-C951-054C-892A-BEC5DD849B3B}"/>
              </a:ext>
            </a:extLst>
          </p:cNvPr>
          <p:cNvGrpSpPr/>
          <p:nvPr/>
        </p:nvGrpSpPr>
        <p:grpSpPr>
          <a:xfrm>
            <a:off x="366773" y="1346507"/>
            <a:ext cx="5681662" cy="1643063"/>
            <a:chOff x="6735349" y="1631655"/>
            <a:chExt cx="4734344" cy="1643063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351B9892-88DB-1740-A0A6-EA1DA2958E0F}"/>
                </a:ext>
              </a:extLst>
            </p:cNvPr>
            <p:cNvSpPr/>
            <p:nvPr/>
          </p:nvSpPr>
          <p:spPr>
            <a:xfrm>
              <a:off x="6735349" y="1631655"/>
              <a:ext cx="4734344" cy="164306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9675F0-1389-5A43-9351-31607587B60C}"/>
                </a:ext>
              </a:extLst>
            </p:cNvPr>
            <p:cNvSpPr txBox="1"/>
            <p:nvPr/>
          </p:nvSpPr>
          <p:spPr>
            <a:xfrm>
              <a:off x="6950934" y="1902939"/>
              <a:ext cx="41338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do you after school on Fridays?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F3F3C-E911-4C42-8733-B88A939519F4}"/>
              </a:ext>
            </a:extLst>
          </p:cNvPr>
          <p:cNvGrpSpPr/>
          <p:nvPr/>
        </p:nvGrpSpPr>
        <p:grpSpPr>
          <a:xfrm>
            <a:off x="7007183" y="1346507"/>
            <a:ext cx="4660942" cy="1471613"/>
            <a:chOff x="7129461" y="1915665"/>
            <a:chExt cx="3883811" cy="1471613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2DB9A308-A84C-5246-8F11-8626B82CF1C6}"/>
                </a:ext>
              </a:extLst>
            </p:cNvPr>
            <p:cNvSpPr/>
            <p:nvPr/>
          </p:nvSpPr>
          <p:spPr>
            <a:xfrm>
              <a:off x="7129461" y="1915665"/>
              <a:ext cx="3883811" cy="1471613"/>
            </a:xfrm>
            <a:prstGeom prst="wedgeEllipseCallout">
              <a:avLst>
                <a:gd name="adj1" fmla="val -4993"/>
                <a:gd name="adj2" fmla="val 76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B560E3-AA77-914E-A1AE-8EFACB228276}"/>
                </a:ext>
              </a:extLst>
            </p:cNvPr>
            <p:cNvSpPr txBox="1"/>
            <p:nvPr/>
          </p:nvSpPr>
          <p:spPr>
            <a:xfrm>
              <a:off x="7530273" y="2051306"/>
              <a:ext cx="33983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go swimming. What about you?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6AC640-7A0F-B041-952A-536B878D1BF9}"/>
              </a:ext>
            </a:extLst>
          </p:cNvPr>
          <p:cNvGrpSpPr/>
          <p:nvPr/>
        </p:nvGrpSpPr>
        <p:grpSpPr>
          <a:xfrm>
            <a:off x="366773" y="1191085"/>
            <a:ext cx="5891153" cy="1953906"/>
            <a:chOff x="6788870" y="1779574"/>
            <a:chExt cx="4908906" cy="1471613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2A2599B1-044A-3248-B140-60F1292FA87C}"/>
                </a:ext>
              </a:extLst>
            </p:cNvPr>
            <p:cNvSpPr/>
            <p:nvPr/>
          </p:nvSpPr>
          <p:spPr>
            <a:xfrm>
              <a:off x="6788870" y="1779574"/>
              <a:ext cx="4908906" cy="1471613"/>
            </a:xfrm>
            <a:prstGeom prst="wedgeEllipseCallout">
              <a:avLst>
                <a:gd name="adj1" fmla="val -3767"/>
                <a:gd name="adj2" fmla="val 5813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3A3767-8449-8444-8F4D-F69BDB1D0A75}"/>
                </a:ext>
              </a:extLst>
            </p:cNvPr>
            <p:cNvSpPr txBox="1"/>
            <p:nvPr/>
          </p:nvSpPr>
          <p:spPr>
            <a:xfrm>
              <a:off x="7129461" y="2313682"/>
              <a:ext cx="4393754" cy="48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play football after school.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4123482-FEC4-E14B-B7DD-1DA5FE6318A4}"/>
              </a:ext>
            </a:extLst>
          </p:cNvPr>
          <p:cNvSpPr txBox="1"/>
          <p:nvPr/>
        </p:nvSpPr>
        <p:spPr>
          <a:xfrm>
            <a:off x="3165357" y="6360604"/>
            <a:ext cx="6185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Students look at and read aloud the examples.</a:t>
            </a:r>
          </a:p>
        </p:txBody>
      </p:sp>
    </p:spTree>
    <p:extLst>
      <p:ext uri="{BB962C8B-B14F-4D97-AF65-F5344CB8AC3E}">
        <p14:creationId xmlns:p14="http://schemas.microsoft.com/office/powerpoint/2010/main" val="3170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p.12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36C51F-15D7-AF43-8E15-6D62DE992D79}"/>
              </a:ext>
            </a:extLst>
          </p:cNvPr>
          <p:cNvGrpSpPr/>
          <p:nvPr/>
        </p:nvGrpSpPr>
        <p:grpSpPr>
          <a:xfrm>
            <a:off x="0" y="1572078"/>
            <a:ext cx="12192000" cy="3357110"/>
            <a:chOff x="0" y="1572078"/>
            <a:chExt cx="12192000" cy="33571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A8AD59-1074-7A49-BFA0-56A6D741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72078"/>
              <a:ext cx="12192000" cy="334429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1BC8E-6FE0-FE4B-B637-AFD510EF56BD}"/>
                </a:ext>
              </a:extLst>
            </p:cNvPr>
            <p:cNvSpPr/>
            <p:nvPr/>
          </p:nvSpPr>
          <p:spPr>
            <a:xfrm>
              <a:off x="0" y="4529138"/>
              <a:ext cx="842963" cy="4000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03442F-4197-454E-A221-74243868B974}"/>
              </a:ext>
            </a:extLst>
          </p:cNvPr>
          <p:cNvSpPr txBox="1"/>
          <p:nvPr/>
        </p:nvSpPr>
        <p:spPr>
          <a:xfrm>
            <a:off x="1898492" y="5749725"/>
            <a:ext cx="7835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Put students into pairs. Students look at the questions, one student asks and one student answers.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teacher</a:t>
            </a:r>
            <a:r>
              <a:rPr lang="en-VN" dirty="0"/>
              <a:t> goes around and checks. </a:t>
            </a:r>
          </a:p>
          <a:p>
            <a:pPr marL="285750" indent="-285750">
              <a:buFontTx/>
              <a:buChar char="-"/>
            </a:pPr>
            <a:r>
              <a:rPr lang="en-US" dirty="0"/>
              <a:t>I</a:t>
            </a:r>
            <a:r>
              <a:rPr lang="en-VN" dirty="0"/>
              <a:t>nvite some pairs to present in front of the class. </a:t>
            </a:r>
          </a:p>
        </p:txBody>
      </p:sp>
    </p:spTree>
    <p:extLst>
      <p:ext uri="{BB962C8B-B14F-4D97-AF65-F5344CB8AC3E}">
        <p14:creationId xmlns:p14="http://schemas.microsoft.com/office/powerpoint/2010/main" val="151447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31E9-DFFF-7E4B-88CD-C0D58E7F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0" b="1088"/>
          <a:stretch/>
        </p:blipFill>
        <p:spPr>
          <a:xfrm>
            <a:off x="483587" y="671511"/>
            <a:ext cx="10994862" cy="512921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12109C-8598-944B-9DE4-E85EDC195F3B}"/>
              </a:ext>
            </a:extLst>
          </p:cNvPr>
          <p:cNvSpPr/>
          <p:nvPr/>
        </p:nvSpPr>
        <p:spPr>
          <a:xfrm>
            <a:off x="1514474" y="2728913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3E505B-81E8-5E44-A9B1-30E8E4218718}"/>
              </a:ext>
            </a:extLst>
          </p:cNvPr>
          <p:cNvSpPr/>
          <p:nvPr/>
        </p:nvSpPr>
        <p:spPr>
          <a:xfrm>
            <a:off x="3845524" y="2728912"/>
            <a:ext cx="2112364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A0127C-60D3-D14D-9E8B-EB708AD007E0}"/>
              </a:ext>
            </a:extLst>
          </p:cNvPr>
          <p:cNvSpPr/>
          <p:nvPr/>
        </p:nvSpPr>
        <p:spPr>
          <a:xfrm>
            <a:off x="6691529" y="2728911"/>
            <a:ext cx="1652371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DA43D8-7C9F-CF40-998D-C54DE22B1F30}"/>
              </a:ext>
            </a:extLst>
          </p:cNvPr>
          <p:cNvSpPr/>
          <p:nvPr/>
        </p:nvSpPr>
        <p:spPr>
          <a:xfrm>
            <a:off x="9077541" y="2728910"/>
            <a:ext cx="2112364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6484658-D009-604A-A4D4-78682A00161E}"/>
              </a:ext>
            </a:extLst>
          </p:cNvPr>
          <p:cNvSpPr/>
          <p:nvPr/>
        </p:nvSpPr>
        <p:spPr>
          <a:xfrm>
            <a:off x="1488387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4BBC2C5-C69A-1641-8576-E00DD18104A3}"/>
              </a:ext>
            </a:extLst>
          </p:cNvPr>
          <p:cNvSpPr/>
          <p:nvPr/>
        </p:nvSpPr>
        <p:spPr>
          <a:xfrm>
            <a:off x="4182434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E989D51-FBA7-F947-8DA6-E7D214EF7C7D}"/>
              </a:ext>
            </a:extLst>
          </p:cNvPr>
          <p:cNvSpPr/>
          <p:nvPr/>
        </p:nvSpPr>
        <p:spPr>
          <a:xfrm>
            <a:off x="6867632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B81BB9A-2470-304F-9AE5-4AF173B21122}"/>
              </a:ext>
            </a:extLst>
          </p:cNvPr>
          <p:cNvSpPr/>
          <p:nvPr/>
        </p:nvSpPr>
        <p:spPr>
          <a:xfrm>
            <a:off x="9483641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6A84C-7328-4341-BCA6-420E6433547E}"/>
              </a:ext>
            </a:extLst>
          </p:cNvPr>
          <p:cNvSpPr txBox="1"/>
          <p:nvPr/>
        </p:nvSpPr>
        <p:spPr>
          <a:xfrm>
            <a:off x="1592179" y="6027003"/>
            <a:ext cx="919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Divide the class into groups of 4 to 5 students. Each group takes out a sheet of paper and </a:t>
            </a:r>
            <a:r>
              <a:rPr lang="en-US" sz="1600" dirty="0"/>
              <a:t>writes</a:t>
            </a:r>
            <a:r>
              <a:rPr lang="en-VN" sz="1600" dirty="0"/>
              <a:t> down the list </a:t>
            </a:r>
            <a:r>
              <a:rPr lang="en-US" sz="1600" dirty="0"/>
              <a:t>of </a:t>
            </a:r>
            <a:r>
              <a:rPr lang="en-VN" sz="1600" dirty="0"/>
              <a:t>as many school subjects in English as they can.  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After finishing the lists, they say Bingo and </a:t>
            </a:r>
            <a:r>
              <a:rPr lang="en-US" sz="1600" dirty="0"/>
              <a:t>the </a:t>
            </a:r>
            <a:r>
              <a:rPr lang="en-VN" sz="1600" dirty="0"/>
              <a:t>teacher checks the list and gives points. </a:t>
            </a:r>
          </a:p>
        </p:txBody>
      </p:sp>
    </p:spTree>
    <p:extLst>
      <p:ext uri="{BB962C8B-B14F-4D97-AF65-F5344CB8AC3E}">
        <p14:creationId xmlns:p14="http://schemas.microsoft.com/office/powerpoint/2010/main" val="1538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9).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24)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27906-C37B-704A-816E-D49F113B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31380"/>
            <a:ext cx="7226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3">
            <a:extLst>
              <a:ext uri="{FF2B5EF4-FFF2-40B4-BE49-F238E27FC236}">
                <a16:creationId xmlns:a16="http://schemas.microsoft.com/office/drawing/2014/main" id="{DD59C48F-AC60-C246-A71C-407B58708897}"/>
              </a:ext>
            </a:extLst>
          </p:cNvPr>
          <p:cNvSpPr/>
          <p:nvPr/>
        </p:nvSpPr>
        <p:spPr>
          <a:xfrm>
            <a:off x="7024331" y="1598537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1;p3">
            <a:extLst>
              <a:ext uri="{FF2B5EF4-FFF2-40B4-BE49-F238E27FC236}">
                <a16:creationId xmlns:a16="http://schemas.microsoft.com/office/drawing/2014/main" id="{DC5AE003-EC6E-3140-A8E1-380231B265C9}"/>
              </a:ext>
            </a:extLst>
          </p:cNvPr>
          <p:cNvSpPr txBox="1"/>
          <p:nvPr/>
        </p:nvSpPr>
        <p:spPr>
          <a:xfrm>
            <a:off x="7317777" y="2930837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Subjects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E2440-08D4-C04C-B569-A7162344C5DC}"/>
              </a:ext>
            </a:extLst>
          </p:cNvPr>
          <p:cNvSpPr txBox="1"/>
          <p:nvPr/>
        </p:nvSpPr>
        <p:spPr>
          <a:xfrm>
            <a:off x="7317777" y="365470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026A7F-4E78-5343-BFD7-C8AA0A758E4C}"/>
              </a:ext>
            </a:extLst>
          </p:cNvPr>
          <p:cNvSpPr txBox="1"/>
          <p:nvPr/>
        </p:nvSpPr>
        <p:spPr>
          <a:xfrm>
            <a:off x="7317776" y="4378608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8C4DFFB6-6D92-7E4E-A377-D032B735B8CA}"/>
              </a:ext>
            </a:extLst>
          </p:cNvPr>
          <p:cNvSpPr txBox="1"/>
          <p:nvPr/>
        </p:nvSpPr>
        <p:spPr>
          <a:xfrm>
            <a:off x="7145913" y="185294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2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B1EA46AC-9CD5-2F46-A0D1-88E7A2B51A47}"/>
              </a:ext>
            </a:extLst>
          </p:cNvPr>
          <p:cNvSpPr txBox="1"/>
          <p:nvPr/>
        </p:nvSpPr>
        <p:spPr>
          <a:xfrm>
            <a:off x="7762879" y="23252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E25DEF-9934-CD4B-AEB1-481A887C4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316" y="647726"/>
            <a:ext cx="3614134" cy="51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948125" y="1748684"/>
            <a:ext cx="8295750" cy="3595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2196828" y="1997442"/>
            <a:ext cx="77983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teams.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first student of each team stands up and looks at the teacher.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Show a picture, students look and say the word.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fastest student with the correct answer receives a point for the team.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hen, the next student takes turns joining in the activity.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team with the highest points wins the game.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062755" y="1334024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06BF5-75CA-5E46-B106-FCF9F9AD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49" y="907863"/>
            <a:ext cx="7531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37B1B-C61B-6C4C-9427-770D12CA8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6" t="3416" r="32920" b="44817"/>
          <a:stretch/>
        </p:blipFill>
        <p:spPr>
          <a:xfrm>
            <a:off x="4045950" y="979444"/>
            <a:ext cx="1867603" cy="2011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344C4-8FF2-B344-94D9-523FD5AE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9" t="6235" r="36989"/>
          <a:stretch/>
        </p:blipFill>
        <p:spPr>
          <a:xfrm>
            <a:off x="3972643" y="4186238"/>
            <a:ext cx="851052" cy="2159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12135-7473-FE4A-8883-A4720EF6B7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66" r="37363"/>
          <a:stretch/>
        </p:blipFill>
        <p:spPr>
          <a:xfrm>
            <a:off x="5913553" y="4038581"/>
            <a:ext cx="851051" cy="2264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51EEE-0D5A-7E42-BA51-E6050FF7DF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90" r="37269"/>
          <a:stretch/>
        </p:blipFill>
        <p:spPr>
          <a:xfrm>
            <a:off x="2031734" y="4170680"/>
            <a:ext cx="851051" cy="1968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06422-EE59-424B-8B2F-5AFB1ED80F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74" r="34527"/>
          <a:stretch/>
        </p:blipFill>
        <p:spPr>
          <a:xfrm>
            <a:off x="8121426" y="4186238"/>
            <a:ext cx="919769" cy="1968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3BAA0E-25FD-7248-BB27-9C2BC8B5B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284" y="758291"/>
            <a:ext cx="2109648" cy="17705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E68782-5F86-4E4A-A2F0-D1D6A2F595FD}"/>
              </a:ext>
            </a:extLst>
          </p:cNvPr>
          <p:cNvGrpSpPr/>
          <p:nvPr/>
        </p:nvGrpSpPr>
        <p:grpSpPr>
          <a:xfrm>
            <a:off x="2639045" y="3275470"/>
            <a:ext cx="2667195" cy="777398"/>
            <a:chOff x="7137206" y="2033070"/>
            <a:chExt cx="3714457" cy="1354207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AC67A1-4D44-8847-80BA-5CAC7BEBE760}"/>
                </a:ext>
              </a:extLst>
            </p:cNvPr>
            <p:cNvSpPr/>
            <p:nvPr/>
          </p:nvSpPr>
          <p:spPr>
            <a:xfrm>
              <a:off x="7252711" y="2033070"/>
              <a:ext cx="3598952" cy="1354207"/>
            </a:xfrm>
            <a:prstGeom prst="wedgeEllipseCallout">
              <a:avLst>
                <a:gd name="adj1" fmla="val 4959"/>
                <a:gd name="adj2" fmla="val 8192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60BFAF-E163-6644-AF00-EAEBD4A0F575}"/>
                </a:ext>
              </a:extLst>
            </p:cNvPr>
            <p:cNvSpPr txBox="1"/>
            <p:nvPr/>
          </p:nvSpPr>
          <p:spPr>
            <a:xfrm>
              <a:off x="7137206" y="2146147"/>
              <a:ext cx="3714457" cy="55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English</a:t>
              </a:r>
            </a:p>
          </p:txBody>
        </p:sp>
      </p:grpSp>
      <p:pic>
        <p:nvPicPr>
          <p:cNvPr id="1026" name="Picture 2" descr="Bomb Game | Baamboozle - Baamboozle | The Most Fun Classroom Games!">
            <a:extLst>
              <a:ext uri="{FF2B5EF4-FFF2-40B4-BE49-F238E27FC236}">
                <a16:creationId xmlns:a16="http://schemas.microsoft.com/office/drawing/2014/main" id="{71A68FA2-AB94-6E46-827F-2DED80E85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18616" r="16122" b="14282"/>
          <a:stretch/>
        </p:blipFill>
        <p:spPr bwMode="auto">
          <a:xfrm>
            <a:off x="3476606" y="4817836"/>
            <a:ext cx="569344" cy="56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2297" y="19953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31E9-DFFF-7E4B-88CD-C0D58E7F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0" b="1088"/>
          <a:stretch/>
        </p:blipFill>
        <p:spPr>
          <a:xfrm>
            <a:off x="483587" y="671511"/>
            <a:ext cx="10994862" cy="512921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512109C-8598-944B-9DE4-E85EDC195F3B}"/>
              </a:ext>
            </a:extLst>
          </p:cNvPr>
          <p:cNvSpPr/>
          <p:nvPr/>
        </p:nvSpPr>
        <p:spPr>
          <a:xfrm>
            <a:off x="1514474" y="2728913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3E505B-81E8-5E44-A9B1-30E8E4218718}"/>
              </a:ext>
            </a:extLst>
          </p:cNvPr>
          <p:cNvSpPr/>
          <p:nvPr/>
        </p:nvSpPr>
        <p:spPr>
          <a:xfrm>
            <a:off x="3845524" y="2728912"/>
            <a:ext cx="2112364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A0127C-60D3-D14D-9E8B-EB708AD007E0}"/>
              </a:ext>
            </a:extLst>
          </p:cNvPr>
          <p:cNvSpPr/>
          <p:nvPr/>
        </p:nvSpPr>
        <p:spPr>
          <a:xfrm>
            <a:off x="6691529" y="2728911"/>
            <a:ext cx="1652371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DA43D8-7C9F-CF40-998D-C54DE22B1F30}"/>
              </a:ext>
            </a:extLst>
          </p:cNvPr>
          <p:cNvSpPr/>
          <p:nvPr/>
        </p:nvSpPr>
        <p:spPr>
          <a:xfrm>
            <a:off x="9077541" y="2728910"/>
            <a:ext cx="2112364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6484658-D009-604A-A4D4-78682A00161E}"/>
              </a:ext>
            </a:extLst>
          </p:cNvPr>
          <p:cNvSpPr/>
          <p:nvPr/>
        </p:nvSpPr>
        <p:spPr>
          <a:xfrm>
            <a:off x="1488387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4BBC2C5-C69A-1641-8576-E00DD18104A3}"/>
              </a:ext>
            </a:extLst>
          </p:cNvPr>
          <p:cNvSpPr/>
          <p:nvPr/>
        </p:nvSpPr>
        <p:spPr>
          <a:xfrm>
            <a:off x="4182434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E989D51-FBA7-F947-8DA6-E7D214EF7C7D}"/>
              </a:ext>
            </a:extLst>
          </p:cNvPr>
          <p:cNvSpPr/>
          <p:nvPr/>
        </p:nvSpPr>
        <p:spPr>
          <a:xfrm>
            <a:off x="6867632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B81BB9A-2470-304F-9AE5-4AF173B21122}"/>
              </a:ext>
            </a:extLst>
          </p:cNvPr>
          <p:cNvSpPr/>
          <p:nvPr/>
        </p:nvSpPr>
        <p:spPr>
          <a:xfrm>
            <a:off x="9483641" y="5364955"/>
            <a:ext cx="1300163" cy="4857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6A84C-7328-4341-BCA6-420E6433547E}"/>
              </a:ext>
            </a:extLst>
          </p:cNvPr>
          <p:cNvSpPr txBox="1"/>
          <p:nvPr/>
        </p:nvSpPr>
        <p:spPr>
          <a:xfrm>
            <a:off x="1592179" y="6088280"/>
            <a:ext cx="919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/>
              <a:t>-     The teacher says a number. Students listen and raise </a:t>
            </a:r>
            <a:r>
              <a:rPr lang="en-US" sz="1600" dirty="0"/>
              <a:t>their </a:t>
            </a:r>
            <a:r>
              <a:rPr lang="en-VN" sz="1600" dirty="0"/>
              <a:t>hands to get a chance to say the word aloud.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</a:t>
            </a:r>
            <a:r>
              <a:rPr lang="en-VN" sz="1600" dirty="0"/>
              <a:t>he fastest student with the correct answer receives a point.</a:t>
            </a:r>
          </a:p>
        </p:txBody>
      </p:sp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685280"/>
            <a:ext cx="7968036" cy="37568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55236" y="1956183"/>
            <a:ext cx="7715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 to 5 students.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</a:t>
            </a:r>
            <a:r>
              <a:rPr lang="en-US" sz="2400" dirty="0"/>
              <a:t>group</a:t>
            </a:r>
            <a:r>
              <a:rPr lang="en-VN" sz="2400" dirty="0"/>
              <a:t> takes out a mini-board. Students in the group will take turns writing down the answer.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</a:t>
            </a:r>
            <a:r>
              <a:rPr lang="en-VN" sz="2400" dirty="0"/>
              <a:t>how </a:t>
            </a:r>
            <a:r>
              <a:rPr lang="en-US" sz="2400" dirty="0"/>
              <a:t>unscrambled</a:t>
            </a:r>
            <a:r>
              <a:rPr lang="en-VN" sz="2400" dirty="0"/>
              <a:t> letters on each slide, students look and write </a:t>
            </a:r>
            <a:r>
              <a:rPr lang="en-US" sz="2400" dirty="0"/>
              <a:t>them</a:t>
            </a:r>
            <a:r>
              <a:rPr lang="en-VN" sz="2400" dirty="0"/>
              <a:t> into the correct word.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Students raise the board after </a:t>
            </a:r>
            <a:r>
              <a:rPr lang="en-US" sz="2400" dirty="0"/>
              <a:t>finishing</a:t>
            </a:r>
            <a:r>
              <a:rPr lang="en-VN" sz="2400" dirty="0"/>
              <a:t> the word. </a:t>
            </a:r>
            <a:r>
              <a:rPr lang="en-US" sz="2400" dirty="0"/>
              <a:t>The teacher</a:t>
            </a:r>
            <a:r>
              <a:rPr lang="en-VN" sz="2400" dirty="0"/>
              <a:t> </a:t>
            </a:r>
            <a:r>
              <a:rPr lang="en-US" sz="2400" dirty="0"/>
              <a:t>looks</a:t>
            </a:r>
            <a:r>
              <a:rPr lang="en-VN" sz="2400" dirty="0"/>
              <a:t> and checks the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first group with the correct answer receives 2 points. </a:t>
            </a:r>
          </a:p>
          <a:p>
            <a:pPr marL="342900" indent="-342900">
              <a:buFontTx/>
              <a:buChar char="-"/>
            </a:pPr>
            <a:endParaRPr lang="en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1857988" y="846252"/>
            <a:ext cx="8710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 UNSCRAMBLE WORDS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514150" y="1485497"/>
            <a:ext cx="979233" cy="91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52096C-B4DB-4444-A4E6-3EE486E22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158751"/>
            <a:ext cx="86407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0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UNSCRAMBLE</a:t>
            </a:r>
            <a:endParaRPr lang="en-US" altLang="en-VN" sz="80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2022169-7A3A-0446-805C-60C05801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5229226"/>
            <a:ext cx="58324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0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GAME!</a:t>
            </a:r>
            <a:endParaRPr lang="en-US" altLang="en-VN" sz="80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FE2A525E-B566-C144-BB12-3F0A21E71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1773239"/>
            <a:ext cx="10128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 dirty="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R</a:t>
            </a:r>
            <a:endParaRPr lang="en-US" altLang="en-VN" sz="10000" dirty="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C7AFE4F3-35A1-7F4A-A103-AA6412D7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2635251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8000">
              <a:solidFill>
                <a:srgbClr val="000000"/>
              </a:solidFill>
              <a:latin typeface="Sylfaen" pitchFamily="18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2C625DA0-B90D-8244-90C6-470422112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2419351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8000">
              <a:solidFill>
                <a:srgbClr val="000000"/>
              </a:solidFill>
              <a:latin typeface="Sylfaen" pitchFamily="18" charset="0"/>
            </a:endParaRP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E6DD551-3C86-1F48-B940-A9EF46C0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6" y="2276476"/>
            <a:ext cx="746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a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88F4C1E3-A427-8E48-9558-72DF446CB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844676"/>
            <a:ext cx="850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b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28D5B25B-5DE2-4A47-9FBD-E67D8644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700214"/>
            <a:ext cx="850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b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309239C5-1072-0D4F-B1A9-79E4A672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565401"/>
            <a:ext cx="5461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i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B6FDD4F5-C37E-7A4A-81DD-9C9939A3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2708276"/>
            <a:ext cx="603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0000">
                <a:solidFill>
                  <a:srgbClr val="3399FF"/>
                </a:solidFill>
                <a:latin typeface="Sylfaen" pitchFamily="18" charset="0"/>
                <a:ea typeface="굴림" panose="020B0600000101010101" pitchFamily="34" charset="-127"/>
              </a:rPr>
              <a:t>t</a:t>
            </a:r>
            <a:endParaRPr lang="en-US" altLang="en-VN" sz="10000">
              <a:solidFill>
                <a:srgbClr val="3399FF"/>
              </a:solidFill>
              <a:latin typeface="Sylfaen" pitchFamily="18" charset="0"/>
            </a:endParaRPr>
          </a:p>
        </p:txBody>
      </p:sp>
      <p:sp>
        <p:nvSpPr>
          <p:cNvPr id="3084" name="Line 12">
            <a:extLst>
              <a:ext uri="{FF2B5EF4-FFF2-40B4-BE49-F238E27FC236}">
                <a16:creationId xmlns:a16="http://schemas.microsoft.com/office/drawing/2014/main" id="{794F23A7-FEAB-F146-8549-CACBD7BC4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539" y="5084763"/>
            <a:ext cx="4391025" cy="0"/>
          </a:xfrm>
          <a:prstGeom prst="line">
            <a:avLst/>
          </a:prstGeom>
          <a:noFill/>
          <a:ln w="5080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29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C142C3D9-C8C8-6745-97F8-13834B6D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484313"/>
            <a:ext cx="26638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03 -0.01528 C 0.0513 -0.04815 0.02083 -0.08102 -0.0194 -0.11667 C -0.05964 -0.15208 -0.11016 -0.19028 -0.15873 -0.22917 C -0.20755 -0.26806 -0.28008 -0.35486 -0.31133 -0.34931 C -0.34193 -0.34375 -0.35274 -0.26065 -0.34505 -0.19607 C -0.33763 -0.13171 -0.24766 1.11111E-6 -0.26654 0.03842 C -0.28503 0.07685 -0.38698 0.05023 -0.45794 0.03472 C -0.52878 0.01898 -0.65508 -0.07593 -0.69245 -0.05671 C -0.73021 -0.0375 -0.68985 0.0912 -0.68399 0.14977 C -0.67826 0.20856 -0.67474 0.26829 -0.65755 0.29606 C -0.63985 0.32384 -0.60443 0.31412 -0.58008 0.3169 C -0.55547 0.31967 -0.52878 0.31551 -0.5112 0.31296 C -0.49362 0.31042 -0.48229 0.30717 -0.47292 0.30185 C -0.46419 0.29653 -0.4668 0.28657 -0.45729 0.28125 C -0.44766 0.27592 -0.42474 0.27176 -0.41563 0.26921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00069 C -0.03398 -0.01945 -0.05664 -0.03912 -0.09752 -0.04815 C -0.13815 -0.05718 -0.22135 -0.02616 -0.25664 -0.05394 C -0.29179 -0.08125 -0.31315 -0.16065 -0.30872 -0.2132 C -0.30416 -0.26574 -0.27916 -0.33519 -0.22968 -0.36875 C -0.1802 -0.40255 -0.06888 -0.42454 -0.01145 -0.41574 C 0.04597 -0.40695 0.08972 -0.35185 0.11524 -0.31644 C 0.14076 -0.28102 0.1504 -0.22222 0.1418 -0.20371 C 0.13334 -0.18519 0.0931 -0.22408 0.06394 -0.20463 C 0.03477 -0.18519 -0.00742 -0.12037 -0.03333 -0.08658 C -0.05924 -0.05255 -0.0832 -0.03056 -0.09101 -0.00023 C -0.09882 0.03009 -0.09127 0.06157 -0.07981 0.0956 C -0.06835 0.12963 -0.03398 0.18148 -0.022 0.20417 " pathEditMode="relative" rAng="0" ptsTypes="AAAAAAAAAAAAA">
                                      <p:cBhvr>
                                        <p:cTn id="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0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5 -0.00139 C 0.07487 -0.07431 0.11041 -0.14676 0.14661 -0.15533 C 0.18268 -0.16389 0.21432 -0.11019 0.25625 -0.05232 C 0.2983 0.00555 0.37487 0.11805 0.39869 0.19166 C 0.42239 0.2655 0.42942 0.34629 0.39869 0.3905 C 0.36797 0.43449 0.27591 0.45254 0.21406 0.45601 C 0.15234 0.45995 0.07643 0.43402 0.02812 0.41273 C -0.02006 0.39166 -0.06771 0.32338 -0.07605 0.33009 C -0.08438 0.3375 -0.02839 0.46736 -0.02188 0.45648 C -0.01524 0.4456 -0.03295 0.30486 -0.03594 0.26504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1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09 -0.00486 C 0.0392 0.0544 0.12461 0.11366 0.1793 0.14884 C 0.23399 0.18426 0.23295 0.18912 0.28216 0.20718 C 0.33151 0.22523 0.42787 0.2625 0.47513 0.25787 C 0.52227 0.25324 0.5543 0.2294 0.56524 0.17894 C 0.57617 0.12847 0.55951 0.00394 0.54128 -0.04421 C 0.52305 -0.09236 0.48203 -0.11528 0.45534 -0.10995 C 0.42852 -0.10463 0.40795 -0.03102 0.38086 -0.01227 C 0.35352 0.00648 0.3138 0.01528 0.29193 0.00278 C 0.27005 -0.00972 0.27487 -0.05046 0.24974 -0.0875 C 0.22461 -0.1243 0.1711 -0.21528 0.14128 -0.21875 C 0.11133 -0.22222 0.07175 -0.15347 0.07097 -0.1081 C 0.07005 -0.0625 0.10716 0.01435 0.13568 0.05486 C 0.1642 0.0963 0.2112 0.09977 0.24128 0.13773 C 0.27123 0.17593 0.30065 0.25394 0.31628 0.28449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3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6 0.00347 C 0.1539 -0.02269 0.24791 -0.04838 0.29088 -0.10232 C 0.33372 -0.15625 0.32031 -0.25949 0.31757 -0.32199 C 0.31484 -0.38287 0.30455 -0.44838 0.27382 -0.47176 C 0.24309 -0.49514 0.20455 -0.47222 0.13307 -0.46227 C 0.06145 -0.45232 -0.07162 -0.43125 -0.15573 -0.41134 C -0.23972 -0.39167 -0.38594 -0.39607 -0.3711 -0.34167 C -0.35638 -0.28843 -0.12618 -0.14815 -0.06693 -0.08912 C -0.00782 -0.03009 -0.02292 -0.01574 -0.01628 0.01273 C -0.00964 0.04143 -0.01472 0.07199 -0.02761 0.08264 C -0.04037 0.09329 -0.0948 0.06389 -0.09375 0.07708 C -0.09271 0.09004 -0.03607 0.14329 -0.02097 0.16088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16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00278 C -0.08268 0.06898 -0.13451 0.14051 -0.15456 0.19028 C -0.17448 0.24051 -0.19779 0.27593 -0.15039 0.29746 C -0.103 0.31875 0.05885 0.34699 0.12968 0.31806 C 0.20091 0.28889 0.23528 0.21528 0.27539 0.12292 C 0.31549 0.03009 0.32929 -0.19167 0.36927 -0.23912 C 0.40885 -0.28657 0.47695 -0.20509 0.51445 -0.16227 C 0.55182 -0.11967 0.62018 -0.02407 0.59466 0.01783 C 0.56875 0.05972 0.40364 0.06921 0.3595 0.08912 C 0.31549 0.10903 0.33633 0.12755 0.33021 0.13773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3" grpId="0"/>
      <p:bldP spid="9224" grpId="0"/>
      <p:bldP spid="9225" grpId="0"/>
      <p:bldP spid="9226" grpId="0"/>
      <p:bldP spid="92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smaht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maths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13" name="Text Box 9">
            <a:extLst>
              <a:ext uri="{FF2B5EF4-FFF2-40B4-BE49-F238E27FC236}">
                <a16:creationId xmlns:a16="http://schemas.microsoft.com/office/drawing/2014/main" id="{60C985F5-A2AD-0F44-8F23-171C8FA0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560" y="5805824"/>
            <a:ext cx="1234440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10s</a:t>
            </a:r>
            <a:endParaRPr lang="en-US" altLang="en-VN" sz="6000">
              <a:solidFill>
                <a:srgbClr val="00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  <p:bldP spid="983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C7D48D38-4C1C-D440-8B63-8EC09AB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201991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 err="1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sciecen</a:t>
            </a:r>
            <a:endParaRPr kumimoji="1" lang="en-US" altLang="ko-KR" sz="9600" b="1" dirty="0">
              <a:solidFill>
                <a:srgbClr val="000000"/>
              </a:solidFill>
              <a:latin typeface="Calibri" panose="020F0502020204030204" pitchFamily="34" charset="0"/>
              <a:ea typeface="봄의왈츠" pitchFamily="18" charset="-127"/>
              <a:cs typeface="Calibri" panose="020F0502020204030204" pitchFamily="34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86C4DF9-EF10-F64A-B465-0D844618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49950"/>
            <a:ext cx="12192000" cy="908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8" name="AutoShape 4">
            <a:extLst>
              <a:ext uri="{FF2B5EF4-FFF2-40B4-BE49-F238E27FC236}">
                <a16:creationId xmlns:a16="http://schemas.microsoft.com/office/drawing/2014/main" id="{EB8D22F3-A556-C142-BEAC-37446B56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060575"/>
            <a:ext cx="1754187" cy="2736850"/>
          </a:xfrm>
          <a:prstGeom prst="downArrow">
            <a:avLst>
              <a:gd name="adj1" fmla="val 50000"/>
              <a:gd name="adj2" fmla="val 39005"/>
            </a:avLst>
          </a:prstGeom>
          <a:solidFill>
            <a:srgbClr val="3399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VN" altLang="en-VN" sz="1800">
              <a:solidFill>
                <a:srgbClr val="000000"/>
              </a:solidFill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191180D-C531-094F-AE56-9E66BAF2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2679701"/>
            <a:ext cx="40322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8800" b="1" u="sng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Ready?</a:t>
            </a:r>
            <a:endParaRPr lang="en-US" altLang="en-VN" sz="8800" b="1" u="sng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0" name="AutoShape 6">
            <a:extLst>
              <a:ext uri="{FF2B5EF4-FFF2-40B4-BE49-F238E27FC236}">
                <a16:creationId xmlns:a16="http://schemas.microsoft.com/office/drawing/2014/main" id="{90C9D031-B3DA-6F48-9FE5-08C9A7149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2346326"/>
            <a:ext cx="2303462" cy="2162175"/>
          </a:xfrm>
          <a:custGeom>
            <a:avLst/>
            <a:gdLst>
              <a:gd name="T0" fmla="*/ 122822620 w 21600"/>
              <a:gd name="T1" fmla="*/ 0 h 21600"/>
              <a:gd name="T2" fmla="*/ 35971119 w 21600"/>
              <a:gd name="T3" fmla="*/ 31693682 h 21600"/>
              <a:gd name="T4" fmla="*/ 0 w 21600"/>
              <a:gd name="T5" fmla="*/ 108217660 h 21600"/>
              <a:gd name="T6" fmla="*/ 35971119 w 21600"/>
              <a:gd name="T7" fmla="*/ 184741537 h 21600"/>
              <a:gd name="T8" fmla="*/ 122822620 w 21600"/>
              <a:gd name="T9" fmla="*/ 216435219 h 21600"/>
              <a:gd name="T10" fmla="*/ 209674122 w 21600"/>
              <a:gd name="T11" fmla="*/ 184741537 h 21600"/>
              <a:gd name="T12" fmla="*/ 245645240 w 21600"/>
              <a:gd name="T13" fmla="*/ 108217660 h 21600"/>
              <a:gd name="T14" fmla="*/ 209674122 w 21600"/>
              <a:gd name="T15" fmla="*/ 3169368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7B53457E-E2F8-9840-8198-8EFB8AA5A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679701"/>
            <a:ext cx="37449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5000" b="1">
                <a:solidFill>
                  <a:srgbClr val="FF0000"/>
                </a:solidFill>
                <a:latin typeface="Sylfaen" pitchFamily="18" charset="0"/>
                <a:ea typeface="굴림" panose="020B0600000101010101" pitchFamily="34" charset="-127"/>
              </a:rPr>
              <a:t>GO!</a:t>
            </a:r>
            <a:endParaRPr lang="en-US" altLang="en-VN" sz="15000" b="1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72FFE774-BE6C-D04C-AF48-2E40B38E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5251827"/>
            <a:ext cx="11472862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 latinLnBrk="1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ko-KR" sz="9600" b="1" dirty="0">
                <a:solidFill>
                  <a:srgbClr val="000000"/>
                </a:solidFill>
                <a:latin typeface="Calibri" panose="020F0502020204030204" pitchFamily="34" charset="0"/>
                <a:ea typeface="봄의왈츠" pitchFamily="18" charset="-127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98313" name="Text Box 9">
            <a:extLst>
              <a:ext uri="{FF2B5EF4-FFF2-40B4-BE49-F238E27FC236}">
                <a16:creationId xmlns:a16="http://schemas.microsoft.com/office/drawing/2014/main" id="{60C985F5-A2AD-0F44-8F23-171C8FA09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560" y="5805824"/>
            <a:ext cx="1234440" cy="1015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6000">
                <a:solidFill>
                  <a:srgbClr val="000000"/>
                </a:solidFill>
                <a:latin typeface="Sylfaen" pitchFamily="18" charset="0"/>
                <a:ea typeface="굴림" panose="020B0600000101010101" pitchFamily="34" charset="-127"/>
              </a:rPr>
              <a:t>10s</a:t>
            </a:r>
            <a:endParaRPr lang="en-US" altLang="en-VN" sz="6000">
              <a:solidFill>
                <a:srgbClr val="000000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7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 Think Music 1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07" grpId="0" animBg="1"/>
      <p:bldP spid="98307" grpId="1" animBg="1"/>
      <p:bldP spid="98308" grpId="0" animBg="1"/>
      <p:bldP spid="98309" grpId="0"/>
      <p:bldP spid="98309" grpId="1"/>
      <p:bldP spid="98311" grpId="0"/>
      <p:bldP spid="98311" grpId="1"/>
      <p:bldP spid="98312" grpId="0" animBg="1"/>
      <p:bldP spid="983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783</Words>
  <Application>Microsoft Macintosh PowerPoint</Application>
  <PresentationFormat>Widescreen</PresentationFormat>
  <Paragraphs>131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Carter One</vt:lpstr>
      <vt:lpstr>Sylfaen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141</cp:revision>
  <dcterms:created xsi:type="dcterms:W3CDTF">2023-11-28T02:26:41Z</dcterms:created>
  <dcterms:modified xsi:type="dcterms:W3CDTF">2024-07-11T02:27:57Z</dcterms:modified>
</cp:coreProperties>
</file>