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66" r:id="rId4"/>
    <p:sldId id="267" r:id="rId5"/>
    <p:sldId id="330" r:id="rId6"/>
    <p:sldId id="664" r:id="rId7"/>
    <p:sldId id="294" r:id="rId8"/>
    <p:sldId id="271" r:id="rId9"/>
    <p:sldId id="665" r:id="rId10"/>
    <p:sldId id="666" r:id="rId11"/>
    <p:sldId id="667" r:id="rId12"/>
    <p:sldId id="668" r:id="rId13"/>
    <p:sldId id="337" r:id="rId14"/>
    <p:sldId id="295" r:id="rId15"/>
    <p:sldId id="669" r:id="rId16"/>
    <p:sldId id="322" r:id="rId17"/>
    <p:sldId id="670" r:id="rId18"/>
    <p:sldId id="671" r:id="rId19"/>
    <p:sldId id="672" r:id="rId20"/>
    <p:sldId id="673" r:id="rId21"/>
    <p:sldId id="674" r:id="rId22"/>
    <p:sldId id="675" r:id="rId23"/>
    <p:sldId id="677" r:id="rId24"/>
    <p:sldId id="678" r:id="rId25"/>
    <p:sldId id="679" r:id="rId26"/>
    <p:sldId id="680" r:id="rId27"/>
    <p:sldId id="681" r:id="rId28"/>
    <p:sldId id="682" r:id="rId29"/>
    <p:sldId id="258" r:id="rId30"/>
    <p:sldId id="683" r:id="rId31"/>
    <p:sldId id="684" r:id="rId32"/>
    <p:sldId id="685" r:id="rId33"/>
    <p:sldId id="686" r:id="rId34"/>
    <p:sldId id="687" r:id="rId35"/>
    <p:sldId id="688" r:id="rId36"/>
    <p:sldId id="302" r:id="rId37"/>
    <p:sldId id="301" r:id="rId3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1EA"/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08"/>
    <p:restoredTop sz="95118"/>
  </p:normalViewPr>
  <p:slideViewPr>
    <p:cSldViewPr snapToGrid="0" snapToObjects="1">
      <p:cViewPr varScale="1">
        <p:scale>
          <a:sx n="50" d="100"/>
          <a:sy n="50" d="100"/>
        </p:scale>
        <p:origin x="160" y="1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5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3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6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7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7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88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04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4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77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41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9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7B4DA-266D-4F92-8565-B7D8722C6B0A}" type="datetimeFigureOut">
              <a:rPr lang="en-US" smtClean="0"/>
              <a:t>7/11/24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161A8-8B7C-4BE4-B1FA-1BED73D1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16.png"/><Relationship Id="rId5" Type="http://schemas.openxmlformats.org/officeDocument/2006/relationships/image" Target="../media/image39.png"/><Relationship Id="rId10" Type="http://schemas.openxmlformats.org/officeDocument/2006/relationships/image" Target="../media/image46.emf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g"/><Relationship Id="rId7" Type="http://schemas.openxmlformats.org/officeDocument/2006/relationships/image" Target="../media/image43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g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g"/><Relationship Id="rId7" Type="http://schemas.openxmlformats.org/officeDocument/2006/relationships/image" Target="../media/image43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25.pn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g"/><Relationship Id="rId7" Type="http://schemas.openxmlformats.org/officeDocument/2006/relationships/image" Target="../media/image43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55.pn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g"/><Relationship Id="rId7" Type="http://schemas.openxmlformats.org/officeDocument/2006/relationships/image" Target="../media/image43.png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57.pn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188244" y="2094236"/>
            <a:ext cx="9815511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1 – NEW SCHOOL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5A – Vocabulary and Grammar 2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90F2-A1B0-474D-8B64-64507EFD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12" y="3706489"/>
            <a:ext cx="4270631" cy="3007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05" y="3493934"/>
            <a:ext cx="4964243" cy="34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93734" y="1582092"/>
            <a:ext cx="2278165" cy="4444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114675" y="1605024"/>
            <a:ext cx="7300913" cy="265265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144229" y="4614544"/>
            <a:ext cx="5755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twice</a:t>
            </a: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 a week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20" name="1.07.mp3" descr="1.07.mp3">
            <a:hlinkClick r:id="" action="ppaction://media"/>
            <a:extLst>
              <a:ext uri="{FF2B5EF4-FFF2-40B4-BE49-F238E27FC236}">
                <a16:creationId xmlns:a16="http://schemas.microsoft.com/office/drawing/2014/main" id="{3452E1CC-15C0-514B-8C78-3A3F6B738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31.7409" end="5995.68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1664" y="4910939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012CA-802E-B54E-B40F-14A26FA7A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7850" y="2011424"/>
            <a:ext cx="6914561" cy="1848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A8736B-017E-1F44-8312-F67CBF83C365}"/>
              </a:ext>
            </a:extLst>
          </p:cNvPr>
          <p:cNvSpPr txBox="1"/>
          <p:nvPr/>
        </p:nvSpPr>
        <p:spPr>
          <a:xfrm>
            <a:off x="4845914" y="6320052"/>
            <a:ext cx="32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75374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93734" y="1582092"/>
            <a:ext cx="2278165" cy="4444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143250" y="1700212"/>
            <a:ext cx="7458075" cy="274320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686782" y="4655618"/>
            <a:ext cx="83292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three times</a:t>
            </a: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 a week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20" name="1.07.mp3" descr="1.07.mp3">
            <a:hlinkClick r:id="" action="ppaction://media"/>
            <a:extLst>
              <a:ext uri="{FF2B5EF4-FFF2-40B4-BE49-F238E27FC236}">
                <a16:creationId xmlns:a16="http://schemas.microsoft.com/office/drawing/2014/main" id="{3452E1CC-15C0-514B-8C78-3A3F6B738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30.2316" end="2536.8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3982" y="4910938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D0231E-CD7B-1248-8DBE-847249B44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179" y="2158762"/>
            <a:ext cx="7030408" cy="1854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47546-8168-C749-B4FF-36FA0243B1E8}"/>
              </a:ext>
            </a:extLst>
          </p:cNvPr>
          <p:cNvSpPr txBox="1"/>
          <p:nvPr/>
        </p:nvSpPr>
        <p:spPr>
          <a:xfrm>
            <a:off x="4845914" y="6320052"/>
            <a:ext cx="32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525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Review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D93076-19C9-3C40-975E-69F3C95A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93" y="839907"/>
            <a:ext cx="5322579" cy="1426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C3134C-FE11-6C45-A5BA-C291E2FAC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93" y="2552376"/>
            <a:ext cx="5298487" cy="1426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ECF6F0-DE2A-3F4B-BA68-308244343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360" y="839907"/>
            <a:ext cx="5389436" cy="14263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236553-C8C9-5340-A8E1-B2715F8F0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360" y="2584151"/>
            <a:ext cx="5336088" cy="1426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3C4361-E9E5-D847-BB40-A37A348E1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1282" y="4260272"/>
            <a:ext cx="5389436" cy="1421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C9662-557B-3544-8F89-45A8F6640373}"/>
              </a:ext>
            </a:extLst>
          </p:cNvPr>
          <p:cNvSpPr txBox="1"/>
          <p:nvPr/>
        </p:nvSpPr>
        <p:spPr>
          <a:xfrm>
            <a:off x="3461652" y="6472060"/>
            <a:ext cx="582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Show each picture, students look at and say the word aloud.</a:t>
            </a:r>
          </a:p>
        </p:txBody>
      </p:sp>
    </p:spTree>
    <p:extLst>
      <p:ext uri="{BB962C8B-B14F-4D97-AF65-F5344CB8AC3E}">
        <p14:creationId xmlns:p14="http://schemas.microsoft.com/office/powerpoint/2010/main" val="29429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PRACTICE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1685924" y="1685279"/>
            <a:ext cx="8858251" cy="40154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1839661" y="1950369"/>
            <a:ext cx="84044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groups of 4 to 6 six students.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Call out one by one students from each team to come to play, and stand behind the line and in front of the 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Write 6 words on the board: every day, at the weekend, once a week, twice a week, three times a week, four times a week.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teacher throws a dice, if it stops at number 3, students will say the correct word aloud. “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student with the correct word receives 2 points.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Then, the next member will continue the next turn.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54521" y="1475971"/>
            <a:ext cx="979233" cy="912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BB9116-AC60-6A44-A290-BC782A16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738647"/>
            <a:ext cx="89154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1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42745F36-38B5-8041-BB23-5AF805A832B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532124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PRACTICE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0A10E1-AF7A-4046-80A5-691F7D0F6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512416" y="2221581"/>
            <a:ext cx="1894936" cy="3696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E88805-25F2-DC44-AB71-5A7AD0730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6" t="8741" r="6636" b="9385"/>
          <a:stretch/>
        </p:blipFill>
        <p:spPr>
          <a:xfrm>
            <a:off x="2584365" y="970477"/>
            <a:ext cx="6968358" cy="3466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FDD07B-CABA-CF43-838A-D81F11A4F2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41" t="5698" r="33929"/>
          <a:stretch/>
        </p:blipFill>
        <p:spPr>
          <a:xfrm>
            <a:off x="4210508" y="4541044"/>
            <a:ext cx="938445" cy="2132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D28D0E-87C9-4E48-A49D-B48164C169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44" r="33947"/>
          <a:stretch/>
        </p:blipFill>
        <p:spPr>
          <a:xfrm>
            <a:off x="5285385" y="4738598"/>
            <a:ext cx="810615" cy="1934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F8730B-225B-C149-A868-A9CF05298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479" r="35932"/>
          <a:stretch/>
        </p:blipFill>
        <p:spPr>
          <a:xfrm>
            <a:off x="7356225" y="4708994"/>
            <a:ext cx="839181" cy="18707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AEBA75-9CF5-AB4F-916A-DCEB0CB409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73" r="36334"/>
          <a:stretch/>
        </p:blipFill>
        <p:spPr>
          <a:xfrm>
            <a:off x="6320805" y="4639124"/>
            <a:ext cx="810615" cy="2010512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14908A59-B5D6-FB4F-8CFC-E759601E7D05}"/>
              </a:ext>
            </a:extLst>
          </p:cNvPr>
          <p:cNvSpPr/>
          <p:nvPr/>
        </p:nvSpPr>
        <p:spPr>
          <a:xfrm>
            <a:off x="3020467" y="1656063"/>
            <a:ext cx="1719840" cy="842962"/>
          </a:xfrm>
          <a:prstGeom prst="cloud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1. a</a:t>
            </a:r>
            <a:r>
              <a:rPr lang="en-VN" sz="2000" dirty="0">
                <a:solidFill>
                  <a:schemeClr val="bg1"/>
                </a:solidFill>
              </a:rPr>
              <a:t>t the weekend 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83BA276C-5107-D14B-B4B1-9DD2BB3ED3FA}"/>
              </a:ext>
            </a:extLst>
          </p:cNvPr>
          <p:cNvSpPr/>
          <p:nvPr/>
        </p:nvSpPr>
        <p:spPr>
          <a:xfrm>
            <a:off x="5030668" y="1317959"/>
            <a:ext cx="2217690" cy="842962"/>
          </a:xfrm>
          <a:prstGeom prst="cloud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3. every day</a:t>
            </a:r>
            <a:endParaRPr lang="en-VN" sz="2000" dirty="0">
              <a:solidFill>
                <a:schemeClr val="bg1"/>
              </a:solidFill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878FA3CA-7906-C741-8E3C-FEBC78F12142}"/>
              </a:ext>
            </a:extLst>
          </p:cNvPr>
          <p:cNvSpPr/>
          <p:nvPr/>
        </p:nvSpPr>
        <p:spPr>
          <a:xfrm>
            <a:off x="7248358" y="1725759"/>
            <a:ext cx="1894096" cy="842962"/>
          </a:xfrm>
          <a:prstGeom prst="cloud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5. once a week</a:t>
            </a:r>
            <a:endParaRPr lang="en-VN" sz="2000" dirty="0">
              <a:solidFill>
                <a:schemeClr val="bg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C414FF65-ECA1-3642-9B42-7D0032A9FEDF}"/>
              </a:ext>
            </a:extLst>
          </p:cNvPr>
          <p:cNvSpPr/>
          <p:nvPr/>
        </p:nvSpPr>
        <p:spPr>
          <a:xfrm>
            <a:off x="2964495" y="3227058"/>
            <a:ext cx="1894096" cy="842962"/>
          </a:xfrm>
          <a:prstGeom prst="cloud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4. twice a week</a:t>
            </a:r>
            <a:endParaRPr lang="en-VN" sz="2000" dirty="0">
              <a:solidFill>
                <a:schemeClr val="bg1"/>
              </a:solidFill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FB5A003-BBD2-5E45-B134-891917B452DE}"/>
              </a:ext>
            </a:extLst>
          </p:cNvPr>
          <p:cNvSpPr/>
          <p:nvPr/>
        </p:nvSpPr>
        <p:spPr>
          <a:xfrm>
            <a:off x="4787835" y="2437419"/>
            <a:ext cx="2578807" cy="1273517"/>
          </a:xfrm>
          <a:prstGeom prst="cloud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2. three times a week</a:t>
            </a:r>
            <a:endParaRPr lang="en-VN" sz="2000" dirty="0">
              <a:solidFill>
                <a:schemeClr val="bg1"/>
              </a:solidFill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6AC0D6B1-6EEF-C243-89A1-3A65F9E53803}"/>
              </a:ext>
            </a:extLst>
          </p:cNvPr>
          <p:cNvSpPr/>
          <p:nvPr/>
        </p:nvSpPr>
        <p:spPr>
          <a:xfrm>
            <a:off x="6858000" y="3222276"/>
            <a:ext cx="2369505" cy="942435"/>
          </a:xfrm>
          <a:prstGeom prst="cloud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6. four times a week</a:t>
            </a:r>
            <a:endParaRPr lang="en-VN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Red Dice Clip Art Image - ClipSafari">
            <a:extLst>
              <a:ext uri="{FF2B5EF4-FFF2-40B4-BE49-F238E27FC236}">
                <a16:creationId xmlns:a16="http://schemas.microsoft.com/office/drawing/2014/main" id="{107CEA4F-5A1C-024F-B544-3DFC49B27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54" y="4742816"/>
            <a:ext cx="866223" cy="87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Callout 24">
            <a:extLst>
              <a:ext uri="{FF2B5EF4-FFF2-40B4-BE49-F238E27FC236}">
                <a16:creationId xmlns:a16="http://schemas.microsoft.com/office/drawing/2014/main" id="{5056A1B2-B416-2741-A554-7C52C962C9A1}"/>
              </a:ext>
            </a:extLst>
          </p:cNvPr>
          <p:cNvSpPr/>
          <p:nvPr/>
        </p:nvSpPr>
        <p:spPr>
          <a:xfrm>
            <a:off x="182552" y="1159636"/>
            <a:ext cx="2343103" cy="917908"/>
          </a:xfrm>
          <a:prstGeom prst="wedgeEllipseCallout">
            <a:avLst>
              <a:gd name="adj1" fmla="val 9247"/>
              <a:gd name="adj2" fmla="val 7509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</a:rPr>
              <a:t>Number 3</a:t>
            </a: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82FE5A90-5BA5-7A40-A406-52175515EDB5}"/>
              </a:ext>
            </a:extLst>
          </p:cNvPr>
          <p:cNvSpPr/>
          <p:nvPr/>
        </p:nvSpPr>
        <p:spPr>
          <a:xfrm>
            <a:off x="8195406" y="4541044"/>
            <a:ext cx="2343103" cy="917908"/>
          </a:xfrm>
          <a:prstGeom prst="wedgeEllipseCallout">
            <a:avLst>
              <a:gd name="adj1" fmla="val -52340"/>
              <a:gd name="adj2" fmla="val 4084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</a:t>
            </a:r>
            <a:r>
              <a:rPr lang="en-VN" sz="2800" dirty="0">
                <a:solidFill>
                  <a:schemeClr val="tx1"/>
                </a:solidFill>
              </a:rPr>
              <a:t>very day</a:t>
            </a:r>
          </a:p>
        </p:txBody>
      </p:sp>
      <p:pic>
        <p:nvPicPr>
          <p:cNvPr id="1028" name="Picture 4" descr="Bomb Game | Baamboozle - Baamboozle | The Most Fun Classroom Games!">
            <a:extLst>
              <a:ext uri="{FF2B5EF4-FFF2-40B4-BE49-F238E27FC236}">
                <a16:creationId xmlns:a16="http://schemas.microsoft.com/office/drawing/2014/main" id="{D7D584A2-96A5-1B46-BDF4-C514038F6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16909" r="15972" b="14151"/>
          <a:stretch/>
        </p:blipFill>
        <p:spPr bwMode="auto">
          <a:xfrm>
            <a:off x="8122720" y="5517907"/>
            <a:ext cx="649805" cy="6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3E57417E-45E3-D441-B583-95174745D82E}"/>
              </a:ext>
            </a:extLst>
          </p:cNvPr>
          <p:cNvSpPr txBox="1">
            <a:spLocks/>
          </p:cNvSpPr>
          <p:nvPr/>
        </p:nvSpPr>
        <p:spPr>
          <a:xfrm>
            <a:off x="61414" y="14551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INTRODUCE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DDFCC06-7D0E-FC41-8471-4F4981C4AAA0}"/>
              </a:ext>
            </a:extLst>
          </p:cNvPr>
          <p:cNvSpPr/>
          <p:nvPr/>
        </p:nvSpPr>
        <p:spPr>
          <a:xfrm>
            <a:off x="2484790" y="4965015"/>
            <a:ext cx="7671009" cy="814589"/>
          </a:xfrm>
          <a:prstGeom prst="wedgeRoundRectCallout">
            <a:avLst>
              <a:gd name="adj1" fmla="val -54808"/>
              <a:gd name="adj2" fmla="val -41455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83F94-CCC4-E34A-B6C3-9CD2AB5A9A37}"/>
              </a:ext>
            </a:extLst>
          </p:cNvPr>
          <p:cNvSpPr txBox="1"/>
          <p:nvPr/>
        </p:nvSpPr>
        <p:spPr>
          <a:xfrm>
            <a:off x="3049191" y="5045223"/>
            <a:ext cx="8119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I have music lessons twice a week.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194A37-5D30-DB45-A9E1-601DB668C188}"/>
              </a:ext>
            </a:extLst>
          </p:cNvPr>
          <p:cNvSpPr txBox="1"/>
          <p:nvPr/>
        </p:nvSpPr>
        <p:spPr>
          <a:xfrm>
            <a:off x="3049191" y="6303723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Show the sentence with audio, students listen and repeat.</a:t>
            </a:r>
            <a:endParaRPr lang="en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74395-C028-4742-A080-5BD648F85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62" r="25735"/>
          <a:stretch/>
        </p:blipFill>
        <p:spPr>
          <a:xfrm>
            <a:off x="2347442" y="832794"/>
            <a:ext cx="2893484" cy="4209618"/>
          </a:xfrm>
          <a:prstGeom prst="rect">
            <a:avLst/>
          </a:prstGeom>
        </p:spPr>
      </p:pic>
      <p:pic>
        <p:nvPicPr>
          <p:cNvPr id="2" name="en-US-RogerNeural.mp3" descr="en-US-RogerNeural.mp3">
            <a:hlinkClick r:id="" action="ppaction://media"/>
            <a:extLst>
              <a:ext uri="{FF2B5EF4-FFF2-40B4-BE49-F238E27FC236}">
                <a16:creationId xmlns:a16="http://schemas.microsoft.com/office/drawing/2014/main" id="{41E65EB6-4831-014C-BC71-757565A6C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8426" y="2616200"/>
            <a:ext cx="911225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D9D3DB-8927-234E-A2C8-3FDC9C3CA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926" y="1619687"/>
            <a:ext cx="5336088" cy="14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DDFCC06-7D0E-FC41-8471-4F4981C4AAA0}"/>
              </a:ext>
            </a:extLst>
          </p:cNvPr>
          <p:cNvSpPr/>
          <p:nvPr/>
        </p:nvSpPr>
        <p:spPr>
          <a:xfrm>
            <a:off x="1713265" y="4834157"/>
            <a:ext cx="7202136" cy="814589"/>
          </a:xfrm>
          <a:prstGeom prst="wedgeRoundRectCallout">
            <a:avLst>
              <a:gd name="adj1" fmla="val -54808"/>
              <a:gd name="adj2" fmla="val -41455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83F94-CCC4-E34A-B6C3-9CD2AB5A9A37}"/>
              </a:ext>
            </a:extLst>
          </p:cNvPr>
          <p:cNvSpPr txBox="1"/>
          <p:nvPr/>
        </p:nvSpPr>
        <p:spPr>
          <a:xfrm>
            <a:off x="1995466" y="4915735"/>
            <a:ext cx="663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She goes swimming once a week.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194A37-5D30-DB45-A9E1-601DB668C188}"/>
              </a:ext>
            </a:extLst>
          </p:cNvPr>
          <p:cNvSpPr txBox="1"/>
          <p:nvPr/>
        </p:nvSpPr>
        <p:spPr>
          <a:xfrm>
            <a:off x="3049191" y="6303723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Show the sentence with audio, students listen and repeat.</a:t>
            </a:r>
            <a:endParaRPr lang="en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09DD1-D31F-5445-9EA8-1CF501B23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1" t="11721" r="2211" b="19627"/>
          <a:stretch/>
        </p:blipFill>
        <p:spPr>
          <a:xfrm>
            <a:off x="193734" y="1225249"/>
            <a:ext cx="6579160" cy="3297765"/>
          </a:xfrm>
          <a:prstGeom prst="rect">
            <a:avLst/>
          </a:prstGeom>
        </p:spPr>
      </p:pic>
      <p:pic>
        <p:nvPicPr>
          <p:cNvPr id="2" name="en-US-AnaNeural (2).mp3" descr="en-US-AnaNeural (2).mp3">
            <a:hlinkClick r:id="" action="ppaction://media"/>
            <a:extLst>
              <a:ext uri="{FF2B5EF4-FFF2-40B4-BE49-F238E27FC236}">
                <a16:creationId xmlns:a16="http://schemas.microsoft.com/office/drawing/2014/main" id="{E046E11D-3904-1547-901B-EBAB9B6E9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1251" y="3022600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AB4030-0D4A-6C47-9587-3298AE78E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830" y="2409058"/>
            <a:ext cx="5389436" cy="1426342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B90E0540-A1AA-A241-97F6-E3DE4E4E3464}"/>
              </a:ext>
            </a:extLst>
          </p:cNvPr>
          <p:cNvSpPr txBox="1">
            <a:spLocks/>
          </p:cNvSpPr>
          <p:nvPr/>
        </p:nvSpPr>
        <p:spPr>
          <a:xfrm>
            <a:off x="61414" y="14551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INTRODUCE</a:t>
            </a:r>
          </a:p>
        </p:txBody>
      </p:sp>
    </p:spTree>
    <p:extLst>
      <p:ext uri="{BB962C8B-B14F-4D97-AF65-F5344CB8AC3E}">
        <p14:creationId xmlns:p14="http://schemas.microsoft.com/office/powerpoint/2010/main" val="15127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DDFCC06-7D0E-FC41-8471-4F4981C4AAA0}"/>
              </a:ext>
            </a:extLst>
          </p:cNvPr>
          <p:cNvSpPr/>
          <p:nvPr/>
        </p:nvSpPr>
        <p:spPr>
          <a:xfrm>
            <a:off x="1713264" y="4834157"/>
            <a:ext cx="8602311" cy="814589"/>
          </a:xfrm>
          <a:prstGeom prst="wedgeRoundRectCallout">
            <a:avLst>
              <a:gd name="adj1" fmla="val -54808"/>
              <a:gd name="adj2" fmla="val -41455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83F94-CCC4-E34A-B6C3-9CD2AB5A9A37}"/>
              </a:ext>
            </a:extLst>
          </p:cNvPr>
          <p:cNvSpPr txBox="1"/>
          <p:nvPr/>
        </p:nvSpPr>
        <p:spPr>
          <a:xfrm>
            <a:off x="1995465" y="4915735"/>
            <a:ext cx="832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We have maths lessons three times a week.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194A37-5D30-DB45-A9E1-601DB668C188}"/>
              </a:ext>
            </a:extLst>
          </p:cNvPr>
          <p:cNvSpPr txBox="1"/>
          <p:nvPr/>
        </p:nvSpPr>
        <p:spPr>
          <a:xfrm>
            <a:off x="3049191" y="6303723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Show the sentence with audio, students listen and repeat.</a:t>
            </a:r>
            <a:endParaRPr lang="en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230B0-3FCD-4A47-8B74-648A00941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0" y="835874"/>
            <a:ext cx="5554663" cy="3911603"/>
          </a:xfrm>
          <a:prstGeom prst="rect">
            <a:avLst/>
          </a:prstGeom>
        </p:spPr>
      </p:pic>
      <p:pic>
        <p:nvPicPr>
          <p:cNvPr id="2" name="en-US-AnaNeural (1).mp3" descr="en-US-AnaNeural (1).mp3">
            <a:hlinkClick r:id="" action="ppaction://media"/>
            <a:extLst>
              <a:ext uri="{FF2B5EF4-FFF2-40B4-BE49-F238E27FC236}">
                <a16:creationId xmlns:a16="http://schemas.microsoft.com/office/drawing/2014/main" id="{0D46188E-E3C9-3646-AD6E-A2E1CF4B8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5513" y="2385275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3A8A1-A0FD-EE47-BCAD-0DDD7367E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583" y="2126845"/>
            <a:ext cx="5389436" cy="1421441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972BDDE0-168A-BB4F-BE01-3BBA6C8DDB82}"/>
              </a:ext>
            </a:extLst>
          </p:cNvPr>
          <p:cNvSpPr txBox="1">
            <a:spLocks/>
          </p:cNvSpPr>
          <p:nvPr/>
        </p:nvSpPr>
        <p:spPr>
          <a:xfrm>
            <a:off x="61414" y="14551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INTRODUCE</a:t>
            </a:r>
          </a:p>
        </p:txBody>
      </p:sp>
    </p:spTree>
    <p:extLst>
      <p:ext uri="{BB962C8B-B14F-4D97-AF65-F5344CB8AC3E}">
        <p14:creationId xmlns:p14="http://schemas.microsoft.com/office/powerpoint/2010/main" val="26509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DDFCC06-7D0E-FC41-8471-4F4981C4AAA0}"/>
              </a:ext>
            </a:extLst>
          </p:cNvPr>
          <p:cNvSpPr/>
          <p:nvPr/>
        </p:nvSpPr>
        <p:spPr>
          <a:xfrm>
            <a:off x="2625295" y="4958863"/>
            <a:ext cx="6944961" cy="814589"/>
          </a:xfrm>
          <a:prstGeom prst="wedgeRoundRectCallout">
            <a:avLst>
              <a:gd name="adj1" fmla="val -54808"/>
              <a:gd name="adj2" fmla="val -41455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83F94-CCC4-E34A-B6C3-9CD2AB5A9A37}"/>
              </a:ext>
            </a:extLst>
          </p:cNvPr>
          <p:cNvSpPr txBox="1"/>
          <p:nvPr/>
        </p:nvSpPr>
        <p:spPr>
          <a:xfrm>
            <a:off x="2907496" y="5040441"/>
            <a:ext cx="666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He does his homework every day.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194A37-5D30-DB45-A9E1-601DB668C188}"/>
              </a:ext>
            </a:extLst>
          </p:cNvPr>
          <p:cNvSpPr txBox="1"/>
          <p:nvPr/>
        </p:nvSpPr>
        <p:spPr>
          <a:xfrm>
            <a:off x="3049191" y="6303723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Show the sentence with audio, students listen and repeat.</a:t>
            </a:r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791619-63D3-E64F-AC2A-D58F806C7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39" r="14013"/>
          <a:stretch/>
        </p:blipFill>
        <p:spPr>
          <a:xfrm>
            <a:off x="1253547" y="733276"/>
            <a:ext cx="4352925" cy="4266376"/>
          </a:xfrm>
          <a:prstGeom prst="rect">
            <a:avLst/>
          </a:prstGeom>
        </p:spPr>
      </p:pic>
      <p:pic>
        <p:nvPicPr>
          <p:cNvPr id="2" name="en-US-AnaNeural (3).mp3" descr="en-US-AnaNeural (3).mp3">
            <a:hlinkClick r:id="" action="ppaction://media"/>
            <a:extLst>
              <a:ext uri="{FF2B5EF4-FFF2-40B4-BE49-F238E27FC236}">
                <a16:creationId xmlns:a16="http://schemas.microsoft.com/office/drawing/2014/main" id="{7B79820F-6A26-DA45-BE8F-EE01689D3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026" y="2820573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245C5-B6BD-E94F-ABE8-3E3D3AD06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472" y="2297440"/>
            <a:ext cx="5961375" cy="1597525"/>
          </a:xfrm>
          <a:prstGeom prst="rect">
            <a:avLst/>
          </a:prstGeom>
        </p:spPr>
      </p:pic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C416AD9C-0963-2242-AD70-B3F85502698D}"/>
              </a:ext>
            </a:extLst>
          </p:cNvPr>
          <p:cNvSpPr txBox="1">
            <a:spLocks/>
          </p:cNvSpPr>
          <p:nvPr/>
        </p:nvSpPr>
        <p:spPr>
          <a:xfrm>
            <a:off x="61414" y="14551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INTRODUCE</a:t>
            </a:r>
          </a:p>
        </p:txBody>
      </p:sp>
    </p:spTree>
    <p:extLst>
      <p:ext uri="{BB962C8B-B14F-4D97-AF65-F5344CB8AC3E}">
        <p14:creationId xmlns:p14="http://schemas.microsoft.com/office/powerpoint/2010/main" val="40162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DDFCC06-7D0E-FC41-8471-4F4981C4AAA0}"/>
              </a:ext>
            </a:extLst>
          </p:cNvPr>
          <p:cNvSpPr/>
          <p:nvPr/>
        </p:nvSpPr>
        <p:spPr>
          <a:xfrm>
            <a:off x="2671763" y="4873292"/>
            <a:ext cx="7763089" cy="814589"/>
          </a:xfrm>
          <a:prstGeom prst="wedgeRoundRectCallout">
            <a:avLst>
              <a:gd name="adj1" fmla="val -59951"/>
              <a:gd name="adj2" fmla="val 42735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B83F94-CCC4-E34A-B6C3-9CD2AB5A9A37}"/>
              </a:ext>
            </a:extLst>
          </p:cNvPr>
          <p:cNvSpPr txBox="1"/>
          <p:nvPr/>
        </p:nvSpPr>
        <p:spPr>
          <a:xfrm>
            <a:off x="3049191" y="4977378"/>
            <a:ext cx="75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They play table tennis at the weekend.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194A37-5D30-DB45-A9E1-601DB668C188}"/>
              </a:ext>
            </a:extLst>
          </p:cNvPr>
          <p:cNvSpPr txBox="1"/>
          <p:nvPr/>
        </p:nvSpPr>
        <p:spPr>
          <a:xfrm>
            <a:off x="3049191" y="6303723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Show the sentence with audio, students listen and repeat.</a:t>
            </a:r>
            <a:endParaRPr lang="en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95553-FF98-E141-BC97-CB8D51836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02" y="767164"/>
            <a:ext cx="5945168" cy="4186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55A67-E9B9-5945-9237-302A3F5C3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565" y="2309430"/>
            <a:ext cx="5298487" cy="1426340"/>
          </a:xfrm>
          <a:prstGeom prst="rect">
            <a:avLst/>
          </a:prstGeom>
        </p:spPr>
      </p:pic>
      <p:pic>
        <p:nvPicPr>
          <p:cNvPr id="3" name="en-US-AnaNeural (4).mp3" descr="en-US-AnaNeural (4).mp3">
            <a:hlinkClick r:id="" action="ppaction://media"/>
            <a:extLst>
              <a:ext uri="{FF2B5EF4-FFF2-40B4-BE49-F238E27FC236}">
                <a16:creationId xmlns:a16="http://schemas.microsoft.com/office/drawing/2014/main" id="{CB37B0F2-0D46-5E4B-AA4F-9B23DF30E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5538" y="2209800"/>
            <a:ext cx="812800" cy="812800"/>
          </a:xfrm>
          <a:prstGeom prst="rect">
            <a:avLst/>
          </a:prstGeom>
        </p:spPr>
      </p:pic>
      <p:sp>
        <p:nvSpPr>
          <p:cNvPr id="11" name="Google Shape;281;p15">
            <a:extLst>
              <a:ext uri="{FF2B5EF4-FFF2-40B4-BE49-F238E27FC236}">
                <a16:creationId xmlns:a16="http://schemas.microsoft.com/office/drawing/2014/main" id="{FE55B895-0257-664B-8C69-8CD1FC5D600C}"/>
              </a:ext>
            </a:extLst>
          </p:cNvPr>
          <p:cNvSpPr txBox="1">
            <a:spLocks/>
          </p:cNvSpPr>
          <p:nvPr/>
        </p:nvSpPr>
        <p:spPr>
          <a:xfrm>
            <a:off x="61414" y="14551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INTRODUCE</a:t>
            </a:r>
          </a:p>
        </p:txBody>
      </p:sp>
    </p:spTree>
    <p:extLst>
      <p:ext uri="{BB962C8B-B14F-4D97-AF65-F5344CB8AC3E}">
        <p14:creationId xmlns:p14="http://schemas.microsoft.com/office/powerpoint/2010/main" val="417038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5915025" y="1243013"/>
            <a:ext cx="4872038" cy="40164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6096000" y="2598044"/>
            <a:ext cx="4561555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use the structure: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“How often do you learn science”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6096000" y="3672971"/>
            <a:ext cx="456155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.15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6096000" y="4378607"/>
            <a:ext cx="456155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p.12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538673" y="1403692"/>
            <a:ext cx="362474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Lesson 5A</a:t>
            </a:r>
            <a:endParaRPr lang="en-US" sz="32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165696" y="1956212"/>
            <a:ext cx="2765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72702-0992-1044-B384-82CB27AB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51" y="658458"/>
            <a:ext cx="3625938" cy="517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- PRACTICE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2025495" y="1822089"/>
            <a:ext cx="7729026" cy="34867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2231487" y="2318556"/>
            <a:ext cx="7729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into groups of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 at 2 pictures with a subject and make a sentence.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They raise their hands to get a chance to say the answer.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group with the correct sentence receives 2 points.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8945379" y="1549115"/>
            <a:ext cx="1221125" cy="1138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915A61-5808-BD44-9619-BC53B6A2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495" y="889223"/>
            <a:ext cx="79756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45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9E442C-62CE-2948-9C3C-A115E6704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9" r="13553"/>
          <a:stretch/>
        </p:blipFill>
        <p:spPr>
          <a:xfrm>
            <a:off x="426258" y="750613"/>
            <a:ext cx="5336087" cy="499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540DE-607E-7C4C-820F-B08AF055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10033"/>
            <a:ext cx="5336088" cy="1426342"/>
          </a:xfrm>
          <a:prstGeom prst="rect">
            <a:avLst/>
          </a:prstGeom>
        </p:spPr>
      </p:pic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FC86C5F7-144C-4440-B755-1E7C37D494CB}"/>
              </a:ext>
            </a:extLst>
          </p:cNvPr>
          <p:cNvSpPr/>
          <p:nvPr/>
        </p:nvSpPr>
        <p:spPr>
          <a:xfrm>
            <a:off x="7747181" y="1240370"/>
            <a:ext cx="2033725" cy="72899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144D1-91B0-7143-A675-BFE75430A9C8}"/>
              </a:ext>
            </a:extLst>
          </p:cNvPr>
          <p:cNvSpPr txBox="1"/>
          <p:nvPr/>
        </p:nvSpPr>
        <p:spPr>
          <a:xfrm>
            <a:off x="1579143" y="4731995"/>
            <a:ext cx="1515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/>
              <a:t>(He)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50F4892-8B93-0A4F-B227-ED3562AEDAA2}"/>
              </a:ext>
            </a:extLst>
          </p:cNvPr>
          <p:cNvSpPr/>
          <p:nvPr/>
        </p:nvSpPr>
        <p:spPr>
          <a:xfrm>
            <a:off x="4624614" y="4638794"/>
            <a:ext cx="7141129" cy="814589"/>
          </a:xfrm>
          <a:prstGeom prst="wedgeRoundRectCallout">
            <a:avLst>
              <a:gd name="adj1" fmla="val 1348"/>
              <a:gd name="adj2" fmla="val -95577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471D5-C279-1C42-928A-CDB0FB865E8D}"/>
              </a:ext>
            </a:extLst>
          </p:cNvPr>
          <p:cNvSpPr txBox="1"/>
          <p:nvPr/>
        </p:nvSpPr>
        <p:spPr>
          <a:xfrm>
            <a:off x="4787900" y="4731995"/>
            <a:ext cx="714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He has English lessons twice a week.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B11A5-129C-9C43-A5C1-7738BB9B7113}"/>
              </a:ext>
            </a:extLst>
          </p:cNvPr>
          <p:cNvSpPr txBox="1"/>
          <p:nvPr/>
        </p:nvSpPr>
        <p:spPr>
          <a:xfrm>
            <a:off x="4424870" y="6349751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”Answer” to show the answers. </a:t>
            </a:r>
          </a:p>
        </p:txBody>
      </p:sp>
    </p:spTree>
    <p:extLst>
      <p:ext uri="{BB962C8B-B14F-4D97-AF65-F5344CB8AC3E}">
        <p14:creationId xmlns:p14="http://schemas.microsoft.com/office/powerpoint/2010/main" val="24992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FC86C5F7-144C-4440-B755-1E7C37D494CB}"/>
              </a:ext>
            </a:extLst>
          </p:cNvPr>
          <p:cNvSpPr/>
          <p:nvPr/>
        </p:nvSpPr>
        <p:spPr>
          <a:xfrm>
            <a:off x="7178312" y="1136609"/>
            <a:ext cx="2033725" cy="72899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144D1-91B0-7143-A675-BFE75430A9C8}"/>
              </a:ext>
            </a:extLst>
          </p:cNvPr>
          <p:cNvSpPr txBox="1"/>
          <p:nvPr/>
        </p:nvSpPr>
        <p:spPr>
          <a:xfrm>
            <a:off x="2245219" y="4710560"/>
            <a:ext cx="846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/>
              <a:t>(I)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50F4892-8B93-0A4F-B227-ED3562AEDAA2}"/>
              </a:ext>
            </a:extLst>
          </p:cNvPr>
          <p:cNvSpPr/>
          <p:nvPr/>
        </p:nvSpPr>
        <p:spPr>
          <a:xfrm>
            <a:off x="5108825" y="4710560"/>
            <a:ext cx="6281351" cy="814589"/>
          </a:xfrm>
          <a:prstGeom prst="wedgeRoundRectCallout">
            <a:avLst>
              <a:gd name="adj1" fmla="val 1348"/>
              <a:gd name="adj2" fmla="val -95577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471D5-C279-1C42-928A-CDB0FB865E8D}"/>
              </a:ext>
            </a:extLst>
          </p:cNvPr>
          <p:cNvSpPr txBox="1"/>
          <p:nvPr/>
        </p:nvSpPr>
        <p:spPr>
          <a:xfrm>
            <a:off x="5366347" y="4794688"/>
            <a:ext cx="5976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I do my homework </a:t>
            </a:r>
            <a:r>
              <a:rPr lang="en-US" sz="3600" dirty="0"/>
              <a:t>every day</a:t>
            </a:r>
            <a:r>
              <a:rPr lang="en-VN" sz="3600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6D9B3-5B40-1047-80AB-2D9B599E6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5" r="12641"/>
          <a:stretch/>
        </p:blipFill>
        <p:spPr>
          <a:xfrm>
            <a:off x="442633" y="727477"/>
            <a:ext cx="4451880" cy="4130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E88B7-EC49-9F4E-A77A-867E53097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488" y="2352226"/>
            <a:ext cx="5961375" cy="159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F7E802-8BB0-0B4C-BE4A-C8EFEAB32A84}"/>
              </a:ext>
            </a:extLst>
          </p:cNvPr>
          <p:cNvSpPr txBox="1"/>
          <p:nvPr/>
        </p:nvSpPr>
        <p:spPr>
          <a:xfrm>
            <a:off x="4424870" y="6349751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”Answer” to show the answers. </a:t>
            </a:r>
          </a:p>
        </p:txBody>
      </p: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520A281F-BAB4-3D47-A681-F6E14ECE6BA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</p:spTree>
    <p:extLst>
      <p:ext uri="{BB962C8B-B14F-4D97-AF65-F5344CB8AC3E}">
        <p14:creationId xmlns:p14="http://schemas.microsoft.com/office/powerpoint/2010/main" val="352426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FC86C5F7-144C-4440-B755-1E7C37D494CB}"/>
              </a:ext>
            </a:extLst>
          </p:cNvPr>
          <p:cNvSpPr/>
          <p:nvPr/>
        </p:nvSpPr>
        <p:spPr>
          <a:xfrm>
            <a:off x="7337505" y="1102613"/>
            <a:ext cx="2033725" cy="72899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144D1-91B0-7143-A675-BFE75430A9C8}"/>
              </a:ext>
            </a:extLst>
          </p:cNvPr>
          <p:cNvSpPr txBox="1"/>
          <p:nvPr/>
        </p:nvSpPr>
        <p:spPr>
          <a:xfrm>
            <a:off x="1650328" y="4610021"/>
            <a:ext cx="1692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/>
              <a:t>(We)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50F4892-8B93-0A4F-B227-ED3562AEDAA2}"/>
              </a:ext>
            </a:extLst>
          </p:cNvPr>
          <p:cNvSpPr/>
          <p:nvPr/>
        </p:nvSpPr>
        <p:spPr>
          <a:xfrm>
            <a:off x="3686175" y="4710560"/>
            <a:ext cx="8391524" cy="814589"/>
          </a:xfrm>
          <a:prstGeom prst="wedgeRoundRectCallout">
            <a:avLst>
              <a:gd name="adj1" fmla="val 1348"/>
              <a:gd name="adj2" fmla="val -95577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471D5-C279-1C42-928A-CDB0FB865E8D}"/>
              </a:ext>
            </a:extLst>
          </p:cNvPr>
          <p:cNvSpPr txBox="1"/>
          <p:nvPr/>
        </p:nvSpPr>
        <p:spPr>
          <a:xfrm>
            <a:off x="3800476" y="4794688"/>
            <a:ext cx="839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We have music lessons three times a week.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33185-59EC-1845-B317-5391E392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1" y="829857"/>
            <a:ext cx="5366347" cy="37789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C50DDD-E2BD-BA4A-8BA1-A013B81A1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347" y="2246135"/>
            <a:ext cx="6116716" cy="16132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FA9E2C-B95D-274A-8915-F623F4CE8A16}"/>
              </a:ext>
            </a:extLst>
          </p:cNvPr>
          <p:cNvSpPr txBox="1"/>
          <p:nvPr/>
        </p:nvSpPr>
        <p:spPr>
          <a:xfrm>
            <a:off x="4424870" y="6349751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”Answer” to show the answers. </a:t>
            </a:r>
          </a:p>
        </p:txBody>
      </p: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611E3129-27D6-CE48-8A8D-64F9EAE08928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</p:spTree>
    <p:extLst>
      <p:ext uri="{BB962C8B-B14F-4D97-AF65-F5344CB8AC3E}">
        <p14:creationId xmlns:p14="http://schemas.microsoft.com/office/powerpoint/2010/main" val="28919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FC86C5F7-144C-4440-B755-1E7C37D494CB}"/>
              </a:ext>
            </a:extLst>
          </p:cNvPr>
          <p:cNvSpPr/>
          <p:nvPr/>
        </p:nvSpPr>
        <p:spPr>
          <a:xfrm>
            <a:off x="7673842" y="1118067"/>
            <a:ext cx="2033725" cy="72899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144D1-91B0-7143-A675-BFE75430A9C8}"/>
              </a:ext>
            </a:extLst>
          </p:cNvPr>
          <p:cNvSpPr txBox="1"/>
          <p:nvPr/>
        </p:nvSpPr>
        <p:spPr>
          <a:xfrm>
            <a:off x="2025442" y="987487"/>
            <a:ext cx="1761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(They)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50F4892-8B93-0A4F-B227-ED3562AEDAA2}"/>
              </a:ext>
            </a:extLst>
          </p:cNvPr>
          <p:cNvSpPr/>
          <p:nvPr/>
        </p:nvSpPr>
        <p:spPr>
          <a:xfrm>
            <a:off x="3143250" y="4710560"/>
            <a:ext cx="8934449" cy="814589"/>
          </a:xfrm>
          <a:prstGeom prst="wedgeRoundRectCallout">
            <a:avLst>
              <a:gd name="adj1" fmla="val 1689"/>
              <a:gd name="adj2" fmla="val -121886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471D5-C279-1C42-928A-CDB0FB865E8D}"/>
              </a:ext>
            </a:extLst>
          </p:cNvPr>
          <p:cNvSpPr txBox="1"/>
          <p:nvPr/>
        </p:nvSpPr>
        <p:spPr>
          <a:xfrm>
            <a:off x="3261557" y="4808683"/>
            <a:ext cx="904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They have </a:t>
            </a:r>
            <a:r>
              <a:rPr lang="en-US" sz="3600" dirty="0"/>
              <a:t>a </a:t>
            </a:r>
            <a:r>
              <a:rPr lang="en-VN" sz="3600" dirty="0"/>
              <a:t>social science lesson once a week.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B52B8-CD78-8E47-AF45-33E0AC376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1199869"/>
            <a:ext cx="5583598" cy="3931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DD810-C6C0-BF48-9034-2FB4F1446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55430"/>
            <a:ext cx="5389436" cy="14263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40A9AA-C35E-DF47-8EF4-5D3CDFE306F3}"/>
              </a:ext>
            </a:extLst>
          </p:cNvPr>
          <p:cNvSpPr txBox="1"/>
          <p:nvPr/>
        </p:nvSpPr>
        <p:spPr>
          <a:xfrm>
            <a:off x="4424870" y="6349751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”Answer” to show the answers. </a:t>
            </a:r>
          </a:p>
        </p:txBody>
      </p: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ED6BE1F1-62D6-1544-B1D6-2AA947EDA1A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</p:spTree>
    <p:extLst>
      <p:ext uri="{BB962C8B-B14F-4D97-AF65-F5344CB8AC3E}">
        <p14:creationId xmlns:p14="http://schemas.microsoft.com/office/powerpoint/2010/main" val="178577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FC86C5F7-144C-4440-B755-1E7C37D494CB}"/>
              </a:ext>
            </a:extLst>
          </p:cNvPr>
          <p:cNvSpPr/>
          <p:nvPr/>
        </p:nvSpPr>
        <p:spPr>
          <a:xfrm>
            <a:off x="7673842" y="1118067"/>
            <a:ext cx="2033725" cy="72899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144D1-91B0-7143-A675-BFE75430A9C8}"/>
              </a:ext>
            </a:extLst>
          </p:cNvPr>
          <p:cNvSpPr txBox="1"/>
          <p:nvPr/>
        </p:nvSpPr>
        <p:spPr>
          <a:xfrm>
            <a:off x="1049810" y="4734816"/>
            <a:ext cx="2997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(My friend)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50F4892-8B93-0A4F-B227-ED3562AEDAA2}"/>
              </a:ext>
            </a:extLst>
          </p:cNvPr>
          <p:cNvSpPr/>
          <p:nvPr/>
        </p:nvSpPr>
        <p:spPr>
          <a:xfrm>
            <a:off x="4286250" y="4710558"/>
            <a:ext cx="7667247" cy="814589"/>
          </a:xfrm>
          <a:prstGeom prst="wedgeRoundRectCallout">
            <a:avLst>
              <a:gd name="adj1" fmla="val 5717"/>
              <a:gd name="adj2" fmla="val -135918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471D5-C279-1C42-928A-CDB0FB865E8D}"/>
              </a:ext>
            </a:extLst>
          </p:cNvPr>
          <p:cNvSpPr txBox="1"/>
          <p:nvPr/>
        </p:nvSpPr>
        <p:spPr>
          <a:xfrm>
            <a:off x="4423607" y="4825454"/>
            <a:ext cx="776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My friend plays </a:t>
            </a:r>
            <a:r>
              <a:rPr lang="en-US" sz="3600" dirty="0"/>
              <a:t>the </a:t>
            </a:r>
            <a:r>
              <a:rPr lang="en-VN" sz="3600" dirty="0"/>
              <a:t>piano twice a week.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F4868-43C3-2947-9586-11C8523A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005" y="815831"/>
            <a:ext cx="5389436" cy="3795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3BCA85-B0F4-554D-883C-EC10E8DA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660" y="2411354"/>
            <a:ext cx="5336088" cy="14263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20FD13-6D91-F04F-94DE-E98856AC1E30}"/>
              </a:ext>
            </a:extLst>
          </p:cNvPr>
          <p:cNvSpPr txBox="1"/>
          <p:nvPr/>
        </p:nvSpPr>
        <p:spPr>
          <a:xfrm>
            <a:off x="4424870" y="6349751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”Answer” to show the answers. </a:t>
            </a:r>
          </a:p>
        </p:txBody>
      </p: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E61092C2-BE8C-4F47-A98E-C3CAC37B154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</p:spTree>
    <p:extLst>
      <p:ext uri="{BB962C8B-B14F-4D97-AF65-F5344CB8AC3E}">
        <p14:creationId xmlns:p14="http://schemas.microsoft.com/office/powerpoint/2010/main" val="299891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- PRACTICE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1783441" y="1822088"/>
            <a:ext cx="8088850" cy="32785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1963354" y="2307201"/>
            <a:ext cx="7729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into pairs. Each pair takes out a mini-board.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Show 2 pictures with a subject, students look at and write the sentence on the 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They raise the board to check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3 first pairs with the correct sentence receive 2 points.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84ED5-DC43-8540-846D-BFD0997F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66" y="870845"/>
            <a:ext cx="84582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52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5"/>
          <p:cNvSpPr>
            <a:spLocks/>
          </p:cNvSpPr>
          <p:nvPr/>
        </p:nvSpPr>
        <p:spPr bwMode="auto">
          <a:xfrm>
            <a:off x="2859801" y="946287"/>
            <a:ext cx="6246099" cy="3955913"/>
          </a:xfrm>
          <a:custGeom>
            <a:avLst/>
            <a:gdLst>
              <a:gd name="T0" fmla="*/ 3929 w 3932"/>
              <a:gd name="T1" fmla="*/ 1580 h 2472"/>
              <a:gd name="T2" fmla="*/ 3887 w 3932"/>
              <a:gd name="T3" fmla="*/ 126 h 2472"/>
              <a:gd name="T4" fmla="*/ 3888 w 3932"/>
              <a:gd name="T5" fmla="*/ 96 h 2472"/>
              <a:gd name="T6" fmla="*/ 3049 w 3932"/>
              <a:gd name="T7" fmla="*/ 0 h 2472"/>
              <a:gd name="T8" fmla="*/ 3050 w 3932"/>
              <a:gd name="T9" fmla="*/ 0 h 2472"/>
              <a:gd name="T10" fmla="*/ 3050 w 3932"/>
              <a:gd name="T11" fmla="*/ 1 h 2472"/>
              <a:gd name="T12" fmla="*/ 3052 w 3932"/>
              <a:gd name="T13" fmla="*/ 4 h 2472"/>
              <a:gd name="T14" fmla="*/ 3052 w 3932"/>
              <a:gd name="T15" fmla="*/ 4 h 2472"/>
              <a:gd name="T16" fmla="*/ 3053 w 3932"/>
              <a:gd name="T17" fmla="*/ 7 h 2472"/>
              <a:gd name="T18" fmla="*/ 3054 w 3932"/>
              <a:gd name="T19" fmla="*/ 8 h 2472"/>
              <a:gd name="T20" fmla="*/ 3056 w 3932"/>
              <a:gd name="T21" fmla="*/ 17 h 2472"/>
              <a:gd name="T22" fmla="*/ 3056 w 3932"/>
              <a:gd name="T23" fmla="*/ 19 h 2472"/>
              <a:gd name="T24" fmla="*/ 3056 w 3932"/>
              <a:gd name="T25" fmla="*/ 20 h 2472"/>
              <a:gd name="T26" fmla="*/ 3005 w 3932"/>
              <a:gd name="T27" fmla="*/ 56 h 2472"/>
              <a:gd name="T28" fmla="*/ 2878 w 3932"/>
              <a:gd name="T29" fmla="*/ 56 h 2472"/>
              <a:gd name="T30" fmla="*/ 1326 w 3932"/>
              <a:gd name="T31" fmla="*/ 83 h 2472"/>
              <a:gd name="T32" fmla="*/ 1333 w 3932"/>
              <a:gd name="T33" fmla="*/ 31 h 2472"/>
              <a:gd name="T34" fmla="*/ 83 w 3932"/>
              <a:gd name="T35" fmla="*/ 67 h 2472"/>
              <a:gd name="T36" fmla="*/ 1 w 3932"/>
              <a:gd name="T37" fmla="*/ 1264 h 2472"/>
              <a:gd name="T38" fmla="*/ 0 w 3932"/>
              <a:gd name="T39" fmla="*/ 1273 h 2472"/>
              <a:gd name="T40" fmla="*/ 45 w 3932"/>
              <a:gd name="T41" fmla="*/ 1276 h 2472"/>
              <a:gd name="T42" fmla="*/ 143 w 3932"/>
              <a:gd name="T43" fmla="*/ 2393 h 2472"/>
              <a:gd name="T44" fmla="*/ 162 w 3932"/>
              <a:gd name="T45" fmla="*/ 2395 h 2472"/>
              <a:gd name="T46" fmla="*/ 823 w 3932"/>
              <a:gd name="T47" fmla="*/ 2446 h 2472"/>
              <a:gd name="T48" fmla="*/ 907 w 3932"/>
              <a:gd name="T49" fmla="*/ 2450 h 2472"/>
              <a:gd name="T50" fmla="*/ 1182 w 3932"/>
              <a:gd name="T51" fmla="*/ 2472 h 2472"/>
              <a:gd name="T52" fmla="*/ 1188 w 3932"/>
              <a:gd name="T53" fmla="*/ 2441 h 2472"/>
              <a:gd name="T54" fmla="*/ 1362 w 3932"/>
              <a:gd name="T55" fmla="*/ 2428 h 2472"/>
              <a:gd name="T56" fmla="*/ 2336 w 3932"/>
              <a:gd name="T57" fmla="*/ 2427 h 2472"/>
              <a:gd name="T58" fmla="*/ 2424 w 3932"/>
              <a:gd name="T59" fmla="*/ 2425 h 2472"/>
              <a:gd name="T60" fmla="*/ 2753 w 3932"/>
              <a:gd name="T61" fmla="*/ 2425 h 2472"/>
              <a:gd name="T62" fmla="*/ 2936 w 3932"/>
              <a:gd name="T63" fmla="*/ 2420 h 2472"/>
              <a:gd name="T64" fmla="*/ 2975 w 3932"/>
              <a:gd name="T65" fmla="*/ 2459 h 2472"/>
              <a:gd name="T66" fmla="*/ 2949 w 3932"/>
              <a:gd name="T67" fmla="*/ 2467 h 2472"/>
              <a:gd name="T68" fmla="*/ 2945 w 3932"/>
              <a:gd name="T69" fmla="*/ 2467 h 2472"/>
              <a:gd name="T70" fmla="*/ 2951 w 3932"/>
              <a:gd name="T71" fmla="*/ 2468 h 2472"/>
              <a:gd name="T72" fmla="*/ 3576 w 3932"/>
              <a:gd name="T73" fmla="*/ 2418 h 2472"/>
              <a:gd name="T74" fmla="*/ 3663 w 3932"/>
              <a:gd name="T75" fmla="*/ 2409 h 2472"/>
              <a:gd name="T76" fmla="*/ 3807 w 3932"/>
              <a:gd name="T77" fmla="*/ 2397 h 2472"/>
              <a:gd name="T78" fmla="*/ 3820 w 3932"/>
              <a:gd name="T79" fmla="*/ 2396 h 2472"/>
              <a:gd name="T80" fmla="*/ 3932 w 3932"/>
              <a:gd name="T81" fmla="*/ 1580 h 2472"/>
              <a:gd name="T82" fmla="*/ 3929 w 3932"/>
              <a:gd name="T83" fmla="*/ 158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932" h="2472">
                <a:moveTo>
                  <a:pt x="3929" y="1580"/>
                </a:moveTo>
                <a:cubicBezTo>
                  <a:pt x="3929" y="1580"/>
                  <a:pt x="3851" y="630"/>
                  <a:pt x="3887" y="126"/>
                </a:cubicBezTo>
                <a:cubicBezTo>
                  <a:pt x="3888" y="116"/>
                  <a:pt x="3888" y="105"/>
                  <a:pt x="3888" y="96"/>
                </a:cubicBezTo>
                <a:cubicBezTo>
                  <a:pt x="3632" y="75"/>
                  <a:pt x="3300" y="42"/>
                  <a:pt x="3049" y="0"/>
                </a:cubicBezTo>
                <a:cubicBezTo>
                  <a:pt x="3050" y="0"/>
                  <a:pt x="3050" y="0"/>
                  <a:pt x="3050" y="0"/>
                </a:cubicBezTo>
                <a:cubicBezTo>
                  <a:pt x="3050" y="0"/>
                  <a:pt x="3050" y="0"/>
                  <a:pt x="3050" y="1"/>
                </a:cubicBezTo>
                <a:cubicBezTo>
                  <a:pt x="3051" y="2"/>
                  <a:pt x="3051" y="3"/>
                  <a:pt x="3052" y="4"/>
                </a:cubicBezTo>
                <a:cubicBezTo>
                  <a:pt x="3052" y="4"/>
                  <a:pt x="3052" y="4"/>
                  <a:pt x="3052" y="4"/>
                </a:cubicBezTo>
                <a:cubicBezTo>
                  <a:pt x="3052" y="5"/>
                  <a:pt x="3053" y="6"/>
                  <a:pt x="3053" y="7"/>
                </a:cubicBezTo>
                <a:cubicBezTo>
                  <a:pt x="3053" y="7"/>
                  <a:pt x="3054" y="8"/>
                  <a:pt x="3054" y="8"/>
                </a:cubicBezTo>
                <a:cubicBezTo>
                  <a:pt x="3055" y="12"/>
                  <a:pt x="3056" y="16"/>
                  <a:pt x="3056" y="17"/>
                </a:cubicBezTo>
                <a:cubicBezTo>
                  <a:pt x="3056" y="18"/>
                  <a:pt x="3056" y="18"/>
                  <a:pt x="3056" y="19"/>
                </a:cubicBezTo>
                <a:cubicBezTo>
                  <a:pt x="3056" y="19"/>
                  <a:pt x="3056" y="19"/>
                  <a:pt x="3056" y="20"/>
                </a:cubicBezTo>
                <a:cubicBezTo>
                  <a:pt x="3056" y="24"/>
                  <a:pt x="3023" y="58"/>
                  <a:pt x="3005" y="56"/>
                </a:cubicBezTo>
                <a:cubicBezTo>
                  <a:pt x="2987" y="54"/>
                  <a:pt x="2938" y="53"/>
                  <a:pt x="2878" y="56"/>
                </a:cubicBezTo>
                <a:cubicBezTo>
                  <a:pt x="2340" y="103"/>
                  <a:pt x="1326" y="83"/>
                  <a:pt x="1326" y="83"/>
                </a:cubicBezTo>
                <a:cubicBezTo>
                  <a:pt x="1326" y="83"/>
                  <a:pt x="1329" y="58"/>
                  <a:pt x="1333" y="31"/>
                </a:cubicBezTo>
                <a:cubicBezTo>
                  <a:pt x="1022" y="45"/>
                  <a:pt x="475" y="66"/>
                  <a:pt x="83" y="67"/>
                </a:cubicBezTo>
                <a:cubicBezTo>
                  <a:pt x="73" y="406"/>
                  <a:pt x="50" y="930"/>
                  <a:pt x="1" y="1264"/>
                </a:cubicBezTo>
                <a:cubicBezTo>
                  <a:pt x="1" y="1267"/>
                  <a:pt x="1" y="1270"/>
                  <a:pt x="0" y="1273"/>
                </a:cubicBezTo>
                <a:cubicBezTo>
                  <a:pt x="26" y="1275"/>
                  <a:pt x="45" y="1276"/>
                  <a:pt x="45" y="1276"/>
                </a:cubicBezTo>
                <a:cubicBezTo>
                  <a:pt x="88" y="1645"/>
                  <a:pt x="108" y="2027"/>
                  <a:pt x="143" y="2393"/>
                </a:cubicBezTo>
                <a:cubicBezTo>
                  <a:pt x="149" y="2394"/>
                  <a:pt x="155" y="2394"/>
                  <a:pt x="162" y="2395"/>
                </a:cubicBezTo>
                <a:cubicBezTo>
                  <a:pt x="400" y="2412"/>
                  <a:pt x="719" y="2435"/>
                  <a:pt x="823" y="2446"/>
                </a:cubicBezTo>
                <a:cubicBezTo>
                  <a:pt x="851" y="2447"/>
                  <a:pt x="879" y="2449"/>
                  <a:pt x="907" y="2450"/>
                </a:cubicBezTo>
                <a:cubicBezTo>
                  <a:pt x="936" y="2452"/>
                  <a:pt x="1076" y="2463"/>
                  <a:pt x="1182" y="2472"/>
                </a:cubicBezTo>
                <a:cubicBezTo>
                  <a:pt x="1188" y="2441"/>
                  <a:pt x="1188" y="2441"/>
                  <a:pt x="1188" y="2441"/>
                </a:cubicBezTo>
                <a:cubicBezTo>
                  <a:pt x="1188" y="2441"/>
                  <a:pt x="1222" y="2427"/>
                  <a:pt x="1362" y="2428"/>
                </a:cubicBezTo>
                <a:cubicBezTo>
                  <a:pt x="1502" y="2429"/>
                  <a:pt x="2170" y="2422"/>
                  <a:pt x="2336" y="2427"/>
                </a:cubicBezTo>
                <a:cubicBezTo>
                  <a:pt x="2365" y="2426"/>
                  <a:pt x="2395" y="2426"/>
                  <a:pt x="2424" y="2425"/>
                </a:cubicBezTo>
                <a:cubicBezTo>
                  <a:pt x="2458" y="2424"/>
                  <a:pt x="2640" y="2425"/>
                  <a:pt x="2753" y="2425"/>
                </a:cubicBezTo>
                <a:cubicBezTo>
                  <a:pt x="2852" y="2422"/>
                  <a:pt x="2929" y="2420"/>
                  <a:pt x="2936" y="2420"/>
                </a:cubicBezTo>
                <a:cubicBezTo>
                  <a:pt x="2951" y="2422"/>
                  <a:pt x="2975" y="2440"/>
                  <a:pt x="2975" y="2459"/>
                </a:cubicBezTo>
                <a:cubicBezTo>
                  <a:pt x="2975" y="2462"/>
                  <a:pt x="2975" y="2467"/>
                  <a:pt x="2949" y="2467"/>
                </a:cubicBezTo>
                <a:cubicBezTo>
                  <a:pt x="2948" y="2467"/>
                  <a:pt x="2946" y="2467"/>
                  <a:pt x="2945" y="2467"/>
                </a:cubicBezTo>
                <a:cubicBezTo>
                  <a:pt x="2947" y="2467"/>
                  <a:pt x="2949" y="2467"/>
                  <a:pt x="2951" y="2468"/>
                </a:cubicBezTo>
                <a:cubicBezTo>
                  <a:pt x="3189" y="2447"/>
                  <a:pt x="3476" y="2423"/>
                  <a:pt x="3576" y="2418"/>
                </a:cubicBezTo>
                <a:cubicBezTo>
                  <a:pt x="3605" y="2415"/>
                  <a:pt x="3634" y="2412"/>
                  <a:pt x="3663" y="2409"/>
                </a:cubicBezTo>
                <a:cubicBezTo>
                  <a:pt x="3681" y="2407"/>
                  <a:pt x="3739" y="2402"/>
                  <a:pt x="3807" y="2397"/>
                </a:cubicBezTo>
                <a:cubicBezTo>
                  <a:pt x="3811" y="2397"/>
                  <a:pt x="3816" y="2396"/>
                  <a:pt x="3820" y="2396"/>
                </a:cubicBezTo>
                <a:cubicBezTo>
                  <a:pt x="3845" y="2164"/>
                  <a:pt x="3883" y="1840"/>
                  <a:pt x="3932" y="1580"/>
                </a:cubicBezTo>
                <a:cubicBezTo>
                  <a:pt x="3930" y="1580"/>
                  <a:pt x="3929" y="1580"/>
                  <a:pt x="3929" y="15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51" y="165541"/>
            <a:ext cx="2654743" cy="1498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90" y="3328657"/>
            <a:ext cx="2987710" cy="352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/>
          <a:stretch/>
        </p:blipFill>
        <p:spPr>
          <a:xfrm>
            <a:off x="-19050" y="2973268"/>
            <a:ext cx="2994225" cy="3939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5E620-3E93-0D44-BC36-A02BBA2E9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615" y="1404818"/>
            <a:ext cx="6248400" cy="31369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127C7A-08FE-494B-8DCF-6BA23D697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050" y="5025291"/>
            <a:ext cx="37719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51" y="165541"/>
            <a:ext cx="2654743" cy="1498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90" y="3328657"/>
            <a:ext cx="2987710" cy="352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/>
          <a:stretch/>
        </p:blipFill>
        <p:spPr>
          <a:xfrm>
            <a:off x="-19050" y="2973268"/>
            <a:ext cx="2994225" cy="39396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75" y="4438650"/>
            <a:ext cx="6067467" cy="1197784"/>
          </a:xfrm>
          <a:prstGeom prst="rect">
            <a:avLst/>
          </a:prstGeom>
        </p:spPr>
      </p:pic>
      <p:sp>
        <p:nvSpPr>
          <p:cNvPr id="20" name="dapan"/>
          <p:cNvSpPr/>
          <p:nvPr/>
        </p:nvSpPr>
        <p:spPr>
          <a:xfrm>
            <a:off x="-19050" y="7204812"/>
            <a:ext cx="12211050" cy="7748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</a:t>
            </a:r>
          </a:p>
        </p:txBody>
      </p:sp>
      <p:pic>
        <p:nvPicPr>
          <p:cNvPr id="22" name="wrong" hidden="1">
            <a:hlinkClick r:id="" action="ppaction://macro?name=lamlai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32" y="-2930862"/>
            <a:ext cx="3446426" cy="2455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9818E-9FF5-CF42-805F-9D21039B18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920" r="19706"/>
          <a:stretch/>
        </p:blipFill>
        <p:spPr>
          <a:xfrm>
            <a:off x="2969894" y="1010568"/>
            <a:ext cx="3126106" cy="3529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95282-7DB8-B04B-A115-204A614907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7588" y="5349929"/>
            <a:ext cx="3390900" cy="1612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8F2B76-8083-634F-B863-63A083211C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3538" y="1511197"/>
            <a:ext cx="3443288" cy="9081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10F294-066D-844A-87C9-68C16832AD5E}"/>
              </a:ext>
            </a:extLst>
          </p:cNvPr>
          <p:cNvSpPr txBox="1"/>
          <p:nvPr/>
        </p:nvSpPr>
        <p:spPr>
          <a:xfrm>
            <a:off x="6518017" y="2890316"/>
            <a:ext cx="1515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/>
              <a:t>(He)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D8272-3CF5-5141-BD60-3B9939AEC6F0}"/>
              </a:ext>
            </a:extLst>
          </p:cNvPr>
          <p:cNvSpPr txBox="1"/>
          <p:nvPr/>
        </p:nvSpPr>
        <p:spPr>
          <a:xfrm>
            <a:off x="3247426" y="4559736"/>
            <a:ext cx="5405847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VN" sz="3600" b="1" dirty="0"/>
              <a:t>He plays </a:t>
            </a:r>
            <a:r>
              <a:rPr lang="en-US" sz="3600" b="1" dirty="0"/>
              <a:t>drums</a:t>
            </a:r>
            <a:r>
              <a:rPr lang="en-VN" sz="3600" b="1" dirty="0"/>
              <a:t> three times a week.</a:t>
            </a: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013F0-7718-E041-9579-7DD4D1540FB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51" t="29057" r="5693" b="25102"/>
          <a:stretch/>
        </p:blipFill>
        <p:spPr>
          <a:xfrm>
            <a:off x="4866794" y="5609586"/>
            <a:ext cx="2783351" cy="11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51" y="165541"/>
            <a:ext cx="2654743" cy="1498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90" y="3328657"/>
            <a:ext cx="2987710" cy="352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/>
          <a:stretch/>
        </p:blipFill>
        <p:spPr>
          <a:xfrm>
            <a:off x="-19050" y="2973268"/>
            <a:ext cx="2994225" cy="39396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75" y="4438650"/>
            <a:ext cx="6067467" cy="1197784"/>
          </a:xfrm>
          <a:prstGeom prst="rect">
            <a:avLst/>
          </a:prstGeom>
        </p:spPr>
      </p:pic>
      <p:sp>
        <p:nvSpPr>
          <p:cNvPr id="20" name="dapan"/>
          <p:cNvSpPr/>
          <p:nvPr/>
        </p:nvSpPr>
        <p:spPr>
          <a:xfrm>
            <a:off x="-19050" y="7204812"/>
            <a:ext cx="12211050" cy="7748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</a:t>
            </a:r>
          </a:p>
        </p:txBody>
      </p:sp>
      <p:pic>
        <p:nvPicPr>
          <p:cNvPr id="22" name="wrong" hidden="1">
            <a:hlinkClick r:id="" action="ppaction://macro?name=lamlai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32" y="-2930862"/>
            <a:ext cx="3446426" cy="2455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95282-7DB8-B04B-A115-204A61490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588" y="5349929"/>
            <a:ext cx="3390900" cy="1612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10F294-066D-844A-87C9-68C16832AD5E}"/>
              </a:ext>
            </a:extLst>
          </p:cNvPr>
          <p:cNvSpPr txBox="1"/>
          <p:nvPr/>
        </p:nvSpPr>
        <p:spPr>
          <a:xfrm>
            <a:off x="6779519" y="2599230"/>
            <a:ext cx="198996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500" dirty="0"/>
              <a:t>(They)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D8272-3CF5-5141-BD60-3B9939AEC6F0}"/>
              </a:ext>
            </a:extLst>
          </p:cNvPr>
          <p:cNvSpPr txBox="1"/>
          <p:nvPr/>
        </p:nvSpPr>
        <p:spPr>
          <a:xfrm>
            <a:off x="3199611" y="4564802"/>
            <a:ext cx="5405847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VN" sz="3600" b="1" dirty="0"/>
              <a:t>They have a natural science lesson once a week.</a:t>
            </a: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013F0-7718-E041-9579-7DD4D1540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51" t="29057" r="5693" b="25102"/>
          <a:stretch/>
        </p:blipFill>
        <p:spPr>
          <a:xfrm>
            <a:off x="4866794" y="5609586"/>
            <a:ext cx="2783351" cy="1197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A865F9-96A3-314A-8979-A9E77205C7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8057" y="1747993"/>
            <a:ext cx="4205606" cy="2961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96F414-DA18-CE4F-B2B9-DC2E31E0C5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7539" y="1184665"/>
            <a:ext cx="2946642" cy="77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265984" y="1748684"/>
            <a:ext cx="9443350" cy="37220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482666" y="1901569"/>
            <a:ext cx="90577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Show the slide or write on the board the unscrambled words:</a:t>
            </a:r>
            <a:r>
              <a:rPr lang="en-VN" sz="2400" dirty="0"/>
              <a:t> </a:t>
            </a:r>
          </a:p>
          <a:p>
            <a:r>
              <a:rPr lang="en-VN" sz="2400" dirty="0"/>
              <a:t>1. day/every – 2. the/ weekend/ at – 3. a/once/week – 4. a/ three/week/times – 5. week/ a/ twice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Put students into pairs. Each pair takes out a sheet of paper. Students look at these words and write them into the correct phrases.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After fishing these phrases, they say Bingo and give the paper to check.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3 first pairs with all the correct answers </a:t>
            </a:r>
            <a:r>
              <a:rPr lang="en-US" sz="2400" dirty="0"/>
              <a:t>receive</a:t>
            </a:r>
            <a:r>
              <a:rPr lang="en-VN" sz="2400" dirty="0"/>
              <a:t> 2 points. 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010621" y="1387225"/>
            <a:ext cx="915393" cy="853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4E8E58-7966-844B-B278-A6D2C6E43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388" y="821517"/>
            <a:ext cx="9017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51" y="165541"/>
            <a:ext cx="2654743" cy="1498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90" y="3328657"/>
            <a:ext cx="2987710" cy="352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/>
          <a:stretch/>
        </p:blipFill>
        <p:spPr>
          <a:xfrm>
            <a:off x="-19050" y="2973268"/>
            <a:ext cx="2994225" cy="39396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75" y="4438650"/>
            <a:ext cx="6067467" cy="1197784"/>
          </a:xfrm>
          <a:prstGeom prst="rect">
            <a:avLst/>
          </a:prstGeom>
        </p:spPr>
      </p:pic>
      <p:sp>
        <p:nvSpPr>
          <p:cNvPr id="20" name="dapan"/>
          <p:cNvSpPr/>
          <p:nvPr/>
        </p:nvSpPr>
        <p:spPr>
          <a:xfrm>
            <a:off x="-19050" y="7204812"/>
            <a:ext cx="12211050" cy="7748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</a:t>
            </a:r>
          </a:p>
        </p:txBody>
      </p:sp>
      <p:pic>
        <p:nvPicPr>
          <p:cNvPr id="22" name="wrong" hidden="1">
            <a:hlinkClick r:id="" action="ppaction://macro?name=lamlai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32" y="-2930862"/>
            <a:ext cx="3446426" cy="2455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95282-7DB8-B04B-A115-204A61490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588" y="5349929"/>
            <a:ext cx="3390900" cy="1612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10F294-066D-844A-87C9-68C16832AD5E}"/>
              </a:ext>
            </a:extLst>
          </p:cNvPr>
          <p:cNvSpPr txBox="1"/>
          <p:nvPr/>
        </p:nvSpPr>
        <p:spPr>
          <a:xfrm>
            <a:off x="6667938" y="2764160"/>
            <a:ext cx="211974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500" dirty="0"/>
              <a:t>(Mary)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D8272-3CF5-5141-BD60-3B9939AEC6F0}"/>
              </a:ext>
            </a:extLst>
          </p:cNvPr>
          <p:cNvSpPr txBox="1"/>
          <p:nvPr/>
        </p:nvSpPr>
        <p:spPr>
          <a:xfrm>
            <a:off x="3247426" y="4538652"/>
            <a:ext cx="5405847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VN" sz="3600" b="1" dirty="0"/>
              <a:t>Mary has Maths lessons four times a week.</a:t>
            </a: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013F0-7718-E041-9579-7DD4D1540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51" t="29057" r="5693" b="25102"/>
          <a:stretch/>
        </p:blipFill>
        <p:spPr>
          <a:xfrm>
            <a:off x="4866794" y="5609586"/>
            <a:ext cx="2783351" cy="1197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7A680-B099-2041-B340-715378ED0AB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839" r="9933"/>
          <a:stretch/>
        </p:blipFill>
        <p:spPr>
          <a:xfrm>
            <a:off x="2783976" y="1221566"/>
            <a:ext cx="3597538" cy="3197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9A2B-7CE6-4644-9D77-93EF29B7CF1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7446" b="30193"/>
          <a:stretch/>
        </p:blipFill>
        <p:spPr>
          <a:xfrm>
            <a:off x="6185044" y="1835944"/>
            <a:ext cx="2828911" cy="8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1" y="-160735"/>
            <a:ext cx="12664113" cy="7123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35" y="-176084"/>
            <a:ext cx="2654743" cy="1498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652" y="3383644"/>
            <a:ext cx="2987710" cy="352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/>
          <a:stretch/>
        </p:blipFill>
        <p:spPr>
          <a:xfrm>
            <a:off x="-301067" y="3034930"/>
            <a:ext cx="2994225" cy="39396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75" y="4438650"/>
            <a:ext cx="6067467" cy="1197784"/>
          </a:xfrm>
          <a:prstGeom prst="rect">
            <a:avLst/>
          </a:prstGeom>
        </p:spPr>
      </p:pic>
      <p:sp>
        <p:nvSpPr>
          <p:cNvPr id="20" name="dapan"/>
          <p:cNvSpPr/>
          <p:nvPr/>
        </p:nvSpPr>
        <p:spPr>
          <a:xfrm>
            <a:off x="-19050" y="7204812"/>
            <a:ext cx="12211050" cy="7748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</a:t>
            </a:r>
          </a:p>
        </p:txBody>
      </p:sp>
      <p:pic>
        <p:nvPicPr>
          <p:cNvPr id="22" name="wrong" hidden="1">
            <a:hlinkClick r:id="" action="ppaction://macro?name=lamlai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32" y="-2930862"/>
            <a:ext cx="3446426" cy="2455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95282-7DB8-B04B-A115-204A61490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588" y="5349929"/>
            <a:ext cx="3390900" cy="1612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10F294-066D-844A-87C9-68C16832AD5E}"/>
              </a:ext>
            </a:extLst>
          </p:cNvPr>
          <p:cNvSpPr txBox="1"/>
          <p:nvPr/>
        </p:nvSpPr>
        <p:spPr>
          <a:xfrm>
            <a:off x="5122761" y="3138563"/>
            <a:ext cx="4207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(My best friend)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D8272-3CF5-5141-BD60-3B9939AEC6F0}"/>
              </a:ext>
            </a:extLst>
          </p:cNvPr>
          <p:cNvSpPr txBox="1"/>
          <p:nvPr/>
        </p:nvSpPr>
        <p:spPr>
          <a:xfrm>
            <a:off x="2945165" y="4562268"/>
            <a:ext cx="6075178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VN" sz="3600" b="1" dirty="0"/>
              <a:t>My best friend plays the violin twice a week.</a:t>
            </a: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013F0-7718-E041-9579-7DD4D1540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51" t="29057" r="5693" b="25102"/>
          <a:stretch/>
        </p:blipFill>
        <p:spPr>
          <a:xfrm>
            <a:off x="4866794" y="5609586"/>
            <a:ext cx="2783351" cy="1197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AF1C8-0CF3-4C44-B44D-2C64F3530B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039" r="25358"/>
          <a:stretch/>
        </p:blipFill>
        <p:spPr>
          <a:xfrm>
            <a:off x="3297177" y="967996"/>
            <a:ext cx="2413738" cy="3570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57A595-DDCF-794D-9B3D-AFF7C30315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9437" y="1801916"/>
            <a:ext cx="3372254" cy="9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1" y="-160735"/>
            <a:ext cx="12664113" cy="7123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35" y="-176084"/>
            <a:ext cx="2654743" cy="1498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652" y="3383644"/>
            <a:ext cx="2987710" cy="352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/>
          <a:stretch/>
        </p:blipFill>
        <p:spPr>
          <a:xfrm>
            <a:off x="-301067" y="3034930"/>
            <a:ext cx="2994225" cy="39396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75" y="4438650"/>
            <a:ext cx="6067467" cy="1197784"/>
          </a:xfrm>
          <a:prstGeom prst="rect">
            <a:avLst/>
          </a:prstGeom>
        </p:spPr>
      </p:pic>
      <p:sp>
        <p:nvSpPr>
          <p:cNvPr id="20" name="dapan"/>
          <p:cNvSpPr/>
          <p:nvPr/>
        </p:nvSpPr>
        <p:spPr>
          <a:xfrm>
            <a:off x="-19050" y="7204812"/>
            <a:ext cx="12211050" cy="7748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</a:t>
            </a:r>
          </a:p>
        </p:txBody>
      </p:sp>
      <p:pic>
        <p:nvPicPr>
          <p:cNvPr id="22" name="wrong" hidden="1">
            <a:hlinkClick r:id="" action="ppaction://macro?name=lamlai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32" y="-2930862"/>
            <a:ext cx="3446426" cy="2455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95282-7DB8-B04B-A115-204A61490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588" y="5349929"/>
            <a:ext cx="3390900" cy="1612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10F294-066D-844A-87C9-68C16832AD5E}"/>
              </a:ext>
            </a:extLst>
          </p:cNvPr>
          <p:cNvSpPr txBox="1"/>
          <p:nvPr/>
        </p:nvSpPr>
        <p:spPr>
          <a:xfrm>
            <a:off x="4265322" y="2759882"/>
            <a:ext cx="1376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/>
              <a:t>(I)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D8272-3CF5-5141-BD60-3B9939AEC6F0}"/>
              </a:ext>
            </a:extLst>
          </p:cNvPr>
          <p:cNvSpPr txBox="1"/>
          <p:nvPr/>
        </p:nvSpPr>
        <p:spPr>
          <a:xfrm>
            <a:off x="2967464" y="4713743"/>
            <a:ext cx="6075178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VN" sz="4000" b="1" dirty="0"/>
              <a:t>I play tennis every day.</a:t>
            </a: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013F0-7718-E041-9579-7DD4D1540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51" t="29057" r="5693" b="25102"/>
          <a:stretch/>
        </p:blipFill>
        <p:spPr>
          <a:xfrm>
            <a:off x="4866794" y="5609586"/>
            <a:ext cx="2783351" cy="1197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06A6CB-CF32-F14E-B9CD-73086364ADC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70"/>
          <a:stretch/>
        </p:blipFill>
        <p:spPr>
          <a:xfrm>
            <a:off x="5286820" y="990484"/>
            <a:ext cx="4371446" cy="35991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623A17-F7FC-5144-B140-F3445DBC11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777" y="1604416"/>
            <a:ext cx="3718588" cy="9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72" y="-160735"/>
            <a:ext cx="12685082" cy="7135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370" y="-193990"/>
            <a:ext cx="2654743" cy="1498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403" y="3478536"/>
            <a:ext cx="2987710" cy="35293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/>
          <a:stretch/>
        </p:blipFill>
        <p:spPr>
          <a:xfrm>
            <a:off x="-103175" y="3023136"/>
            <a:ext cx="2994225" cy="39396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75" y="4438650"/>
            <a:ext cx="6067467" cy="1197784"/>
          </a:xfrm>
          <a:prstGeom prst="rect">
            <a:avLst/>
          </a:prstGeom>
        </p:spPr>
      </p:pic>
      <p:sp>
        <p:nvSpPr>
          <p:cNvPr id="20" name="dapan"/>
          <p:cNvSpPr/>
          <p:nvPr/>
        </p:nvSpPr>
        <p:spPr>
          <a:xfrm>
            <a:off x="-19050" y="7204812"/>
            <a:ext cx="12211050" cy="7748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</a:t>
            </a:r>
          </a:p>
        </p:txBody>
      </p:sp>
      <p:pic>
        <p:nvPicPr>
          <p:cNvPr id="22" name="wrong" hidden="1">
            <a:hlinkClick r:id="" action="ppaction://macro?name=lamlai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32" y="-2930862"/>
            <a:ext cx="3446426" cy="2455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95282-7DB8-B04B-A115-204A61490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588" y="5349929"/>
            <a:ext cx="3390900" cy="1612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10F294-066D-844A-87C9-68C16832AD5E}"/>
              </a:ext>
            </a:extLst>
          </p:cNvPr>
          <p:cNvSpPr txBox="1"/>
          <p:nvPr/>
        </p:nvSpPr>
        <p:spPr>
          <a:xfrm>
            <a:off x="7283469" y="2555206"/>
            <a:ext cx="1675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/>
              <a:t>(We)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D8272-3CF5-5141-BD60-3B9939AEC6F0}"/>
              </a:ext>
            </a:extLst>
          </p:cNvPr>
          <p:cNvSpPr txBox="1"/>
          <p:nvPr/>
        </p:nvSpPr>
        <p:spPr>
          <a:xfrm>
            <a:off x="3181273" y="4532346"/>
            <a:ext cx="588352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VN" sz="4000" b="1" dirty="0"/>
              <a:t>We play football </a:t>
            </a:r>
          </a:p>
          <a:p>
            <a:pPr algn="ctr">
              <a:lnSpc>
                <a:spcPct val="80000"/>
              </a:lnSpc>
            </a:pPr>
            <a:r>
              <a:rPr lang="en-VN" sz="4000" b="1" dirty="0"/>
              <a:t>at the weekend.</a:t>
            </a:r>
          </a:p>
        </p:txBody>
      </p: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D013F0-7718-E041-9579-7DD4D1540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51" t="29057" r="5693" b="25102"/>
          <a:stretch/>
        </p:blipFill>
        <p:spPr>
          <a:xfrm>
            <a:off x="4866794" y="5609586"/>
            <a:ext cx="2783351" cy="1197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AC68E-5FA1-C34C-BC13-63BD01F915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791"/>
          <a:stretch/>
        </p:blipFill>
        <p:spPr>
          <a:xfrm>
            <a:off x="2952149" y="1624577"/>
            <a:ext cx="4434490" cy="3179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B5E76F-8265-2E4E-AFF7-A76E5E7C8E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1875" y="1084166"/>
            <a:ext cx="3178891" cy="85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D93076-19C9-3C40-975E-69F3C95A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93" y="839907"/>
            <a:ext cx="5322579" cy="1426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C3134C-FE11-6C45-A5BA-C291E2FA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93" y="2395213"/>
            <a:ext cx="5298487" cy="1426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ECF6F0-DE2A-3F4B-BA68-308244343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360" y="839907"/>
            <a:ext cx="5389436" cy="14263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236553-C8C9-5340-A8E1-B2715F8F0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360" y="2584151"/>
            <a:ext cx="5336088" cy="1426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3C4361-E9E5-D847-BB40-A37A348E1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282" y="4260272"/>
            <a:ext cx="5389436" cy="1421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99BF10-B0FA-2148-87A1-7883D32B6871}"/>
              </a:ext>
            </a:extLst>
          </p:cNvPr>
          <p:cNvSpPr txBox="1"/>
          <p:nvPr/>
        </p:nvSpPr>
        <p:spPr>
          <a:xfrm>
            <a:off x="1558017" y="5934670"/>
            <a:ext cx="9216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Show the pictures and ask students to give a sentence about them with one of these adverbs. </a:t>
            </a:r>
            <a:r>
              <a:rPr lang="en-VN" i="1" dirty="0"/>
              <a:t>Ex: “</a:t>
            </a:r>
            <a:r>
              <a:rPr lang="en-US" i="1" dirty="0"/>
              <a:t>I</a:t>
            </a:r>
            <a:r>
              <a:rPr lang="en-VN" i="1" dirty="0"/>
              <a:t> have English three times a week. I play football every day.”</a:t>
            </a:r>
          </a:p>
          <a:p>
            <a:r>
              <a:rPr lang="en-VN" dirty="0"/>
              <a:t> - The students with the correct sentence can finish the lesson.</a:t>
            </a:r>
          </a:p>
        </p:txBody>
      </p:sp>
    </p:spTree>
    <p:extLst>
      <p:ext uri="{BB962C8B-B14F-4D97-AF65-F5344CB8AC3E}">
        <p14:creationId xmlns:p14="http://schemas.microsoft.com/office/powerpoint/2010/main" val="3639581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 1 in the Activity Book (page 12).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30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F5B27-E6BF-0043-864E-8EEBF87EA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31380"/>
            <a:ext cx="7226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8;p3">
            <a:extLst>
              <a:ext uri="{FF2B5EF4-FFF2-40B4-BE49-F238E27FC236}">
                <a16:creationId xmlns:a16="http://schemas.microsoft.com/office/drawing/2014/main" id="{B218D0A4-A1A3-534A-8C54-B30BA7ABBA86}"/>
              </a:ext>
            </a:extLst>
          </p:cNvPr>
          <p:cNvSpPr/>
          <p:nvPr/>
        </p:nvSpPr>
        <p:spPr>
          <a:xfrm>
            <a:off x="5915025" y="1243013"/>
            <a:ext cx="4872038" cy="40164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1;p3">
            <a:extLst>
              <a:ext uri="{FF2B5EF4-FFF2-40B4-BE49-F238E27FC236}">
                <a16:creationId xmlns:a16="http://schemas.microsoft.com/office/drawing/2014/main" id="{DC1D1C04-1810-7E4A-92A1-B677547C0CF0}"/>
              </a:ext>
            </a:extLst>
          </p:cNvPr>
          <p:cNvSpPr txBox="1"/>
          <p:nvPr/>
        </p:nvSpPr>
        <p:spPr>
          <a:xfrm>
            <a:off x="6096000" y="2598044"/>
            <a:ext cx="4561555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use the structure: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“How often do you learn science”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78B77-9D99-3D43-998F-166B127F9625}"/>
              </a:ext>
            </a:extLst>
          </p:cNvPr>
          <p:cNvSpPr txBox="1"/>
          <p:nvPr/>
        </p:nvSpPr>
        <p:spPr>
          <a:xfrm>
            <a:off x="6096000" y="3672971"/>
            <a:ext cx="456155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.15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65EEC-8C15-A440-8803-8741C4BE5413}"/>
              </a:ext>
            </a:extLst>
          </p:cNvPr>
          <p:cNvSpPr txBox="1"/>
          <p:nvPr/>
        </p:nvSpPr>
        <p:spPr>
          <a:xfrm>
            <a:off x="6096000" y="4378607"/>
            <a:ext cx="456155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p.12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99;p3">
            <a:extLst>
              <a:ext uri="{FF2B5EF4-FFF2-40B4-BE49-F238E27FC236}">
                <a16:creationId xmlns:a16="http://schemas.microsoft.com/office/drawing/2014/main" id="{5EEFC583-0441-DB49-AA1C-945EB6F34C8F}"/>
              </a:ext>
            </a:extLst>
          </p:cNvPr>
          <p:cNvSpPr txBox="1"/>
          <p:nvPr/>
        </p:nvSpPr>
        <p:spPr>
          <a:xfrm>
            <a:off x="6538673" y="1403692"/>
            <a:ext cx="362474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Lesson 5A</a:t>
            </a:r>
            <a:endParaRPr lang="en-US" sz="32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00;p3">
            <a:extLst>
              <a:ext uri="{FF2B5EF4-FFF2-40B4-BE49-F238E27FC236}">
                <a16:creationId xmlns:a16="http://schemas.microsoft.com/office/drawing/2014/main" id="{4C73194E-9B0D-3945-8531-3C279714B28D}"/>
              </a:ext>
            </a:extLst>
          </p:cNvPr>
          <p:cNvSpPr txBox="1"/>
          <p:nvPr/>
        </p:nvSpPr>
        <p:spPr>
          <a:xfrm>
            <a:off x="7165696" y="1956212"/>
            <a:ext cx="2765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3BC3EC-7958-0B4A-B612-07A3C42D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51" y="658458"/>
            <a:ext cx="3625938" cy="517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642271-E243-DE47-B4B9-94192E9CF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6" r="32920"/>
          <a:stretch/>
        </p:blipFill>
        <p:spPr>
          <a:xfrm>
            <a:off x="193734" y="2252937"/>
            <a:ext cx="1820804" cy="378853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0971675-2A9C-0D4B-8A06-6CB04073B0ED}"/>
              </a:ext>
            </a:extLst>
          </p:cNvPr>
          <p:cNvSpPr/>
          <p:nvPr/>
        </p:nvSpPr>
        <p:spPr>
          <a:xfrm>
            <a:off x="1814512" y="939277"/>
            <a:ext cx="9372600" cy="47552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17652-8253-D945-A1D2-D717E7E3BF77}"/>
              </a:ext>
            </a:extLst>
          </p:cNvPr>
          <p:cNvSpPr txBox="1"/>
          <p:nvPr/>
        </p:nvSpPr>
        <p:spPr>
          <a:xfrm>
            <a:off x="2122770" y="1039360"/>
            <a:ext cx="3997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1. day/ every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262ED-C30E-4146-9E39-F33874718919}"/>
              </a:ext>
            </a:extLst>
          </p:cNvPr>
          <p:cNvSpPr txBox="1"/>
          <p:nvPr/>
        </p:nvSpPr>
        <p:spPr>
          <a:xfrm>
            <a:off x="5140433" y="1823824"/>
            <a:ext cx="5746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2. the/ weekend/at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CE6A3-3260-234B-B65A-FA7A6E3B4EC3}"/>
              </a:ext>
            </a:extLst>
          </p:cNvPr>
          <p:cNvSpPr txBox="1"/>
          <p:nvPr/>
        </p:nvSpPr>
        <p:spPr>
          <a:xfrm>
            <a:off x="2014538" y="2747154"/>
            <a:ext cx="5066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3. a/ once/ week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02302-F0CF-1643-AEA1-C97F2554B3F2}"/>
              </a:ext>
            </a:extLst>
          </p:cNvPr>
          <p:cNvSpPr txBox="1"/>
          <p:nvPr/>
        </p:nvSpPr>
        <p:spPr>
          <a:xfrm>
            <a:off x="3841937" y="3739115"/>
            <a:ext cx="7044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4. a/ three/ week/ times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816A-BB0A-FD46-BAEB-C05FBC571DB7}"/>
              </a:ext>
            </a:extLst>
          </p:cNvPr>
          <p:cNvSpPr txBox="1"/>
          <p:nvPr/>
        </p:nvSpPr>
        <p:spPr>
          <a:xfrm>
            <a:off x="2122770" y="4696841"/>
            <a:ext cx="5223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5. week/ a/ twice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E2A9B-DDE2-E442-9E5B-6D9A372714E7}"/>
              </a:ext>
            </a:extLst>
          </p:cNvPr>
          <p:cNvSpPr txBox="1"/>
          <p:nvPr/>
        </p:nvSpPr>
        <p:spPr>
          <a:xfrm>
            <a:off x="3311028" y="6317196"/>
            <a:ext cx="637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look at these words and write the answer on the board.  </a:t>
            </a:r>
          </a:p>
        </p:txBody>
      </p:sp>
    </p:spTree>
    <p:extLst>
      <p:ext uri="{BB962C8B-B14F-4D97-AF65-F5344CB8AC3E}">
        <p14:creationId xmlns:p14="http://schemas.microsoft.com/office/powerpoint/2010/main" val="131278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642271-E243-DE47-B4B9-94192E9CF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36" r="32920"/>
          <a:stretch/>
        </p:blipFill>
        <p:spPr>
          <a:xfrm>
            <a:off x="193734" y="2252937"/>
            <a:ext cx="1820804" cy="378853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0971675-2A9C-0D4B-8A06-6CB04073B0ED}"/>
              </a:ext>
            </a:extLst>
          </p:cNvPr>
          <p:cNvSpPr/>
          <p:nvPr/>
        </p:nvSpPr>
        <p:spPr>
          <a:xfrm>
            <a:off x="1814512" y="939277"/>
            <a:ext cx="9372600" cy="47552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17652-8253-D945-A1D2-D717E7E3BF77}"/>
              </a:ext>
            </a:extLst>
          </p:cNvPr>
          <p:cNvSpPr txBox="1"/>
          <p:nvPr/>
        </p:nvSpPr>
        <p:spPr>
          <a:xfrm>
            <a:off x="2138009" y="1077637"/>
            <a:ext cx="3407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1. everyday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262ED-C30E-4146-9E39-F33874718919}"/>
              </a:ext>
            </a:extLst>
          </p:cNvPr>
          <p:cNvSpPr txBox="1"/>
          <p:nvPr/>
        </p:nvSpPr>
        <p:spPr>
          <a:xfrm>
            <a:off x="5140433" y="1823824"/>
            <a:ext cx="5223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2. </a:t>
            </a:r>
            <a:r>
              <a:rPr lang="en-US" sz="5400" dirty="0"/>
              <a:t>at the weekend</a:t>
            </a:r>
            <a:endParaRPr lang="en-VN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CE6A3-3260-234B-B65A-FA7A6E3B4EC3}"/>
              </a:ext>
            </a:extLst>
          </p:cNvPr>
          <p:cNvSpPr txBox="1"/>
          <p:nvPr/>
        </p:nvSpPr>
        <p:spPr>
          <a:xfrm>
            <a:off x="2070097" y="2706993"/>
            <a:ext cx="4530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3. </a:t>
            </a:r>
            <a:r>
              <a:rPr lang="en-US" sz="5400" dirty="0"/>
              <a:t>o</a:t>
            </a:r>
            <a:r>
              <a:rPr lang="en-VN" sz="5400" dirty="0"/>
              <a:t>nce a week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02302-F0CF-1643-AEA1-C97F2554B3F2}"/>
              </a:ext>
            </a:extLst>
          </p:cNvPr>
          <p:cNvSpPr txBox="1"/>
          <p:nvPr/>
        </p:nvSpPr>
        <p:spPr>
          <a:xfrm>
            <a:off x="3841937" y="3699115"/>
            <a:ext cx="6241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4. </a:t>
            </a:r>
            <a:r>
              <a:rPr lang="en-US" sz="5400" dirty="0"/>
              <a:t>t</a:t>
            </a:r>
            <a:r>
              <a:rPr lang="en-VN" sz="5400" dirty="0"/>
              <a:t>hree times a week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816A-BB0A-FD46-BAEB-C05FBC571DB7}"/>
              </a:ext>
            </a:extLst>
          </p:cNvPr>
          <p:cNvSpPr txBox="1"/>
          <p:nvPr/>
        </p:nvSpPr>
        <p:spPr>
          <a:xfrm>
            <a:off x="2122770" y="4696841"/>
            <a:ext cx="4530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/>
              <a:t>5. </a:t>
            </a:r>
            <a:r>
              <a:rPr lang="en-US" sz="5400" dirty="0"/>
              <a:t>t</a:t>
            </a:r>
            <a:r>
              <a:rPr lang="en-VN" sz="5400" dirty="0"/>
              <a:t>wice a week</a:t>
            </a: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75B77E9C-24A7-E54C-8889-3FBB1B2F6B2F}"/>
              </a:ext>
            </a:extLst>
          </p:cNvPr>
          <p:cNvSpPr/>
          <p:nvPr/>
        </p:nvSpPr>
        <p:spPr>
          <a:xfrm>
            <a:off x="5583961" y="138917"/>
            <a:ext cx="2033725" cy="64876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5FB09F-ABF5-FD43-8D89-ABC1191F06AD}"/>
              </a:ext>
            </a:extLst>
          </p:cNvPr>
          <p:cNvSpPr txBox="1"/>
          <p:nvPr/>
        </p:nvSpPr>
        <p:spPr>
          <a:xfrm>
            <a:off x="4424870" y="6349751"/>
            <a:ext cx="393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”Answer” to show the answers. </a:t>
            </a:r>
          </a:p>
        </p:txBody>
      </p:sp>
    </p:spTree>
    <p:extLst>
      <p:ext uri="{BB962C8B-B14F-4D97-AF65-F5344CB8AC3E}">
        <p14:creationId xmlns:p14="http://schemas.microsoft.com/office/powerpoint/2010/main" val="137256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BDC7A9-C53C-3C4D-B5C6-93D42087D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153"/>
            <a:ext cx="12174042" cy="39640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371538-A14D-764F-B9CC-15384D9E8C5D}"/>
              </a:ext>
            </a:extLst>
          </p:cNvPr>
          <p:cNvSpPr/>
          <p:nvPr/>
        </p:nvSpPr>
        <p:spPr>
          <a:xfrm>
            <a:off x="10172700" y="1300163"/>
            <a:ext cx="2019300" cy="661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1.07.mp3" descr="1.07.mp3">
            <a:hlinkClick r:id="" action="ppaction://media"/>
            <a:extLst>
              <a:ext uri="{FF2B5EF4-FFF2-40B4-BE49-F238E27FC236}">
                <a16:creationId xmlns:a16="http://schemas.microsoft.com/office/drawing/2014/main" id="{49D1C72A-E0A8-C84A-825A-78E4D68EC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4.6987" end="2191.02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866" y="553779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D86AC-F44D-9343-B5C4-3C23B0346A0E}"/>
              </a:ext>
            </a:extLst>
          </p:cNvPr>
          <p:cNvSpPr txBox="1"/>
          <p:nvPr/>
        </p:nvSpPr>
        <p:spPr>
          <a:xfrm>
            <a:off x="2959024" y="6303723"/>
            <a:ext cx="498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Have students look at the slide, 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18172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93734" y="1582092"/>
            <a:ext cx="2278165" cy="44445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580961" y="4243799"/>
            <a:ext cx="4299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every day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20" name="1.07.mp3" descr="1.07.mp3">
            <a:hlinkClick r:id="" action="ppaction://media"/>
            <a:extLst>
              <a:ext uri="{FF2B5EF4-FFF2-40B4-BE49-F238E27FC236}">
                <a16:creationId xmlns:a16="http://schemas.microsoft.com/office/drawing/2014/main" id="{3452E1CC-15C0-514B-8C78-3A3F6B738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87.674" end="14257.36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137" y="4529549"/>
            <a:ext cx="812800" cy="8128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A9DC199-DEA3-4F4C-B2FD-49255F84556D}"/>
              </a:ext>
            </a:extLst>
          </p:cNvPr>
          <p:cNvSpPr/>
          <p:nvPr/>
        </p:nvSpPr>
        <p:spPr>
          <a:xfrm>
            <a:off x="3200400" y="1582092"/>
            <a:ext cx="6958013" cy="258985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7CD0D-3050-6B49-A461-93978B684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253" y="1996400"/>
            <a:ext cx="6572305" cy="1761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0A8F65-7341-C943-97BD-AA31B191F585}"/>
              </a:ext>
            </a:extLst>
          </p:cNvPr>
          <p:cNvSpPr txBox="1"/>
          <p:nvPr/>
        </p:nvSpPr>
        <p:spPr>
          <a:xfrm>
            <a:off x="4731614" y="6418025"/>
            <a:ext cx="32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93734" y="1582092"/>
            <a:ext cx="2278165" cy="4444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257550" y="1714500"/>
            <a:ext cx="7123222" cy="247173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587630" y="4359225"/>
            <a:ext cx="67931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a</a:t>
            </a: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t the weekend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20" name="1.07.mp3" descr="1.07.mp3">
            <a:hlinkClick r:id="" action="ppaction://media"/>
            <a:extLst>
              <a:ext uri="{FF2B5EF4-FFF2-40B4-BE49-F238E27FC236}">
                <a16:creationId xmlns:a16="http://schemas.microsoft.com/office/drawing/2014/main" id="{3452E1CC-15C0-514B-8C78-3A3F6B738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32.0389" end="11632.58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7945" y="4614544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4052B-3BF4-704F-B063-0E4535704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745" y="2044664"/>
            <a:ext cx="6734683" cy="1812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38FA5F-2F40-0445-93AD-9B14D1746D80}"/>
              </a:ext>
            </a:extLst>
          </p:cNvPr>
          <p:cNvSpPr txBox="1"/>
          <p:nvPr/>
        </p:nvSpPr>
        <p:spPr>
          <a:xfrm>
            <a:off x="4845914" y="6320052"/>
            <a:ext cx="32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06066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 – School Subjects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93734" y="1582092"/>
            <a:ext cx="2278165" cy="4444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2901664" y="1582092"/>
            <a:ext cx="7547411" cy="260414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144229" y="4346317"/>
            <a:ext cx="54841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once a week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20" name="1.07.mp3" descr="1.07.mp3">
            <a:hlinkClick r:id="" action="ppaction://media"/>
            <a:extLst>
              <a:ext uri="{FF2B5EF4-FFF2-40B4-BE49-F238E27FC236}">
                <a16:creationId xmlns:a16="http://schemas.microsoft.com/office/drawing/2014/main" id="{3452E1CC-15C0-514B-8C78-3A3F6B738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7.8722" end="8907.38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429" y="4601636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0CA65-99CE-CE41-B16A-8CDF55F38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133" y="1942446"/>
            <a:ext cx="7128537" cy="18866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65EB7D-7386-444D-80ED-5F80DA1DFCB7}"/>
              </a:ext>
            </a:extLst>
          </p:cNvPr>
          <p:cNvSpPr txBox="1"/>
          <p:nvPr/>
        </p:nvSpPr>
        <p:spPr>
          <a:xfrm>
            <a:off x="4845914" y="6320052"/>
            <a:ext cx="32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Students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5072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1029</Words>
  <Application>Microsoft Macintosh PowerPoint</Application>
  <PresentationFormat>Widescreen</PresentationFormat>
  <Paragraphs>151</Paragraphs>
  <Slides>36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309</cp:revision>
  <dcterms:created xsi:type="dcterms:W3CDTF">2023-11-28T02:26:41Z</dcterms:created>
  <dcterms:modified xsi:type="dcterms:W3CDTF">2024-07-11T03:16:33Z</dcterms:modified>
</cp:coreProperties>
</file>