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66" r:id="rId4"/>
    <p:sldId id="267" r:id="rId5"/>
    <p:sldId id="739" r:id="rId6"/>
    <p:sldId id="330" r:id="rId7"/>
    <p:sldId id="708" r:id="rId8"/>
    <p:sldId id="709" r:id="rId9"/>
    <p:sldId id="692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729" r:id="rId20"/>
    <p:sldId id="706" r:id="rId21"/>
    <p:sldId id="732" r:id="rId22"/>
    <p:sldId id="735" r:id="rId23"/>
    <p:sldId id="734" r:id="rId24"/>
    <p:sldId id="736" r:id="rId25"/>
    <p:sldId id="740" r:id="rId26"/>
    <p:sldId id="731" r:id="rId27"/>
    <p:sldId id="737" r:id="rId28"/>
    <p:sldId id="738" r:id="rId29"/>
    <p:sldId id="302" r:id="rId30"/>
    <p:sldId id="301" r:id="rId3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1EA"/>
    <a:srgbClr val="F88438"/>
    <a:srgbClr val="F78437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37"/>
    <p:restoredTop sz="95118"/>
  </p:normalViewPr>
  <p:slideViewPr>
    <p:cSldViewPr snapToGrid="0" snapToObjects="1">
      <p:cViewPr varScale="1">
        <p:scale>
          <a:sx n="114" d="100"/>
          <a:sy n="114" d="100"/>
        </p:scale>
        <p:origin x="4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1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88F37-5B1E-4577-8E55-6D9B1D3C31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056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575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88F37-5B1E-4577-8E55-6D9B1D3C31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75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14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987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556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733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907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611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983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427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17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92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55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87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03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25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3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4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98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7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46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26" Type="http://schemas.openxmlformats.org/officeDocument/2006/relationships/slide" Target="slide15.xml"/><Relationship Id="rId3" Type="http://schemas.openxmlformats.org/officeDocument/2006/relationships/image" Target="../media/image10.png"/><Relationship Id="rId21" Type="http://schemas.openxmlformats.org/officeDocument/2006/relationships/image" Target="../media/image32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19.png"/><Relationship Id="rId25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31.pn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24" Type="http://schemas.openxmlformats.org/officeDocument/2006/relationships/slide" Target="slide13.xml"/><Relationship Id="rId5" Type="http://schemas.openxmlformats.org/officeDocument/2006/relationships/image" Target="../media/image11.png"/><Relationship Id="rId15" Type="http://schemas.openxmlformats.org/officeDocument/2006/relationships/image" Target="../media/image15.png"/><Relationship Id="rId23" Type="http://schemas.openxmlformats.org/officeDocument/2006/relationships/slide" Target="slide11.xml"/><Relationship Id="rId28" Type="http://schemas.openxmlformats.org/officeDocument/2006/relationships/slide" Target="slide18.xml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31" Type="http://schemas.openxmlformats.org/officeDocument/2006/relationships/slide" Target="slide17.xml"/><Relationship Id="rId4" Type="http://schemas.openxmlformats.org/officeDocument/2006/relationships/image" Target="../media/image13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slide" Target="slide19.xml"/><Relationship Id="rId27" Type="http://schemas.openxmlformats.org/officeDocument/2006/relationships/slide" Target="slide16.xml"/><Relationship Id="rId30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1989534" y="2306791"/>
            <a:ext cx="8212931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1 – NEW SCHOOL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6 – Review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190F2-A1B0-474D-8B64-64507EFD8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612" y="3706489"/>
            <a:ext cx="4270631" cy="3007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805" y="3493934"/>
            <a:ext cx="4964243" cy="34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MsPham-0936082789">
            <a:extLst>
              <a:ext uri="{FF2B5EF4-FFF2-40B4-BE49-F238E27FC236}">
                <a16:creationId xmlns:a16="http://schemas.microsoft.com/office/drawing/2014/main" id="{0AA1C82A-4721-431F-A3FE-428C0E448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32638" y="1151949"/>
            <a:ext cx="383145" cy="9429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1" y="588749"/>
            <a:ext cx="3858728" cy="236850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7" y="674261"/>
            <a:ext cx="383145" cy="3152055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157" y="657785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>
            <a:off x="7144333" y="3492426"/>
            <a:ext cx="1575207" cy="942986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4565418" y="3827219"/>
            <a:ext cx="1452187" cy="864051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13" y="6239811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2581708" y="4596480"/>
            <a:ext cx="1635824" cy="1639171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701">
            <a:off x="14189768" y="8846206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4072" y="7725938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2437213" y="3161851"/>
            <a:ext cx="1523306" cy="969522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137023" y="3699109"/>
            <a:ext cx="1927438" cy="1194469"/>
          </a:xfrm>
          <a:prstGeom prst="ellipse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9108675" y="4577225"/>
            <a:ext cx="1110139" cy="1357833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13581607" y="6369802"/>
            <a:ext cx="958347" cy="657254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5200635" y="7694188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77">
            <a:off x="9030920" y="2347585"/>
            <a:ext cx="2014473" cy="2014473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257" y="1736616"/>
            <a:ext cx="1298597" cy="1298597"/>
          </a:xfrm>
          <a:prstGeom prst="rect">
            <a:avLst/>
          </a:prstGeom>
        </p:spPr>
      </p:pic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70" y="1432776"/>
            <a:ext cx="788974" cy="550005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5628955" y="1859987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70" y="1432776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795" y="2044312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6" y="1399273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5678664" y="1870158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30" y="1399273"/>
            <a:ext cx="788974" cy="550005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 rot="16200000">
            <a:off x="5384050" y="1929208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6" y="1400338"/>
            <a:ext cx="788974" cy="550005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 rot="5400000">
            <a:off x="5411120" y="1873577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6" y="1399540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5354747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6" y="1399273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00" y="1399273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 rot="4547968">
            <a:off x="5362040" y="1963506"/>
            <a:ext cx="963122" cy="576566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5267212" y="1744488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00" y="1420606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90" y="1401384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5436754" y="1598649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8" y="1383298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30" y="1402095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6465" flipV="1">
            <a:off x="6011171" y="4755896"/>
            <a:ext cx="1465454" cy="1221214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5337868" y="1802005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2" y="1439220"/>
            <a:ext cx="788974" cy="550005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:a16="http://schemas.microsoft.com/office/drawing/2014/main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5364669" y="1646573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8" y="1381813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5221540" y="1855570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4" y="1400887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2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0490319" y="173415"/>
            <a:ext cx="1382593" cy="50084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</a:rPr>
              <a:t>EXIT</a:t>
            </a:r>
          </a:p>
        </p:txBody>
      </p:sp>
      <p:sp>
        <p:nvSpPr>
          <p:cNvPr id="2" name="Oval 1">
            <a:hlinkClick r:id="rId23" action="ppaction://hlinksldjump"/>
          </p:cNvPr>
          <p:cNvSpPr/>
          <p:nvPr/>
        </p:nvSpPr>
        <p:spPr>
          <a:xfrm rot="19961494">
            <a:off x="213131" y="3881448"/>
            <a:ext cx="1694981" cy="1002794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4" action="ppaction://hlinksldjump"/>
          </p:cNvPr>
          <p:cNvSpPr/>
          <p:nvPr/>
        </p:nvSpPr>
        <p:spPr>
          <a:xfrm rot="19961494">
            <a:off x="2550704" y="4951697"/>
            <a:ext cx="1755242" cy="111114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25" action="ppaction://hlinksldjump"/>
          </p:cNvPr>
          <p:cNvSpPr/>
          <p:nvPr/>
        </p:nvSpPr>
        <p:spPr>
          <a:xfrm rot="297800">
            <a:off x="2631604" y="3204865"/>
            <a:ext cx="1538763" cy="111350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3" name="Oval 142">
            <a:hlinkClick r:id="rId26" action="ppaction://hlinksldjump"/>
          </p:cNvPr>
          <p:cNvSpPr/>
          <p:nvPr/>
        </p:nvSpPr>
        <p:spPr>
          <a:xfrm>
            <a:off x="9085245" y="4552571"/>
            <a:ext cx="1405074" cy="155915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8" name="Oval 147">
            <a:hlinkClick r:id="rId27" action="ppaction://hlinksldjump"/>
          </p:cNvPr>
          <p:cNvSpPr/>
          <p:nvPr/>
        </p:nvSpPr>
        <p:spPr>
          <a:xfrm>
            <a:off x="4577441" y="3701626"/>
            <a:ext cx="1481840" cy="1162097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0" name="Oval 149">
            <a:hlinkClick r:id="rId28" action="ppaction://hlinksldjump"/>
          </p:cNvPr>
          <p:cNvSpPr/>
          <p:nvPr/>
        </p:nvSpPr>
        <p:spPr>
          <a:xfrm rot="531290">
            <a:off x="9064852" y="2742879"/>
            <a:ext cx="1665914" cy="1156590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2" name="Oval 151">
            <a:hlinkClick r:id="" action="ppaction://noaction"/>
          </p:cNvPr>
          <p:cNvSpPr/>
          <p:nvPr/>
        </p:nvSpPr>
        <p:spPr>
          <a:xfrm rot="21218231">
            <a:off x="15533123" y="6086169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" action="ppaction://noaction"/>
          </p:cNvPr>
          <p:cNvSpPr/>
          <p:nvPr/>
        </p:nvSpPr>
        <p:spPr>
          <a:xfrm rot="171325">
            <a:off x="12580650" y="7699842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" action="ppaction://noaction"/>
          </p:cNvPr>
          <p:cNvSpPr/>
          <p:nvPr/>
        </p:nvSpPr>
        <p:spPr>
          <a:xfrm>
            <a:off x="15173096" y="7654305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6" name="Oval 155">
            <a:hlinkClick r:id="" action="ppaction://noaction"/>
          </p:cNvPr>
          <p:cNvSpPr/>
          <p:nvPr/>
        </p:nvSpPr>
        <p:spPr>
          <a:xfrm rot="839397">
            <a:off x="13991900" y="8897505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D244316-0CCF-68CC-82F6-DE70452B5A42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1"/>
            <a:ext cx="1482362" cy="1102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627976-FED2-2E4D-8902-1D2061B7734D}"/>
              </a:ext>
            </a:extLst>
          </p:cNvPr>
          <p:cNvSpPr txBox="1"/>
          <p:nvPr/>
        </p:nvSpPr>
        <p:spPr>
          <a:xfrm>
            <a:off x="3918035" y="6175177"/>
            <a:ext cx="4451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b="1" dirty="0"/>
              <a:t>Click on “Number” to show the question. </a:t>
            </a:r>
          </a:p>
          <a:p>
            <a:pPr marL="285750" indent="-285750">
              <a:buFontTx/>
              <a:buChar char="-"/>
            </a:pPr>
            <a:r>
              <a:rPr lang="en-VN" b="1" dirty="0"/>
              <a:t>Click on the fish to get points. </a:t>
            </a:r>
          </a:p>
        </p:txBody>
      </p:sp>
      <p:sp>
        <p:nvSpPr>
          <p:cNvPr id="78" name="Oval 77">
            <a:hlinkClick r:id="rId30" action="ppaction://hlinksldjump"/>
            <a:extLst>
              <a:ext uri="{FF2B5EF4-FFF2-40B4-BE49-F238E27FC236}">
                <a16:creationId xmlns:a16="http://schemas.microsoft.com/office/drawing/2014/main" id="{F48987F6-5066-2949-A05B-04DB9C13FAE6}"/>
              </a:ext>
            </a:extLst>
          </p:cNvPr>
          <p:cNvSpPr/>
          <p:nvPr/>
        </p:nvSpPr>
        <p:spPr>
          <a:xfrm>
            <a:off x="6047987" y="4429294"/>
            <a:ext cx="1527182" cy="168243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81" name="Oval 80">
            <a:hlinkClick r:id="rId31" action="ppaction://hlinksldjump"/>
            <a:extLst>
              <a:ext uri="{FF2B5EF4-FFF2-40B4-BE49-F238E27FC236}">
                <a16:creationId xmlns:a16="http://schemas.microsoft.com/office/drawing/2014/main" id="{D32DFA5F-BBA6-2B45-BE31-142371F7A52A}"/>
              </a:ext>
            </a:extLst>
          </p:cNvPr>
          <p:cNvSpPr/>
          <p:nvPr/>
        </p:nvSpPr>
        <p:spPr>
          <a:xfrm>
            <a:off x="7082614" y="3295858"/>
            <a:ext cx="1950174" cy="1294086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634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43" grpId="0" animBg="1"/>
      <p:bldP spid="148" grpId="0" animBg="1"/>
      <p:bldP spid="150" grpId="0" animBg="1"/>
      <p:bldP spid="152" grpId="0" animBg="1"/>
      <p:bldP spid="153" grpId="0" animBg="1"/>
      <p:bldP spid="154" grpId="0" animBg="1"/>
      <p:bldP spid="156" grpId="0" animBg="1"/>
      <p:bldP spid="78" grpId="0" animBg="1"/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48D61BDC-2877-E2F0-296E-0E70C83F2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476" y="64622"/>
            <a:ext cx="2373865" cy="2633741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78" name="back">
            <a:hlinkClick r:id="rId8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208771" y="5928571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513405" y="1301859"/>
            <a:ext cx="11486729" cy="4811876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MsPham0936082789">
            <a:extLst>
              <a:ext uri="{FF2B5EF4-FFF2-40B4-BE49-F238E27FC236}">
                <a16:creationId xmlns:a16="http://schemas.microsoft.com/office/drawing/2014/main" id="{2EEC0455-FE35-490B-E70B-AB901CD44F79}"/>
              </a:ext>
            </a:extLst>
          </p:cNvPr>
          <p:cNvSpPr txBox="1"/>
          <p:nvPr/>
        </p:nvSpPr>
        <p:spPr>
          <a:xfrm>
            <a:off x="490112" y="1565397"/>
            <a:ext cx="11123834" cy="6265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000" dirty="0">
                <a:solidFill>
                  <a:prstClr val="black"/>
                </a:solidFill>
              </a:rPr>
              <a:t>When does </a:t>
            </a:r>
            <a:r>
              <a:rPr lang="en-US" sz="4000" dirty="0" err="1">
                <a:solidFill>
                  <a:prstClr val="black"/>
                </a:solidFill>
              </a:rPr>
              <a:t>Elif</a:t>
            </a:r>
            <a:r>
              <a:rPr lang="en-US" sz="4000" dirty="0">
                <a:solidFill>
                  <a:prstClr val="black"/>
                </a:solidFill>
              </a:rPr>
              <a:t> have English homework? 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6368B98-B055-95C1-9061-16C1884CD638}"/>
              </a:ext>
            </a:extLst>
          </p:cNvPr>
          <p:cNvSpPr/>
          <p:nvPr/>
        </p:nvSpPr>
        <p:spPr>
          <a:xfrm rot="2824613">
            <a:off x="5013423" y="3795267"/>
            <a:ext cx="438199" cy="55717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755E2B-F186-634E-922A-F100864208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1" t="15642"/>
          <a:stretch/>
        </p:blipFill>
        <p:spPr>
          <a:xfrm>
            <a:off x="809846" y="2254343"/>
            <a:ext cx="10572306" cy="2633740"/>
          </a:xfrm>
          <a:prstGeom prst="rect">
            <a:avLst/>
          </a:prstGeom>
        </p:spPr>
      </p:pic>
      <p:sp>
        <p:nvSpPr>
          <p:cNvPr id="27" name="Rectangle: Rounded Corners 13">
            <a:extLst>
              <a:ext uri="{FF2B5EF4-FFF2-40B4-BE49-F238E27FC236}">
                <a16:creationId xmlns:a16="http://schemas.microsoft.com/office/drawing/2014/main" id="{5DCFA233-7355-1E47-B607-1A8CFE37B44D}"/>
              </a:ext>
            </a:extLst>
          </p:cNvPr>
          <p:cNvSpPr/>
          <p:nvPr/>
        </p:nvSpPr>
        <p:spPr>
          <a:xfrm>
            <a:off x="5079137" y="6214470"/>
            <a:ext cx="2033725" cy="5472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30" name="MsPham0936082789">
            <a:extLst>
              <a:ext uri="{FF2B5EF4-FFF2-40B4-BE49-F238E27FC236}">
                <a16:creationId xmlns:a16="http://schemas.microsoft.com/office/drawing/2014/main" id="{23A4A8C6-ECC5-174F-BA11-4C5D1FCCAA94}"/>
              </a:ext>
            </a:extLst>
          </p:cNvPr>
          <p:cNvSpPr txBox="1"/>
          <p:nvPr/>
        </p:nvSpPr>
        <p:spPr>
          <a:xfrm>
            <a:off x="480618" y="4878046"/>
            <a:ext cx="11123834" cy="12105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ct val="9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FF0000"/>
                </a:solidFill>
              </a:rPr>
              <a:t>She always has English homework</a:t>
            </a:r>
          </a:p>
          <a:p>
            <a:pPr defTabSz="609630">
              <a:lnSpc>
                <a:spcPct val="9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FF0000"/>
                </a:solidFill>
              </a:rPr>
              <a:t> on Thursdays. </a:t>
            </a:r>
          </a:p>
        </p:txBody>
      </p:sp>
    </p:spTree>
    <p:extLst>
      <p:ext uri="{BB962C8B-B14F-4D97-AF65-F5344CB8AC3E}">
        <p14:creationId xmlns:p14="http://schemas.microsoft.com/office/powerpoint/2010/main" val="16120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FDA55ED1-6560-76DF-18F0-28A18C8D58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23" y="58299"/>
            <a:ext cx="2438630" cy="2705596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78" name="back">
            <a:hlinkClick r:id="rId8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106863" y="5907751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3" name="cauhoi">
            <a:extLst>
              <a:ext uri="{FF2B5EF4-FFF2-40B4-BE49-F238E27FC236}">
                <a16:creationId xmlns:a16="http://schemas.microsoft.com/office/drawing/2014/main" id="{2BA49A7F-AACC-7E47-A0EE-98E18C32BDD5}"/>
              </a:ext>
            </a:extLst>
          </p:cNvPr>
          <p:cNvSpPr/>
          <p:nvPr/>
        </p:nvSpPr>
        <p:spPr>
          <a:xfrm>
            <a:off x="513405" y="1466859"/>
            <a:ext cx="11486729" cy="464687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4" name="MsPham0936082789">
            <a:extLst>
              <a:ext uri="{FF2B5EF4-FFF2-40B4-BE49-F238E27FC236}">
                <a16:creationId xmlns:a16="http://schemas.microsoft.com/office/drawing/2014/main" id="{500BC25C-322F-1342-80C5-85169237C2AD}"/>
              </a:ext>
            </a:extLst>
          </p:cNvPr>
          <p:cNvSpPr txBox="1"/>
          <p:nvPr/>
        </p:nvSpPr>
        <p:spPr>
          <a:xfrm>
            <a:off x="480619" y="1636894"/>
            <a:ext cx="11123834" cy="6265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000" dirty="0">
                <a:solidFill>
                  <a:prstClr val="black"/>
                </a:solidFill>
              </a:rPr>
              <a:t>When does </a:t>
            </a:r>
            <a:r>
              <a:rPr lang="en-US" sz="4000" dirty="0" err="1">
                <a:solidFill>
                  <a:prstClr val="black"/>
                </a:solidFill>
              </a:rPr>
              <a:t>Elif</a:t>
            </a:r>
            <a:r>
              <a:rPr lang="en-US" sz="4000" dirty="0">
                <a:solidFill>
                  <a:prstClr val="black"/>
                </a:solidFill>
              </a:rPr>
              <a:t> have </a:t>
            </a:r>
            <a:r>
              <a:rPr lang="en-US" sz="4000" dirty="0" err="1">
                <a:solidFill>
                  <a:prstClr val="black"/>
                </a:solidFill>
              </a:rPr>
              <a:t>maths</a:t>
            </a:r>
            <a:r>
              <a:rPr lang="en-US" sz="4000" dirty="0">
                <a:solidFill>
                  <a:prstClr val="black"/>
                </a:solidFill>
              </a:rPr>
              <a:t> homework?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418564A-EA47-AE46-B285-CEB0759785F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1" t="15642"/>
          <a:stretch/>
        </p:blipFill>
        <p:spPr>
          <a:xfrm>
            <a:off x="809846" y="2302169"/>
            <a:ext cx="10572306" cy="2633740"/>
          </a:xfrm>
          <a:prstGeom prst="rect">
            <a:avLst/>
          </a:prstGeom>
        </p:spPr>
      </p:pic>
      <p:sp>
        <p:nvSpPr>
          <p:cNvPr id="36" name="Rectangle: Rounded Corners 13">
            <a:extLst>
              <a:ext uri="{FF2B5EF4-FFF2-40B4-BE49-F238E27FC236}">
                <a16:creationId xmlns:a16="http://schemas.microsoft.com/office/drawing/2014/main" id="{B3B5FE05-33C0-3044-9988-5A56B21F11F9}"/>
              </a:ext>
            </a:extLst>
          </p:cNvPr>
          <p:cNvSpPr/>
          <p:nvPr/>
        </p:nvSpPr>
        <p:spPr>
          <a:xfrm>
            <a:off x="5079137" y="6214470"/>
            <a:ext cx="2033725" cy="5472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37" name="MsPham0936082789">
            <a:extLst>
              <a:ext uri="{FF2B5EF4-FFF2-40B4-BE49-F238E27FC236}">
                <a16:creationId xmlns:a16="http://schemas.microsoft.com/office/drawing/2014/main" id="{4F5FEF49-1332-6446-8616-B7B5A9D4CEB6}"/>
              </a:ext>
            </a:extLst>
          </p:cNvPr>
          <p:cNvSpPr txBox="1"/>
          <p:nvPr/>
        </p:nvSpPr>
        <p:spPr>
          <a:xfrm>
            <a:off x="480619" y="5016138"/>
            <a:ext cx="11123834" cy="10874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ct val="8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FF0000"/>
                </a:solidFill>
              </a:rPr>
              <a:t>She always has </a:t>
            </a:r>
            <a:r>
              <a:rPr lang="en-US" sz="4000" dirty="0" err="1">
                <a:solidFill>
                  <a:srgbClr val="FF0000"/>
                </a:solidFill>
              </a:rPr>
              <a:t>maths</a:t>
            </a:r>
            <a:r>
              <a:rPr lang="en-US" sz="4000" dirty="0">
                <a:solidFill>
                  <a:srgbClr val="FF0000"/>
                </a:solidFill>
              </a:rPr>
              <a:t> homework </a:t>
            </a:r>
          </a:p>
          <a:p>
            <a:pPr defTabSz="609630">
              <a:lnSpc>
                <a:spcPct val="8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FF0000"/>
                </a:solidFill>
              </a:rPr>
              <a:t>on Wednesday. </a:t>
            </a:r>
          </a:p>
        </p:txBody>
      </p:sp>
    </p:spTree>
    <p:extLst>
      <p:ext uri="{BB962C8B-B14F-4D97-AF65-F5344CB8AC3E}">
        <p14:creationId xmlns:p14="http://schemas.microsoft.com/office/powerpoint/2010/main" val="5848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9F5CBDF3-B64A-976F-20A6-5E121DB796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28" name="kingofsea">
            <a:extLst>
              <a:ext uri="{FF2B5EF4-FFF2-40B4-BE49-F238E27FC236}">
                <a16:creationId xmlns:a16="http://schemas.microsoft.com/office/drawing/2014/main" id="{6144B113-14E7-4274-93D5-508AB34327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pic>
        <p:nvPicPr>
          <p:cNvPr id="44" name="back">
            <a:hlinkClick r:id="rId8" action="ppaction://hlinksldjump"/>
            <a:extLst>
              <a:ext uri="{FF2B5EF4-FFF2-40B4-BE49-F238E27FC236}">
                <a16:creationId xmlns:a16="http://schemas.microsoft.com/office/drawing/2014/main" id="{622EEF67-B021-4A6B-B5A4-7D2A123618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208771" y="5911927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5" name="cauhoi">
            <a:extLst>
              <a:ext uri="{FF2B5EF4-FFF2-40B4-BE49-F238E27FC236}">
                <a16:creationId xmlns:a16="http://schemas.microsoft.com/office/drawing/2014/main" id="{3A5927A1-6AAC-EC47-8765-9F53BFDFB268}"/>
              </a:ext>
            </a:extLst>
          </p:cNvPr>
          <p:cNvSpPr/>
          <p:nvPr/>
        </p:nvSpPr>
        <p:spPr>
          <a:xfrm>
            <a:off x="321539" y="1466859"/>
            <a:ext cx="11678595" cy="4747611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MsPham0936082789">
            <a:extLst>
              <a:ext uri="{FF2B5EF4-FFF2-40B4-BE49-F238E27FC236}">
                <a16:creationId xmlns:a16="http://schemas.microsoft.com/office/drawing/2014/main" id="{CEEEBDE1-BF96-3C4B-8B46-D5E1A1969635}"/>
              </a:ext>
            </a:extLst>
          </p:cNvPr>
          <p:cNvSpPr txBox="1"/>
          <p:nvPr/>
        </p:nvSpPr>
        <p:spPr>
          <a:xfrm>
            <a:off x="267920" y="1717012"/>
            <a:ext cx="11123834" cy="6265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3900" dirty="0">
                <a:solidFill>
                  <a:prstClr val="black"/>
                </a:solidFill>
              </a:rPr>
              <a:t>How often does </a:t>
            </a:r>
            <a:r>
              <a:rPr lang="en-US" sz="3900" dirty="0" err="1">
                <a:solidFill>
                  <a:prstClr val="black"/>
                </a:solidFill>
              </a:rPr>
              <a:t>Elif</a:t>
            </a:r>
            <a:r>
              <a:rPr lang="en-US" sz="3900" dirty="0">
                <a:solidFill>
                  <a:prstClr val="black"/>
                </a:solidFill>
              </a:rPr>
              <a:t> have swimming lessons?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36FEB6F-8C7B-6A42-83E4-E435D09139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1" t="15642"/>
          <a:stretch/>
        </p:blipFill>
        <p:spPr>
          <a:xfrm>
            <a:off x="809846" y="2550320"/>
            <a:ext cx="10572306" cy="2633740"/>
          </a:xfrm>
          <a:prstGeom prst="rect">
            <a:avLst/>
          </a:prstGeom>
        </p:spPr>
      </p:pic>
      <p:sp>
        <p:nvSpPr>
          <p:cNvPr id="46" name="Rectangle: Rounded Corners 13">
            <a:extLst>
              <a:ext uri="{FF2B5EF4-FFF2-40B4-BE49-F238E27FC236}">
                <a16:creationId xmlns:a16="http://schemas.microsoft.com/office/drawing/2014/main" id="{80A0AFF7-5490-BA48-98AD-4EC7BD31FFC2}"/>
              </a:ext>
            </a:extLst>
          </p:cNvPr>
          <p:cNvSpPr/>
          <p:nvPr/>
        </p:nvSpPr>
        <p:spPr>
          <a:xfrm>
            <a:off x="5079137" y="6214470"/>
            <a:ext cx="2033725" cy="5472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47" name="MsPham0936082789">
            <a:extLst>
              <a:ext uri="{FF2B5EF4-FFF2-40B4-BE49-F238E27FC236}">
                <a16:creationId xmlns:a16="http://schemas.microsoft.com/office/drawing/2014/main" id="{55F022F3-59BA-B648-9CC8-6B9DEF7BCCCD}"/>
              </a:ext>
            </a:extLst>
          </p:cNvPr>
          <p:cNvSpPr txBox="1"/>
          <p:nvPr/>
        </p:nvSpPr>
        <p:spPr>
          <a:xfrm>
            <a:off x="321539" y="5310805"/>
            <a:ext cx="11123834" cy="6265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000" dirty="0">
                <a:solidFill>
                  <a:srgbClr val="FF0000"/>
                </a:solidFill>
              </a:rPr>
              <a:t>She has swimming lessons twice a week. </a:t>
            </a:r>
          </a:p>
        </p:txBody>
      </p:sp>
    </p:spTree>
    <p:extLst>
      <p:ext uri="{BB962C8B-B14F-4D97-AF65-F5344CB8AC3E}">
        <p14:creationId xmlns:p14="http://schemas.microsoft.com/office/powerpoint/2010/main" val="19761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E88B40CC-23B5-7F05-9847-5E1CF7DC6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31" name="kingofsea">
            <a:extLst>
              <a:ext uri="{FF2B5EF4-FFF2-40B4-BE49-F238E27FC236}">
                <a16:creationId xmlns:a16="http://schemas.microsoft.com/office/drawing/2014/main" id="{332D2347-2072-4AC3-86A0-78BBAB5F6B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23" y="96309"/>
            <a:ext cx="2438630" cy="2705596"/>
          </a:xfrm>
          <a:prstGeom prst="rect">
            <a:avLst/>
          </a:prstGeom>
        </p:spPr>
      </p:pic>
      <p:pic>
        <p:nvPicPr>
          <p:cNvPr id="43" name="back">
            <a:hlinkClick r:id="rId8" action="ppaction://hlinksldjump"/>
            <a:extLst>
              <a:ext uri="{FF2B5EF4-FFF2-40B4-BE49-F238E27FC236}">
                <a16:creationId xmlns:a16="http://schemas.microsoft.com/office/drawing/2014/main" id="{2B5184DD-7D12-4E67-92F8-FFAE002840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208771" y="5864734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5" name="cauhoi">
            <a:extLst>
              <a:ext uri="{FF2B5EF4-FFF2-40B4-BE49-F238E27FC236}">
                <a16:creationId xmlns:a16="http://schemas.microsoft.com/office/drawing/2014/main" id="{03523E9D-403C-1A46-8E29-B80DACD92548}"/>
              </a:ext>
            </a:extLst>
          </p:cNvPr>
          <p:cNvSpPr/>
          <p:nvPr/>
        </p:nvSpPr>
        <p:spPr>
          <a:xfrm>
            <a:off x="513405" y="1466859"/>
            <a:ext cx="11486729" cy="464687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MsPham0936082789">
            <a:extLst>
              <a:ext uri="{FF2B5EF4-FFF2-40B4-BE49-F238E27FC236}">
                <a16:creationId xmlns:a16="http://schemas.microsoft.com/office/drawing/2014/main" id="{83F61621-9041-B14E-A128-27B5EA7F7CBD}"/>
              </a:ext>
            </a:extLst>
          </p:cNvPr>
          <p:cNvSpPr txBox="1"/>
          <p:nvPr/>
        </p:nvSpPr>
        <p:spPr>
          <a:xfrm>
            <a:off x="534082" y="1700803"/>
            <a:ext cx="11123834" cy="6265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000" dirty="0">
                <a:solidFill>
                  <a:prstClr val="black"/>
                </a:solidFill>
              </a:rPr>
              <a:t>How often does </a:t>
            </a:r>
            <a:r>
              <a:rPr lang="en-US" sz="4000" dirty="0" err="1">
                <a:solidFill>
                  <a:prstClr val="black"/>
                </a:solidFill>
              </a:rPr>
              <a:t>Elif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practise</a:t>
            </a:r>
            <a:r>
              <a:rPr lang="en-US" sz="4000" dirty="0">
                <a:solidFill>
                  <a:prstClr val="black"/>
                </a:solidFill>
              </a:rPr>
              <a:t> piano?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3B7FD91-EF21-4C4F-948C-5B195176FD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1" t="15642"/>
          <a:stretch/>
        </p:blipFill>
        <p:spPr>
          <a:xfrm>
            <a:off x="809846" y="2516910"/>
            <a:ext cx="10572306" cy="2633740"/>
          </a:xfrm>
          <a:prstGeom prst="rect">
            <a:avLst/>
          </a:prstGeom>
        </p:spPr>
      </p:pic>
      <p:sp>
        <p:nvSpPr>
          <p:cNvPr id="30" name="Rectangle: Rounded Corners 13">
            <a:extLst>
              <a:ext uri="{FF2B5EF4-FFF2-40B4-BE49-F238E27FC236}">
                <a16:creationId xmlns:a16="http://schemas.microsoft.com/office/drawing/2014/main" id="{48F912B8-475B-1846-9D9B-84CF0FBDD9B4}"/>
              </a:ext>
            </a:extLst>
          </p:cNvPr>
          <p:cNvSpPr/>
          <p:nvPr/>
        </p:nvSpPr>
        <p:spPr>
          <a:xfrm>
            <a:off x="5079137" y="6214470"/>
            <a:ext cx="2033725" cy="5472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B4DDED21-AFB8-9C4C-AF4A-F4E93EF3ADDF}"/>
              </a:ext>
            </a:extLst>
          </p:cNvPr>
          <p:cNvSpPr txBox="1"/>
          <p:nvPr/>
        </p:nvSpPr>
        <p:spPr>
          <a:xfrm>
            <a:off x="1354693" y="5285782"/>
            <a:ext cx="9597376" cy="6381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400" dirty="0">
                <a:solidFill>
                  <a:srgbClr val="FF0000"/>
                </a:solidFill>
              </a:rPr>
              <a:t>She </a:t>
            </a:r>
            <a:r>
              <a:rPr lang="en-US" sz="4400" dirty="0" err="1">
                <a:solidFill>
                  <a:srgbClr val="FF0000"/>
                </a:solidFill>
              </a:rPr>
              <a:t>practises</a:t>
            </a:r>
            <a:r>
              <a:rPr lang="en-US" sz="4400" dirty="0">
                <a:solidFill>
                  <a:srgbClr val="FF0000"/>
                </a:solidFill>
              </a:rPr>
              <a:t> piano every day. </a:t>
            </a:r>
          </a:p>
        </p:txBody>
      </p:sp>
    </p:spTree>
    <p:extLst>
      <p:ext uri="{BB962C8B-B14F-4D97-AF65-F5344CB8AC3E}">
        <p14:creationId xmlns:p14="http://schemas.microsoft.com/office/powerpoint/2010/main" val="11760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0DCE9636-8A56-BBDD-2923-4EFE0A1FD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68" y="0"/>
            <a:ext cx="2438630" cy="2705596"/>
          </a:xfrm>
          <a:prstGeom prst="rect">
            <a:avLst/>
          </a:prstGeom>
        </p:spPr>
      </p:pic>
      <p:pic>
        <p:nvPicPr>
          <p:cNvPr id="38" name="back">
            <a:hlinkClick r:id="rId8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106863" y="5856049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0" name="cauhoi">
            <a:extLst>
              <a:ext uri="{FF2B5EF4-FFF2-40B4-BE49-F238E27FC236}">
                <a16:creationId xmlns:a16="http://schemas.microsoft.com/office/drawing/2014/main" id="{291F4CD7-87D8-2F49-9609-B3070FB89A36}"/>
              </a:ext>
            </a:extLst>
          </p:cNvPr>
          <p:cNvSpPr/>
          <p:nvPr/>
        </p:nvSpPr>
        <p:spPr>
          <a:xfrm>
            <a:off x="513405" y="1466859"/>
            <a:ext cx="11486729" cy="464687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" name="MsPham0936082789">
            <a:extLst>
              <a:ext uri="{FF2B5EF4-FFF2-40B4-BE49-F238E27FC236}">
                <a16:creationId xmlns:a16="http://schemas.microsoft.com/office/drawing/2014/main" id="{5CBD6F24-7D89-584E-94AA-9E9CC60AC755}"/>
              </a:ext>
            </a:extLst>
          </p:cNvPr>
          <p:cNvSpPr txBox="1"/>
          <p:nvPr/>
        </p:nvSpPr>
        <p:spPr>
          <a:xfrm>
            <a:off x="480618" y="1717551"/>
            <a:ext cx="11123834" cy="6265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000" dirty="0">
                <a:solidFill>
                  <a:prstClr val="black"/>
                </a:solidFill>
              </a:rPr>
              <a:t>When does </a:t>
            </a:r>
            <a:r>
              <a:rPr lang="en-US" sz="4000" dirty="0" err="1">
                <a:solidFill>
                  <a:prstClr val="black"/>
                </a:solidFill>
              </a:rPr>
              <a:t>Elif</a:t>
            </a:r>
            <a:r>
              <a:rPr lang="en-US" sz="4000" dirty="0">
                <a:solidFill>
                  <a:prstClr val="black"/>
                </a:solidFill>
              </a:rPr>
              <a:t> have piano lessons?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7A8E57-25C2-6E49-BEB7-0389E6E45A1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1" t="15642"/>
          <a:stretch/>
        </p:blipFill>
        <p:spPr>
          <a:xfrm>
            <a:off x="809846" y="2516910"/>
            <a:ext cx="10572306" cy="2633740"/>
          </a:xfrm>
          <a:prstGeom prst="rect">
            <a:avLst/>
          </a:prstGeom>
        </p:spPr>
      </p:pic>
      <p:sp>
        <p:nvSpPr>
          <p:cNvPr id="44" name="Rectangle: Rounded Corners 13">
            <a:extLst>
              <a:ext uri="{FF2B5EF4-FFF2-40B4-BE49-F238E27FC236}">
                <a16:creationId xmlns:a16="http://schemas.microsoft.com/office/drawing/2014/main" id="{FD477262-2708-734D-A603-E26317C6A254}"/>
              </a:ext>
            </a:extLst>
          </p:cNvPr>
          <p:cNvSpPr/>
          <p:nvPr/>
        </p:nvSpPr>
        <p:spPr>
          <a:xfrm>
            <a:off x="5079137" y="6214470"/>
            <a:ext cx="2033725" cy="5472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69BAB459-5E27-D345-98C9-7A2FB706C6A4}"/>
              </a:ext>
            </a:extLst>
          </p:cNvPr>
          <p:cNvSpPr txBox="1"/>
          <p:nvPr/>
        </p:nvSpPr>
        <p:spPr>
          <a:xfrm>
            <a:off x="342206" y="5297452"/>
            <a:ext cx="11123834" cy="6148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3600" dirty="0">
                <a:solidFill>
                  <a:srgbClr val="FF0000"/>
                </a:solidFill>
              </a:rPr>
              <a:t>She has piano lessons on Tuesdays and Fridays. </a:t>
            </a:r>
          </a:p>
        </p:txBody>
      </p:sp>
    </p:spTree>
    <p:extLst>
      <p:ext uri="{BB962C8B-B14F-4D97-AF65-F5344CB8AC3E}">
        <p14:creationId xmlns:p14="http://schemas.microsoft.com/office/powerpoint/2010/main" val="37436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0AE09F37-D52C-6871-F0E2-F9376FFDFE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33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47" name="kingofsea">
            <a:extLst>
              <a:ext uri="{FF2B5EF4-FFF2-40B4-BE49-F238E27FC236}">
                <a16:creationId xmlns:a16="http://schemas.microsoft.com/office/drawing/2014/main" id="{4AF5AA29-02DF-4604-A026-01EBC8DB5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23" y="63693"/>
            <a:ext cx="2438630" cy="2705596"/>
          </a:xfrm>
          <a:prstGeom prst="rect">
            <a:avLst/>
          </a:prstGeom>
        </p:spPr>
      </p:pic>
      <p:pic>
        <p:nvPicPr>
          <p:cNvPr id="60" name="back">
            <a:hlinkClick r:id="rId8" action="ppaction://hlinksldjump"/>
            <a:extLst>
              <a:ext uri="{FF2B5EF4-FFF2-40B4-BE49-F238E27FC236}">
                <a16:creationId xmlns:a16="http://schemas.microsoft.com/office/drawing/2014/main" id="{8B6DB64A-CAD0-448D-8E54-B8A3BC903F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106863" y="5884457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5" name="cauhoi">
            <a:extLst>
              <a:ext uri="{FF2B5EF4-FFF2-40B4-BE49-F238E27FC236}">
                <a16:creationId xmlns:a16="http://schemas.microsoft.com/office/drawing/2014/main" id="{B2C1C6CC-2559-BB44-8DFD-55634C97A028}"/>
              </a:ext>
            </a:extLst>
          </p:cNvPr>
          <p:cNvSpPr/>
          <p:nvPr/>
        </p:nvSpPr>
        <p:spPr>
          <a:xfrm>
            <a:off x="513405" y="1466859"/>
            <a:ext cx="11486729" cy="464687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MsPham0936082789">
            <a:extLst>
              <a:ext uri="{FF2B5EF4-FFF2-40B4-BE49-F238E27FC236}">
                <a16:creationId xmlns:a16="http://schemas.microsoft.com/office/drawing/2014/main" id="{C9E2BE90-B111-A54D-B266-D0A33D3A36B4}"/>
              </a:ext>
            </a:extLst>
          </p:cNvPr>
          <p:cNvSpPr txBox="1"/>
          <p:nvPr/>
        </p:nvSpPr>
        <p:spPr>
          <a:xfrm>
            <a:off x="480618" y="1717551"/>
            <a:ext cx="11123834" cy="6265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000" dirty="0">
                <a:solidFill>
                  <a:prstClr val="black"/>
                </a:solidFill>
              </a:rPr>
              <a:t>How often does </a:t>
            </a:r>
            <a:r>
              <a:rPr lang="en-US" sz="4000" dirty="0" err="1">
                <a:solidFill>
                  <a:prstClr val="black"/>
                </a:solidFill>
              </a:rPr>
              <a:t>Elif</a:t>
            </a:r>
            <a:r>
              <a:rPr lang="en-US" sz="4000" dirty="0">
                <a:solidFill>
                  <a:prstClr val="black"/>
                </a:solidFill>
              </a:rPr>
              <a:t> visit Granny?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DBFDB2E-6BBB-B04E-A314-F38A3DD44A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1" t="15642"/>
          <a:stretch/>
        </p:blipFill>
        <p:spPr>
          <a:xfrm>
            <a:off x="809846" y="2516910"/>
            <a:ext cx="10572306" cy="2633740"/>
          </a:xfrm>
          <a:prstGeom prst="rect">
            <a:avLst/>
          </a:prstGeom>
        </p:spPr>
      </p:pic>
      <p:sp>
        <p:nvSpPr>
          <p:cNvPr id="30" name="Rectangle: Rounded Corners 13">
            <a:extLst>
              <a:ext uri="{FF2B5EF4-FFF2-40B4-BE49-F238E27FC236}">
                <a16:creationId xmlns:a16="http://schemas.microsoft.com/office/drawing/2014/main" id="{87006133-1BD2-384F-AB96-4C3D34EB1309}"/>
              </a:ext>
            </a:extLst>
          </p:cNvPr>
          <p:cNvSpPr/>
          <p:nvPr/>
        </p:nvSpPr>
        <p:spPr>
          <a:xfrm>
            <a:off x="5079137" y="6214470"/>
            <a:ext cx="2033725" cy="5472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id="{5ECAB3A4-8830-0F44-8295-DC1CC9B82D6D}"/>
              </a:ext>
            </a:extLst>
          </p:cNvPr>
          <p:cNvSpPr txBox="1"/>
          <p:nvPr/>
        </p:nvSpPr>
        <p:spPr>
          <a:xfrm>
            <a:off x="321539" y="5251386"/>
            <a:ext cx="11123834" cy="6265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000" dirty="0">
                <a:solidFill>
                  <a:srgbClr val="FF0000"/>
                </a:solidFill>
              </a:rPr>
              <a:t>She visits Granny once a week. </a:t>
            </a:r>
          </a:p>
        </p:txBody>
      </p:sp>
    </p:spTree>
    <p:extLst>
      <p:ext uri="{BB962C8B-B14F-4D97-AF65-F5344CB8AC3E}">
        <p14:creationId xmlns:p14="http://schemas.microsoft.com/office/powerpoint/2010/main" val="13626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MsPham-0936082789">
            <a:extLst>
              <a:ext uri="{FF2B5EF4-FFF2-40B4-BE49-F238E27FC236}">
                <a16:creationId xmlns:a16="http://schemas.microsoft.com/office/drawing/2014/main" id="{46B80815-CA17-ACAB-587B-B7749156AF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sz="2800" dirty="0">
                  <a:solidFill>
                    <a:prstClr val="white"/>
                  </a:solidFill>
                  <a:latin typeface="Arial" panose="020B0604020202020204" pitchFamily="34" charset="0"/>
                </a:rPr>
                <a:t>She plays chess </a:t>
              </a:r>
            </a:p>
            <a:p>
              <a:pPr algn="ctr" defTabSz="609630"/>
              <a:r>
                <a:rPr lang="en-US" sz="2800" dirty="0">
                  <a:solidFill>
                    <a:prstClr val="white"/>
                  </a:solidFill>
                  <a:latin typeface="Arial" panose="020B0604020202020204" pitchFamily="34" charset="0"/>
                </a:rPr>
                <a:t>in his free time.</a:t>
              </a:r>
              <a:endParaRPr lang="zh-CN" altLang="zh-CN" sz="2800" b="1" dirty="0">
                <a:solidFill>
                  <a:prstClr val="white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27" name="kingofsea">
            <a:extLst>
              <a:ext uri="{FF2B5EF4-FFF2-40B4-BE49-F238E27FC236}">
                <a16:creationId xmlns:a16="http://schemas.microsoft.com/office/drawing/2014/main" id="{FAEC7DE0-A5E2-42BB-BB68-BA9BE223D6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23" y="114061"/>
            <a:ext cx="2438630" cy="2705596"/>
          </a:xfrm>
          <a:prstGeom prst="rect">
            <a:avLst/>
          </a:prstGeom>
        </p:spPr>
      </p:pic>
      <p:pic>
        <p:nvPicPr>
          <p:cNvPr id="39" name="back">
            <a:hlinkClick r:id="rId8" action="ppaction://hlinksldjump"/>
            <a:extLst>
              <a:ext uri="{FF2B5EF4-FFF2-40B4-BE49-F238E27FC236}">
                <a16:creationId xmlns:a16="http://schemas.microsoft.com/office/drawing/2014/main" id="{26F15B7A-4B24-4430-AD61-BE209E07C1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052907" y="592850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6" name="cauhoi">
            <a:extLst>
              <a:ext uri="{FF2B5EF4-FFF2-40B4-BE49-F238E27FC236}">
                <a16:creationId xmlns:a16="http://schemas.microsoft.com/office/drawing/2014/main" id="{2FE4AB52-9089-8344-B8E1-187D550A185E}"/>
              </a:ext>
            </a:extLst>
          </p:cNvPr>
          <p:cNvSpPr/>
          <p:nvPr/>
        </p:nvSpPr>
        <p:spPr>
          <a:xfrm>
            <a:off x="513405" y="1466859"/>
            <a:ext cx="11486729" cy="464687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" name="MsPham0936082789">
            <a:extLst>
              <a:ext uri="{FF2B5EF4-FFF2-40B4-BE49-F238E27FC236}">
                <a16:creationId xmlns:a16="http://schemas.microsoft.com/office/drawing/2014/main" id="{2C3A6770-2414-DE4F-BF8F-9ECDAE2E7FCC}"/>
              </a:ext>
            </a:extLst>
          </p:cNvPr>
          <p:cNvSpPr txBox="1"/>
          <p:nvPr/>
        </p:nvSpPr>
        <p:spPr>
          <a:xfrm>
            <a:off x="554761" y="1714793"/>
            <a:ext cx="11123834" cy="6381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400" dirty="0">
                <a:solidFill>
                  <a:prstClr val="black"/>
                </a:solidFill>
              </a:rPr>
              <a:t>When does </a:t>
            </a:r>
            <a:r>
              <a:rPr lang="en-US" sz="4400" dirty="0" err="1">
                <a:solidFill>
                  <a:prstClr val="black"/>
                </a:solidFill>
              </a:rPr>
              <a:t>Elif</a:t>
            </a:r>
            <a:r>
              <a:rPr lang="en-US" sz="4400" dirty="0">
                <a:solidFill>
                  <a:prstClr val="black"/>
                </a:solidFill>
              </a:rPr>
              <a:t> play football?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5D238E-EB44-8D49-822D-5F10628E7F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1" t="15642"/>
          <a:stretch/>
        </p:blipFill>
        <p:spPr>
          <a:xfrm>
            <a:off x="809846" y="2516910"/>
            <a:ext cx="10572306" cy="2633740"/>
          </a:xfrm>
          <a:prstGeom prst="rect">
            <a:avLst/>
          </a:prstGeom>
        </p:spPr>
      </p:pic>
      <p:sp>
        <p:nvSpPr>
          <p:cNvPr id="44" name="Rectangle: Rounded Corners 13">
            <a:extLst>
              <a:ext uri="{FF2B5EF4-FFF2-40B4-BE49-F238E27FC236}">
                <a16:creationId xmlns:a16="http://schemas.microsoft.com/office/drawing/2014/main" id="{356628ED-B901-364A-A3A0-73CDA222BD41}"/>
              </a:ext>
            </a:extLst>
          </p:cNvPr>
          <p:cNvSpPr/>
          <p:nvPr/>
        </p:nvSpPr>
        <p:spPr>
          <a:xfrm>
            <a:off x="5079137" y="6214470"/>
            <a:ext cx="2033725" cy="5472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7A247498-D02D-7A47-AD1E-19FE61371AEE}"/>
              </a:ext>
            </a:extLst>
          </p:cNvPr>
          <p:cNvSpPr txBox="1"/>
          <p:nvPr/>
        </p:nvSpPr>
        <p:spPr>
          <a:xfrm>
            <a:off x="587547" y="5290317"/>
            <a:ext cx="11123834" cy="6381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400" dirty="0">
                <a:solidFill>
                  <a:srgbClr val="FF0000"/>
                </a:solidFill>
              </a:rPr>
              <a:t>She plays football at the weekend. </a:t>
            </a:r>
          </a:p>
        </p:txBody>
      </p:sp>
    </p:spTree>
    <p:extLst>
      <p:ext uri="{BB962C8B-B14F-4D97-AF65-F5344CB8AC3E}">
        <p14:creationId xmlns:p14="http://schemas.microsoft.com/office/powerpoint/2010/main" val="341440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B9B443EC-2BCF-23B6-7DC3-4777BBFB04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sz="3200" dirty="0">
                  <a:solidFill>
                    <a:prstClr val="white"/>
                  </a:solidFill>
                  <a:latin typeface="Arial" panose="020B0604020202020204" pitchFamily="34" charset="0"/>
                </a:rPr>
                <a:t>They likes sport.</a:t>
              </a:r>
              <a:endParaRPr lang="zh-CN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 defTabSz="609630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27" name="kingofsea">
            <a:extLst>
              <a:ext uri="{FF2B5EF4-FFF2-40B4-BE49-F238E27FC236}">
                <a16:creationId xmlns:a16="http://schemas.microsoft.com/office/drawing/2014/main" id="{1D6BBFC9-909E-4605-94C9-439D123A61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68" y="160909"/>
            <a:ext cx="2438630" cy="2705596"/>
          </a:xfrm>
          <a:prstGeom prst="rect">
            <a:avLst/>
          </a:prstGeom>
        </p:spPr>
      </p:pic>
      <p:pic>
        <p:nvPicPr>
          <p:cNvPr id="39" name="back">
            <a:hlinkClick r:id="rId8" action="ppaction://hlinksldjump"/>
            <a:extLst>
              <a:ext uri="{FF2B5EF4-FFF2-40B4-BE49-F238E27FC236}">
                <a16:creationId xmlns:a16="http://schemas.microsoft.com/office/drawing/2014/main" id="{D1E2FBD8-2B58-4E65-8BF8-ADC55DBAB3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175329" y="592414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6" name="cauhoi">
            <a:extLst>
              <a:ext uri="{FF2B5EF4-FFF2-40B4-BE49-F238E27FC236}">
                <a16:creationId xmlns:a16="http://schemas.microsoft.com/office/drawing/2014/main" id="{BC9D9E02-4E4B-6045-82AC-F13A69E90F8E}"/>
              </a:ext>
            </a:extLst>
          </p:cNvPr>
          <p:cNvSpPr/>
          <p:nvPr/>
        </p:nvSpPr>
        <p:spPr>
          <a:xfrm>
            <a:off x="513405" y="1466859"/>
            <a:ext cx="11486729" cy="464687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" name="MsPham0936082789">
            <a:extLst>
              <a:ext uri="{FF2B5EF4-FFF2-40B4-BE49-F238E27FC236}">
                <a16:creationId xmlns:a16="http://schemas.microsoft.com/office/drawing/2014/main" id="{59804BAA-54C5-EC4C-8A4C-EE152DD714BB}"/>
              </a:ext>
            </a:extLst>
          </p:cNvPr>
          <p:cNvSpPr txBox="1"/>
          <p:nvPr/>
        </p:nvSpPr>
        <p:spPr>
          <a:xfrm>
            <a:off x="554761" y="1745045"/>
            <a:ext cx="11123834" cy="6265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000" dirty="0">
                <a:solidFill>
                  <a:prstClr val="black"/>
                </a:solidFill>
              </a:rPr>
              <a:t>How often does </a:t>
            </a:r>
            <a:r>
              <a:rPr lang="en-US" sz="4000" dirty="0" err="1">
                <a:solidFill>
                  <a:prstClr val="black"/>
                </a:solidFill>
              </a:rPr>
              <a:t>Elif</a:t>
            </a:r>
            <a:r>
              <a:rPr lang="en-US" sz="4000" dirty="0">
                <a:solidFill>
                  <a:prstClr val="black"/>
                </a:solidFill>
              </a:rPr>
              <a:t> have homework?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EC472C6-6E84-9D4F-89EE-AA2D4886DE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1" t="15642"/>
          <a:stretch/>
        </p:blipFill>
        <p:spPr>
          <a:xfrm>
            <a:off x="809846" y="2516910"/>
            <a:ext cx="10572306" cy="2633740"/>
          </a:xfrm>
          <a:prstGeom prst="rect">
            <a:avLst/>
          </a:prstGeom>
        </p:spPr>
      </p:pic>
      <p:sp>
        <p:nvSpPr>
          <p:cNvPr id="46" name="Rectangle: Rounded Corners 13">
            <a:extLst>
              <a:ext uri="{FF2B5EF4-FFF2-40B4-BE49-F238E27FC236}">
                <a16:creationId xmlns:a16="http://schemas.microsoft.com/office/drawing/2014/main" id="{EB40B9F0-F3A8-5645-989F-536427D22BFB}"/>
              </a:ext>
            </a:extLst>
          </p:cNvPr>
          <p:cNvSpPr/>
          <p:nvPr/>
        </p:nvSpPr>
        <p:spPr>
          <a:xfrm>
            <a:off x="5079137" y="6214470"/>
            <a:ext cx="2033725" cy="5472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47" name="MsPham0936082789">
            <a:extLst>
              <a:ext uri="{FF2B5EF4-FFF2-40B4-BE49-F238E27FC236}">
                <a16:creationId xmlns:a16="http://schemas.microsoft.com/office/drawing/2014/main" id="{EB24E66A-8337-AA4C-B997-A72153B8B63E}"/>
              </a:ext>
            </a:extLst>
          </p:cNvPr>
          <p:cNvSpPr txBox="1"/>
          <p:nvPr/>
        </p:nvSpPr>
        <p:spPr>
          <a:xfrm>
            <a:off x="321539" y="5297627"/>
            <a:ext cx="11123834" cy="6265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09630">
              <a:lnSpc>
                <a:spcPts val="5334"/>
              </a:lnSpc>
              <a:spcAft>
                <a:spcPts val="800"/>
              </a:spcAft>
            </a:pPr>
            <a:r>
              <a:rPr lang="en-US" sz="4000" dirty="0">
                <a:solidFill>
                  <a:srgbClr val="FF0000"/>
                </a:solidFill>
              </a:rPr>
              <a:t>She has homework four times a week. </a:t>
            </a:r>
          </a:p>
        </p:txBody>
      </p:sp>
    </p:spTree>
    <p:extLst>
      <p:ext uri="{BB962C8B-B14F-4D97-AF65-F5344CB8AC3E}">
        <p14:creationId xmlns:p14="http://schemas.microsoft.com/office/powerpoint/2010/main" val="60991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9BF10-B0FA-2148-87A1-7883D32B6871}"/>
              </a:ext>
            </a:extLst>
          </p:cNvPr>
          <p:cNvSpPr txBox="1"/>
          <p:nvPr/>
        </p:nvSpPr>
        <p:spPr>
          <a:xfrm>
            <a:off x="2117221" y="5961470"/>
            <a:ext cx="8592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1600" dirty="0"/>
              <a:t>Put students into pairs. </a:t>
            </a:r>
            <a:r>
              <a:rPr lang="en-US" sz="1600" dirty="0"/>
              <a:t>H</a:t>
            </a:r>
            <a:r>
              <a:rPr lang="en-VN" sz="1600" dirty="0"/>
              <a:t>ave students open the book, look at the diary and discuss.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</a:t>
            </a:r>
            <a:r>
              <a:rPr lang="en-VN" sz="1600" dirty="0"/>
              <a:t>ogether ask and answer questions using </a:t>
            </a:r>
            <a:r>
              <a:rPr lang="en-US" sz="1600" dirty="0"/>
              <a:t>prompts</a:t>
            </a:r>
            <a:r>
              <a:rPr lang="en-VN" sz="1600" dirty="0"/>
              <a:t> in </a:t>
            </a:r>
            <a:r>
              <a:rPr lang="en-US" sz="1600" dirty="0"/>
              <a:t>the </a:t>
            </a:r>
            <a:r>
              <a:rPr lang="en-VN" sz="1600" dirty="0"/>
              <a:t>instructions. </a:t>
            </a:r>
          </a:p>
          <a:p>
            <a:pPr marL="285750" indent="-285750">
              <a:buFontTx/>
              <a:buChar char="-"/>
            </a:pPr>
            <a:r>
              <a:rPr lang="en-VN" sz="1600" dirty="0"/>
              <a:t>Draw students’ </a:t>
            </a:r>
            <a:r>
              <a:rPr lang="en-US" sz="1600" dirty="0"/>
              <a:t>attention</a:t>
            </a:r>
            <a:r>
              <a:rPr lang="en-VN" sz="1600" dirty="0"/>
              <a:t> to the speech bubbles.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A64DA-B817-2A4D-BE11-2DC4D045F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552" y="681871"/>
            <a:ext cx="6834761" cy="4970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727629-4816-304F-BAF9-E74E7363F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00" r="29904"/>
          <a:stretch/>
        </p:blipFill>
        <p:spPr>
          <a:xfrm>
            <a:off x="9503889" y="2604539"/>
            <a:ext cx="2086608" cy="3386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3CDC1-078F-1F45-9FB1-8C9312CEB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22" r="27505"/>
          <a:stretch/>
        </p:blipFill>
        <p:spPr>
          <a:xfrm>
            <a:off x="501635" y="2499954"/>
            <a:ext cx="2186476" cy="33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87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6343650" y="1300163"/>
            <a:ext cx="4514850" cy="40164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6734812" y="2808618"/>
            <a:ext cx="3860663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vocabulary and structures.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6734812" y="3797871"/>
            <a:ext cx="386066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.16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6734812" y="4417833"/>
            <a:ext cx="386066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p.13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6734812" y="1571324"/>
            <a:ext cx="3624741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– Lesson 6</a:t>
            </a:r>
            <a:endParaRPr lang="en-US" sz="32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7361835" y="2123844"/>
            <a:ext cx="2765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B35A17-2522-0044-8319-CD85A24A9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447" y="672374"/>
            <a:ext cx="3610337" cy="51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9BF10-B0FA-2148-87A1-7883D32B6871}"/>
              </a:ext>
            </a:extLst>
          </p:cNvPr>
          <p:cNvSpPr txBox="1"/>
          <p:nvPr/>
        </p:nvSpPr>
        <p:spPr>
          <a:xfrm>
            <a:off x="1973642" y="6006996"/>
            <a:ext cx="8244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1600" dirty="0"/>
              <a:t>Have students look at the speech bubbles. Divide students into 2 teams. One team asks and one team answers. </a:t>
            </a:r>
          </a:p>
          <a:p>
            <a:pPr marL="285750" indent="-285750">
              <a:buFontTx/>
              <a:buChar char="-"/>
            </a:pPr>
            <a:r>
              <a:rPr lang="en-VN" sz="1600" dirty="0"/>
              <a:t>Then, they switch roles.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727629-4816-304F-BAF9-E74E7363F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0" r="29904" b="46433"/>
          <a:stretch/>
        </p:blipFill>
        <p:spPr>
          <a:xfrm>
            <a:off x="5993193" y="3449665"/>
            <a:ext cx="2209921" cy="1920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3CDC1-078F-1F45-9FB1-8C9312CEB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22" r="27505" b="43869"/>
          <a:stretch/>
        </p:blipFill>
        <p:spPr>
          <a:xfrm>
            <a:off x="3643272" y="3497855"/>
            <a:ext cx="2209920" cy="1920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851E8B-8EFC-7840-9BCC-161FCFDA9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" t="15642"/>
          <a:stretch/>
        </p:blipFill>
        <p:spPr>
          <a:xfrm>
            <a:off x="2333515" y="1100376"/>
            <a:ext cx="7711143" cy="19209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009383-C6DA-014D-A03E-AF3135A7B587}"/>
              </a:ext>
            </a:extLst>
          </p:cNvPr>
          <p:cNvGrpSpPr/>
          <p:nvPr/>
        </p:nvGrpSpPr>
        <p:grpSpPr>
          <a:xfrm>
            <a:off x="73797" y="2971800"/>
            <a:ext cx="4157662" cy="1579271"/>
            <a:chOff x="73797" y="2971800"/>
            <a:chExt cx="4157662" cy="1579271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F4A99B77-8EAA-474C-87CC-831C0ABD5EC4}"/>
                </a:ext>
              </a:extLst>
            </p:cNvPr>
            <p:cNvSpPr/>
            <p:nvPr/>
          </p:nvSpPr>
          <p:spPr>
            <a:xfrm>
              <a:off x="193734" y="2971800"/>
              <a:ext cx="3917788" cy="1579271"/>
            </a:xfrm>
            <a:prstGeom prst="wedgeEllipseCallout">
              <a:avLst>
                <a:gd name="adj1" fmla="val 45612"/>
                <a:gd name="adj2" fmla="val 4259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25EFAC-1C73-7C4B-8B93-B80E992CFF24}"/>
                </a:ext>
              </a:extLst>
            </p:cNvPr>
            <p:cNvSpPr txBox="1"/>
            <p:nvPr/>
          </p:nvSpPr>
          <p:spPr>
            <a:xfrm>
              <a:off x="73797" y="3222826"/>
              <a:ext cx="41576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When does Elif have English lessons?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522172-F603-794C-926A-C6F2BE06B7D0}"/>
              </a:ext>
            </a:extLst>
          </p:cNvPr>
          <p:cNvGrpSpPr/>
          <p:nvPr/>
        </p:nvGrpSpPr>
        <p:grpSpPr>
          <a:xfrm>
            <a:off x="7960543" y="3021352"/>
            <a:ext cx="4194538" cy="1813786"/>
            <a:chOff x="7928951" y="3252635"/>
            <a:chExt cx="4194538" cy="1813786"/>
          </a:xfrm>
        </p:grpSpPr>
        <p:sp>
          <p:nvSpPr>
            <p:cNvPr id="13" name="Oval Callout 12">
              <a:extLst>
                <a:ext uri="{FF2B5EF4-FFF2-40B4-BE49-F238E27FC236}">
                  <a16:creationId xmlns:a16="http://schemas.microsoft.com/office/drawing/2014/main" id="{8315AC15-9355-234D-89B9-209B8865A30E}"/>
                </a:ext>
              </a:extLst>
            </p:cNvPr>
            <p:cNvSpPr/>
            <p:nvPr/>
          </p:nvSpPr>
          <p:spPr>
            <a:xfrm>
              <a:off x="7928951" y="3252635"/>
              <a:ext cx="4189251" cy="1813786"/>
            </a:xfrm>
            <a:prstGeom prst="wedgeEllipseCallout">
              <a:avLst>
                <a:gd name="adj1" fmla="val -55594"/>
                <a:gd name="adj2" fmla="val 2952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916012-1CA4-CF41-9C5B-743B62DCF653}"/>
                </a:ext>
              </a:extLst>
            </p:cNvPr>
            <p:cNvSpPr txBox="1"/>
            <p:nvPr/>
          </p:nvSpPr>
          <p:spPr>
            <a:xfrm>
              <a:off x="7965827" y="3620918"/>
              <a:ext cx="41576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She always has English lessons on Thursdays.  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680BE95-2576-E847-8CE6-B05733E8C51A}"/>
              </a:ext>
            </a:extLst>
          </p:cNvPr>
          <p:cNvSpPr/>
          <p:nvPr/>
        </p:nvSpPr>
        <p:spPr>
          <a:xfrm>
            <a:off x="3684625" y="5277404"/>
            <a:ext cx="1728828" cy="43115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/>
              <a:t>Student 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56AA6E5-50D4-C344-A761-31C1BBD731B7}"/>
              </a:ext>
            </a:extLst>
          </p:cNvPr>
          <p:cNvSpPr/>
          <p:nvPr/>
        </p:nvSpPr>
        <p:spPr>
          <a:xfrm>
            <a:off x="6587801" y="5282720"/>
            <a:ext cx="1728828" cy="43115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/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38374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9BF10-B0FA-2148-87A1-7883D32B6871}"/>
              </a:ext>
            </a:extLst>
          </p:cNvPr>
          <p:cNvSpPr txBox="1"/>
          <p:nvPr/>
        </p:nvSpPr>
        <p:spPr>
          <a:xfrm>
            <a:off x="1973642" y="6006996"/>
            <a:ext cx="8244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1600" dirty="0"/>
              <a:t>Have students look at the speech bubbles. Divide students into 2 teams. One team asks and one team answers. </a:t>
            </a:r>
          </a:p>
          <a:p>
            <a:pPr marL="285750" indent="-285750">
              <a:buFontTx/>
              <a:buChar char="-"/>
            </a:pPr>
            <a:r>
              <a:rPr lang="en-VN" sz="1600" dirty="0"/>
              <a:t>Then, they switch roles.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727629-4816-304F-BAF9-E74E7363F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0" r="29904" b="46433"/>
          <a:stretch/>
        </p:blipFill>
        <p:spPr>
          <a:xfrm>
            <a:off x="5993193" y="3449665"/>
            <a:ext cx="2209921" cy="1920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3CDC1-078F-1F45-9FB1-8C9312CEB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22" r="27505" b="43869"/>
          <a:stretch/>
        </p:blipFill>
        <p:spPr>
          <a:xfrm>
            <a:off x="3643272" y="3497855"/>
            <a:ext cx="2209920" cy="1920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851E8B-8EFC-7840-9BCC-161FCFDA9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" t="15642"/>
          <a:stretch/>
        </p:blipFill>
        <p:spPr>
          <a:xfrm>
            <a:off x="2333515" y="1100376"/>
            <a:ext cx="7711143" cy="19209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009383-C6DA-014D-A03E-AF3135A7B587}"/>
              </a:ext>
            </a:extLst>
          </p:cNvPr>
          <p:cNvGrpSpPr/>
          <p:nvPr/>
        </p:nvGrpSpPr>
        <p:grpSpPr>
          <a:xfrm>
            <a:off x="73797" y="2971800"/>
            <a:ext cx="4157662" cy="1579271"/>
            <a:chOff x="73797" y="2971800"/>
            <a:chExt cx="4157662" cy="1579271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F4A99B77-8EAA-474C-87CC-831C0ABD5EC4}"/>
                </a:ext>
              </a:extLst>
            </p:cNvPr>
            <p:cNvSpPr/>
            <p:nvPr/>
          </p:nvSpPr>
          <p:spPr>
            <a:xfrm>
              <a:off x="193734" y="2971800"/>
              <a:ext cx="3917788" cy="1579271"/>
            </a:xfrm>
            <a:prstGeom prst="wedgeEllipseCallout">
              <a:avLst>
                <a:gd name="adj1" fmla="val 45612"/>
                <a:gd name="adj2" fmla="val 4259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25EFAC-1C73-7C4B-8B93-B80E992CFF24}"/>
                </a:ext>
              </a:extLst>
            </p:cNvPr>
            <p:cNvSpPr txBox="1"/>
            <p:nvPr/>
          </p:nvSpPr>
          <p:spPr>
            <a:xfrm>
              <a:off x="73797" y="3222826"/>
              <a:ext cx="41576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When does Elif have maths lessons?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522172-F603-794C-926A-C6F2BE06B7D0}"/>
              </a:ext>
            </a:extLst>
          </p:cNvPr>
          <p:cNvGrpSpPr/>
          <p:nvPr/>
        </p:nvGrpSpPr>
        <p:grpSpPr>
          <a:xfrm>
            <a:off x="7960543" y="3106436"/>
            <a:ext cx="4189251" cy="1728702"/>
            <a:chOff x="7928951" y="3337719"/>
            <a:chExt cx="4189251" cy="1728702"/>
          </a:xfrm>
        </p:grpSpPr>
        <p:sp>
          <p:nvSpPr>
            <p:cNvPr id="13" name="Oval Callout 12">
              <a:extLst>
                <a:ext uri="{FF2B5EF4-FFF2-40B4-BE49-F238E27FC236}">
                  <a16:creationId xmlns:a16="http://schemas.microsoft.com/office/drawing/2014/main" id="{8315AC15-9355-234D-89B9-209B8865A30E}"/>
                </a:ext>
              </a:extLst>
            </p:cNvPr>
            <p:cNvSpPr/>
            <p:nvPr/>
          </p:nvSpPr>
          <p:spPr>
            <a:xfrm>
              <a:off x="7928951" y="3337719"/>
              <a:ext cx="4189251" cy="1728702"/>
            </a:xfrm>
            <a:prstGeom prst="wedgeEllipseCallout">
              <a:avLst>
                <a:gd name="adj1" fmla="val -55594"/>
                <a:gd name="adj2" fmla="val 2952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916012-1CA4-CF41-9C5B-743B62DCF653}"/>
                </a:ext>
              </a:extLst>
            </p:cNvPr>
            <p:cNvSpPr txBox="1"/>
            <p:nvPr/>
          </p:nvSpPr>
          <p:spPr>
            <a:xfrm>
              <a:off x="7960540" y="3660283"/>
              <a:ext cx="41576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100" dirty="0"/>
                <a:t>She always has maths lessons on Wednesday.  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680BE95-2576-E847-8CE6-B05733E8C51A}"/>
              </a:ext>
            </a:extLst>
          </p:cNvPr>
          <p:cNvSpPr/>
          <p:nvPr/>
        </p:nvSpPr>
        <p:spPr>
          <a:xfrm>
            <a:off x="3684625" y="5277404"/>
            <a:ext cx="1728828" cy="43115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/>
              <a:t>Student 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56AA6E5-50D4-C344-A761-31C1BBD731B7}"/>
              </a:ext>
            </a:extLst>
          </p:cNvPr>
          <p:cNvSpPr/>
          <p:nvPr/>
        </p:nvSpPr>
        <p:spPr>
          <a:xfrm>
            <a:off x="6587801" y="5282720"/>
            <a:ext cx="1728828" cy="43115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/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41219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9BF10-B0FA-2148-87A1-7883D32B6871}"/>
              </a:ext>
            </a:extLst>
          </p:cNvPr>
          <p:cNvSpPr txBox="1"/>
          <p:nvPr/>
        </p:nvSpPr>
        <p:spPr>
          <a:xfrm>
            <a:off x="1973642" y="6006996"/>
            <a:ext cx="8244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1600" dirty="0"/>
              <a:t>Have students look at the speech bubbles. Divide students into 2 teams. One team asks and one team answers. </a:t>
            </a:r>
          </a:p>
          <a:p>
            <a:pPr marL="285750" indent="-285750">
              <a:buFontTx/>
              <a:buChar char="-"/>
            </a:pPr>
            <a:r>
              <a:rPr lang="en-VN" sz="1600" dirty="0"/>
              <a:t>Then, they switch roles.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727629-4816-304F-BAF9-E74E7363F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0" r="29904" b="46433"/>
          <a:stretch/>
        </p:blipFill>
        <p:spPr>
          <a:xfrm flipH="1">
            <a:off x="3970579" y="3439059"/>
            <a:ext cx="2209921" cy="1920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3CDC1-078F-1F45-9FB1-8C9312CEB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22" r="27505" b="43869"/>
          <a:stretch/>
        </p:blipFill>
        <p:spPr>
          <a:xfrm flipH="1">
            <a:off x="6004719" y="3389635"/>
            <a:ext cx="2209920" cy="1920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851E8B-8EFC-7840-9BCC-161FCFDA9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" t="15642"/>
          <a:stretch/>
        </p:blipFill>
        <p:spPr>
          <a:xfrm>
            <a:off x="2333515" y="1100376"/>
            <a:ext cx="7711143" cy="19209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009383-C6DA-014D-A03E-AF3135A7B587}"/>
              </a:ext>
            </a:extLst>
          </p:cNvPr>
          <p:cNvGrpSpPr/>
          <p:nvPr/>
        </p:nvGrpSpPr>
        <p:grpSpPr>
          <a:xfrm>
            <a:off x="93267" y="3035383"/>
            <a:ext cx="4292996" cy="1708708"/>
            <a:chOff x="91818" y="3004366"/>
            <a:chExt cx="4292996" cy="1708708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F4A99B77-8EAA-474C-87CC-831C0ABD5EC4}"/>
                </a:ext>
              </a:extLst>
            </p:cNvPr>
            <p:cNvSpPr/>
            <p:nvPr/>
          </p:nvSpPr>
          <p:spPr>
            <a:xfrm>
              <a:off x="91818" y="3004366"/>
              <a:ext cx="4292996" cy="1708708"/>
            </a:xfrm>
            <a:prstGeom prst="wedgeEllipseCallout">
              <a:avLst>
                <a:gd name="adj1" fmla="val 45612"/>
                <a:gd name="adj2" fmla="val 4259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25EFAC-1C73-7C4B-8B93-B80E992CFF24}"/>
                </a:ext>
              </a:extLst>
            </p:cNvPr>
            <p:cNvSpPr txBox="1"/>
            <p:nvPr/>
          </p:nvSpPr>
          <p:spPr>
            <a:xfrm>
              <a:off x="203249" y="3401978"/>
              <a:ext cx="4157662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100" dirty="0"/>
                <a:t>How often does Elif have swimming lessons?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522172-F603-794C-926A-C6F2BE06B7D0}"/>
              </a:ext>
            </a:extLst>
          </p:cNvPr>
          <p:cNvGrpSpPr/>
          <p:nvPr/>
        </p:nvGrpSpPr>
        <p:grpSpPr>
          <a:xfrm>
            <a:off x="7960543" y="3021352"/>
            <a:ext cx="4231457" cy="1813786"/>
            <a:chOff x="7928951" y="3252635"/>
            <a:chExt cx="4231457" cy="1813786"/>
          </a:xfrm>
        </p:grpSpPr>
        <p:sp>
          <p:nvSpPr>
            <p:cNvPr id="13" name="Oval Callout 12">
              <a:extLst>
                <a:ext uri="{FF2B5EF4-FFF2-40B4-BE49-F238E27FC236}">
                  <a16:creationId xmlns:a16="http://schemas.microsoft.com/office/drawing/2014/main" id="{8315AC15-9355-234D-89B9-209B8865A30E}"/>
                </a:ext>
              </a:extLst>
            </p:cNvPr>
            <p:cNvSpPr/>
            <p:nvPr/>
          </p:nvSpPr>
          <p:spPr>
            <a:xfrm>
              <a:off x="7928951" y="3252635"/>
              <a:ext cx="4189251" cy="1813786"/>
            </a:xfrm>
            <a:prstGeom prst="wedgeEllipseCallout">
              <a:avLst>
                <a:gd name="adj1" fmla="val -55594"/>
                <a:gd name="adj2" fmla="val 2952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916012-1CA4-CF41-9C5B-743B62DCF653}"/>
                </a:ext>
              </a:extLst>
            </p:cNvPr>
            <p:cNvSpPr txBox="1"/>
            <p:nvPr/>
          </p:nvSpPr>
          <p:spPr>
            <a:xfrm>
              <a:off x="8002746" y="3582411"/>
              <a:ext cx="41576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She has swimming lessons twice a week.  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680BE95-2576-E847-8CE6-B05733E8C51A}"/>
              </a:ext>
            </a:extLst>
          </p:cNvPr>
          <p:cNvSpPr/>
          <p:nvPr/>
        </p:nvSpPr>
        <p:spPr>
          <a:xfrm>
            <a:off x="3868589" y="5261218"/>
            <a:ext cx="1728828" cy="43115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/>
              <a:t>Student B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56AA6E5-50D4-C344-A761-31C1BBD731B7}"/>
              </a:ext>
            </a:extLst>
          </p:cNvPr>
          <p:cNvSpPr/>
          <p:nvPr/>
        </p:nvSpPr>
        <p:spPr>
          <a:xfrm>
            <a:off x="6587802" y="5213368"/>
            <a:ext cx="1728828" cy="43115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/>
              <a:t>Student A</a:t>
            </a:r>
          </a:p>
        </p:txBody>
      </p:sp>
    </p:spTree>
    <p:extLst>
      <p:ext uri="{BB962C8B-B14F-4D97-AF65-F5344CB8AC3E}">
        <p14:creationId xmlns:p14="http://schemas.microsoft.com/office/powerpoint/2010/main" val="424221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9BF10-B0FA-2148-87A1-7883D32B6871}"/>
              </a:ext>
            </a:extLst>
          </p:cNvPr>
          <p:cNvSpPr txBox="1"/>
          <p:nvPr/>
        </p:nvSpPr>
        <p:spPr>
          <a:xfrm>
            <a:off x="1973642" y="6006996"/>
            <a:ext cx="8244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1600" dirty="0"/>
              <a:t>Have students look at the speech bubbles. Divide students into 2 teams. One team asks and one team answers. </a:t>
            </a:r>
          </a:p>
          <a:p>
            <a:pPr marL="285750" indent="-285750">
              <a:buFontTx/>
              <a:buChar char="-"/>
            </a:pPr>
            <a:r>
              <a:rPr lang="en-VN" sz="1600" dirty="0"/>
              <a:t>Then, they switch roles.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727629-4816-304F-BAF9-E74E7363F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0" r="29904" b="46433"/>
          <a:stretch/>
        </p:blipFill>
        <p:spPr>
          <a:xfrm flipH="1">
            <a:off x="3970579" y="3439059"/>
            <a:ext cx="2209921" cy="1920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3CDC1-078F-1F45-9FB1-8C9312CEB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22" r="27505" b="43869"/>
          <a:stretch/>
        </p:blipFill>
        <p:spPr>
          <a:xfrm flipH="1">
            <a:off x="6004719" y="3389635"/>
            <a:ext cx="2209920" cy="1920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851E8B-8EFC-7840-9BCC-161FCFDA9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" t="15642"/>
          <a:stretch/>
        </p:blipFill>
        <p:spPr>
          <a:xfrm>
            <a:off x="2333515" y="1100376"/>
            <a:ext cx="7711143" cy="19209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009383-C6DA-014D-A03E-AF3135A7B587}"/>
              </a:ext>
            </a:extLst>
          </p:cNvPr>
          <p:cNvGrpSpPr/>
          <p:nvPr/>
        </p:nvGrpSpPr>
        <p:grpSpPr>
          <a:xfrm>
            <a:off x="93267" y="3035383"/>
            <a:ext cx="4292996" cy="1708708"/>
            <a:chOff x="91818" y="3004366"/>
            <a:chExt cx="4292996" cy="1708708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F4A99B77-8EAA-474C-87CC-831C0ABD5EC4}"/>
                </a:ext>
              </a:extLst>
            </p:cNvPr>
            <p:cNvSpPr/>
            <p:nvPr/>
          </p:nvSpPr>
          <p:spPr>
            <a:xfrm>
              <a:off x="91818" y="3004366"/>
              <a:ext cx="4292996" cy="1708708"/>
            </a:xfrm>
            <a:prstGeom prst="wedgeEllipseCallout">
              <a:avLst>
                <a:gd name="adj1" fmla="val 45612"/>
                <a:gd name="adj2" fmla="val 4259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25EFAC-1C73-7C4B-8B93-B80E992CFF24}"/>
                </a:ext>
              </a:extLst>
            </p:cNvPr>
            <p:cNvSpPr txBox="1"/>
            <p:nvPr/>
          </p:nvSpPr>
          <p:spPr>
            <a:xfrm>
              <a:off x="357142" y="3330426"/>
              <a:ext cx="36638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How often does Elif visit Granny?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522172-F603-794C-926A-C6F2BE06B7D0}"/>
              </a:ext>
            </a:extLst>
          </p:cNvPr>
          <p:cNvGrpSpPr/>
          <p:nvPr/>
        </p:nvGrpSpPr>
        <p:grpSpPr>
          <a:xfrm>
            <a:off x="7960543" y="3335980"/>
            <a:ext cx="3961405" cy="1499158"/>
            <a:chOff x="7928951" y="3567263"/>
            <a:chExt cx="3961405" cy="1499158"/>
          </a:xfrm>
        </p:grpSpPr>
        <p:sp>
          <p:nvSpPr>
            <p:cNvPr id="13" name="Oval Callout 12">
              <a:extLst>
                <a:ext uri="{FF2B5EF4-FFF2-40B4-BE49-F238E27FC236}">
                  <a16:creationId xmlns:a16="http://schemas.microsoft.com/office/drawing/2014/main" id="{8315AC15-9355-234D-89B9-209B8865A30E}"/>
                </a:ext>
              </a:extLst>
            </p:cNvPr>
            <p:cNvSpPr/>
            <p:nvPr/>
          </p:nvSpPr>
          <p:spPr>
            <a:xfrm>
              <a:off x="7928951" y="3567263"/>
              <a:ext cx="3961405" cy="1499158"/>
            </a:xfrm>
            <a:prstGeom prst="wedgeEllipseCallout">
              <a:avLst>
                <a:gd name="adj1" fmla="val -55594"/>
                <a:gd name="adj2" fmla="val 2952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916012-1CA4-CF41-9C5B-743B62DCF653}"/>
                </a:ext>
              </a:extLst>
            </p:cNvPr>
            <p:cNvSpPr txBox="1"/>
            <p:nvPr/>
          </p:nvSpPr>
          <p:spPr>
            <a:xfrm>
              <a:off x="8085799" y="3809642"/>
              <a:ext cx="37545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She visits Granny once a week.  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680BE95-2576-E847-8CE6-B05733E8C51A}"/>
              </a:ext>
            </a:extLst>
          </p:cNvPr>
          <p:cNvSpPr/>
          <p:nvPr/>
        </p:nvSpPr>
        <p:spPr>
          <a:xfrm>
            <a:off x="3868589" y="5261218"/>
            <a:ext cx="1728828" cy="43115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/>
              <a:t>Student B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56AA6E5-50D4-C344-A761-31C1BBD731B7}"/>
              </a:ext>
            </a:extLst>
          </p:cNvPr>
          <p:cNvSpPr/>
          <p:nvPr/>
        </p:nvSpPr>
        <p:spPr>
          <a:xfrm>
            <a:off x="6587802" y="5213368"/>
            <a:ext cx="1728828" cy="43115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/>
              <a:t>Student A</a:t>
            </a:r>
          </a:p>
        </p:txBody>
      </p:sp>
    </p:spTree>
    <p:extLst>
      <p:ext uri="{BB962C8B-B14F-4D97-AF65-F5344CB8AC3E}">
        <p14:creationId xmlns:p14="http://schemas.microsoft.com/office/powerpoint/2010/main" val="119734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9BF10-B0FA-2148-87A1-7883D32B6871}"/>
              </a:ext>
            </a:extLst>
          </p:cNvPr>
          <p:cNvSpPr txBox="1"/>
          <p:nvPr/>
        </p:nvSpPr>
        <p:spPr>
          <a:xfrm>
            <a:off x="2245809" y="6088280"/>
            <a:ext cx="8592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1600" dirty="0"/>
              <a:t>Put students into pairs. </a:t>
            </a:r>
            <a:r>
              <a:rPr lang="en-US" sz="1600" dirty="0"/>
              <a:t>One student asks and one student answers the question.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Then they switch roles.</a:t>
            </a:r>
            <a:endParaRPr lang="en-VN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A64DA-B817-2A4D-BE11-2DC4D045F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552" y="681871"/>
            <a:ext cx="6834761" cy="4970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727629-4816-304F-BAF9-E74E7363F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00" r="29904"/>
          <a:stretch/>
        </p:blipFill>
        <p:spPr>
          <a:xfrm>
            <a:off x="9503889" y="2604539"/>
            <a:ext cx="2086608" cy="3386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3CDC1-078F-1F45-9FB1-8C9312CEB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22" r="27505"/>
          <a:stretch/>
        </p:blipFill>
        <p:spPr>
          <a:xfrm>
            <a:off x="501635" y="2499954"/>
            <a:ext cx="2186476" cy="33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25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172685" y="1786406"/>
            <a:ext cx="9828689" cy="38184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349911" y="2131229"/>
            <a:ext cx="98286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Ask students to take out a sheet of paper, draw their diaries and write down the information on the paper in 2 minutes.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students finish their papers, the teacher picks up all the papers.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Put students work in pairs. The teacher gives a random diary to each pair.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look at the friend’s diary, one student asks the questions with “How often”, “When” and one student finds the information and answers the questions.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Call out random pairs to present in front of the class and give points.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1B777-4BAD-CD43-9960-B497C29D63D5}"/>
              </a:ext>
            </a:extLst>
          </p:cNvPr>
          <p:cNvSpPr txBox="1"/>
          <p:nvPr/>
        </p:nvSpPr>
        <p:spPr>
          <a:xfrm>
            <a:off x="2014984" y="988561"/>
            <a:ext cx="8471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MY FRIEND’S  SCHEDULE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227629" y="1343104"/>
            <a:ext cx="950971" cy="8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85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30D61-C3B0-3F41-AF25-44D15D404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8482" r="31916"/>
          <a:stretch/>
        </p:blipFill>
        <p:spPr>
          <a:xfrm>
            <a:off x="2731221" y="2793614"/>
            <a:ext cx="1085849" cy="1937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B56E5B-0B86-CA4C-B66B-86946CEAD2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82" r="31916"/>
          <a:stretch/>
        </p:blipFill>
        <p:spPr>
          <a:xfrm>
            <a:off x="5418027" y="1477416"/>
            <a:ext cx="1085849" cy="1937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9C5C98-3276-014E-8069-231FB4219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702" t="3322" r="31843" b="2696"/>
          <a:stretch/>
        </p:blipFill>
        <p:spPr>
          <a:xfrm>
            <a:off x="5403932" y="4405832"/>
            <a:ext cx="1085850" cy="1827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060869-F3A0-D942-85A2-A5CC2DD29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702" t="3322" r="31843" b="2696"/>
          <a:stretch/>
        </p:blipFill>
        <p:spPr>
          <a:xfrm>
            <a:off x="7995147" y="2903434"/>
            <a:ext cx="1085850" cy="18277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5FF559A-CED7-2549-8BCD-660F4DA8A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525" y="677394"/>
            <a:ext cx="5219700" cy="8763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B05AF6B-E2D1-704F-AF1D-AEC0AF16AA0F}"/>
              </a:ext>
            </a:extLst>
          </p:cNvPr>
          <p:cNvGrpSpPr/>
          <p:nvPr/>
        </p:nvGrpSpPr>
        <p:grpSpPr>
          <a:xfrm>
            <a:off x="6380211" y="1765021"/>
            <a:ext cx="1614936" cy="1028593"/>
            <a:chOff x="6155358" y="1664207"/>
            <a:chExt cx="1614936" cy="10285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5C73FA1-9DDF-E94B-BE65-5B4B489D2A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982" t="18318" r="22080" b="17639"/>
            <a:stretch/>
          </p:blipFill>
          <p:spPr>
            <a:xfrm>
              <a:off x="6155358" y="1734350"/>
              <a:ext cx="1614936" cy="9584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EB325DF-07E6-5241-8C75-1F10E142FE6B}"/>
                </a:ext>
              </a:extLst>
            </p:cNvPr>
            <p:cNvSpPr txBox="1"/>
            <p:nvPr/>
          </p:nvSpPr>
          <p:spPr>
            <a:xfrm>
              <a:off x="6226798" y="1664207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dirty="0"/>
                <a:t>Nam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BE561B-CB9A-F348-9BE2-F3B0089E4F9E}"/>
              </a:ext>
            </a:extLst>
          </p:cNvPr>
          <p:cNvGrpSpPr/>
          <p:nvPr/>
        </p:nvGrpSpPr>
        <p:grpSpPr>
          <a:xfrm>
            <a:off x="8942067" y="3234468"/>
            <a:ext cx="1644295" cy="1026895"/>
            <a:chOff x="8703120" y="3102532"/>
            <a:chExt cx="1644295" cy="102689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3A18149-D1ED-9A44-846B-9503D1F865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982" t="18318" r="22080" b="17639"/>
            <a:stretch/>
          </p:blipFill>
          <p:spPr>
            <a:xfrm>
              <a:off x="8703120" y="3143967"/>
              <a:ext cx="1644295" cy="985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C716728-1D76-C84E-93AA-58B7E28998FC}"/>
                </a:ext>
              </a:extLst>
            </p:cNvPr>
            <p:cNvSpPr txBox="1"/>
            <p:nvPr/>
          </p:nvSpPr>
          <p:spPr>
            <a:xfrm>
              <a:off x="8775801" y="3102532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dirty="0"/>
                <a:t>Linh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9AD73A3-B776-534B-B681-4CDCDC4F2E8E}"/>
              </a:ext>
            </a:extLst>
          </p:cNvPr>
          <p:cNvGrpSpPr/>
          <p:nvPr/>
        </p:nvGrpSpPr>
        <p:grpSpPr>
          <a:xfrm>
            <a:off x="6320853" y="4817457"/>
            <a:ext cx="1547812" cy="991964"/>
            <a:chOff x="6096000" y="4716643"/>
            <a:chExt cx="1547812" cy="99196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1B867DD-2127-AB47-A10B-28CC06786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982" t="18318" r="22080" b="17639"/>
            <a:stretch/>
          </p:blipFill>
          <p:spPr>
            <a:xfrm>
              <a:off x="6096000" y="4750157"/>
              <a:ext cx="1547812" cy="9584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F345D6-B9C3-1445-B5A0-E23AC339E2B4}"/>
                </a:ext>
              </a:extLst>
            </p:cNvPr>
            <p:cNvSpPr txBox="1"/>
            <p:nvPr/>
          </p:nvSpPr>
          <p:spPr>
            <a:xfrm>
              <a:off x="6142262" y="4716643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dirty="0"/>
                <a:t>Mai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F1294F3-282B-A346-AB5E-BE12642227EC}"/>
              </a:ext>
            </a:extLst>
          </p:cNvPr>
          <p:cNvGrpSpPr/>
          <p:nvPr/>
        </p:nvGrpSpPr>
        <p:grpSpPr>
          <a:xfrm>
            <a:off x="3703152" y="3230326"/>
            <a:ext cx="1591900" cy="999915"/>
            <a:chOff x="3478299" y="3129512"/>
            <a:chExt cx="1591900" cy="99991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25C5701-B705-3045-B331-52CC05E6E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982" t="18318" r="22080" b="17639"/>
            <a:stretch/>
          </p:blipFill>
          <p:spPr>
            <a:xfrm>
              <a:off x="3478299" y="3164778"/>
              <a:ext cx="1591900" cy="9646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D768F3-A075-784F-B0F9-C70D0067A320}"/>
                </a:ext>
              </a:extLst>
            </p:cNvPr>
            <p:cNvSpPr txBox="1"/>
            <p:nvPr/>
          </p:nvSpPr>
          <p:spPr>
            <a:xfrm>
              <a:off x="3524488" y="3129512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dirty="0"/>
                <a:t>Danh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1E29E40E-7116-024F-9419-5B071A049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258" y="2149502"/>
            <a:ext cx="1298407" cy="52711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B074D03-BD08-6042-946F-61A7C980A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3678" y="3575155"/>
            <a:ext cx="1298407" cy="52711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5E9696C-5EB6-E545-B40A-2A3AFD524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876" y="5135506"/>
            <a:ext cx="1298407" cy="5271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454204-6F38-1944-84E2-2E4050A14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858" y="3553753"/>
            <a:ext cx="1298407" cy="5271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40EE518-E29D-F14E-8326-0ACE051D5A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971" t="2930" r="32991"/>
          <a:stretch/>
        </p:blipFill>
        <p:spPr>
          <a:xfrm>
            <a:off x="874957" y="2793614"/>
            <a:ext cx="1610616" cy="314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0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2917 -0.01111 " pathEditMode="relative" ptsTypes="AA">
                                      <p:cBhvr>
                                        <p:cTn id="1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2917 -0.01111 " pathEditMode="relative" ptsTypes="AA">
                                      <p:cBhvr>
                                        <p:cTn id="2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633 -0.21574 " pathEditMode="relative" ptsTypes="AA">
                                      <p:cBhvr>
                                        <p:cTn id="23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633 -0.21574 " pathEditMode="relative" ptsTypes="AA">
                                      <p:cBhvr>
                                        <p:cTn id="2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0404 -0.43819 " pathEditMode="relative" ptsTypes="AA">
                                      <p:cBhvr>
                                        <p:cTn id="2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0404 -0.43819 " pathEditMode="relative" ptsTypes="AA">
                                      <p:cBhvr>
                                        <p:cTn id="2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1497 -0.21111 " pathEditMode="relative" ptsTypes="AA">
                                      <p:cBhvr>
                                        <p:cTn id="3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1497 -0.21111 " pathEditMode="relative" ptsTypes="AA">
                                      <p:cBhvr>
                                        <p:cTn id="33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30D61-C3B0-3F41-AF25-44D15D404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8482" r="31916"/>
          <a:stretch/>
        </p:blipFill>
        <p:spPr>
          <a:xfrm>
            <a:off x="645464" y="3222206"/>
            <a:ext cx="1085849" cy="1937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B56E5B-0B86-CA4C-B66B-86946CEAD2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82" r="31916"/>
          <a:stretch/>
        </p:blipFill>
        <p:spPr>
          <a:xfrm>
            <a:off x="7415575" y="3074226"/>
            <a:ext cx="1085849" cy="1937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9C5C98-3276-014E-8069-231FB4219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702" t="3322" r="31843" b="2696"/>
          <a:stretch/>
        </p:blipFill>
        <p:spPr>
          <a:xfrm>
            <a:off x="10027107" y="3164571"/>
            <a:ext cx="1085850" cy="1827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060869-F3A0-D942-85A2-A5CC2DD29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702" t="3322" r="31843" b="2696"/>
          <a:stretch/>
        </p:blipFill>
        <p:spPr>
          <a:xfrm>
            <a:off x="3461002" y="3330902"/>
            <a:ext cx="1085850" cy="18277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5FF559A-CED7-2549-8BCD-660F4DA8AD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246"/>
          <a:stretch/>
        </p:blipFill>
        <p:spPr>
          <a:xfrm>
            <a:off x="3137590" y="749459"/>
            <a:ext cx="6506262" cy="78376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9AD73A3-B776-534B-B681-4CDCDC4F2E8E}"/>
              </a:ext>
            </a:extLst>
          </p:cNvPr>
          <p:cNvGrpSpPr/>
          <p:nvPr/>
        </p:nvGrpSpPr>
        <p:grpSpPr>
          <a:xfrm>
            <a:off x="1866928" y="3601942"/>
            <a:ext cx="1547812" cy="991964"/>
            <a:chOff x="6096000" y="4716643"/>
            <a:chExt cx="1547812" cy="99196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1B867DD-2127-AB47-A10B-28CC06786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982" t="18318" r="22080" b="17639"/>
            <a:stretch/>
          </p:blipFill>
          <p:spPr>
            <a:xfrm>
              <a:off x="6096000" y="4750157"/>
              <a:ext cx="1547812" cy="9584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F345D6-B9C3-1445-B5A0-E23AC339E2B4}"/>
                </a:ext>
              </a:extLst>
            </p:cNvPr>
            <p:cNvSpPr txBox="1"/>
            <p:nvPr/>
          </p:nvSpPr>
          <p:spPr>
            <a:xfrm>
              <a:off x="6142262" y="4716643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dirty="0"/>
                <a:t>Nam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F1294F3-282B-A346-AB5E-BE12642227EC}"/>
              </a:ext>
            </a:extLst>
          </p:cNvPr>
          <p:cNvGrpSpPr/>
          <p:nvPr/>
        </p:nvGrpSpPr>
        <p:grpSpPr>
          <a:xfrm>
            <a:off x="8516571" y="3567432"/>
            <a:ext cx="1591900" cy="993342"/>
            <a:chOff x="3478299" y="3136085"/>
            <a:chExt cx="1591900" cy="99334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25C5701-B705-3045-B331-52CC05E6E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982" t="18318" r="22080" b="17639"/>
            <a:stretch/>
          </p:blipFill>
          <p:spPr>
            <a:xfrm>
              <a:off x="3478299" y="3164778"/>
              <a:ext cx="1591900" cy="9646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D768F3-A075-784F-B0F9-C70D0067A320}"/>
                </a:ext>
              </a:extLst>
            </p:cNvPr>
            <p:cNvSpPr txBox="1"/>
            <p:nvPr/>
          </p:nvSpPr>
          <p:spPr>
            <a:xfrm>
              <a:off x="3559662" y="3136085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dirty="0"/>
                <a:t>Linh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1E29E40E-7116-024F-9419-5B071A049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557" y="3981222"/>
            <a:ext cx="1298407" cy="52711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5E9696C-5EB6-E545-B40A-2A3AFD524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3317" y="3908071"/>
            <a:ext cx="1298407" cy="5271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9C0833-1615-154D-AA53-A634C12600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971" t="2930" r="32991"/>
          <a:stretch/>
        </p:blipFill>
        <p:spPr>
          <a:xfrm>
            <a:off x="5380505" y="2882056"/>
            <a:ext cx="1524745" cy="297466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93929A7-6208-534B-95B0-891961028068}"/>
              </a:ext>
            </a:extLst>
          </p:cNvPr>
          <p:cNvGrpSpPr/>
          <p:nvPr/>
        </p:nvGrpSpPr>
        <p:grpSpPr>
          <a:xfrm>
            <a:off x="98946" y="2171728"/>
            <a:ext cx="2541888" cy="1050478"/>
            <a:chOff x="258928" y="3706427"/>
            <a:chExt cx="4292996" cy="1357677"/>
          </a:xfrm>
        </p:grpSpPr>
        <p:sp>
          <p:nvSpPr>
            <p:cNvPr id="26" name="Oval Callout 25">
              <a:extLst>
                <a:ext uri="{FF2B5EF4-FFF2-40B4-BE49-F238E27FC236}">
                  <a16:creationId xmlns:a16="http://schemas.microsoft.com/office/drawing/2014/main" id="{C5D33EDA-83A7-1246-93F4-44D90C8278D3}"/>
                </a:ext>
              </a:extLst>
            </p:cNvPr>
            <p:cNvSpPr/>
            <p:nvPr/>
          </p:nvSpPr>
          <p:spPr>
            <a:xfrm>
              <a:off x="258928" y="3706427"/>
              <a:ext cx="4292996" cy="1357677"/>
            </a:xfrm>
            <a:prstGeom prst="wedgeEllipseCallout">
              <a:avLst>
                <a:gd name="adj1" fmla="val 5511"/>
                <a:gd name="adj2" fmla="val 664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84D7C14-9706-E840-BD80-20D9B23F44E3}"/>
                </a:ext>
              </a:extLst>
            </p:cNvPr>
            <p:cNvSpPr txBox="1"/>
            <p:nvPr/>
          </p:nvSpPr>
          <p:spPr>
            <a:xfrm>
              <a:off x="419016" y="3903813"/>
              <a:ext cx="3663891" cy="914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How often does Nam go to school?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5241477-2264-5F4B-A6FB-73460FBF339B}"/>
              </a:ext>
            </a:extLst>
          </p:cNvPr>
          <p:cNvGrpSpPr/>
          <p:nvPr/>
        </p:nvGrpSpPr>
        <p:grpSpPr>
          <a:xfrm>
            <a:off x="2773234" y="2226944"/>
            <a:ext cx="2541888" cy="1050478"/>
            <a:chOff x="258928" y="3706427"/>
            <a:chExt cx="4292996" cy="1357677"/>
          </a:xfrm>
        </p:grpSpPr>
        <p:sp>
          <p:nvSpPr>
            <p:cNvPr id="36" name="Oval Callout 35">
              <a:extLst>
                <a:ext uri="{FF2B5EF4-FFF2-40B4-BE49-F238E27FC236}">
                  <a16:creationId xmlns:a16="http://schemas.microsoft.com/office/drawing/2014/main" id="{A67BB596-2141-7044-AC8D-E32B7A1454BB}"/>
                </a:ext>
              </a:extLst>
            </p:cNvPr>
            <p:cNvSpPr/>
            <p:nvPr/>
          </p:nvSpPr>
          <p:spPr>
            <a:xfrm>
              <a:off x="258928" y="3706427"/>
              <a:ext cx="4292996" cy="1357677"/>
            </a:xfrm>
            <a:prstGeom prst="wedgeEllipseCallout">
              <a:avLst>
                <a:gd name="adj1" fmla="val 5511"/>
                <a:gd name="adj2" fmla="val 664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7438B5A-1802-DB49-A5D5-A203AD4833D8}"/>
                </a:ext>
              </a:extLst>
            </p:cNvPr>
            <p:cNvSpPr txBox="1"/>
            <p:nvPr/>
          </p:nvSpPr>
          <p:spPr>
            <a:xfrm>
              <a:off x="419016" y="3903813"/>
              <a:ext cx="3663891" cy="914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He goes to school every day.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77A4498-764F-0847-B2FD-5AEDA8FB16A6}"/>
              </a:ext>
            </a:extLst>
          </p:cNvPr>
          <p:cNvGrpSpPr/>
          <p:nvPr/>
        </p:nvGrpSpPr>
        <p:grpSpPr>
          <a:xfrm>
            <a:off x="6096000" y="1978454"/>
            <a:ext cx="3080939" cy="1050478"/>
            <a:chOff x="258928" y="3706427"/>
            <a:chExt cx="4292996" cy="1357677"/>
          </a:xfrm>
        </p:grpSpPr>
        <p:sp>
          <p:nvSpPr>
            <p:cNvPr id="40" name="Oval Callout 39">
              <a:extLst>
                <a:ext uri="{FF2B5EF4-FFF2-40B4-BE49-F238E27FC236}">
                  <a16:creationId xmlns:a16="http://schemas.microsoft.com/office/drawing/2014/main" id="{BF4A2351-031F-044D-8DAD-2B23CAFD438F}"/>
                </a:ext>
              </a:extLst>
            </p:cNvPr>
            <p:cNvSpPr/>
            <p:nvPr/>
          </p:nvSpPr>
          <p:spPr>
            <a:xfrm>
              <a:off x="258928" y="3706427"/>
              <a:ext cx="4292996" cy="1357677"/>
            </a:xfrm>
            <a:prstGeom prst="wedgeEllipseCallout">
              <a:avLst>
                <a:gd name="adj1" fmla="val 5511"/>
                <a:gd name="adj2" fmla="val 664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DCE48B0-3DE9-1348-A73E-059448CAF1F8}"/>
                </a:ext>
              </a:extLst>
            </p:cNvPr>
            <p:cNvSpPr txBox="1"/>
            <p:nvPr/>
          </p:nvSpPr>
          <p:spPr>
            <a:xfrm>
              <a:off x="582415" y="3906633"/>
              <a:ext cx="3663890" cy="914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When does Linh have English lessons?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60FE4E-41D2-3844-B873-DED7F3CF4021}"/>
              </a:ext>
            </a:extLst>
          </p:cNvPr>
          <p:cNvGrpSpPr/>
          <p:nvPr/>
        </p:nvGrpSpPr>
        <p:grpSpPr>
          <a:xfrm>
            <a:off x="9309338" y="2033670"/>
            <a:ext cx="2688927" cy="1050478"/>
            <a:chOff x="258926" y="3706427"/>
            <a:chExt cx="4541330" cy="1357677"/>
          </a:xfrm>
        </p:grpSpPr>
        <p:sp>
          <p:nvSpPr>
            <p:cNvPr id="55" name="Oval Callout 54">
              <a:extLst>
                <a:ext uri="{FF2B5EF4-FFF2-40B4-BE49-F238E27FC236}">
                  <a16:creationId xmlns:a16="http://schemas.microsoft.com/office/drawing/2014/main" id="{6D9AB4F6-0446-224C-9E65-7C7FE28DAC1D}"/>
                </a:ext>
              </a:extLst>
            </p:cNvPr>
            <p:cNvSpPr/>
            <p:nvPr/>
          </p:nvSpPr>
          <p:spPr>
            <a:xfrm>
              <a:off x="258926" y="3706427"/>
              <a:ext cx="4541330" cy="1357677"/>
            </a:xfrm>
            <a:prstGeom prst="wedgeEllipseCallout">
              <a:avLst>
                <a:gd name="adj1" fmla="val 5511"/>
                <a:gd name="adj2" fmla="val 664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39595C3-BFA9-0D4D-8B5E-84A20D9507A7}"/>
                </a:ext>
              </a:extLst>
            </p:cNvPr>
            <p:cNvSpPr txBox="1"/>
            <p:nvPr/>
          </p:nvSpPr>
          <p:spPr>
            <a:xfrm>
              <a:off x="556926" y="3884858"/>
              <a:ext cx="4132908" cy="914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She has English lessons on Tuesdays.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276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A999C-76D6-F742-ADAB-E9234D98F3B5}"/>
              </a:ext>
            </a:extLst>
          </p:cNvPr>
          <p:cNvSpPr txBox="1"/>
          <p:nvPr/>
        </p:nvSpPr>
        <p:spPr>
          <a:xfrm>
            <a:off x="3383809" y="1447700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13).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32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8;p3">
            <a:extLst>
              <a:ext uri="{FF2B5EF4-FFF2-40B4-BE49-F238E27FC236}">
                <a16:creationId xmlns:a16="http://schemas.microsoft.com/office/drawing/2014/main" id="{B218D0A4-A1A3-534A-8C54-B30BA7ABBA86}"/>
              </a:ext>
            </a:extLst>
          </p:cNvPr>
          <p:cNvSpPr/>
          <p:nvPr/>
        </p:nvSpPr>
        <p:spPr>
          <a:xfrm>
            <a:off x="5915025" y="1243013"/>
            <a:ext cx="4872038" cy="40164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1;p3">
            <a:extLst>
              <a:ext uri="{FF2B5EF4-FFF2-40B4-BE49-F238E27FC236}">
                <a16:creationId xmlns:a16="http://schemas.microsoft.com/office/drawing/2014/main" id="{DC1D1C04-1810-7E4A-92A1-B677547C0CF0}"/>
              </a:ext>
            </a:extLst>
          </p:cNvPr>
          <p:cNvSpPr txBox="1"/>
          <p:nvPr/>
        </p:nvSpPr>
        <p:spPr>
          <a:xfrm>
            <a:off x="6096000" y="2598044"/>
            <a:ext cx="4561555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vocabulary and structures.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E78B77-9D99-3D43-998F-166B127F9625}"/>
              </a:ext>
            </a:extLst>
          </p:cNvPr>
          <p:cNvSpPr txBox="1"/>
          <p:nvPr/>
        </p:nvSpPr>
        <p:spPr>
          <a:xfrm>
            <a:off x="6096000" y="3672971"/>
            <a:ext cx="456155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.16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65EEC-8C15-A440-8803-8741C4BE5413}"/>
              </a:ext>
            </a:extLst>
          </p:cNvPr>
          <p:cNvSpPr txBox="1"/>
          <p:nvPr/>
        </p:nvSpPr>
        <p:spPr>
          <a:xfrm>
            <a:off x="6096000" y="4378607"/>
            <a:ext cx="456155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p.13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99;p3">
            <a:extLst>
              <a:ext uri="{FF2B5EF4-FFF2-40B4-BE49-F238E27FC236}">
                <a16:creationId xmlns:a16="http://schemas.microsoft.com/office/drawing/2014/main" id="{5EEFC583-0441-DB49-AA1C-945EB6F34C8F}"/>
              </a:ext>
            </a:extLst>
          </p:cNvPr>
          <p:cNvSpPr txBox="1"/>
          <p:nvPr/>
        </p:nvSpPr>
        <p:spPr>
          <a:xfrm>
            <a:off x="6538673" y="1403692"/>
            <a:ext cx="3624741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– Lesson 6</a:t>
            </a:r>
            <a:endParaRPr lang="en-US" sz="32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00;p3">
            <a:extLst>
              <a:ext uri="{FF2B5EF4-FFF2-40B4-BE49-F238E27FC236}">
                <a16:creationId xmlns:a16="http://schemas.microsoft.com/office/drawing/2014/main" id="{4C73194E-9B0D-3945-8531-3C279714B28D}"/>
              </a:ext>
            </a:extLst>
          </p:cNvPr>
          <p:cNvSpPr txBox="1"/>
          <p:nvPr/>
        </p:nvSpPr>
        <p:spPr>
          <a:xfrm>
            <a:off x="7165696" y="1956212"/>
            <a:ext cx="2765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BA26D9-38F2-89A6-8B8C-3B4B67FBC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447" y="672374"/>
            <a:ext cx="3610337" cy="51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39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557338" y="1748684"/>
            <a:ext cx="8830386" cy="37220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816893" y="1944641"/>
            <a:ext cx="83112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Put students into groups of 4. Each group takes out a sheet of paper</a:t>
            </a:r>
            <a:r>
              <a:rPr lang="en-VN" sz="2400" dirty="0"/>
              <a:t>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After the teacher counts “3-2-1 Go”, a </a:t>
            </a:r>
            <a:r>
              <a:rPr lang="en-US" sz="2400" dirty="0"/>
              <a:t>first-person</a:t>
            </a:r>
            <a:r>
              <a:rPr lang="en-VN" sz="2400" dirty="0"/>
              <a:t> of the group writes </a:t>
            </a:r>
            <a:r>
              <a:rPr lang="en-US" sz="2400" dirty="0"/>
              <a:t>the</a:t>
            </a:r>
            <a:r>
              <a:rPr lang="en-VN" sz="2400" dirty="0"/>
              <a:t> name of </a:t>
            </a:r>
            <a:r>
              <a:rPr lang="en-US" sz="2400" dirty="0"/>
              <a:t>a </a:t>
            </a:r>
            <a:r>
              <a:rPr lang="en-VN" sz="2400" dirty="0"/>
              <a:t>subject and then </a:t>
            </a:r>
            <a:r>
              <a:rPr lang="en-US" sz="2400" dirty="0"/>
              <a:t>passes</a:t>
            </a:r>
            <a:r>
              <a:rPr lang="en-VN" sz="2400" dirty="0"/>
              <a:t> the paper to the next person and that person </a:t>
            </a:r>
            <a:r>
              <a:rPr lang="en-US" sz="2400" dirty="0"/>
              <a:t>continues</a:t>
            </a:r>
            <a:r>
              <a:rPr lang="en-VN" sz="2400" dirty="0"/>
              <a:t> to write the name.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</a:t>
            </a:r>
            <a:r>
              <a:rPr lang="en-VN" sz="2400" dirty="0"/>
              <a:t>et a limit of time. (2 or 3 minutes)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After finishing the words, students raise their </a:t>
            </a:r>
            <a:r>
              <a:rPr lang="en-US" sz="2400" dirty="0"/>
              <a:t>papers</a:t>
            </a:r>
            <a:r>
              <a:rPr lang="en-VN" sz="2400" dirty="0"/>
              <a:t> to check </a:t>
            </a:r>
            <a:r>
              <a:rPr lang="en-US" sz="2400" dirty="0"/>
              <a:t>the </a:t>
            </a:r>
            <a:r>
              <a:rPr lang="en-VN" sz="2400" dirty="0"/>
              <a:t>answers.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group with the most correct words receives 2 points.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1B777-4BAD-CD43-9960-B497C29D63D5}"/>
              </a:ext>
            </a:extLst>
          </p:cNvPr>
          <p:cNvSpPr txBox="1"/>
          <p:nvPr/>
        </p:nvSpPr>
        <p:spPr>
          <a:xfrm>
            <a:off x="2750382" y="895267"/>
            <a:ext cx="6691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QUICK WRITING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93941" y="1456615"/>
            <a:ext cx="915393" cy="85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5D6C07-6E0F-BF4A-99FA-2D9CB79F4575}"/>
              </a:ext>
            </a:extLst>
          </p:cNvPr>
          <p:cNvGrpSpPr/>
          <p:nvPr/>
        </p:nvGrpSpPr>
        <p:grpSpPr>
          <a:xfrm>
            <a:off x="611616" y="1210540"/>
            <a:ext cx="2432701" cy="1100138"/>
            <a:chOff x="611616" y="1210540"/>
            <a:chExt cx="2432701" cy="110013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5C75ACC-92D9-BC40-B236-42BF9B2202C7}"/>
                </a:ext>
              </a:extLst>
            </p:cNvPr>
            <p:cNvSpPr/>
            <p:nvPr/>
          </p:nvSpPr>
          <p:spPr>
            <a:xfrm>
              <a:off x="611616" y="1210540"/>
              <a:ext cx="2432701" cy="11001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06C549-2CCD-2A40-B57A-8DE18ED6923F}"/>
                </a:ext>
              </a:extLst>
            </p:cNvPr>
            <p:cNvSpPr txBox="1"/>
            <p:nvPr/>
          </p:nvSpPr>
          <p:spPr>
            <a:xfrm>
              <a:off x="854782" y="1343115"/>
              <a:ext cx="19463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dirty="0"/>
                <a:t>English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E8941C-ADED-9644-A5AF-4F9E823A2E65}"/>
              </a:ext>
            </a:extLst>
          </p:cNvPr>
          <p:cNvGrpSpPr/>
          <p:nvPr/>
        </p:nvGrpSpPr>
        <p:grpSpPr>
          <a:xfrm>
            <a:off x="3775133" y="1200151"/>
            <a:ext cx="2435167" cy="1100138"/>
            <a:chOff x="3775133" y="1200151"/>
            <a:chExt cx="2435167" cy="110013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2EC0531-A408-8345-A433-EE2F499A8C87}"/>
                </a:ext>
              </a:extLst>
            </p:cNvPr>
            <p:cNvSpPr/>
            <p:nvPr/>
          </p:nvSpPr>
          <p:spPr>
            <a:xfrm>
              <a:off x="3775133" y="1200151"/>
              <a:ext cx="2435167" cy="11001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55FB2A-F55F-1B4B-9162-AA974BE2D079}"/>
                </a:ext>
              </a:extLst>
            </p:cNvPr>
            <p:cNvSpPr txBox="1"/>
            <p:nvPr/>
          </p:nvSpPr>
          <p:spPr>
            <a:xfrm>
              <a:off x="4124177" y="1300856"/>
              <a:ext cx="17370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dirty="0"/>
                <a:t>maths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C5FB8D-DD8D-954F-8642-4B0DEBB7BEF9}"/>
              </a:ext>
            </a:extLst>
          </p:cNvPr>
          <p:cNvGrpSpPr/>
          <p:nvPr/>
        </p:nvGrpSpPr>
        <p:grpSpPr>
          <a:xfrm>
            <a:off x="6941116" y="1210540"/>
            <a:ext cx="1659960" cy="1100138"/>
            <a:chOff x="6941116" y="1210540"/>
            <a:chExt cx="1659960" cy="110013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BB2F1F1-0687-CC43-953B-D468B04C20E2}"/>
                </a:ext>
              </a:extLst>
            </p:cNvPr>
            <p:cNvSpPr/>
            <p:nvPr/>
          </p:nvSpPr>
          <p:spPr>
            <a:xfrm>
              <a:off x="6941116" y="1210540"/>
              <a:ext cx="1659960" cy="11001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C407C4-0662-DD4D-8951-48BF6C3B6869}"/>
                </a:ext>
              </a:extLst>
            </p:cNvPr>
            <p:cNvSpPr txBox="1"/>
            <p:nvPr/>
          </p:nvSpPr>
          <p:spPr>
            <a:xfrm>
              <a:off x="7318922" y="1300855"/>
              <a:ext cx="9012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dirty="0"/>
                <a:t>art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388DE44-D52E-5F43-A052-E00827C6418A}"/>
              </a:ext>
            </a:extLst>
          </p:cNvPr>
          <p:cNvGrpSpPr/>
          <p:nvPr/>
        </p:nvGrpSpPr>
        <p:grpSpPr>
          <a:xfrm>
            <a:off x="9355567" y="1215220"/>
            <a:ext cx="1659960" cy="1100138"/>
            <a:chOff x="9355567" y="1215220"/>
            <a:chExt cx="1659960" cy="1100138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4CCA8EB-28DC-6C41-BEB0-8F2AD1C1C072}"/>
                </a:ext>
              </a:extLst>
            </p:cNvPr>
            <p:cNvSpPr/>
            <p:nvPr/>
          </p:nvSpPr>
          <p:spPr>
            <a:xfrm>
              <a:off x="9355567" y="1215220"/>
              <a:ext cx="1659960" cy="11001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9DE66D-3E52-D848-B3B9-2BC62A42EC19}"/>
                </a:ext>
              </a:extLst>
            </p:cNvPr>
            <p:cNvSpPr txBox="1"/>
            <p:nvPr/>
          </p:nvSpPr>
          <p:spPr>
            <a:xfrm>
              <a:off x="9699773" y="1358369"/>
              <a:ext cx="9715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dirty="0"/>
                <a:t>ICT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9A9C6E-D1A0-3D4A-87BE-1E5D30E51099}"/>
              </a:ext>
            </a:extLst>
          </p:cNvPr>
          <p:cNvGrpSpPr/>
          <p:nvPr/>
        </p:nvGrpSpPr>
        <p:grpSpPr>
          <a:xfrm>
            <a:off x="3228975" y="4290148"/>
            <a:ext cx="5372101" cy="1100138"/>
            <a:chOff x="3228975" y="4290148"/>
            <a:chExt cx="5372101" cy="110013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917457A-AE75-4649-B468-F4C01F10BB4D}"/>
                </a:ext>
              </a:extLst>
            </p:cNvPr>
            <p:cNvSpPr/>
            <p:nvPr/>
          </p:nvSpPr>
          <p:spPr>
            <a:xfrm>
              <a:off x="3228975" y="4290148"/>
              <a:ext cx="5372101" cy="11001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30B620-51B9-BD42-9300-DA8C9A755062}"/>
                </a:ext>
              </a:extLst>
            </p:cNvPr>
            <p:cNvSpPr txBox="1"/>
            <p:nvPr/>
          </p:nvSpPr>
          <p:spPr>
            <a:xfrm>
              <a:off x="4024980" y="4424718"/>
              <a:ext cx="39430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n</a:t>
              </a:r>
              <a:r>
                <a:rPr lang="en-VN" sz="4800" dirty="0"/>
                <a:t>atural science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86AAFD-3A06-5844-AE9D-FE2495607851}"/>
              </a:ext>
            </a:extLst>
          </p:cNvPr>
          <p:cNvGrpSpPr/>
          <p:nvPr/>
        </p:nvGrpSpPr>
        <p:grpSpPr>
          <a:xfrm>
            <a:off x="3808282" y="2910479"/>
            <a:ext cx="4205437" cy="1032408"/>
            <a:chOff x="3808282" y="2910479"/>
            <a:chExt cx="4205437" cy="1032408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3C558EB-629C-E944-ACBB-92DCC4BC1757}"/>
                </a:ext>
              </a:extLst>
            </p:cNvPr>
            <p:cNvSpPr/>
            <p:nvPr/>
          </p:nvSpPr>
          <p:spPr>
            <a:xfrm>
              <a:off x="3808282" y="2910479"/>
              <a:ext cx="4205437" cy="103240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6A1486-938B-214F-B7E3-1B5C4CBA2878}"/>
                </a:ext>
              </a:extLst>
            </p:cNvPr>
            <p:cNvSpPr txBox="1"/>
            <p:nvPr/>
          </p:nvSpPr>
          <p:spPr>
            <a:xfrm>
              <a:off x="4175373" y="2980845"/>
              <a:ext cx="35637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social</a:t>
              </a:r>
              <a:r>
                <a:rPr lang="en-VN" sz="4800" dirty="0"/>
                <a:t> science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2215A3-EC29-7F44-8268-C4FF3A267B1E}"/>
              </a:ext>
            </a:extLst>
          </p:cNvPr>
          <p:cNvGrpSpPr/>
          <p:nvPr/>
        </p:nvGrpSpPr>
        <p:grpSpPr>
          <a:xfrm>
            <a:off x="8839455" y="2946661"/>
            <a:ext cx="2261933" cy="1032408"/>
            <a:chOff x="8839455" y="2946661"/>
            <a:chExt cx="2261933" cy="1032408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A59F15D7-2198-B84A-A054-A438D80FF862}"/>
                </a:ext>
              </a:extLst>
            </p:cNvPr>
            <p:cNvSpPr/>
            <p:nvPr/>
          </p:nvSpPr>
          <p:spPr>
            <a:xfrm>
              <a:off x="8839455" y="2946661"/>
              <a:ext cx="2261933" cy="103240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3E0125-DA00-B743-B055-678C9687D745}"/>
                </a:ext>
              </a:extLst>
            </p:cNvPr>
            <p:cNvSpPr txBox="1"/>
            <p:nvPr/>
          </p:nvSpPr>
          <p:spPr>
            <a:xfrm>
              <a:off x="9157389" y="3029138"/>
              <a:ext cx="16417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dirty="0"/>
                <a:t>music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67CB7B-489F-264B-A95A-6ADEE388BA4F}"/>
              </a:ext>
            </a:extLst>
          </p:cNvPr>
          <p:cNvGrpSpPr/>
          <p:nvPr/>
        </p:nvGrpSpPr>
        <p:grpSpPr>
          <a:xfrm>
            <a:off x="1022413" y="2878931"/>
            <a:ext cx="1960133" cy="1100138"/>
            <a:chOff x="1022413" y="2878931"/>
            <a:chExt cx="1960133" cy="1100138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712590F5-741F-0048-8DDD-AD393D8082E3}"/>
                </a:ext>
              </a:extLst>
            </p:cNvPr>
            <p:cNvSpPr/>
            <p:nvPr/>
          </p:nvSpPr>
          <p:spPr>
            <a:xfrm>
              <a:off x="1022413" y="2878931"/>
              <a:ext cx="1960133" cy="11001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564327-2B5F-9F4F-97FE-22E1E457F0C8}"/>
                </a:ext>
              </a:extLst>
            </p:cNvPr>
            <p:cNvSpPr txBox="1"/>
            <p:nvPr/>
          </p:nvSpPr>
          <p:spPr>
            <a:xfrm>
              <a:off x="1586549" y="3031923"/>
              <a:ext cx="8034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dirty="0"/>
                <a:t>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600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E2A9B-DDE2-E442-9E5B-6D9A372714E7}"/>
              </a:ext>
            </a:extLst>
          </p:cNvPr>
          <p:cNvSpPr txBox="1"/>
          <p:nvPr/>
        </p:nvSpPr>
        <p:spPr>
          <a:xfrm>
            <a:off x="1998958" y="5657671"/>
            <a:ext cx="7830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- </a:t>
            </a:r>
            <a:r>
              <a:rPr lang="en-US" dirty="0"/>
              <a:t>H</a:t>
            </a:r>
            <a:r>
              <a:rPr lang="en-VN" dirty="0"/>
              <a:t>ave students open the books, look at the </a:t>
            </a:r>
            <a:r>
              <a:rPr lang="en-US" dirty="0"/>
              <a:t>picture</a:t>
            </a:r>
            <a:r>
              <a:rPr lang="en-VN" dirty="0"/>
              <a:t> and try to find which subject each book </a:t>
            </a:r>
            <a:r>
              <a:rPr lang="en-US" dirty="0"/>
              <a:t>represents</a:t>
            </a:r>
            <a:r>
              <a:rPr lang="en-VN" dirty="0"/>
              <a:t>. </a:t>
            </a:r>
          </a:p>
          <a:p>
            <a:pPr marL="285750" indent="-285750">
              <a:buFontTx/>
              <a:buChar char="-"/>
            </a:pPr>
            <a:r>
              <a:rPr lang="en-VN" dirty="0"/>
              <a:t>Then, students write the name of the subject next appropriate number. </a:t>
            </a:r>
          </a:p>
          <a:p>
            <a:pPr marL="285750" indent="-285750">
              <a:buFontTx/>
              <a:buChar char="-"/>
            </a:pPr>
            <a:r>
              <a:rPr lang="en-VN" dirty="0"/>
              <a:t>Click on “Answer” to show the answers. </a:t>
            </a:r>
          </a:p>
        </p:txBody>
      </p:sp>
      <p:sp>
        <p:nvSpPr>
          <p:cNvPr id="23" name="Rectangle: Rounded Corners 13">
            <a:extLst>
              <a:ext uri="{FF2B5EF4-FFF2-40B4-BE49-F238E27FC236}">
                <a16:creationId xmlns:a16="http://schemas.microsoft.com/office/drawing/2014/main" id="{E8BF9794-4131-C044-8AC7-984D57A5EB04}"/>
              </a:ext>
            </a:extLst>
          </p:cNvPr>
          <p:cNvSpPr/>
          <p:nvPr/>
        </p:nvSpPr>
        <p:spPr>
          <a:xfrm>
            <a:off x="4983244" y="4707006"/>
            <a:ext cx="2033725" cy="6079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0D13F-3E2C-0B46-A2BA-1B51BDFC1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4582"/>
            <a:ext cx="12192000" cy="2611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99D05-709D-3C43-99B5-8125980888D2}"/>
              </a:ext>
            </a:extLst>
          </p:cNvPr>
          <p:cNvSpPr txBox="1"/>
          <p:nvPr/>
        </p:nvSpPr>
        <p:spPr>
          <a:xfrm>
            <a:off x="1785938" y="2011843"/>
            <a:ext cx="1347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maths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3A2C30-D2B9-A044-B2DC-7BA24CB05D62}"/>
              </a:ext>
            </a:extLst>
          </p:cNvPr>
          <p:cNvSpPr txBox="1"/>
          <p:nvPr/>
        </p:nvSpPr>
        <p:spPr>
          <a:xfrm>
            <a:off x="4500017" y="2023436"/>
            <a:ext cx="300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</a:t>
            </a:r>
            <a:r>
              <a:rPr lang="en-VN" sz="3600" dirty="0">
                <a:solidFill>
                  <a:srgbClr val="FF0000"/>
                </a:solidFill>
              </a:rPr>
              <a:t>atural science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110D44-4135-D04E-9706-CFA1A08AE79B}"/>
              </a:ext>
            </a:extLst>
          </p:cNvPr>
          <p:cNvSpPr txBox="1"/>
          <p:nvPr/>
        </p:nvSpPr>
        <p:spPr>
          <a:xfrm>
            <a:off x="1706846" y="2570511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English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A40516-70A8-8D47-8EAA-35D56EB77555}"/>
              </a:ext>
            </a:extLst>
          </p:cNvPr>
          <p:cNvSpPr txBox="1"/>
          <p:nvPr/>
        </p:nvSpPr>
        <p:spPr>
          <a:xfrm>
            <a:off x="4507091" y="2583432"/>
            <a:ext cx="720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art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845EC4-B38D-0949-A33F-3E011C8BE623}"/>
              </a:ext>
            </a:extLst>
          </p:cNvPr>
          <p:cNvSpPr txBox="1"/>
          <p:nvPr/>
        </p:nvSpPr>
        <p:spPr>
          <a:xfrm>
            <a:off x="1762372" y="3082269"/>
            <a:ext cx="649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PE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7CFAD4-C266-874F-8DC2-9957996DA399}"/>
              </a:ext>
            </a:extLst>
          </p:cNvPr>
          <p:cNvSpPr txBox="1"/>
          <p:nvPr/>
        </p:nvSpPr>
        <p:spPr>
          <a:xfrm>
            <a:off x="4500017" y="3105455"/>
            <a:ext cx="272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social science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8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p.16 - PRE LISTENING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E2A9B-DDE2-E442-9E5B-6D9A372714E7}"/>
              </a:ext>
            </a:extLst>
          </p:cNvPr>
          <p:cNvSpPr txBox="1"/>
          <p:nvPr/>
        </p:nvSpPr>
        <p:spPr>
          <a:xfrm>
            <a:off x="2125124" y="5909008"/>
            <a:ext cx="783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Ask students to look at 4 blanks and guess 4 words to fill in the blank. </a:t>
            </a:r>
          </a:p>
          <a:p>
            <a:pPr marL="285750" indent="-285750">
              <a:buFontTx/>
              <a:buChar char="-"/>
            </a:pPr>
            <a:r>
              <a:rPr lang="en-VN" dirty="0"/>
              <a:t>Students take out a sheet of paper and write 4 answers they guess.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teacher</a:t>
            </a:r>
            <a:r>
              <a:rPr lang="en-VN" dirty="0"/>
              <a:t> goes around and checks if </a:t>
            </a:r>
            <a:r>
              <a:rPr lang="en-US" dirty="0"/>
              <a:t>necessary</a:t>
            </a:r>
            <a:r>
              <a:rPr lang="en-VN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1A215-EAA0-A345-8FF7-07FB4CEBF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0" t="19099"/>
          <a:stretch/>
        </p:blipFill>
        <p:spPr>
          <a:xfrm>
            <a:off x="943320" y="1618930"/>
            <a:ext cx="10305360" cy="36201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6C9F62-FB28-C94E-8C40-A2B0A4AEB2E4}"/>
              </a:ext>
            </a:extLst>
          </p:cNvPr>
          <p:cNvSpPr txBox="1"/>
          <p:nvPr/>
        </p:nvSpPr>
        <p:spPr>
          <a:xfrm>
            <a:off x="2786062" y="948992"/>
            <a:ext cx="716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GUESS THE ANSWERS</a:t>
            </a:r>
          </a:p>
        </p:txBody>
      </p:sp>
    </p:spTree>
    <p:extLst>
      <p:ext uri="{BB962C8B-B14F-4D97-AF65-F5344CB8AC3E}">
        <p14:creationId xmlns:p14="http://schemas.microsoft.com/office/powerpoint/2010/main" val="967388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p.16 - LISTENING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E2A9B-DDE2-E442-9E5B-6D9A372714E7}"/>
              </a:ext>
            </a:extLst>
          </p:cNvPr>
          <p:cNvSpPr txBox="1"/>
          <p:nvPr/>
        </p:nvSpPr>
        <p:spPr>
          <a:xfrm>
            <a:off x="1570110" y="5447822"/>
            <a:ext cx="9051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Play the audio, students listen and write words to fill in the blanks.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Play the audio again, students listen and check the answers.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on “Answers” to show the answers.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Students look back at 4 words they guess with 4 answers, if students have 2 same words, they receive 2 points. </a:t>
            </a:r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1A215-EAA0-A345-8FF7-07FB4CEBFB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" t="479" b="4140"/>
          <a:stretch/>
        </p:blipFill>
        <p:spPr>
          <a:xfrm>
            <a:off x="0" y="671514"/>
            <a:ext cx="12158662" cy="3971924"/>
          </a:xfrm>
          <a:prstGeom prst="rect">
            <a:avLst/>
          </a:prstGeom>
        </p:spPr>
      </p:pic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141015B9-BB9E-1C42-A020-F31328249D06}"/>
              </a:ext>
            </a:extLst>
          </p:cNvPr>
          <p:cNvSpPr/>
          <p:nvPr/>
        </p:nvSpPr>
        <p:spPr>
          <a:xfrm>
            <a:off x="5062468" y="4741643"/>
            <a:ext cx="2033725" cy="6079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19E9A-69C8-4B45-ABFE-F8C0C97BF46A}"/>
              </a:ext>
            </a:extLst>
          </p:cNvPr>
          <p:cNvSpPr txBox="1"/>
          <p:nvPr/>
        </p:nvSpPr>
        <p:spPr>
          <a:xfrm>
            <a:off x="5832399" y="2177214"/>
            <a:ext cx="862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6346E-78FF-344E-98F7-80C07B379B9C}"/>
              </a:ext>
            </a:extLst>
          </p:cNvPr>
          <p:cNvSpPr txBox="1"/>
          <p:nvPr/>
        </p:nvSpPr>
        <p:spPr>
          <a:xfrm>
            <a:off x="6863451" y="2795238"/>
            <a:ext cx="1873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basketball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C85B27-6A59-634B-94B1-45B886466563}"/>
              </a:ext>
            </a:extLst>
          </p:cNvPr>
          <p:cNvSpPr txBox="1"/>
          <p:nvPr/>
        </p:nvSpPr>
        <p:spPr>
          <a:xfrm>
            <a:off x="6312755" y="3357749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twice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80A09-9096-F147-B2FA-E1D5B161315B}"/>
              </a:ext>
            </a:extLst>
          </p:cNvPr>
          <p:cNvSpPr txBox="1"/>
          <p:nvPr/>
        </p:nvSpPr>
        <p:spPr>
          <a:xfrm>
            <a:off x="6695136" y="3942524"/>
            <a:ext cx="1893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swimming</a:t>
            </a:r>
          </a:p>
        </p:txBody>
      </p:sp>
      <p:pic>
        <p:nvPicPr>
          <p:cNvPr id="3" name="1.11.mp3" descr="1.11.mp3">
            <a:hlinkClick r:id="" action="ppaction://media"/>
            <a:extLst>
              <a:ext uri="{FF2B5EF4-FFF2-40B4-BE49-F238E27FC236}">
                <a16:creationId xmlns:a16="http://schemas.microsoft.com/office/drawing/2014/main" id="{840209BD-F103-1D45-A288-B7DD995DB2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94.54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3444" y="573309"/>
            <a:ext cx="1051779" cy="10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4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414463" y="1725100"/>
            <a:ext cx="9294871" cy="38184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641106" y="1926164"/>
            <a:ext cx="88415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4 to 6 students. Each group takes a turn choosing a random number.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Each group takes out a pen or ruler and puts it in the middle of the group.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the teacher clicks on the number, students look at the timetable and a question, discuss together and give the answer.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the teacher counts “Go”, students raise a pen or ruler to get a chance to say the answer.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fastest group with the correct answer receives points.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1B777-4BAD-CD43-9960-B497C29D63D5}"/>
              </a:ext>
            </a:extLst>
          </p:cNvPr>
          <p:cNvSpPr txBox="1"/>
          <p:nvPr/>
        </p:nvSpPr>
        <p:spPr>
          <a:xfrm>
            <a:off x="3332842" y="887479"/>
            <a:ext cx="6182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GO FISHING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815515" y="711538"/>
            <a:ext cx="950971" cy="8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35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089BF5E0-A037-367A-5D81-6C6DD9675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0" y="588750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2" y="2831111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1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90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2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1" y="1164199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5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60" y="4955655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8" y="3822248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3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2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8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3" y="5256478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50" y="4395442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2" y="5739035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8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4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2053551" y="2742651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 defTabSz="609630"/>
            <a:r>
              <a:rPr lang="en-US" sz="9102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10090196" y="5891577"/>
            <a:ext cx="1610259" cy="60164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</a:rPr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949557" y="3283308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9600" b="1" dirty="0">
                <a:ln w="19050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5222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2968</TotalTime>
  <Words>1305</Words>
  <Application>Microsoft Macintosh PowerPoint</Application>
  <PresentationFormat>Widescreen</PresentationFormat>
  <Paragraphs>201</Paragraphs>
  <Slides>29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Algerian</vt:lpstr>
      <vt:lpstr>Arial</vt:lpstr>
      <vt:lpstr>Arial Black</vt:lpstr>
      <vt:lpstr>Calibri</vt:lpstr>
      <vt:lpstr>Calibri Light</vt:lpstr>
      <vt:lpstr>Carter One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414</cp:revision>
  <dcterms:created xsi:type="dcterms:W3CDTF">2023-11-28T02:26:41Z</dcterms:created>
  <dcterms:modified xsi:type="dcterms:W3CDTF">2024-07-11T03:23:09Z</dcterms:modified>
</cp:coreProperties>
</file>