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20"/>
  </p:notesMasterIdLst>
  <p:sldIdLst>
    <p:sldId id="256" r:id="rId4"/>
    <p:sldId id="266" r:id="rId5"/>
    <p:sldId id="828" r:id="rId6"/>
    <p:sldId id="829" r:id="rId7"/>
    <p:sldId id="294" r:id="rId8"/>
    <p:sldId id="830" r:id="rId9"/>
    <p:sldId id="664" r:id="rId10"/>
    <p:sldId id="271" r:id="rId11"/>
    <p:sldId id="831" r:id="rId12"/>
    <p:sldId id="832" r:id="rId13"/>
    <p:sldId id="833" r:id="rId14"/>
    <p:sldId id="834" r:id="rId15"/>
    <p:sldId id="835" r:id="rId16"/>
    <p:sldId id="805" r:id="rId17"/>
    <p:sldId id="810" r:id="rId18"/>
    <p:sldId id="811" r:id="rId19"/>
    <p:sldId id="812" r:id="rId21"/>
    <p:sldId id="836" r:id="rId22"/>
    <p:sldId id="837" r:id="rId23"/>
    <p:sldId id="838" r:id="rId24"/>
    <p:sldId id="839" r:id="rId25"/>
    <p:sldId id="840" r:id="rId26"/>
    <p:sldId id="818" r:id="rId27"/>
    <p:sldId id="841" r:id="rId28"/>
    <p:sldId id="842" r:id="rId29"/>
    <p:sldId id="843" r:id="rId30"/>
    <p:sldId id="844" r:id="rId31"/>
    <p:sldId id="797" r:id="rId32"/>
    <p:sldId id="845" r:id="rId33"/>
    <p:sldId id="846" r:id="rId34"/>
    <p:sldId id="302" r:id="rId35"/>
    <p:sldId id="84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80" autoAdjust="0"/>
    <p:restoredTop sz="95118"/>
  </p:normalViewPr>
  <p:slideViewPr>
    <p:cSldViewPr snapToGrid="0" snapToObjects="1">
      <p:cViewPr varScale="1">
        <p:scale>
          <a:sx n="66" d="100"/>
          <a:sy n="66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Shape&#10;&#10;Description automatically generated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jpe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jpe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jpe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2.wav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4.wav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5.jpe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image" Target="../media/image12.jpe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10 – STAYING HEATHY</a:t>
            </a:r>
            <a:endParaRPr lang="en-US" sz="4400" b="1" dirty="0">
              <a:solidFill>
                <a:srgbClr val="7030A0"/>
              </a:solidFill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1 - VOCABULARY  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8460565" y="3675139"/>
            <a:ext cx="3214879" cy="26294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-90749" y="1837282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553079" y="1136455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2256146" y="40116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9341" y="2445911"/>
            <a:ext cx="5649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sore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throat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3464502" y="40087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4114178" y="40087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4768156" y="40087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/>
          <p:cNvSpPr/>
          <p:nvPr/>
        </p:nvSpPr>
        <p:spPr>
          <a:xfrm>
            <a:off x="5433251" y="40087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2238009" y="49637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725926" y="125125"/>
            <a:ext cx="1348422" cy="1102856"/>
          </a:xfrm>
          <a:prstGeom prst="rect">
            <a:avLst/>
          </a:prstGeom>
        </p:spPr>
      </p:pic>
      <p:pic>
        <p:nvPicPr>
          <p:cNvPr id="13" name="10.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174.000000" end="19195.3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7933" y="1788751"/>
            <a:ext cx="718828" cy="71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911" y="1671268"/>
            <a:ext cx="3955535" cy="322413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903297" y="49637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3552973" y="49637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206951" y="49637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4872046" y="49637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5543213" y="49637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5" grpId="0" animBg="1"/>
      <p:bldP spid="8" grpId="0" animBg="1"/>
      <p:bldP spid="11" grpId="0" animBg="1"/>
      <p:bldP spid="14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-117738" y="1731269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889810" y="936773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1521520" y="40924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9645" y="2547623"/>
            <a:ext cx="56219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stomach ache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2529547" y="40924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3179223" y="40924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3833201" y="40924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/>
          <p:cNvSpPr/>
          <p:nvPr/>
        </p:nvSpPr>
        <p:spPr>
          <a:xfrm>
            <a:off x="4498296" y="40924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5166146" y="40909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725926" y="125125"/>
            <a:ext cx="1348422" cy="1102856"/>
          </a:xfrm>
          <a:prstGeom prst="rect">
            <a:avLst/>
          </a:prstGeom>
        </p:spPr>
      </p:pic>
      <p:pic>
        <p:nvPicPr>
          <p:cNvPr id="13" name="10.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999.000000" end="13455.3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045" y="1765083"/>
            <a:ext cx="718828" cy="71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115" y="1520483"/>
            <a:ext cx="4185765" cy="353155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821616" y="40908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6489466" y="40894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2981137" y="50157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3648987" y="501425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4304457" y="50141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4972307" y="50126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5" grpId="0" animBg="1"/>
      <p:bldP spid="8" grpId="0" animBg="1"/>
      <p:bldP spid="11" grpId="0" animBg="1"/>
      <p:bldP spid="16" grpId="0" animBg="1"/>
      <p:bldP spid="20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-19423" y="192880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624405" y="122797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2446411" y="43148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3485" y="1928806"/>
            <a:ext cx="46220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 high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3573704" y="43092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4223380" y="43092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4877358" y="43092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/>
          <p:cNvSpPr/>
          <p:nvPr/>
        </p:nvSpPr>
        <p:spPr>
          <a:xfrm>
            <a:off x="5542453" y="43092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896886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725926" y="125125"/>
            <a:ext cx="1348422" cy="1102856"/>
          </a:xfrm>
          <a:prstGeom prst="rect">
            <a:avLst/>
          </a:prstGeom>
        </p:spPr>
      </p:pic>
      <p:pic>
        <p:nvPicPr>
          <p:cNvPr id="13" name="10.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742.000000" end="7432.3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2190" y="1209978"/>
            <a:ext cx="718828" cy="71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477" y="1623459"/>
            <a:ext cx="4063936" cy="332250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61996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2211672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2865650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3530745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4189609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4839285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5493263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/>
          <p:cNvSpPr/>
          <p:nvPr/>
        </p:nvSpPr>
        <p:spPr>
          <a:xfrm>
            <a:off x="6158358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6810696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7475791" y="51740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5" grpId="0" animBg="1"/>
      <p:bldP spid="8" grpId="0" animBg="1"/>
      <p:bldP spid="11" grpId="0" animBg="1"/>
      <p:bldP spid="14" grpId="0" animBg="1"/>
      <p:bldP spid="16" grpId="0" animBg="1"/>
      <p:bldP spid="20" grpId="0" animBg="1"/>
      <p:bldP spid="22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15507" y="1885410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659335" y="1184583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921056" y="50058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75" y="3015329"/>
            <a:ext cx="52802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tooth</a:t>
            </a: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ache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1881662" y="50073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2531338" y="50073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3185316" y="50073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/>
          <p:cNvSpPr/>
          <p:nvPr/>
        </p:nvSpPr>
        <p:spPr>
          <a:xfrm>
            <a:off x="3850411" y="50073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4508636" y="50058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725926" y="125125"/>
            <a:ext cx="1348422" cy="1102856"/>
          </a:xfrm>
          <a:prstGeom prst="rect">
            <a:avLst/>
          </a:prstGeom>
        </p:spPr>
      </p:pic>
      <p:pic>
        <p:nvPicPr>
          <p:cNvPr id="13" name="10.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8232.000000" end="2852.3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7173" y="2059624"/>
            <a:ext cx="718828" cy="71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755" y="1611280"/>
            <a:ext cx="4057848" cy="338249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171575" y="50045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5825553" y="50045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6490648" y="50045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7158498" y="50031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5" grpId="0" animBg="1"/>
      <p:bldP spid="8" grpId="0" animBg="1"/>
      <p:bldP spid="11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4886" y="778946"/>
            <a:ext cx="9674468" cy="4930556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01165" y="5934710"/>
            <a:ext cx="86118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1C1C1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Try to </a:t>
            </a:r>
            <a:r>
              <a:rPr lang="en-US" b="0" i="0" dirty="0" err="1">
                <a:solidFill>
                  <a:srgbClr val="1C1C1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memorise</a:t>
            </a:r>
            <a:r>
              <a:rPr lang="en-US" b="0" i="0" dirty="0">
                <a:solidFill>
                  <a:srgbClr val="1C1C1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all the pictures and the numbers within 30 seconds. </a:t>
            </a:r>
            <a:endParaRPr lang="en-US" b="0" i="0" dirty="0">
              <a:solidFill>
                <a:srgbClr val="1C1C1C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b="0" i="0" dirty="0">
                <a:solidFill>
                  <a:srgbClr val="1C1C1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The teacher moves to a different slide, calls a number randomly. (Ex: Number 2)</a:t>
            </a:r>
            <a:endParaRPr lang="en-US" b="0" i="0" dirty="0">
              <a:solidFill>
                <a:srgbClr val="1C1C1C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dirty="0">
                <a:solidFill>
                  <a:srgbClr val="1C1C1C"/>
                </a:solidFill>
                <a:latin typeface="Times New Roman" panose="02020603050405020304" charset="0"/>
                <a:cs typeface="Times New Roman" panose="02020603050405020304" charset="0"/>
              </a:rPr>
              <a:t>- Ask students to raise their hands and answer.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267414" y="0"/>
            <a:ext cx="1809818" cy="14802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: Rounded Corners 6"/>
          <p:cNvSpPr/>
          <p:nvPr/>
        </p:nvSpPr>
        <p:spPr>
          <a:xfrm>
            <a:off x="1851660" y="1983740"/>
            <a:ext cx="8260715" cy="2947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1118" y="2274838"/>
            <a:ext cx="6808267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US" sz="2400" dirty="0"/>
              <a:t>ivide the class </a:t>
            </a:r>
            <a:r>
              <a:rPr lang="en-US" sz="2400" dirty="0"/>
              <a:t>into 4 teams.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Each team prepares a mini-board.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Ask students to read the questions and discuss. them with their teammates to find the answers.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Write no more than THREE words.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Students take turns to write.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10258719" y="4913844"/>
            <a:ext cx="979233" cy="912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1660" y="1156970"/>
            <a:ext cx="85242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Choose the correct answers</a:t>
            </a:r>
            <a:endParaRPr lang="en-US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267414" y="0"/>
            <a:ext cx="1809818" cy="14802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1973799" y="1417320"/>
            <a:ext cx="8579682" cy="2262252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59419"/>
              </a:avLst>
            </a:prstTxWarp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pPr algn="r"/>
            <a:r>
              <a:rPr lang="en-US" sz="44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rPr>
              <a:t>Choose the correct answer</a:t>
            </a:r>
            <a:endParaRPr lang="vi-VN" sz="4400" dirty="0">
              <a:ln w="31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31336" y="3679572"/>
            <a:ext cx="1448584" cy="56695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PLAY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49" y="0"/>
            <a:ext cx="12296698" cy="6876884"/>
          </a:xfrm>
          <a:prstGeom prst="rect">
            <a:avLst/>
          </a:prstGeom>
        </p:spPr>
      </p:pic>
      <p:sp>
        <p:nvSpPr>
          <p:cNvPr id="94" name="MsPham-0936082789"/>
          <p:cNvSpPr txBox="1"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</p:cNvPr>
          <p:cNvSpPr txBox="1"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08" t="30145" r="8712" b="29275"/>
          <a:stretch>
            <a:fillRect/>
          </a:stretch>
        </p:blipFill>
        <p:spPr>
          <a:xfrm>
            <a:off x="1578577" y="598538"/>
            <a:ext cx="1536179" cy="1172818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091070" y="740475"/>
            <a:ext cx="7742582" cy="1172818"/>
          </a:xfrm>
          <a:prstGeom prst="wedgeRoundRectCallout">
            <a:avLst>
              <a:gd name="adj1" fmla="val -52797"/>
              <a:gd name="adj2" fmla="val -23941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-0936082789"/>
          <p:cNvSpPr/>
          <p:nvPr/>
        </p:nvSpPr>
        <p:spPr>
          <a:xfrm>
            <a:off x="2800487" y="201816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What’s matter with you?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4175129" y="2811125"/>
            <a:ext cx="7326736" cy="109890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I’ve got ………………….. .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5" name="MsPham-0936082789"/>
          <p:cNvSpPr/>
          <p:nvPr/>
        </p:nvSpPr>
        <p:spPr>
          <a:xfrm>
            <a:off x="6096000" y="2450213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A0000"/>
                </a:solidFill>
                <a:cs typeface="Arial" panose="020B0604020202020204" pitchFamily="34" charset="0"/>
              </a:rPr>
              <a:t>a toothache</a:t>
            </a:r>
            <a:endParaRPr lang="en-US" sz="5400" b="1" dirty="0">
              <a:solidFill>
                <a:srgbClr val="DA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648" b="68261"/>
          <a:stretch>
            <a:fillRect/>
          </a:stretch>
        </p:blipFill>
        <p:spPr>
          <a:xfrm>
            <a:off x="1784179" y="1809108"/>
            <a:ext cx="2919404" cy="27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49" y="0"/>
            <a:ext cx="12296698" cy="6876884"/>
          </a:xfrm>
          <a:prstGeom prst="rect">
            <a:avLst/>
          </a:prstGeom>
        </p:spPr>
      </p:pic>
      <p:sp>
        <p:nvSpPr>
          <p:cNvPr id="94" name="MsPham-0936082789"/>
          <p:cNvSpPr txBox="1"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</p:cNvPr>
          <p:cNvSpPr txBox="1"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08" t="30145" r="8712" b="29275"/>
          <a:stretch>
            <a:fillRect/>
          </a:stretch>
        </p:blipFill>
        <p:spPr>
          <a:xfrm>
            <a:off x="1578577" y="598538"/>
            <a:ext cx="1536179" cy="1172818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091070" y="740475"/>
            <a:ext cx="7742582" cy="1172818"/>
          </a:xfrm>
          <a:prstGeom prst="wedgeRoundRectCallout">
            <a:avLst>
              <a:gd name="adj1" fmla="val -52797"/>
              <a:gd name="adj2" fmla="val -23941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-0936082789"/>
          <p:cNvSpPr/>
          <p:nvPr/>
        </p:nvSpPr>
        <p:spPr>
          <a:xfrm>
            <a:off x="2800487" y="201816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What’s matter with you?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4175129" y="2811125"/>
            <a:ext cx="7326736" cy="109890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I’ve got ………….. .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5" name="MsPham-0936082789"/>
          <p:cNvSpPr/>
          <p:nvPr/>
        </p:nvSpPr>
        <p:spPr>
          <a:xfrm>
            <a:off x="6096000" y="2450213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A0000"/>
                </a:solidFill>
                <a:cs typeface="Arial" panose="020B0604020202020204" pitchFamily="34" charset="0"/>
              </a:rPr>
              <a:t>a cold</a:t>
            </a:r>
            <a:endParaRPr lang="en-US" sz="5400" b="1" dirty="0">
              <a:solidFill>
                <a:srgbClr val="DA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05" t="3077" r="6743" b="65184"/>
          <a:stretch>
            <a:fillRect/>
          </a:stretch>
        </p:blipFill>
        <p:spPr>
          <a:xfrm>
            <a:off x="2510446" y="2128510"/>
            <a:ext cx="2599109" cy="2464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49" y="0"/>
            <a:ext cx="12296698" cy="6876884"/>
          </a:xfrm>
          <a:prstGeom prst="rect">
            <a:avLst/>
          </a:prstGeom>
        </p:spPr>
      </p:pic>
      <p:sp>
        <p:nvSpPr>
          <p:cNvPr id="94" name="MsPham-0936082789"/>
          <p:cNvSpPr txBox="1"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</p:cNvPr>
          <p:cNvSpPr txBox="1"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08" t="30145" r="8712" b="29275"/>
          <a:stretch>
            <a:fillRect/>
          </a:stretch>
        </p:blipFill>
        <p:spPr>
          <a:xfrm>
            <a:off x="1578577" y="598538"/>
            <a:ext cx="1536179" cy="1172818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091070" y="740475"/>
            <a:ext cx="7742582" cy="1172818"/>
          </a:xfrm>
          <a:prstGeom prst="wedgeRoundRectCallout">
            <a:avLst>
              <a:gd name="adj1" fmla="val -52797"/>
              <a:gd name="adj2" fmla="val -23941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-0936082789"/>
          <p:cNvSpPr/>
          <p:nvPr/>
        </p:nvSpPr>
        <p:spPr>
          <a:xfrm>
            <a:off x="2800487" y="201816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What’s matter with you?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3519146" y="2888987"/>
            <a:ext cx="8069220" cy="109890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I’ve got …..………………….. .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5" name="MsPham-0936082789"/>
          <p:cNvSpPr/>
          <p:nvPr/>
        </p:nvSpPr>
        <p:spPr>
          <a:xfrm>
            <a:off x="5888125" y="2590943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DA0000"/>
                </a:solidFill>
                <a:cs typeface="Arial" panose="020B0604020202020204" pitchFamily="34" charset="0"/>
              </a:rPr>
              <a:t>a high temperature</a:t>
            </a:r>
            <a:endParaRPr lang="en-US" sz="4800" b="1" dirty="0">
              <a:solidFill>
                <a:srgbClr val="DA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49" t="33053" r="52897" b="35208"/>
          <a:stretch>
            <a:fillRect/>
          </a:stretch>
        </p:blipFill>
        <p:spPr>
          <a:xfrm>
            <a:off x="1112254" y="2000802"/>
            <a:ext cx="2809512" cy="266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975857" y="837399"/>
            <a:ext cx="3937240" cy="479338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169564" y="1948054"/>
            <a:ext cx="3549826" cy="23082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 To correctly read and pronounce words related to illnesses</a:t>
            </a:r>
            <a:endParaRPr lang="en-US" sz="2400" kern="0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 To give advice using structures: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“S + should/ shouldn’t + V”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9564" y="4376353"/>
            <a:ext cx="354982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p. 112, 113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9565" y="4958033"/>
            <a:ext cx="354982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p.88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253377" y="900412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805448" y="137744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903" y="707438"/>
            <a:ext cx="3692277" cy="52064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692" y="702607"/>
            <a:ext cx="3692278" cy="520640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49" y="0"/>
            <a:ext cx="12296698" cy="6876884"/>
          </a:xfrm>
          <a:prstGeom prst="rect">
            <a:avLst/>
          </a:prstGeom>
        </p:spPr>
      </p:pic>
      <p:sp>
        <p:nvSpPr>
          <p:cNvPr id="94" name="MsPham-0936082789"/>
          <p:cNvSpPr txBox="1"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</p:cNvPr>
          <p:cNvSpPr txBox="1"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08" t="30145" r="8712" b="29275"/>
          <a:stretch>
            <a:fillRect/>
          </a:stretch>
        </p:blipFill>
        <p:spPr>
          <a:xfrm>
            <a:off x="1578577" y="598538"/>
            <a:ext cx="1536179" cy="1172818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091070" y="740475"/>
            <a:ext cx="7742582" cy="1172818"/>
          </a:xfrm>
          <a:prstGeom prst="wedgeRoundRectCallout">
            <a:avLst>
              <a:gd name="adj1" fmla="val -52797"/>
              <a:gd name="adj2" fmla="val -23941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-0936082789"/>
          <p:cNvSpPr/>
          <p:nvPr/>
        </p:nvSpPr>
        <p:spPr>
          <a:xfrm>
            <a:off x="2800487" y="201816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What’s matter with you?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3976347" y="2811125"/>
            <a:ext cx="7326736" cy="109890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I’ve got ....………………….. .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5" name="MsPham-0936082789"/>
          <p:cNvSpPr/>
          <p:nvPr/>
        </p:nvSpPr>
        <p:spPr>
          <a:xfrm>
            <a:off x="5917943" y="2450213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A0000"/>
                </a:solidFill>
                <a:cs typeface="Arial" panose="020B0604020202020204" pitchFamily="34" charset="0"/>
              </a:rPr>
              <a:t>a stomach ache</a:t>
            </a:r>
            <a:endParaRPr lang="en-US" sz="5400" b="1" dirty="0">
              <a:solidFill>
                <a:srgbClr val="DA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57" t="37383" r="6091" b="30878"/>
          <a:stretch>
            <a:fillRect/>
          </a:stretch>
        </p:blipFill>
        <p:spPr>
          <a:xfrm>
            <a:off x="1502211" y="2181973"/>
            <a:ext cx="2596552" cy="2461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49" y="0"/>
            <a:ext cx="12296698" cy="6876884"/>
          </a:xfrm>
          <a:prstGeom prst="rect">
            <a:avLst/>
          </a:prstGeom>
        </p:spPr>
      </p:pic>
      <p:sp>
        <p:nvSpPr>
          <p:cNvPr id="94" name="MsPham-0936082789"/>
          <p:cNvSpPr txBox="1"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</p:cNvPr>
          <p:cNvSpPr txBox="1"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08" t="30145" r="8712" b="29275"/>
          <a:stretch>
            <a:fillRect/>
          </a:stretch>
        </p:blipFill>
        <p:spPr>
          <a:xfrm>
            <a:off x="1578577" y="598538"/>
            <a:ext cx="1536179" cy="1172818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091070" y="740475"/>
            <a:ext cx="7742582" cy="1172818"/>
          </a:xfrm>
          <a:prstGeom prst="wedgeRoundRectCallout">
            <a:avLst>
              <a:gd name="adj1" fmla="val -52797"/>
              <a:gd name="adj2" fmla="val -23941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-0936082789"/>
          <p:cNvSpPr/>
          <p:nvPr/>
        </p:nvSpPr>
        <p:spPr>
          <a:xfrm>
            <a:off x="2800487" y="201816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What’s matter with you?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4175129" y="2811125"/>
            <a:ext cx="7326736" cy="109890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I’ve got ………………….. .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5" name="MsPham-0936082789"/>
          <p:cNvSpPr/>
          <p:nvPr/>
        </p:nvSpPr>
        <p:spPr>
          <a:xfrm>
            <a:off x="6096000" y="2450213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A0000"/>
                </a:solidFill>
                <a:cs typeface="Arial" panose="020B0604020202020204" pitchFamily="34" charset="0"/>
              </a:rPr>
              <a:t>a headache</a:t>
            </a:r>
            <a:endParaRPr lang="en-US" sz="5400" b="1" dirty="0">
              <a:solidFill>
                <a:srgbClr val="DA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6" t="65828" r="46548" b="779"/>
          <a:stretch>
            <a:fillRect/>
          </a:stretch>
        </p:blipFill>
        <p:spPr>
          <a:xfrm>
            <a:off x="1642622" y="2225141"/>
            <a:ext cx="2511782" cy="2309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49" y="0"/>
            <a:ext cx="12296698" cy="6876884"/>
          </a:xfrm>
          <a:prstGeom prst="rect">
            <a:avLst/>
          </a:prstGeom>
        </p:spPr>
      </p:pic>
      <p:sp>
        <p:nvSpPr>
          <p:cNvPr id="94" name="MsPham-0936082789"/>
          <p:cNvSpPr txBox="1"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</p:cNvPr>
          <p:cNvSpPr txBox="1"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08" t="30145" r="8712" b="29275"/>
          <a:stretch>
            <a:fillRect/>
          </a:stretch>
        </p:blipFill>
        <p:spPr>
          <a:xfrm>
            <a:off x="1578577" y="598538"/>
            <a:ext cx="1536179" cy="1172818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091070" y="740475"/>
            <a:ext cx="7742582" cy="1172818"/>
          </a:xfrm>
          <a:prstGeom prst="wedgeRoundRectCallout">
            <a:avLst>
              <a:gd name="adj1" fmla="val -52797"/>
              <a:gd name="adj2" fmla="val -23941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-0936082789"/>
          <p:cNvSpPr/>
          <p:nvPr/>
        </p:nvSpPr>
        <p:spPr>
          <a:xfrm>
            <a:off x="2800487" y="201816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What’s matter with you?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3837199" y="2821064"/>
            <a:ext cx="7326736" cy="109890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cs typeface="Arial" panose="020B0604020202020204" pitchFamily="34" charset="0"/>
              </a:rPr>
              <a:t>I’ve got ………………….. .</a:t>
            </a:r>
            <a:endParaRPr lang="en-US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5" name="MsPham-0936082789"/>
          <p:cNvSpPr/>
          <p:nvPr/>
        </p:nvSpPr>
        <p:spPr>
          <a:xfrm>
            <a:off x="5758070" y="2460152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A0000"/>
                </a:solidFill>
                <a:cs typeface="Arial" panose="020B0604020202020204" pitchFamily="34" charset="0"/>
              </a:rPr>
              <a:t>a sore throat</a:t>
            </a:r>
            <a:endParaRPr lang="en-US" sz="5400" b="1" dirty="0">
              <a:solidFill>
                <a:srgbClr val="DA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39" t="68431" r="709" b="-170"/>
          <a:stretch>
            <a:fillRect/>
          </a:stretch>
        </p:blipFill>
        <p:spPr>
          <a:xfrm>
            <a:off x="1497961" y="2139616"/>
            <a:ext cx="2707746" cy="2567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sPham0936082789" descr="Shap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7" name="MsPham-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2435641" y="1579717"/>
            <a:ext cx="7950200" cy="18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endParaRPr lang="en-US" dirty="0"/>
          </a:p>
        </p:txBody>
      </p:sp>
      <p:sp>
        <p:nvSpPr>
          <p:cNvPr id="2" name="MsPham-0936082789"/>
          <p:cNvSpPr txBox="1"/>
          <p:nvPr/>
        </p:nvSpPr>
        <p:spPr>
          <a:xfrm>
            <a:off x="1806159" y="1243326"/>
            <a:ext cx="87554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1380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E00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Vogue" panose="020B7200000000000000" pitchFamily="34" charset="0"/>
              </a:rPr>
              <a:t>Great job!</a:t>
            </a:r>
            <a:endParaRPr lang="vi-VN" sz="13800" dirty="0">
              <a:ln w="13462">
                <a:solidFill>
                  <a:schemeClr val="bg1"/>
                </a:solidFill>
                <a:prstDash val="solid"/>
              </a:ln>
              <a:solidFill>
                <a:srgbClr val="DE005A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MsPham-0936082789">
            <a:hlinkClick r:id="" action="ppaction://hlinkshowjump?jump=endshow"/>
          </p:cNvPr>
          <p:cNvSpPr txBox="1"/>
          <p:nvPr/>
        </p:nvSpPr>
        <p:spPr>
          <a:xfrm>
            <a:off x="5467964" y="4495880"/>
            <a:ext cx="1562756" cy="566958"/>
          </a:xfrm>
          <a:prstGeom prst="roundRect">
            <a:avLst>
              <a:gd name="adj" fmla="val 50000"/>
            </a:avLst>
          </a:prstGeom>
          <a:solidFill>
            <a:srgbClr val="DA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(p.113)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10258719" y="4913844"/>
            <a:ext cx="979233" cy="912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267414" y="0"/>
            <a:ext cx="1809818" cy="1480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03" y="1482632"/>
            <a:ext cx="10857297" cy="3420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7905" y="6153785"/>
            <a:ext cx="5667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Play the audio, tell students to listen and repeat.</a:t>
            </a:r>
            <a:endParaRPr lang="en-US" sz="1600" dirty="0"/>
          </a:p>
          <a:p>
            <a:pPr algn="ctr"/>
            <a:r>
              <a:rPr lang="en-US" sz="1600" dirty="0"/>
              <a:t>In pairs, practice the dialogue.</a:t>
            </a:r>
            <a:endParaRPr lang="en-US" sz="1600" dirty="0"/>
          </a:p>
        </p:txBody>
      </p:sp>
      <p:pic>
        <p:nvPicPr>
          <p:cNvPr id="3" name="10.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93" y="2311400"/>
            <a:ext cx="642694" cy="642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(p.113)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267414" y="0"/>
            <a:ext cx="1809818" cy="1480226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6944" y="5934966"/>
            <a:ext cx="6624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Show a question and an answer, students listen and repeat. </a:t>
            </a:r>
            <a:endParaRPr lang="en-US" dirty="0"/>
          </a:p>
          <a:p>
            <a:r>
              <a:rPr lang="en-US" dirty="0"/>
              <a:t>- Divide class into two teams. One team asks and one team answers. </a:t>
            </a:r>
            <a:endParaRPr lang="en-US" dirty="0"/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677107" y="1275642"/>
            <a:ext cx="6099097" cy="952421"/>
          </a:xfrm>
          <a:prstGeom prst="wedgeRoundRectCallout">
            <a:avLst>
              <a:gd name="adj1" fmla="val -32732"/>
              <a:gd name="adj2" fmla="val 10024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What’s matter with you, Nam?</a:t>
            </a:r>
            <a:endParaRPr lang="en-US" sz="3600" dirty="0"/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7507705" y="1480226"/>
            <a:ext cx="3967906" cy="859479"/>
          </a:xfrm>
          <a:prstGeom prst="wedgeRoundRectCallout">
            <a:avLst>
              <a:gd name="adj1" fmla="val 27550"/>
              <a:gd name="adj2" fmla="val 8058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I’ve got a cold.</a:t>
            </a:r>
            <a:endParaRPr lang="en-US" sz="36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639964" y="1449445"/>
            <a:ext cx="6624699" cy="886306"/>
          </a:xfrm>
          <a:prstGeom prst="wedgeRoundRectCallout">
            <a:avLst>
              <a:gd name="adj1" fmla="val -31549"/>
              <a:gd name="adj2" fmla="val 10498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 </a:t>
            </a:r>
            <a:r>
              <a:rPr lang="en-US" sz="3600" dirty="0">
                <a:solidFill>
                  <a:srgbClr val="FF0000"/>
                </a:solidFill>
              </a:rPr>
              <a:t>should</a:t>
            </a:r>
            <a:r>
              <a:rPr lang="en-US" sz="3600" dirty="0"/>
              <a:t> stay in bed and relax.</a:t>
            </a:r>
            <a:endParaRPr lang="en-US" sz="3600" dirty="0"/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1029903" y="1596894"/>
            <a:ext cx="5551281" cy="964192"/>
          </a:xfrm>
          <a:prstGeom prst="wedgeRoundRectCallout">
            <a:avLst>
              <a:gd name="adj1" fmla="val -31789"/>
              <a:gd name="adj2" fmla="val 8063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 </a:t>
            </a:r>
            <a:r>
              <a:rPr lang="en-US" sz="3600" dirty="0">
                <a:solidFill>
                  <a:srgbClr val="FF0000"/>
                </a:solidFill>
              </a:rPr>
              <a:t>shouldn’t</a:t>
            </a:r>
            <a:r>
              <a:rPr lang="en-US" sz="3600" dirty="0"/>
              <a:t> go outside.</a:t>
            </a:r>
            <a:endParaRPr lang="en-US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456" b="41614"/>
          <a:stretch>
            <a:fillRect/>
          </a:stretch>
        </p:blipFill>
        <p:spPr>
          <a:xfrm>
            <a:off x="521748" y="2561086"/>
            <a:ext cx="2061423" cy="3506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202" t="37660" r="5214" b="790"/>
          <a:stretch>
            <a:fillRect/>
          </a:stretch>
        </p:blipFill>
        <p:spPr>
          <a:xfrm>
            <a:off x="9651643" y="2561086"/>
            <a:ext cx="2115382" cy="337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(p.113)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267414" y="0"/>
            <a:ext cx="1809818" cy="1480226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2927" y="5987393"/>
            <a:ext cx="6624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Show a question and an answer, students listen and repeat. </a:t>
            </a:r>
            <a:endParaRPr lang="en-US" dirty="0"/>
          </a:p>
          <a:p>
            <a:r>
              <a:rPr lang="en-US" dirty="0"/>
              <a:t>- Divide class into two teams. One team asks and one team answers. </a:t>
            </a:r>
            <a:endParaRPr lang="en-US" dirty="0"/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677107" y="1275642"/>
            <a:ext cx="6099097" cy="952421"/>
          </a:xfrm>
          <a:prstGeom prst="wedgeRoundRectCallout">
            <a:avLst>
              <a:gd name="adj1" fmla="val -32732"/>
              <a:gd name="adj2" fmla="val 10024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What’s matter with you, Linh?</a:t>
            </a:r>
            <a:endParaRPr lang="en-US" sz="3600" dirty="0"/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7507705" y="1480226"/>
            <a:ext cx="4186990" cy="859479"/>
          </a:xfrm>
          <a:prstGeom prst="wedgeRoundRectCallout">
            <a:avLst>
              <a:gd name="adj1" fmla="val 25941"/>
              <a:gd name="adj2" fmla="val 8058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I’ve got a toothache.</a:t>
            </a:r>
            <a:endParaRPr lang="en-US" sz="36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589516" y="1146468"/>
            <a:ext cx="6624699" cy="1306255"/>
          </a:xfrm>
          <a:prstGeom prst="wedgeRoundRectCallout">
            <a:avLst>
              <a:gd name="adj1" fmla="val -33293"/>
              <a:gd name="adj2" fmla="val 7329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 </a:t>
            </a:r>
            <a:r>
              <a:rPr lang="en-US" sz="3600" dirty="0">
                <a:solidFill>
                  <a:srgbClr val="FF0000"/>
                </a:solidFill>
              </a:rPr>
              <a:t>should</a:t>
            </a:r>
            <a:r>
              <a:rPr lang="en-US" sz="3600" dirty="0"/>
              <a:t> take some medicine.</a:t>
            </a:r>
            <a:endParaRPr lang="en-US" sz="3600" dirty="0"/>
          </a:p>
          <a:p>
            <a:pPr algn="ctr"/>
            <a:r>
              <a:rPr lang="en-US" sz="3600" dirty="0"/>
              <a:t>You </a:t>
            </a:r>
            <a:r>
              <a:rPr lang="en-US" sz="3600" dirty="0">
                <a:solidFill>
                  <a:srgbClr val="FF0000"/>
                </a:solidFill>
              </a:rPr>
              <a:t>shouldn’t</a:t>
            </a:r>
            <a:r>
              <a:rPr lang="en-US" sz="3600" dirty="0"/>
              <a:t> eat candies.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096" b="42035"/>
          <a:stretch>
            <a:fillRect/>
          </a:stretch>
        </p:blipFill>
        <p:spPr>
          <a:xfrm>
            <a:off x="408732" y="2769031"/>
            <a:ext cx="2051677" cy="3304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52" t="31367" r="-2256" b="1685"/>
          <a:stretch>
            <a:fillRect/>
          </a:stretch>
        </p:blipFill>
        <p:spPr>
          <a:xfrm>
            <a:off x="10090144" y="2506272"/>
            <a:ext cx="1871318" cy="3481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10258719" y="4913844"/>
            <a:ext cx="979233" cy="912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267414" y="0"/>
            <a:ext cx="1809818" cy="148022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560320" y="1049388"/>
            <a:ext cx="7443071" cy="11742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S + </a:t>
            </a:r>
            <a:r>
              <a:rPr lang="en-US" sz="4400" dirty="0">
                <a:solidFill>
                  <a:srgbClr val="FF0000"/>
                </a:solidFill>
              </a:rPr>
              <a:t>should</a:t>
            </a:r>
            <a:r>
              <a:rPr lang="en-US" sz="4400" dirty="0">
                <a:solidFill>
                  <a:schemeClr val="tx1"/>
                </a:solidFill>
              </a:rPr>
              <a:t> +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V(bare inf) 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315" y="2328738"/>
            <a:ext cx="5029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ex: You </a:t>
            </a:r>
            <a:r>
              <a:rPr lang="en-US" sz="3600" dirty="0">
                <a:solidFill>
                  <a:srgbClr val="FF0000"/>
                </a:solidFill>
              </a:rPr>
              <a:t>should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take</a:t>
            </a:r>
            <a:r>
              <a:rPr lang="en-US" sz="3600" dirty="0"/>
              <a:t> a rest.</a:t>
            </a:r>
            <a:endParaRPr lang="en-US" sz="3600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2560319" y="3492599"/>
            <a:ext cx="7443071" cy="11742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S + </a:t>
            </a:r>
            <a:r>
              <a:rPr lang="en-US" sz="4400" dirty="0">
                <a:solidFill>
                  <a:srgbClr val="FF0000"/>
                </a:solidFill>
              </a:rPr>
              <a:t>shouldn’t</a:t>
            </a:r>
            <a:r>
              <a:rPr lang="en-US" sz="4400" dirty="0">
                <a:solidFill>
                  <a:schemeClr val="tx1"/>
                </a:solidFill>
              </a:rPr>
              <a:t> +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V(bare inf) 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815" y="4869807"/>
            <a:ext cx="669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ex: You </a:t>
            </a:r>
            <a:r>
              <a:rPr lang="en-US" sz="3600" dirty="0">
                <a:solidFill>
                  <a:srgbClr val="FF0000"/>
                </a:solidFill>
              </a:rPr>
              <a:t>shouldn’t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drink </a:t>
            </a:r>
            <a:r>
              <a:rPr lang="en-US" sz="3600" dirty="0"/>
              <a:t>cold water.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78" y="6434809"/>
            <a:ext cx="420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Look at the example dialogue on the slide.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5623" y="873271"/>
            <a:ext cx="6406327" cy="2859477"/>
          </a:xfrm>
          <a:prstGeom prst="rect">
            <a:avLst/>
          </a:prstGeom>
        </p:spPr>
      </p:pic>
      <p:sp>
        <p:nvSpPr>
          <p:cNvPr id="15" name="Speech Bubble: Rectangle with Corners Rounded 14"/>
          <p:cNvSpPr/>
          <p:nvPr/>
        </p:nvSpPr>
        <p:spPr>
          <a:xfrm>
            <a:off x="433136" y="4485372"/>
            <a:ext cx="5505651" cy="866273"/>
          </a:xfrm>
          <a:prstGeom prst="wedgeRoundRectCallout">
            <a:avLst>
              <a:gd name="adj1" fmla="val -54865"/>
              <a:gd name="adj2" fmla="val 288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What’s matter with you?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7449954" y="4485371"/>
            <a:ext cx="4350618" cy="866273"/>
          </a:xfrm>
          <a:prstGeom prst="wedgeRoundRectCallout">
            <a:avLst>
              <a:gd name="adj1" fmla="val 54226"/>
              <a:gd name="adj2" fmla="val 3219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I don’t feel well.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515856" y="4061862"/>
            <a:ext cx="6021316" cy="1289784"/>
          </a:xfrm>
          <a:prstGeom prst="wedgeRoundRectCallout">
            <a:avLst>
              <a:gd name="adj1" fmla="val -57376"/>
              <a:gd name="adj2" fmla="val 3849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You </a:t>
            </a:r>
            <a:r>
              <a:rPr lang="en-US" sz="3600" dirty="0">
                <a:solidFill>
                  <a:srgbClr val="FF0000"/>
                </a:solidFill>
              </a:rPr>
              <a:t>should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</a:t>
            </a:r>
            <a:r>
              <a:rPr lang="en-US" sz="3600" dirty="0">
                <a:solidFill>
                  <a:sysClr val="windowText" lastClr="000000"/>
                </a:solidFill>
              </a:rPr>
              <a:t> to the doctor’s.</a:t>
            </a:r>
            <a:endParaRPr lang="en-US" sz="3600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You </a:t>
            </a:r>
            <a:r>
              <a:rPr lang="en-US" sz="3600" dirty="0">
                <a:solidFill>
                  <a:srgbClr val="FF0000"/>
                </a:solidFill>
              </a:rPr>
              <a:t>shouldn’t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study</a:t>
            </a:r>
            <a:r>
              <a:rPr lang="en-US" sz="3600" dirty="0">
                <a:solidFill>
                  <a:sysClr val="windowText" lastClr="000000"/>
                </a:solidFill>
              </a:rPr>
              <a:t>.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188448" y="184945"/>
            <a:ext cx="1809818" cy="148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0552" y="6130009"/>
            <a:ext cx="805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pairs, ask and answer giving advice using “should” in activity 3 using the dialogue.</a:t>
            </a:r>
            <a:endParaRPr lang="en-US" dirty="0"/>
          </a:p>
          <a:p>
            <a:pPr algn="ctr"/>
            <a:r>
              <a:rPr lang="en-US" dirty="0"/>
              <a:t>Invite a couple of pairs to demonstrate in front of the class.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b="88384"/>
          <a:stretch>
            <a:fillRect/>
          </a:stretch>
        </p:blipFill>
        <p:spPr>
          <a:xfrm>
            <a:off x="406328" y="680868"/>
            <a:ext cx="8035028" cy="454914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836571" y="4295153"/>
            <a:ext cx="8518857" cy="1618937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A: What’s matter with you?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B: I don’t feel well.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A: You </a:t>
            </a:r>
            <a:r>
              <a:rPr lang="en-US" sz="3000" dirty="0">
                <a:solidFill>
                  <a:srgbClr val="FF0000"/>
                </a:solidFill>
              </a:rPr>
              <a:t>should</a:t>
            </a:r>
            <a:r>
              <a:rPr lang="en-US" sz="3000" dirty="0">
                <a:solidFill>
                  <a:schemeClr val="tx1"/>
                </a:solidFill>
              </a:rPr>
              <a:t> _______. You </a:t>
            </a:r>
            <a:r>
              <a:rPr lang="en-US" sz="3000" dirty="0">
                <a:solidFill>
                  <a:srgbClr val="FF0000"/>
                </a:solidFill>
              </a:rPr>
              <a:t>shouldn’t</a:t>
            </a:r>
            <a:r>
              <a:rPr lang="en-US" sz="3000" dirty="0">
                <a:solidFill>
                  <a:schemeClr val="tx1"/>
                </a:solidFill>
              </a:rPr>
              <a:t> ________. 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5512" t="13747"/>
          <a:stretch>
            <a:fillRect/>
          </a:stretch>
        </p:blipFill>
        <p:spPr>
          <a:xfrm>
            <a:off x="2906829" y="764363"/>
            <a:ext cx="7592121" cy="33779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WARM-UP ACTIVITY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1024967" y="1886098"/>
            <a:ext cx="10226966" cy="38409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199" y="2085342"/>
            <a:ext cx="9836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Divide the class into two teams. Each team has a character.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Quickly review the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holiday words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showing flashcards from the previous unit.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team got five lines between the shark’s mouth and their character.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teacher shows the flashcard and asks a random student in the team how to spell it.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student is correct, continue with a different students. If that student is wrong, erase a line.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team that loses all lines first will be out of the game.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10010621" y="1387225"/>
            <a:ext cx="915393" cy="853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954" y="867220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Carter One" panose="03080802040405060005" pitchFamily="66" charset="77"/>
                <a:cs typeface="+mn-cs"/>
              </a:rPr>
              <a:t>Activity: The Hungry Shark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Carter One" panose="03080802040405060005" pitchFamily="66" charset="77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4886" y="778946"/>
            <a:ext cx="9674468" cy="4930556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 - IN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09140" y="6085840"/>
            <a:ext cx="8371840" cy="899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b="0" i="0" dirty="0">
                <a:solidFill>
                  <a:srgbClr val="1C1C1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The teacher moves to a different slide, calls a number randomly. (Ex: Number 2)</a:t>
            </a:r>
            <a:endParaRPr lang="en-US" b="0" i="0" dirty="0">
              <a:solidFill>
                <a:srgbClr val="1C1C1C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b="0" i="0" dirty="0">
                <a:solidFill>
                  <a:srgbClr val="1C1C1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dirty="0">
                <a:solidFill>
                  <a:srgbClr val="1C1C1C"/>
                </a:solidFill>
                <a:latin typeface="Times New Roman" panose="02020603050405020304" charset="0"/>
                <a:cs typeface="Times New Roman" panose="02020603050405020304" charset="0"/>
              </a:rPr>
              <a:t>Students raise their hands and answer. Then ask them </a:t>
            </a:r>
            <a:r>
              <a:rPr lang="en-US">
                <a:solidFill>
                  <a:srgbClr val="1C1C1C"/>
                </a:solidFill>
                <a:latin typeface="Times New Roman" panose="02020603050405020304" charset="0"/>
                <a:cs typeface="Times New Roman" panose="02020603050405020304" charset="0"/>
              </a:rPr>
              <a:t>to give </a:t>
            </a:r>
            <a:r>
              <a:rPr lang="en-US" dirty="0">
                <a:solidFill>
                  <a:srgbClr val="1C1C1C"/>
                </a:solidFill>
                <a:latin typeface="Times New Roman" panose="02020603050405020304" charset="0"/>
                <a:cs typeface="Times New Roman" panose="02020603050405020304" charset="0"/>
              </a:rPr>
              <a:t>advise on each illness.</a:t>
            </a:r>
            <a:endParaRPr lang="en-US" dirty="0">
              <a:solidFill>
                <a:srgbClr val="1C1C1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380984" y="38833"/>
            <a:ext cx="1809818" cy="148022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2500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  <a:endParaRPr lang="en-US" sz="6600" dirty="0">
              <a:solidFill>
                <a:schemeClr val="accent2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88).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19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975857" y="837399"/>
            <a:ext cx="3937240" cy="479338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169564" y="1948054"/>
            <a:ext cx="3549826" cy="23082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 To correctly read and pronounce words related to illnesses</a:t>
            </a:r>
            <a:endParaRPr lang="en-US" sz="2400" kern="0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 To give advice using structures: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“S + should/ shouldn’t + V”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9564" y="4376353"/>
            <a:ext cx="354982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p. 112, 113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9565" y="4958033"/>
            <a:ext cx="354982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p.88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253377" y="900412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805448" y="137744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903" y="707438"/>
            <a:ext cx="3692277" cy="52064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692" y="702607"/>
            <a:ext cx="3692278" cy="520640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WARM-UP ACTIVITY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1026" name="Picture 2" descr="Premium Vector | Cute hungry shark cartoon vector illustration design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61DDFF"/>
              </a:clrFrom>
              <a:clrTo>
                <a:srgbClr val="61D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80" y="3167394"/>
            <a:ext cx="3381154" cy="33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Cute hungry shark cartoon vector illustration design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61DDFF"/>
              </a:clrFrom>
              <a:clrTo>
                <a:srgbClr val="61D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9953" y="3057322"/>
            <a:ext cx="3381155" cy="33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ong Us, Character, Red, Imposter, Icon, Cartoon, Alien, Logo, png | 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4" b="99110" l="2283" r="99022">
                        <a14:foregroundMark x1="66196" y1="5421" x2="66196" y2="5421"/>
                        <a14:foregroundMark x1="60109" y1="1214" x2="60109" y2="1214"/>
                        <a14:foregroundMark x1="21848" y1="29288" x2="21848" y2="29288"/>
                        <a14:foregroundMark x1="66957" y1="11812" x2="91957" y2="33981"/>
                        <a14:foregroundMark x1="76848" y1="20955" x2="90109" y2="43851"/>
                        <a14:foregroundMark x1="90326" y1="19984" x2="59891" y2="34709"/>
                        <a14:foregroundMark x1="59891" y1="34709" x2="59891" y2="34709"/>
                        <a14:foregroundMark x1="47826" y1="14563" x2="75761" y2="38430"/>
                        <a14:foregroundMark x1="77826" y1="14239" x2="99239" y2="32282"/>
                        <a14:foregroundMark x1="49130" y1="12379" x2="49130" y2="12379"/>
                        <a14:foregroundMark x1="25761" y1="18932" x2="11739" y2="57443"/>
                        <a14:foregroundMark x1="11739" y1="57443" x2="27065" y2="85761"/>
                        <a14:foregroundMark x1="21413" y1="21683" x2="21413" y2="21683"/>
                        <a14:foregroundMark x1="11413" y1="34223" x2="11413" y2="34223"/>
                        <a14:foregroundMark x1="14348" y1="31472" x2="8804" y2="58819"/>
                        <a14:foregroundMark x1="8804" y1="58819" x2="8913" y2="59061"/>
                        <a14:foregroundMark x1="5000" y1="39968" x2="9783" y2="74757"/>
                        <a14:foregroundMark x1="35326" y1="24029" x2="75543" y2="49110"/>
                        <a14:foregroundMark x1="52609" y1="12864" x2="50978" y2="40129"/>
                        <a14:foregroundMark x1="64891" y1="16100" x2="77826" y2="45146"/>
                        <a14:foregroundMark x1="78043" y1="94094" x2="78043" y2="94094"/>
                        <a14:foregroundMark x1="33043" y1="96926" x2="33043" y2="96926"/>
                        <a14:foregroundMark x1="11848" y1="30663" x2="5543" y2="41909"/>
                        <a14:foregroundMark x1="5543" y1="41909" x2="2283" y2="76456"/>
                        <a14:foregroundMark x1="64891" y1="92557" x2="81957" y2="96926"/>
                        <a14:foregroundMark x1="81957" y1="96926" x2="91304" y2="89159"/>
                        <a14:foregroundMark x1="91304" y1="89159" x2="91957" y2="85599"/>
                        <a14:foregroundMark x1="64674" y1="92557" x2="69565" y2="95874"/>
                        <a14:foregroundMark x1="92609" y1="90615" x2="85217" y2="98058"/>
                        <a14:foregroundMark x1="28152" y1="99110" x2="28152" y2="99110"/>
                        <a14:foregroundMark x1="48478" y1="2589" x2="51087" y2="52913"/>
                        <a14:foregroundMark x1="39022" y1="10922" x2="31957" y2="52751"/>
                        <a14:foregroundMark x1="23152" y1="31715" x2="86413" y2="83172"/>
                        <a14:foregroundMark x1="49674" y1="27589" x2="86087" y2="64806"/>
                        <a14:foregroundMark x1="39348" y1="54045" x2="54022" y2="61489"/>
                        <a14:foregroundMark x1="54022" y1="61489" x2="83152" y2="49919"/>
                        <a14:foregroundMark x1="44022" y1="50566" x2="42283" y2="74191"/>
                        <a14:foregroundMark x1="89022" y1="40939" x2="85217" y2="66505"/>
                        <a14:foregroundMark x1="40761" y1="12864" x2="59674" y2="7120"/>
                        <a14:foregroundMark x1="59674" y1="7120" x2="73152" y2="6230"/>
                        <a14:foregroundMark x1="73152" y1="6230" x2="73152" y2="6311"/>
                        <a14:foregroundMark x1="69565" y1="7848" x2="79891" y2="15049"/>
                        <a14:foregroundMark x1="44022" y1="3479" x2="23152" y2="21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51" y="858667"/>
            <a:ext cx="996886" cy="13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8447" y="-28199"/>
            <a:ext cx="1732298" cy="27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4" name="Straight Connector 1033"/>
          <p:cNvCxnSpPr/>
          <p:nvPr/>
        </p:nvCxnSpPr>
        <p:spPr>
          <a:xfrm>
            <a:off x="2586370" y="2706399"/>
            <a:ext cx="316318" cy="632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/>
          <p:cNvCxnSpPr/>
          <p:nvPr/>
        </p:nvCxnSpPr>
        <p:spPr>
          <a:xfrm>
            <a:off x="2987749" y="2572526"/>
            <a:ext cx="97064" cy="7660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/>
          <p:cNvCxnSpPr/>
          <p:nvPr/>
        </p:nvCxnSpPr>
        <p:spPr>
          <a:xfrm>
            <a:off x="3325994" y="2550327"/>
            <a:ext cx="0" cy="78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/>
          <p:cNvCxnSpPr/>
          <p:nvPr/>
        </p:nvCxnSpPr>
        <p:spPr>
          <a:xfrm flipH="1">
            <a:off x="3522809" y="2597999"/>
            <a:ext cx="166689" cy="740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/>
          <p:cNvCxnSpPr/>
          <p:nvPr/>
        </p:nvCxnSpPr>
        <p:spPr>
          <a:xfrm flipH="1">
            <a:off x="3689498" y="2706399"/>
            <a:ext cx="326807" cy="6576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Rectangle: Rounded Corners 1052"/>
          <p:cNvSpPr/>
          <p:nvPr/>
        </p:nvSpPr>
        <p:spPr>
          <a:xfrm>
            <a:off x="776178" y="4497572"/>
            <a:ext cx="914400" cy="59542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Rectangle: Rounded Corners 1053"/>
          <p:cNvSpPr/>
          <p:nvPr/>
        </p:nvSpPr>
        <p:spPr>
          <a:xfrm>
            <a:off x="10709334" y="4450187"/>
            <a:ext cx="914400" cy="59542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5" name="OH NO SOUND EFFECT BIG VOICES H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21.000000" end="0.62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2747" y="2347127"/>
            <a:ext cx="406400" cy="406400"/>
          </a:xfrm>
          <a:prstGeom prst="rect">
            <a:avLst/>
          </a:prstGeom>
        </p:spPr>
      </p:pic>
      <p:cxnSp>
        <p:nvCxnSpPr>
          <p:cNvPr id="1056" name="Straight Connector 1055"/>
          <p:cNvCxnSpPr/>
          <p:nvPr/>
        </p:nvCxnSpPr>
        <p:spPr>
          <a:xfrm>
            <a:off x="8045138" y="2771303"/>
            <a:ext cx="316318" cy="632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/>
          <p:cNvCxnSpPr/>
          <p:nvPr/>
        </p:nvCxnSpPr>
        <p:spPr>
          <a:xfrm>
            <a:off x="8446517" y="2637430"/>
            <a:ext cx="97064" cy="7660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/>
          <p:cNvCxnSpPr/>
          <p:nvPr/>
        </p:nvCxnSpPr>
        <p:spPr>
          <a:xfrm>
            <a:off x="8784762" y="2615231"/>
            <a:ext cx="0" cy="78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/>
          <p:cNvCxnSpPr/>
          <p:nvPr/>
        </p:nvCxnSpPr>
        <p:spPr>
          <a:xfrm flipH="1">
            <a:off x="8981577" y="2662903"/>
            <a:ext cx="166689" cy="740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/>
          <p:cNvCxnSpPr/>
          <p:nvPr/>
        </p:nvCxnSpPr>
        <p:spPr>
          <a:xfrm flipH="1">
            <a:off x="9148266" y="2771303"/>
            <a:ext cx="326807" cy="6576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" name="TextBox 1060"/>
          <p:cNvSpPr txBox="1"/>
          <p:nvPr/>
        </p:nvSpPr>
        <p:spPr>
          <a:xfrm>
            <a:off x="2318173" y="6211669"/>
            <a:ext cx="755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teacher shows the flashcard and asks a random student to spell that word.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“sad face” to erase one line.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20491" b="6101"/>
          <a:stretch>
            <a:fillRect/>
          </a:stretch>
        </p:blipFill>
        <p:spPr>
          <a:xfrm>
            <a:off x="3552922" y="637872"/>
            <a:ext cx="5086154" cy="5264704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Lead-in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01168" y="6342062"/>
            <a:ext cx="438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the picture and answer the question.</a:t>
            </a:r>
            <a:endParaRPr lang="en-US" dirty="0"/>
          </a:p>
        </p:txBody>
      </p:sp>
      <p:pic>
        <p:nvPicPr>
          <p:cNvPr id="15" name="Picture 14" descr="A couple of girls holding books and standing&#10;&#10;Description automatically generated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7" t="2697" r="60011" b="9611"/>
          <a:stretch>
            <a:fillRect/>
          </a:stretch>
        </p:blipFill>
        <p:spPr>
          <a:xfrm>
            <a:off x="1503567" y="2325363"/>
            <a:ext cx="2075044" cy="3873525"/>
          </a:xfrm>
          <a:prstGeom prst="rect">
            <a:avLst/>
          </a:prstGeom>
        </p:spPr>
      </p:pic>
      <p:pic>
        <p:nvPicPr>
          <p:cNvPr id="16" name="Picture 15" descr="A couple of girls holding books and standing&#10;&#10;Description automatically generated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3450" r="16788" b="8857"/>
          <a:stretch>
            <a:fillRect/>
          </a:stretch>
        </p:blipFill>
        <p:spPr>
          <a:xfrm>
            <a:off x="8747977" y="2468537"/>
            <a:ext cx="2075044" cy="3873525"/>
          </a:xfrm>
          <a:prstGeom prst="rect">
            <a:avLst/>
          </a:prstGeom>
        </p:spPr>
      </p:pic>
      <p:sp>
        <p:nvSpPr>
          <p:cNvPr id="17" name="Speech Bubble: Rectangle with Corners Rounded 16"/>
          <p:cNvSpPr/>
          <p:nvPr/>
        </p:nvSpPr>
        <p:spPr>
          <a:xfrm>
            <a:off x="535023" y="987755"/>
            <a:ext cx="3664837" cy="1120620"/>
          </a:xfrm>
          <a:prstGeom prst="wedgeRoundRectCallout">
            <a:avLst>
              <a:gd name="adj1" fmla="val -6967"/>
              <a:gd name="adj2" fmla="val 8942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are they?</a:t>
            </a:r>
            <a:endParaRPr lang="en-US" sz="3600" dirty="0"/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7150943" y="1250402"/>
            <a:ext cx="4828593" cy="1120620"/>
          </a:xfrm>
          <a:prstGeom prst="wedgeRoundRectCallout">
            <a:avLst>
              <a:gd name="adj1" fmla="val 9717"/>
              <a:gd name="adj2" fmla="val 76138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They’re in the hospital.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20491" b="6101"/>
          <a:stretch>
            <a:fillRect/>
          </a:stretch>
        </p:blipFill>
        <p:spPr>
          <a:xfrm>
            <a:off x="3552922" y="637872"/>
            <a:ext cx="5086154" cy="5264704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Lead-in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01168" y="6342062"/>
            <a:ext cx="438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the picture and answer the question.</a:t>
            </a:r>
            <a:endParaRPr lang="en-US" dirty="0"/>
          </a:p>
        </p:txBody>
      </p:sp>
      <p:pic>
        <p:nvPicPr>
          <p:cNvPr id="15" name="Picture 14" descr="A couple of girls holding books and standing&#10;&#10;Description automatically generated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7" t="2697" r="60011" b="9611"/>
          <a:stretch>
            <a:fillRect/>
          </a:stretch>
        </p:blipFill>
        <p:spPr>
          <a:xfrm>
            <a:off x="1503567" y="2325363"/>
            <a:ext cx="2075044" cy="3873525"/>
          </a:xfrm>
          <a:prstGeom prst="rect">
            <a:avLst/>
          </a:prstGeom>
        </p:spPr>
      </p:pic>
      <p:pic>
        <p:nvPicPr>
          <p:cNvPr id="16" name="Picture 15" descr="A couple of girls holding books and standing&#10;&#10;Description automatically generated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3450" r="16788" b="8857"/>
          <a:stretch>
            <a:fillRect/>
          </a:stretch>
        </p:blipFill>
        <p:spPr>
          <a:xfrm>
            <a:off x="8747977" y="2468537"/>
            <a:ext cx="2075044" cy="3873525"/>
          </a:xfrm>
          <a:prstGeom prst="rect">
            <a:avLst/>
          </a:prstGeom>
        </p:spPr>
      </p:pic>
      <p:sp>
        <p:nvSpPr>
          <p:cNvPr id="17" name="Speech Bubble: Rectangle with Corners Rounded 16"/>
          <p:cNvSpPr/>
          <p:nvPr/>
        </p:nvSpPr>
        <p:spPr>
          <a:xfrm>
            <a:off x="535023" y="987755"/>
            <a:ext cx="3664837" cy="1120620"/>
          </a:xfrm>
          <a:prstGeom prst="wedgeRoundRectCallout">
            <a:avLst>
              <a:gd name="adj1" fmla="val -6967"/>
              <a:gd name="adj2" fmla="val 8942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many people look ill?</a:t>
            </a:r>
            <a:endParaRPr lang="en-US" sz="3600" dirty="0"/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8290832" y="1511166"/>
            <a:ext cx="3048762" cy="859856"/>
          </a:xfrm>
          <a:prstGeom prst="wedgeRoundRectCallout">
            <a:avLst>
              <a:gd name="adj1" fmla="val 12558"/>
              <a:gd name="adj2" fmla="val 8509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10 people.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6100" y="6303723"/>
            <a:ext cx="530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 </a:t>
            </a:r>
            <a:r>
              <a:rPr lang="en-US" dirty="0"/>
              <a:t>H</a:t>
            </a:r>
            <a:r>
              <a:rPr lang="en-US" dirty="0"/>
              <a:t>ave students look at the pictures, listen and repeat.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051715" y="176409"/>
            <a:ext cx="1809818" cy="1480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73" y="777876"/>
            <a:ext cx="5492817" cy="501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965" y="1375920"/>
            <a:ext cx="8806650" cy="4488276"/>
          </a:xfrm>
          <a:prstGeom prst="rect">
            <a:avLst/>
          </a:prstGeom>
        </p:spPr>
      </p:pic>
      <p:pic>
        <p:nvPicPr>
          <p:cNvPr id="5" name="10.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603" y="1351629"/>
            <a:ext cx="501790" cy="501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496391" y="209716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140219" y="139633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2765847" y="435275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0577" y="2621616"/>
            <a:ext cx="2701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cold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3930448" y="43648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4584426" y="43648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/>
          <p:cNvSpPr/>
          <p:nvPr/>
        </p:nvSpPr>
        <p:spPr>
          <a:xfrm>
            <a:off x="5249521" y="43648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5926996" y="43633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725926" y="125125"/>
            <a:ext cx="1348422" cy="1102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801" y="1649340"/>
            <a:ext cx="3859756" cy="3187411"/>
          </a:xfrm>
          <a:prstGeom prst="rect">
            <a:avLst/>
          </a:prstGeom>
        </p:spPr>
      </p:pic>
      <p:pic>
        <p:nvPicPr>
          <p:cNvPr id="13" name="10.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1538.000000" end="29156.37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7513" y="2012898"/>
            <a:ext cx="718828" cy="718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21" grpId="0" animBg="1"/>
      <p:bldP spid="23" grpId="0" animBg="1"/>
      <p:bldP spid="10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11938" y="1751002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731262" y="102640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1746135" y="48653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2838" y="3169459"/>
            <a:ext cx="50481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headache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2674372" y="48653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3324048" y="48653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3978026" y="48653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Illness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/>
          <p:cNvSpPr/>
          <p:nvPr/>
        </p:nvSpPr>
        <p:spPr>
          <a:xfrm>
            <a:off x="4643121" y="48653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5310971" y="486389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725926" y="125125"/>
            <a:ext cx="1348422" cy="1102856"/>
          </a:xfrm>
          <a:prstGeom prst="rect">
            <a:avLst/>
          </a:prstGeom>
        </p:spPr>
      </p:pic>
      <p:pic>
        <p:nvPicPr>
          <p:cNvPr id="13" name="10.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850.000000" end="23900.3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946" y="2095859"/>
            <a:ext cx="718828" cy="71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549" y="1631308"/>
            <a:ext cx="3954345" cy="326906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963734" y="48653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6628829" y="48653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7287054" y="486389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5" grpId="0" animBg="1"/>
      <p:bldP spid="8" grpId="0" animBg="1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4112</Words>
  <Application>WPS Presentation</Application>
  <PresentationFormat>Widescreen</PresentationFormat>
  <Paragraphs>407</Paragraphs>
  <Slides>32</Slides>
  <Notes>8</Notes>
  <HiddenSlides>0</HiddenSlides>
  <MMClips>9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SimSun</vt:lpstr>
      <vt:lpstr>Wingdings</vt:lpstr>
      <vt:lpstr>Arial</vt:lpstr>
      <vt:lpstr>Calibri</vt:lpstr>
      <vt:lpstr>Calibri Light</vt:lpstr>
      <vt:lpstr>Carter One</vt:lpstr>
      <vt:lpstr>Mongolian Baiti</vt:lpstr>
      <vt:lpstr>Microsoft YaHei</vt:lpstr>
      <vt:lpstr>Arial Unicode MS</vt:lpstr>
      <vt:lpstr>Inter</vt:lpstr>
      <vt:lpstr>Segoe Print</vt:lpstr>
      <vt:lpstr>.VnVogue</vt:lpstr>
      <vt:lpstr>Arial Black</vt:lpstr>
      <vt:lpstr>Tahoma</vt:lpstr>
      <vt:lpstr>Calibri</vt:lpstr>
      <vt:lpstr>Times New Roman</vt:lpstr>
      <vt:lpstr>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Toan Nguyen Thi</cp:lastModifiedBy>
  <cp:revision>356</cp:revision>
  <dcterms:created xsi:type="dcterms:W3CDTF">2023-11-28T02:26:00Z</dcterms:created>
  <dcterms:modified xsi:type="dcterms:W3CDTF">2024-11-15T18:58:13Z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1525D49FD86341788989595CCACA707B_12</vt:lpwstr>
  </property>
  <property fmtid="{D5CDD505-2E9C-101B-9397-08002B2CF9AE}" pid="3" name="KSOProductBuildVer">
    <vt:lpwstr>1033-12.2.0.18911</vt:lpwstr>
  </property>
</Properties>
</file>