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851" r:id="rId3"/>
    <p:sldId id="267" r:id="rId4"/>
    <p:sldId id="805" r:id="rId5"/>
    <p:sldId id="330" r:id="rId6"/>
    <p:sldId id="806" r:id="rId7"/>
    <p:sldId id="665" r:id="rId8"/>
    <p:sldId id="414" r:id="rId9"/>
    <p:sldId id="831" r:id="rId10"/>
    <p:sldId id="830" r:id="rId11"/>
    <p:sldId id="827" r:id="rId12"/>
    <p:sldId id="828" r:id="rId13"/>
    <p:sldId id="416" r:id="rId14"/>
    <p:sldId id="829" r:id="rId15"/>
    <p:sldId id="423" r:id="rId16"/>
    <p:sldId id="808" r:id="rId17"/>
    <p:sldId id="843" r:id="rId18"/>
    <p:sldId id="842" r:id="rId19"/>
    <p:sldId id="809" r:id="rId20"/>
    <p:sldId id="833" r:id="rId21"/>
    <p:sldId id="822" r:id="rId22"/>
    <p:sldId id="844" r:id="rId23"/>
    <p:sldId id="845" r:id="rId24"/>
    <p:sldId id="846" r:id="rId25"/>
    <p:sldId id="847" r:id="rId26"/>
    <p:sldId id="848" r:id="rId27"/>
    <p:sldId id="797" r:id="rId28"/>
    <p:sldId id="849" r:id="rId29"/>
    <p:sldId id="302" r:id="rId30"/>
    <p:sldId id="850" r:id="rId3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1EA"/>
    <a:srgbClr val="F78437"/>
    <a:srgbClr val="CBEACA"/>
    <a:srgbClr val="E7E9F6"/>
    <a:srgbClr val="D679F4"/>
    <a:srgbClr val="F88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8" autoAdjust="0"/>
    <p:restoredTop sz="95118"/>
  </p:normalViewPr>
  <p:slideViewPr>
    <p:cSldViewPr snapToGrid="0" snapToObjects="1">
      <p:cViewPr varScale="1">
        <p:scale>
          <a:sx n="66" d="100"/>
          <a:sy n="66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11/15/2024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10 – STAYING HEALTHY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2 - REVIEW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BE13DDF6-93F3-ADBA-576E-77422BC2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8920718" y="3429000"/>
            <a:ext cx="2626242" cy="27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5444834" y="2672758"/>
            <a:ext cx="63895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so_e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thro_t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646002" y="2672758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135BD-CE69-9A88-7FE8-70F632A1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95" t="68491"/>
          <a:stretch/>
        </p:blipFill>
        <p:spPr>
          <a:xfrm>
            <a:off x="779714" y="1707256"/>
            <a:ext cx="3811408" cy="37827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F36BF-FAA0-57B1-7740-BA838DA19B7A}"/>
              </a:ext>
            </a:extLst>
          </p:cNvPr>
          <p:cNvSpPr txBox="1"/>
          <p:nvPr/>
        </p:nvSpPr>
        <p:spPr>
          <a:xfrm>
            <a:off x="9694596" y="2664846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5917852" y="2479040"/>
            <a:ext cx="4831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h_adac_e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487219" y="2469926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9257132" y="2469925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AD1B5-DC7C-807E-810C-FE7460212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66835" r="47173" b="724"/>
          <a:stretch/>
        </p:blipFill>
        <p:spPr>
          <a:xfrm>
            <a:off x="1145474" y="1643224"/>
            <a:ext cx="4405700" cy="389464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02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4673337" y="2742208"/>
            <a:ext cx="7396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1C1C1C"/>
                </a:solidFill>
                <a:latin typeface="Arial" panose="020B0604020202020204" pitchFamily="34" charset="0"/>
              </a:rPr>
              <a:t>high </a:t>
            </a:r>
            <a:r>
              <a:rPr lang="en-US" sz="7200" dirty="0" err="1">
                <a:solidFill>
                  <a:srgbClr val="1C1C1C"/>
                </a:solidFill>
                <a:latin typeface="Arial" panose="020B0604020202020204" pitchFamily="34" charset="0"/>
              </a:rPr>
              <a:t>t_mper_ture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925284" y="2733608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9497682" y="2750808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E9355-0B5D-E184-C363-E59B48ABC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0" t="32433" r="52695" b="36058"/>
          <a:stretch/>
        </p:blipFill>
        <p:spPr>
          <a:xfrm>
            <a:off x="701132" y="1895063"/>
            <a:ext cx="3413939" cy="338825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2758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4992657" y="2485812"/>
            <a:ext cx="6868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s_om_ch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 _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che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6888500" y="459232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5590558" y="2481968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7485167" y="2481967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B1059-796F-3265-F6FF-D2561C81A094}"/>
              </a:ext>
            </a:extLst>
          </p:cNvPr>
          <p:cNvSpPr txBox="1"/>
          <p:nvPr/>
        </p:nvSpPr>
        <p:spPr>
          <a:xfrm>
            <a:off x="9350901" y="2481966"/>
            <a:ext cx="835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764EC-DE8D-4B86-08BA-4768D4796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61" t="37445" r="8262" b="31046"/>
          <a:stretch/>
        </p:blipFill>
        <p:spPr>
          <a:xfrm>
            <a:off x="630003" y="1707256"/>
            <a:ext cx="3732651" cy="37827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0774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5871202" y="2619245"/>
            <a:ext cx="5102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to_th_ch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_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8130574" y="2619244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9781354" y="2619245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8B914-7F7F-3024-3EA7-F066F45FAEE5}"/>
              </a:ext>
            </a:extLst>
          </p:cNvPr>
          <p:cNvSpPr txBox="1"/>
          <p:nvPr/>
        </p:nvSpPr>
        <p:spPr>
          <a:xfrm>
            <a:off x="6730810" y="2619245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2C8FC-F243-9D89-1E20-802654B09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7" t="1767" r="53708" b="66724"/>
          <a:stretch/>
        </p:blipFill>
        <p:spPr>
          <a:xfrm>
            <a:off x="1268622" y="1547132"/>
            <a:ext cx="3811408" cy="37827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5F3D71EC-1F1F-64C0-3B8F-56D058C5A819}"/>
              </a:ext>
            </a:extLst>
          </p:cNvPr>
          <p:cNvSpPr/>
          <p:nvPr/>
        </p:nvSpPr>
        <p:spPr>
          <a:xfrm>
            <a:off x="6888500" y="459232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8560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AD6A0F-6D25-4B9C-8C67-4A66B0D3D563}"/>
              </a:ext>
            </a:extLst>
          </p:cNvPr>
          <p:cNvSpPr/>
          <p:nvPr/>
        </p:nvSpPr>
        <p:spPr>
          <a:xfrm>
            <a:off x="3403484" y="2705725"/>
            <a:ext cx="6229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rlow"/>
                <a:ea typeface="+mn-ea"/>
                <a:cs typeface="+mn-cs"/>
              </a:rPr>
              <a:t>Well done!!!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176C1-4AD2-463C-B1B8-FBD679F889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7" t="14494" r="3019" b="9617"/>
          <a:stretch/>
        </p:blipFill>
        <p:spPr>
          <a:xfrm>
            <a:off x="84881" y="-191512"/>
            <a:ext cx="12107119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A7FE3-F933-B088-0146-E2AAA8928372}"/>
              </a:ext>
            </a:extLst>
          </p:cNvPr>
          <p:cNvSpPr txBox="1"/>
          <p:nvPr/>
        </p:nvSpPr>
        <p:spPr>
          <a:xfrm>
            <a:off x="2184402" y="764381"/>
            <a:ext cx="782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Pre-listening: Activity - Giving advice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FA0025-B5CE-CE01-7706-2ACB4BF0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1" t="16593" r="60998" b="41481"/>
          <a:stretch/>
        </p:blipFill>
        <p:spPr>
          <a:xfrm>
            <a:off x="311919" y="4480217"/>
            <a:ext cx="1097362" cy="1142473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BC6A95E-5955-F0CB-6066-59969419BB21}"/>
              </a:ext>
            </a:extLst>
          </p:cNvPr>
          <p:cNvSpPr/>
          <p:nvPr/>
        </p:nvSpPr>
        <p:spPr>
          <a:xfrm>
            <a:off x="1587726" y="4948886"/>
            <a:ext cx="3908300" cy="584775"/>
          </a:xfrm>
          <a:prstGeom prst="wedgeRoundRectCallout">
            <a:avLst>
              <a:gd name="adj1" fmla="val -54922"/>
              <a:gd name="adj2" fmla="val 2506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should go home.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9577C7A-2BC7-A23E-E5B9-02217116BC7F}"/>
              </a:ext>
            </a:extLst>
          </p:cNvPr>
          <p:cNvSpPr/>
          <p:nvPr/>
        </p:nvSpPr>
        <p:spPr>
          <a:xfrm>
            <a:off x="6448927" y="4919666"/>
            <a:ext cx="4398820" cy="584774"/>
          </a:xfrm>
          <a:prstGeom prst="wedgeRoundRectCallout">
            <a:avLst>
              <a:gd name="adj1" fmla="val 53115"/>
              <a:gd name="adj2" fmla="val 3023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shouldn’t go swimming.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82CB24-6ACE-B77A-0308-2ABF699872C9}"/>
              </a:ext>
            </a:extLst>
          </p:cNvPr>
          <p:cNvSpPr/>
          <p:nvPr/>
        </p:nvSpPr>
        <p:spPr>
          <a:xfrm>
            <a:off x="5368059" y="5678878"/>
            <a:ext cx="1447800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3BE3-25EB-40D0-BDE7-548C695F2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45" y="1427753"/>
            <a:ext cx="7054109" cy="856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CC38A-8501-8D4C-F664-3BDC7DBE0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91" t="52222" r="28738" b="5852"/>
          <a:stretch/>
        </p:blipFill>
        <p:spPr>
          <a:xfrm>
            <a:off x="11001751" y="4480217"/>
            <a:ext cx="1190249" cy="1239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02E0C-E157-3902-C337-FAE4171304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9" t="5434" r="6174" b="2656"/>
          <a:stretch/>
        </p:blipFill>
        <p:spPr>
          <a:xfrm>
            <a:off x="4339329" y="2327510"/>
            <a:ext cx="3505260" cy="2476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96108-3A8B-71C9-0853-5BC5086F91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381C5E-0EE9-49B7-8FC1-E90964C43B18}"/>
              </a:ext>
            </a:extLst>
          </p:cNvPr>
          <p:cNvSpPr txBox="1"/>
          <p:nvPr/>
        </p:nvSpPr>
        <p:spPr>
          <a:xfrm>
            <a:off x="1587726" y="6376536"/>
            <a:ext cx="8679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 pairs, look at the picture and example. Then,  give advice using the structure “You should / shouldn’t …</a:t>
            </a:r>
          </a:p>
        </p:txBody>
      </p:sp>
    </p:spTree>
    <p:extLst>
      <p:ext uri="{BB962C8B-B14F-4D97-AF65-F5344CB8AC3E}">
        <p14:creationId xmlns:p14="http://schemas.microsoft.com/office/powerpoint/2010/main" val="32450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1646702" y="6419077"/>
            <a:ext cx="8679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 pairs, look at the picture and example. Then,  give advice using the structure “You should / shouldn’t </a:t>
            </a:r>
            <a:r>
              <a:rPr lang="en-US" sz="1400" b="1" dirty="0"/>
              <a:t>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A7FE3-F933-B088-0146-E2AAA8928372}"/>
              </a:ext>
            </a:extLst>
          </p:cNvPr>
          <p:cNvSpPr txBox="1"/>
          <p:nvPr/>
        </p:nvSpPr>
        <p:spPr>
          <a:xfrm>
            <a:off x="2184402" y="764381"/>
            <a:ext cx="782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Pre-listening: Activity - Giving advice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FA0025-B5CE-CE01-7706-2ACB4BF0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1" t="16593" r="60998" b="41481"/>
          <a:stretch/>
        </p:blipFill>
        <p:spPr>
          <a:xfrm>
            <a:off x="311919" y="4480217"/>
            <a:ext cx="1097362" cy="1142473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BC6A95E-5955-F0CB-6066-59969419BB21}"/>
              </a:ext>
            </a:extLst>
          </p:cNvPr>
          <p:cNvSpPr/>
          <p:nvPr/>
        </p:nvSpPr>
        <p:spPr>
          <a:xfrm>
            <a:off x="1587726" y="4948886"/>
            <a:ext cx="3908300" cy="584775"/>
          </a:xfrm>
          <a:prstGeom prst="wedgeRoundRectCallout">
            <a:avLst>
              <a:gd name="adj1" fmla="val -54922"/>
              <a:gd name="adj2" fmla="val 2506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should sit down.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9577C7A-2BC7-A23E-E5B9-02217116BC7F}"/>
              </a:ext>
            </a:extLst>
          </p:cNvPr>
          <p:cNvSpPr/>
          <p:nvPr/>
        </p:nvSpPr>
        <p:spPr>
          <a:xfrm>
            <a:off x="6448927" y="4919666"/>
            <a:ext cx="4398820" cy="584774"/>
          </a:xfrm>
          <a:prstGeom prst="wedgeRoundRectCallout">
            <a:avLst>
              <a:gd name="adj1" fmla="val 53115"/>
              <a:gd name="adj2" fmla="val 3023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should take some rest.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82CB24-6ACE-B77A-0308-2ABF699872C9}"/>
              </a:ext>
            </a:extLst>
          </p:cNvPr>
          <p:cNvSpPr/>
          <p:nvPr/>
        </p:nvSpPr>
        <p:spPr>
          <a:xfrm>
            <a:off x="5371473" y="5677336"/>
            <a:ext cx="1447800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3BE3-25EB-40D0-BDE7-548C695F2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45" y="1427753"/>
            <a:ext cx="7054109" cy="856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CC38A-8501-8D4C-F664-3BDC7DBE0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91" t="52222" r="28738" b="5852"/>
          <a:stretch/>
        </p:blipFill>
        <p:spPr>
          <a:xfrm>
            <a:off x="11001751" y="4480217"/>
            <a:ext cx="1190249" cy="1239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96108-3A8B-71C9-0853-5BC5086F9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ACC9C-194B-726D-E8E7-9241DE92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020" y="2356188"/>
            <a:ext cx="3461958" cy="24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A7FE3-F933-B088-0146-E2AAA8928372}"/>
              </a:ext>
            </a:extLst>
          </p:cNvPr>
          <p:cNvSpPr txBox="1"/>
          <p:nvPr/>
        </p:nvSpPr>
        <p:spPr>
          <a:xfrm>
            <a:off x="2184402" y="764381"/>
            <a:ext cx="782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Pre-listening: Activity - Giving advice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3BE3-25EB-40D0-BDE7-548C695F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68" y="1369621"/>
            <a:ext cx="6883063" cy="835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32BE9-4189-5158-5EC0-1721A5D78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745B4-A195-9C41-D265-D16739EEC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334" y="2238234"/>
            <a:ext cx="9003331" cy="3731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C35F8-0429-428E-BA5D-835FADE0C7EF}"/>
              </a:ext>
            </a:extLst>
          </p:cNvPr>
          <p:cNvSpPr txBox="1"/>
          <p:nvPr/>
        </p:nvSpPr>
        <p:spPr>
          <a:xfrm>
            <a:off x="1646702" y="6304073"/>
            <a:ext cx="8679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 pairs, look at the picture and example. Then,  give advice using the structure “You should / shouldn’t </a:t>
            </a:r>
            <a:r>
              <a:rPr lang="en-US" sz="1400" b="1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130099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C1144F-7396-1CD6-0C7D-76DC62A68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266" y="1123384"/>
            <a:ext cx="8495467" cy="4611232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2050288" y="6304221"/>
            <a:ext cx="8091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Listen to the audio and match with the advice.</a:t>
            </a:r>
          </a:p>
          <a:p>
            <a:pPr algn="ctr"/>
            <a:r>
              <a:rPr lang="en-US" sz="1400" dirty="0"/>
              <a:t>Check the answer with the whole class.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3B5FC8-CB81-455D-C9AB-803D41CE0756}"/>
              </a:ext>
            </a:extLst>
          </p:cNvPr>
          <p:cNvSpPr/>
          <p:nvPr/>
        </p:nvSpPr>
        <p:spPr>
          <a:xfrm>
            <a:off x="5449989" y="5810550"/>
            <a:ext cx="1292022" cy="463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0E4B8-0727-1720-991E-8F30137DCA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47EDE-C65A-40D5-CBB6-604823CE8C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735"/>
          <a:stretch/>
        </p:blipFill>
        <p:spPr>
          <a:xfrm>
            <a:off x="421898" y="744018"/>
            <a:ext cx="6512200" cy="45946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1F6BD4-164A-4BA1-6596-ABC9980A7B6C}"/>
              </a:ext>
            </a:extLst>
          </p:cNvPr>
          <p:cNvSpPr/>
          <p:nvPr/>
        </p:nvSpPr>
        <p:spPr>
          <a:xfrm>
            <a:off x="1456267" y="3500858"/>
            <a:ext cx="3031957" cy="459460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take some rest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B89291-4F05-97FE-B546-DA636056D280}"/>
              </a:ext>
            </a:extLst>
          </p:cNvPr>
          <p:cNvSpPr/>
          <p:nvPr/>
        </p:nvSpPr>
        <p:spPr>
          <a:xfrm>
            <a:off x="1456267" y="5504886"/>
            <a:ext cx="3031957" cy="459460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sit down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41BA7D-F0E0-226D-DE73-DEE8CC1206C0}"/>
              </a:ext>
            </a:extLst>
          </p:cNvPr>
          <p:cNvSpPr/>
          <p:nvPr/>
        </p:nvSpPr>
        <p:spPr>
          <a:xfrm>
            <a:off x="4580020" y="4300193"/>
            <a:ext cx="3031957" cy="459460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go home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20471E-A6E8-D798-D455-9C9B3B802AAD}"/>
              </a:ext>
            </a:extLst>
          </p:cNvPr>
          <p:cNvSpPr/>
          <p:nvPr/>
        </p:nvSpPr>
        <p:spPr>
          <a:xfrm>
            <a:off x="7374910" y="3500858"/>
            <a:ext cx="3767223" cy="459460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drink plenty of water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EF4CF6-A2EA-F35F-89DE-CA37AA32BCAD}"/>
              </a:ext>
            </a:extLst>
          </p:cNvPr>
          <p:cNvSpPr/>
          <p:nvPr/>
        </p:nvSpPr>
        <p:spPr>
          <a:xfrm>
            <a:off x="7626852" y="5504886"/>
            <a:ext cx="3263337" cy="459460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not go swimming</a:t>
            </a:r>
          </a:p>
        </p:txBody>
      </p:sp>
      <p:pic>
        <p:nvPicPr>
          <p:cNvPr id="3" name="10.03">
            <a:hlinkClick r:id="" action="ppaction://media"/>
            <a:extLst>
              <a:ext uri="{FF2B5EF4-FFF2-40B4-BE49-F238E27FC236}">
                <a16:creationId xmlns:a16="http://schemas.microsoft.com/office/drawing/2014/main" id="{A63B677C-0382-40AB-B18C-BBF107B36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5524" y="1304462"/>
            <a:ext cx="494467" cy="4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823C8FE3-BE4F-7FD5-F8C8-FABFC5CB6FB9}"/>
              </a:ext>
            </a:extLst>
          </p:cNvPr>
          <p:cNvSpPr/>
          <p:nvPr/>
        </p:nvSpPr>
        <p:spPr>
          <a:xfrm>
            <a:off x="6785812" y="929404"/>
            <a:ext cx="3936732" cy="440837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3">
            <a:extLst>
              <a:ext uri="{FF2B5EF4-FFF2-40B4-BE49-F238E27FC236}">
                <a16:creationId xmlns:a16="http://schemas.microsoft.com/office/drawing/2014/main" id="{4C622988-72F8-1618-2FB7-C9C4878C2F89}"/>
              </a:ext>
            </a:extLst>
          </p:cNvPr>
          <p:cNvSpPr txBox="1"/>
          <p:nvPr/>
        </p:nvSpPr>
        <p:spPr>
          <a:xfrm>
            <a:off x="7095716" y="1903332"/>
            <a:ext cx="3321404" cy="19389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To review words related to illness.</a:t>
            </a:r>
            <a:endParaRPr lang="en-US" sz="2400" kern="0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To give advice using structures: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“S + should / shouldn’t + V should”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D1552-D34B-F006-F061-755F9D8DBD2F}"/>
              </a:ext>
            </a:extLst>
          </p:cNvPr>
          <p:cNvSpPr txBox="1"/>
          <p:nvPr/>
        </p:nvSpPr>
        <p:spPr>
          <a:xfrm>
            <a:off x="7095715" y="4018290"/>
            <a:ext cx="33214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114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37782-D0E4-5CDD-4A09-C88495DCF44B}"/>
              </a:ext>
            </a:extLst>
          </p:cNvPr>
          <p:cNvSpPr txBox="1"/>
          <p:nvPr/>
        </p:nvSpPr>
        <p:spPr>
          <a:xfrm>
            <a:off x="7095714" y="4655962"/>
            <a:ext cx="332140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p.89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99;p3">
            <a:extLst>
              <a:ext uri="{FF2B5EF4-FFF2-40B4-BE49-F238E27FC236}">
                <a16:creationId xmlns:a16="http://schemas.microsoft.com/office/drawing/2014/main" id="{CF4C1E78-38A4-7ACF-4537-BE06F8F1B1AB}"/>
              </a:ext>
            </a:extLst>
          </p:cNvPr>
          <p:cNvSpPr txBox="1"/>
          <p:nvPr/>
        </p:nvSpPr>
        <p:spPr>
          <a:xfrm>
            <a:off x="7034919" y="981952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2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00;p3">
            <a:extLst>
              <a:ext uri="{FF2B5EF4-FFF2-40B4-BE49-F238E27FC236}">
                <a16:creationId xmlns:a16="http://schemas.microsoft.com/office/drawing/2014/main" id="{DCAD718B-00EC-CB3F-B251-ABE8B46F9E1C}"/>
              </a:ext>
            </a:extLst>
          </p:cNvPr>
          <p:cNvSpPr txBox="1"/>
          <p:nvPr/>
        </p:nvSpPr>
        <p:spPr>
          <a:xfrm>
            <a:off x="7651885" y="1458986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174DBF-00DC-4A49-FFE9-5F6DE329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26" y="689226"/>
            <a:ext cx="3609709" cy="50859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7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Give advice using “should”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1927363" y="2389308"/>
            <a:ext cx="8781971" cy="24341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2210579" y="2594335"/>
            <a:ext cx="8347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</a:t>
            </a:r>
            <a:r>
              <a:rPr lang="en-US" sz="2400" dirty="0"/>
              <a:t>into groups of 6.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team prepares a mini-board.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Take turns to finish the sentence (one student one word).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Say “bingo” and raise the boards when finishing.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can get more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258719" y="4913844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1939280" y="1471543"/>
            <a:ext cx="8619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Aharoni" panose="02010803020104030203" pitchFamily="2" charset="-79"/>
                <a:ea typeface="Carter One" panose="03080802040405060005" pitchFamily="66" charset="77"/>
                <a:cs typeface="Aharoni" panose="02010803020104030203" pitchFamily="2" charset="-79"/>
              </a:rPr>
              <a:t>Activity: The best doctor</a:t>
            </a:r>
            <a:endParaRPr lang="en-VN" sz="4400" dirty="0">
              <a:solidFill>
                <a:schemeClr val="accent2"/>
              </a:solidFill>
              <a:latin typeface="Aharoni" panose="02010803020104030203" pitchFamily="2" charset="-79"/>
              <a:ea typeface="Carter One" panose="03080802040405060005" pitchFamily="66" charset="77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1BE14-8340-C0DC-EB06-BA5D2F0C1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1570184" y="850677"/>
            <a:ext cx="8617818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headache. What should I do?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03" r="46096"/>
          <a:stretch/>
        </p:blipFill>
        <p:spPr>
          <a:xfrm>
            <a:off x="1692492" y="1829296"/>
            <a:ext cx="3243259" cy="294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46547" y="115503"/>
            <a:ext cx="1247456" cy="1020278"/>
          </a:xfrm>
          <a:prstGeom prst="rect">
            <a:avLst/>
          </a:prstGeom>
        </p:spPr>
      </p:pic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6082882" y="214005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6167547" y="347083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6652981" y="2254103"/>
            <a:ext cx="366168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take a 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568316" y="3458371"/>
            <a:ext cx="366168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watch TV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428364" y="6177931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1282726" y="5028704"/>
            <a:ext cx="9769642" cy="92335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take a rest. You shouldn’t watch TV.</a:t>
            </a:r>
          </a:p>
        </p:txBody>
      </p:sp>
    </p:spTree>
    <p:extLst>
      <p:ext uri="{BB962C8B-B14F-4D97-AF65-F5344CB8AC3E}">
        <p14:creationId xmlns:p14="http://schemas.microsoft.com/office/powerpoint/2010/main" val="4076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1570184" y="850677"/>
            <a:ext cx="8617818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cold. What should I do?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42" t="2532" r="2954" b="62871"/>
          <a:stretch/>
        </p:blipFill>
        <p:spPr>
          <a:xfrm>
            <a:off x="1651301" y="1828877"/>
            <a:ext cx="3125122" cy="283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46547" y="115503"/>
            <a:ext cx="1247456" cy="1020278"/>
          </a:xfrm>
          <a:prstGeom prst="rect">
            <a:avLst/>
          </a:prstGeom>
        </p:spPr>
      </p:pic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5405551" y="2072327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5490216" y="3403107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6376418" y="2220237"/>
            <a:ext cx="45399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take some medicine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147086" y="3321425"/>
            <a:ext cx="309158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go outside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321131" y="6152765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1542289" y="4632417"/>
            <a:ext cx="8617818" cy="125190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take some medicine.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shouldn’t go outside.</a:t>
            </a:r>
          </a:p>
        </p:txBody>
      </p:sp>
    </p:spTree>
    <p:extLst>
      <p:ext uri="{BB962C8B-B14F-4D97-AF65-F5344CB8AC3E}">
        <p14:creationId xmlns:p14="http://schemas.microsoft.com/office/powerpoint/2010/main" val="36424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83" t="37019" r="7268" b="32036"/>
          <a:stretch/>
        </p:blipFill>
        <p:spPr>
          <a:xfrm>
            <a:off x="1891983" y="1667799"/>
            <a:ext cx="2843646" cy="2744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991402" y="850677"/>
            <a:ext cx="9717932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stomach ache. What should I do?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46547" y="115503"/>
            <a:ext cx="1247456" cy="1020278"/>
          </a:xfrm>
          <a:prstGeom prst="rect">
            <a:avLst/>
          </a:prstGeom>
        </p:spPr>
      </p:pic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6082882" y="214005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6167547" y="347083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7053749" y="2269692"/>
            <a:ext cx="428579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go to the doctor’s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884863" y="3437469"/>
            <a:ext cx="366168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eat hard food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428364" y="6151413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2531444" y="4631065"/>
            <a:ext cx="7141945" cy="1320991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go to the doctor’s.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shouldn’t eat hard food.</a:t>
            </a:r>
          </a:p>
        </p:txBody>
      </p:sp>
    </p:spTree>
    <p:extLst>
      <p:ext uri="{BB962C8B-B14F-4D97-AF65-F5344CB8AC3E}">
        <p14:creationId xmlns:p14="http://schemas.microsoft.com/office/powerpoint/2010/main" val="40920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0" t="67472" r="-6284" b="-2069"/>
          <a:stretch/>
        </p:blipFill>
        <p:spPr>
          <a:xfrm>
            <a:off x="1723331" y="1642704"/>
            <a:ext cx="3615040" cy="3281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1282726" y="850677"/>
            <a:ext cx="9141434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sore throat. What should I do?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46547" y="115503"/>
            <a:ext cx="1247456" cy="1020278"/>
          </a:xfrm>
          <a:prstGeom prst="rect">
            <a:avLst/>
          </a:prstGeom>
        </p:spPr>
      </p:pic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5582368" y="214005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5667033" y="347083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6495501" y="2266550"/>
            <a:ext cx="40563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drink warm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261962" y="3438111"/>
            <a:ext cx="366168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eat ice-cream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497948" y="6103978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2348564" y="4723043"/>
            <a:ext cx="7815714" cy="115043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drink warm water.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shouldn’t eat ice-cream.</a:t>
            </a:r>
          </a:p>
        </p:txBody>
      </p:sp>
    </p:spTree>
    <p:extLst>
      <p:ext uri="{BB962C8B-B14F-4D97-AF65-F5344CB8AC3E}">
        <p14:creationId xmlns:p14="http://schemas.microsoft.com/office/powerpoint/2010/main" val="6694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241" t="31202" r="54337" b="34201"/>
          <a:stretch/>
        </p:blipFill>
        <p:spPr>
          <a:xfrm>
            <a:off x="1503043" y="1653249"/>
            <a:ext cx="3243259" cy="294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819413" y="850677"/>
            <a:ext cx="10087277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high temperature. What should I do?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906691" y="115503"/>
            <a:ext cx="1247456" cy="1020278"/>
          </a:xfrm>
          <a:prstGeom prst="rect">
            <a:avLst/>
          </a:prstGeom>
        </p:spPr>
      </p:pic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5202349" y="2089260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5287014" y="3420040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5806313" y="2262402"/>
            <a:ext cx="528501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stay in bed and relax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026449" y="3391296"/>
            <a:ext cx="44840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use the  computer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518698" y="6201417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2157182" y="4440349"/>
            <a:ext cx="7738533" cy="151170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stay in bed and relax.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shouldn’t use the computer.</a:t>
            </a:r>
          </a:p>
        </p:txBody>
      </p:sp>
    </p:spTree>
    <p:extLst>
      <p:ext uri="{BB962C8B-B14F-4D97-AF65-F5344CB8AC3E}">
        <p14:creationId xmlns:p14="http://schemas.microsoft.com/office/powerpoint/2010/main" val="4389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3517B5-6A41-893B-89A7-E74527CE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559" r="52655" b="65403"/>
          <a:stretch/>
        </p:blipFill>
        <p:spPr>
          <a:xfrm>
            <a:off x="1692492" y="1683637"/>
            <a:ext cx="3243259" cy="294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1570184" y="850677"/>
            <a:ext cx="8617818" cy="86520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 The best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851495" y="905944"/>
            <a:ext cx="100872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I’ve got a toothache. What should I do?</a:t>
            </a:r>
          </a:p>
        </p:txBody>
      </p:sp>
      <p:pic>
        <p:nvPicPr>
          <p:cNvPr id="1026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AD6B8150-AE0B-B2EB-FCD5-9997D70C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51922" b="23509"/>
          <a:stretch/>
        </p:blipFill>
        <p:spPr bwMode="auto">
          <a:xfrm>
            <a:off x="5784498" y="214005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ke and dislike in cartoon style Royalty Free Vector Image">
            <a:extLst>
              <a:ext uri="{FF2B5EF4-FFF2-40B4-BE49-F238E27FC236}">
                <a16:creationId xmlns:a16="http://schemas.microsoft.com/office/drawing/2014/main" id="{0FB0CD8D-56B7-8A0F-254C-6A1C6DF18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39" r="1922" b="25232"/>
          <a:stretch/>
        </p:blipFill>
        <p:spPr bwMode="auto">
          <a:xfrm>
            <a:off x="5869163" y="3470839"/>
            <a:ext cx="970867" cy="9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E3112-B143-24CE-C37F-6C203080C24E}"/>
              </a:ext>
            </a:extLst>
          </p:cNvPr>
          <p:cNvSpPr txBox="1"/>
          <p:nvPr/>
        </p:nvSpPr>
        <p:spPr>
          <a:xfrm>
            <a:off x="6595229" y="2254103"/>
            <a:ext cx="452195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go to the dentist’s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583B-230A-5AA2-D72F-299F3BE7BA02}"/>
              </a:ext>
            </a:extLst>
          </p:cNvPr>
          <p:cNvSpPr txBox="1"/>
          <p:nvPr/>
        </p:nvSpPr>
        <p:spPr>
          <a:xfrm>
            <a:off x="6269932" y="3458371"/>
            <a:ext cx="366168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eat sweets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1A8445-4A2F-9AF8-968D-30F5AEA06A45}"/>
              </a:ext>
            </a:extLst>
          </p:cNvPr>
          <p:cNvSpPr/>
          <p:nvPr/>
        </p:nvSpPr>
        <p:spPr>
          <a:xfrm>
            <a:off x="5615413" y="6085195"/>
            <a:ext cx="1309036" cy="4716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93F30-C349-05C7-A774-D03F1E944E6C}"/>
              </a:ext>
            </a:extLst>
          </p:cNvPr>
          <p:cNvSpPr/>
          <p:nvPr/>
        </p:nvSpPr>
        <p:spPr>
          <a:xfrm>
            <a:off x="2393204" y="4627869"/>
            <a:ext cx="7753454" cy="1210143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 go to the dentist’s.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You shouldn’t eat sweets.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87105-99F5-9777-4255-E9B7B333F2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46547" y="115503"/>
            <a:ext cx="1247456" cy="10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(p.114)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3890033" y="6240093"/>
            <a:ext cx="441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 pairs, ask and answer the questions provided.</a:t>
            </a:r>
          </a:p>
          <a:p>
            <a:pPr algn="ctr"/>
            <a:r>
              <a:rPr lang="en-US" sz="1400" dirty="0"/>
              <a:t>Invite some students to share information with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D751F-9D1A-D0AD-A61F-8A8529546377}"/>
              </a:ext>
            </a:extLst>
          </p:cNvPr>
          <p:cNvSpPr/>
          <p:nvPr/>
        </p:nvSpPr>
        <p:spPr>
          <a:xfrm>
            <a:off x="1306287" y="702129"/>
            <a:ext cx="3642214" cy="168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9FBF4-831E-1035-C1AB-74BB3A76F3F9}"/>
              </a:ext>
            </a:extLst>
          </p:cNvPr>
          <p:cNvSpPr/>
          <p:nvPr/>
        </p:nvSpPr>
        <p:spPr>
          <a:xfrm>
            <a:off x="1450194" y="1828716"/>
            <a:ext cx="3072819" cy="9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BAE6B-2475-4D32-9387-611DF13E4462}"/>
              </a:ext>
            </a:extLst>
          </p:cNvPr>
          <p:cNvSpPr/>
          <p:nvPr/>
        </p:nvSpPr>
        <p:spPr>
          <a:xfrm>
            <a:off x="4355646" y="1452713"/>
            <a:ext cx="620956" cy="9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83C58-BF40-6352-DFFA-509FBF78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3" y="739429"/>
            <a:ext cx="9209023" cy="3022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DC85D-0DC6-21D3-2A8F-BDA5B1EB3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159046" y="115503"/>
            <a:ext cx="1634957" cy="1337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8F99E1-8579-F752-080F-9900EE42E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28" b="67158"/>
          <a:stretch/>
        </p:blipFill>
        <p:spPr>
          <a:xfrm>
            <a:off x="433667" y="3878699"/>
            <a:ext cx="1722777" cy="1787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60105-C36B-C2C5-432B-B159054FB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08" t="1569" r="8120" b="65589"/>
          <a:stretch/>
        </p:blipFill>
        <p:spPr>
          <a:xfrm>
            <a:off x="2296700" y="3976629"/>
            <a:ext cx="1598524" cy="1658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825E80-ED8B-AF7B-5FC3-57BFBF32C4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9" t="33013" r="53249" b="34145"/>
          <a:stretch/>
        </p:blipFill>
        <p:spPr>
          <a:xfrm>
            <a:off x="4208421" y="3942195"/>
            <a:ext cx="1722777" cy="1787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9FAD43-11FB-B5F0-D81A-36F2F8145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10" t="35509" r="9418" b="31649"/>
          <a:stretch/>
        </p:blipFill>
        <p:spPr>
          <a:xfrm>
            <a:off x="6232651" y="3950636"/>
            <a:ext cx="1604890" cy="1665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63B16-8228-7D9E-8F21-8F5414331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" t="65770" r="50661" b="1388"/>
          <a:stretch/>
        </p:blipFill>
        <p:spPr>
          <a:xfrm>
            <a:off x="8138994" y="4026284"/>
            <a:ext cx="1722778" cy="1652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936C8A-BB7B-5F5D-67E7-19629188CD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77" t="68409" r="-2149" b="-1251"/>
          <a:stretch/>
        </p:blipFill>
        <p:spPr>
          <a:xfrm>
            <a:off x="10053168" y="4107381"/>
            <a:ext cx="1722777" cy="17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WRAP-UP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3919610" y="6365278"/>
            <a:ext cx="388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Read the words, ask students to give some advice. </a:t>
            </a:r>
            <a:endParaRPr lang="en-VN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8E9F9-2E3D-8D91-2902-48B5B93C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6" y="894449"/>
            <a:ext cx="9674468" cy="4930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503DC-CE0E-2095-6D18-E11CA23B5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492500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89).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080948" y="6157033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196, 197)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470124" y="2201800"/>
            <a:ext cx="9455890" cy="31812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752551" y="2439329"/>
            <a:ext cx="905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two groups.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Quickly review the words related illness by showing pictures from the previous lesson.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can say the given sentence (or ask students say) and ask them to guess the illness.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students listen and say the correct words.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fastest team with the correct answer can get 2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353706" y="1893848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2343048" y="1367105"/>
            <a:ext cx="787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Guess the correct illness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8FAE7-416E-3386-D850-6C2FECBD8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20906" y="184945"/>
            <a:ext cx="1809818" cy="1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823C8FE3-BE4F-7FD5-F8C8-FABFC5CB6FB9}"/>
              </a:ext>
            </a:extLst>
          </p:cNvPr>
          <p:cNvSpPr/>
          <p:nvPr/>
        </p:nvSpPr>
        <p:spPr>
          <a:xfrm>
            <a:off x="6785812" y="929404"/>
            <a:ext cx="3936732" cy="440837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3">
            <a:extLst>
              <a:ext uri="{FF2B5EF4-FFF2-40B4-BE49-F238E27FC236}">
                <a16:creationId xmlns:a16="http://schemas.microsoft.com/office/drawing/2014/main" id="{4C622988-72F8-1618-2FB7-C9C4878C2F89}"/>
              </a:ext>
            </a:extLst>
          </p:cNvPr>
          <p:cNvSpPr txBox="1"/>
          <p:nvPr/>
        </p:nvSpPr>
        <p:spPr>
          <a:xfrm>
            <a:off x="7095716" y="1903332"/>
            <a:ext cx="3321404" cy="19389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To review words related to illness.</a:t>
            </a:r>
            <a:endParaRPr lang="en-US" sz="2400" kern="0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To give advice using structures: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“S + should / shouldn’t + V should”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D1552-D34B-F006-F061-755F9D8DBD2F}"/>
              </a:ext>
            </a:extLst>
          </p:cNvPr>
          <p:cNvSpPr txBox="1"/>
          <p:nvPr/>
        </p:nvSpPr>
        <p:spPr>
          <a:xfrm>
            <a:off x="7095715" y="4055797"/>
            <a:ext cx="33214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114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37782-D0E4-5CDD-4A09-C88495DCF44B}"/>
              </a:ext>
            </a:extLst>
          </p:cNvPr>
          <p:cNvSpPr txBox="1"/>
          <p:nvPr/>
        </p:nvSpPr>
        <p:spPr>
          <a:xfrm>
            <a:off x="7095714" y="4655962"/>
            <a:ext cx="332140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p.89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99;p3">
            <a:extLst>
              <a:ext uri="{FF2B5EF4-FFF2-40B4-BE49-F238E27FC236}">
                <a16:creationId xmlns:a16="http://schemas.microsoft.com/office/drawing/2014/main" id="{CF4C1E78-38A4-7ACF-4537-BE06F8F1B1AB}"/>
              </a:ext>
            </a:extLst>
          </p:cNvPr>
          <p:cNvSpPr txBox="1"/>
          <p:nvPr/>
        </p:nvSpPr>
        <p:spPr>
          <a:xfrm>
            <a:off x="7034919" y="981952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2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00;p3">
            <a:extLst>
              <a:ext uri="{FF2B5EF4-FFF2-40B4-BE49-F238E27FC236}">
                <a16:creationId xmlns:a16="http://schemas.microsoft.com/office/drawing/2014/main" id="{DCAD718B-00EC-CB3F-B251-ABE8B46F9E1C}"/>
              </a:ext>
            </a:extLst>
          </p:cNvPr>
          <p:cNvSpPr txBox="1"/>
          <p:nvPr/>
        </p:nvSpPr>
        <p:spPr>
          <a:xfrm>
            <a:off x="7651885" y="1458986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174DBF-00DC-4A49-FFE9-5F6DE329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26" y="689226"/>
            <a:ext cx="3609709" cy="50859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82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– Illness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5070973" y="6301658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all words</a:t>
            </a:r>
            <a:endParaRPr lang="en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8E9F9-2E3D-8D91-2902-48B5B93C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6" y="894449"/>
            <a:ext cx="9674468" cy="4930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503DC-CE0E-2095-6D18-E11CA23B5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AFA71B54-2771-CAA5-483B-7D753CED0C9A}"/>
              </a:ext>
            </a:extLst>
          </p:cNvPr>
          <p:cNvSpPr txBox="1"/>
          <p:nvPr/>
        </p:nvSpPr>
        <p:spPr>
          <a:xfrm>
            <a:off x="3785015" y="6286665"/>
            <a:ext cx="4621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teacher can say the given sentence (or ask students say).</a:t>
            </a:r>
          </a:p>
          <a:p>
            <a:pPr algn="ctr"/>
            <a:r>
              <a:rPr lang="en-US" sz="1400" dirty="0"/>
              <a:t>Students guess the illness.</a:t>
            </a:r>
            <a:endParaRPr lang="en-VN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1F71-41B2-D8FE-C1FB-BD10D3A95ECB}"/>
              </a:ext>
            </a:extLst>
          </p:cNvPr>
          <p:cNvSpPr txBox="1"/>
          <p:nvPr/>
        </p:nvSpPr>
        <p:spPr>
          <a:xfrm>
            <a:off x="474654" y="797383"/>
            <a:ext cx="7244806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1. My stomach hurts. I’ve got a _______ </a:t>
            </a:r>
            <a:endParaRPr lang="en-VN" sz="3200" dirty="0"/>
          </a:p>
        </p:txBody>
      </p:sp>
      <p:pic>
        <p:nvPicPr>
          <p:cNvPr id="5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1CE9B527-8B17-0220-A3C6-4A46A6E4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4" y="868989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0397C-6965-2E00-6AD8-A46022F6E94D}"/>
              </a:ext>
            </a:extLst>
          </p:cNvPr>
          <p:cNvSpPr txBox="1"/>
          <p:nvPr/>
        </p:nvSpPr>
        <p:spPr>
          <a:xfrm>
            <a:off x="8564442" y="797383"/>
            <a:ext cx="2669257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stomachache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4C0EEE-6EF4-7A76-A432-AF40A7C40AA5}"/>
              </a:ext>
            </a:extLst>
          </p:cNvPr>
          <p:cNvSpPr/>
          <p:nvPr/>
        </p:nvSpPr>
        <p:spPr>
          <a:xfrm>
            <a:off x="5195879" y="5720316"/>
            <a:ext cx="1385674" cy="49135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724A81-4D6B-4569-BE76-2228DA763EE8}"/>
              </a:ext>
            </a:extLst>
          </p:cNvPr>
          <p:cNvSpPr txBox="1"/>
          <p:nvPr/>
        </p:nvSpPr>
        <p:spPr>
          <a:xfrm>
            <a:off x="474654" y="1532135"/>
            <a:ext cx="7244807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2. My head is spinning. I think I’ve got a __ </a:t>
            </a:r>
            <a:endParaRPr lang="en-VN" sz="3200" dirty="0"/>
          </a:p>
        </p:txBody>
      </p:sp>
      <p:pic>
        <p:nvPicPr>
          <p:cNvPr id="26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D32BD518-EB9F-48AA-899E-3F9F1836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0" y="1558380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7BB641-F7AE-45FA-8CA9-BB7B398936B5}"/>
              </a:ext>
            </a:extLst>
          </p:cNvPr>
          <p:cNvSpPr txBox="1"/>
          <p:nvPr/>
        </p:nvSpPr>
        <p:spPr>
          <a:xfrm>
            <a:off x="8562532" y="1496394"/>
            <a:ext cx="2007281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headache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BF914F-8D13-4670-9AA6-B24AFE082E69}"/>
              </a:ext>
            </a:extLst>
          </p:cNvPr>
          <p:cNvSpPr txBox="1"/>
          <p:nvPr/>
        </p:nvSpPr>
        <p:spPr>
          <a:xfrm>
            <a:off x="474653" y="2262231"/>
            <a:ext cx="7244807" cy="107721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3. It’s difficult to talk and I’m coughing all the time. I’ve got a ___________</a:t>
            </a:r>
            <a:endParaRPr lang="en-VN" sz="3200" dirty="0"/>
          </a:p>
        </p:txBody>
      </p:sp>
      <p:pic>
        <p:nvPicPr>
          <p:cNvPr id="29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9AB9F853-5CC0-4F4F-B6D6-8D6DD18C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0" y="2563932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5244ECE-6C98-474E-958B-DF4D4B4AF7C4}"/>
              </a:ext>
            </a:extLst>
          </p:cNvPr>
          <p:cNvSpPr txBox="1"/>
          <p:nvPr/>
        </p:nvSpPr>
        <p:spPr>
          <a:xfrm>
            <a:off x="8564442" y="2501946"/>
            <a:ext cx="2260363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sore throat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2EC2D5-2236-4B73-B184-802B7C792C18}"/>
              </a:ext>
            </a:extLst>
          </p:cNvPr>
          <p:cNvSpPr txBox="1"/>
          <p:nvPr/>
        </p:nvSpPr>
        <p:spPr>
          <a:xfrm>
            <a:off x="474655" y="3485247"/>
            <a:ext cx="7244805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4. My tooth hurts. I think I’ve got a ______</a:t>
            </a:r>
            <a:endParaRPr lang="en-VN" sz="3200" dirty="0"/>
          </a:p>
        </p:txBody>
      </p:sp>
      <p:pic>
        <p:nvPicPr>
          <p:cNvPr id="34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CCB2DA9B-6D6B-49A3-8BDE-4D6E58FC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1" y="3556853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9718B7-C3DC-4300-A306-E20C9E44867B}"/>
              </a:ext>
            </a:extLst>
          </p:cNvPr>
          <p:cNvSpPr txBox="1"/>
          <p:nvPr/>
        </p:nvSpPr>
        <p:spPr>
          <a:xfrm>
            <a:off x="8513479" y="3494867"/>
            <a:ext cx="2105385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toothache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028F17-C451-4D4E-983A-96859A950360}"/>
              </a:ext>
            </a:extLst>
          </p:cNvPr>
          <p:cNvSpPr txBox="1"/>
          <p:nvPr/>
        </p:nvSpPr>
        <p:spPr>
          <a:xfrm>
            <a:off x="470267" y="4223325"/>
            <a:ext cx="7244805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5. I feel really hot. I’ve got a ___________</a:t>
            </a:r>
            <a:endParaRPr lang="en-VN" sz="3200" dirty="0"/>
          </a:p>
        </p:txBody>
      </p:sp>
      <p:pic>
        <p:nvPicPr>
          <p:cNvPr id="37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F5E631D7-7019-4FB1-B732-3DE5F7A3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34" y="4294931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EBAD037-5DEF-414A-9B28-92FF3E7F5C20}"/>
              </a:ext>
            </a:extLst>
          </p:cNvPr>
          <p:cNvSpPr txBox="1"/>
          <p:nvPr/>
        </p:nvSpPr>
        <p:spPr>
          <a:xfrm>
            <a:off x="8506562" y="4232945"/>
            <a:ext cx="3462038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high temperature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8F180-4B7B-4340-BCB2-7B6192BE2CF1}"/>
              </a:ext>
            </a:extLst>
          </p:cNvPr>
          <p:cNvSpPr txBox="1"/>
          <p:nvPr/>
        </p:nvSpPr>
        <p:spPr>
          <a:xfrm>
            <a:off x="474654" y="4980958"/>
            <a:ext cx="7240418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6. I feel really cold. I think I’ve got a _____</a:t>
            </a:r>
            <a:endParaRPr lang="en-VN" sz="3200" dirty="0"/>
          </a:p>
        </p:txBody>
      </p:sp>
      <p:pic>
        <p:nvPicPr>
          <p:cNvPr id="40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5E27091D-7AF0-44CD-B4E7-0A2A0F02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0" y="5052564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5F28EC3-0A30-4A79-8845-48C2889EB42F}"/>
              </a:ext>
            </a:extLst>
          </p:cNvPr>
          <p:cNvSpPr txBox="1"/>
          <p:nvPr/>
        </p:nvSpPr>
        <p:spPr>
          <a:xfrm>
            <a:off x="8486309" y="4943200"/>
            <a:ext cx="967894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cold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5" grpId="0" animBg="1"/>
      <p:bldP spid="27" grpId="0"/>
      <p:bldP spid="28" grpId="0" animBg="1"/>
      <p:bldP spid="30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A646B-766E-7E7E-2AC3-B72207988520}"/>
              </a:ext>
            </a:extLst>
          </p:cNvPr>
          <p:cNvSpPr txBox="1"/>
          <p:nvPr/>
        </p:nvSpPr>
        <p:spPr>
          <a:xfrm>
            <a:off x="1897340" y="6452308"/>
            <a:ext cx="839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Individual, match the phrases to the correct pictures. Check the answers in pairs</a:t>
            </a:r>
            <a:r>
              <a:rPr lang="en-US" dirty="0"/>
              <a:t>.</a:t>
            </a:r>
            <a:endParaRPr lang="en-V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48FF1-6EA6-09DC-03F5-49074D4A8E15}"/>
              </a:ext>
            </a:extLst>
          </p:cNvPr>
          <p:cNvSpPr/>
          <p:nvPr/>
        </p:nvSpPr>
        <p:spPr>
          <a:xfrm>
            <a:off x="5449988" y="5989308"/>
            <a:ext cx="1292022" cy="463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7840E-D9F5-49CF-FB77-B2331C0B4886}"/>
              </a:ext>
            </a:extLst>
          </p:cNvPr>
          <p:cNvSpPr txBox="1"/>
          <p:nvPr/>
        </p:nvSpPr>
        <p:spPr>
          <a:xfrm>
            <a:off x="12192000" y="4302343"/>
            <a:ext cx="1315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square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CC7E89-5D5B-3473-D820-EA8256333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2" t="11547"/>
          <a:stretch/>
        </p:blipFill>
        <p:spPr>
          <a:xfrm>
            <a:off x="1070097" y="768299"/>
            <a:ext cx="2646947" cy="493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A892F6-1281-13F0-75A7-FD0AA9D3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49" y="699362"/>
            <a:ext cx="523948" cy="54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1BD4A-6A29-E085-EC1D-B0BC553F06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626290" y="184945"/>
            <a:ext cx="1450941" cy="11867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C539C0-0959-0C95-F702-A43B80B6B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25" y="1214888"/>
            <a:ext cx="9597343" cy="457631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6D7CE7-35A0-BC3F-7AE6-616F537A46AE}"/>
              </a:ext>
            </a:extLst>
          </p:cNvPr>
          <p:cNvCxnSpPr/>
          <p:nvPr/>
        </p:nvCxnSpPr>
        <p:spPr>
          <a:xfrm flipV="1">
            <a:off x="7902343" y="1476133"/>
            <a:ext cx="933649" cy="1100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C20717-AB3E-A25B-CEDE-627F5D5D1667}"/>
              </a:ext>
            </a:extLst>
          </p:cNvPr>
          <p:cNvCxnSpPr>
            <a:cxnSpLocks/>
          </p:cNvCxnSpPr>
          <p:nvPr/>
        </p:nvCxnSpPr>
        <p:spPr>
          <a:xfrm>
            <a:off x="6444604" y="2354796"/>
            <a:ext cx="2391388" cy="617004"/>
          </a:xfrm>
          <a:prstGeom prst="straightConnector1">
            <a:avLst/>
          </a:prstGeom>
          <a:ln w="28575">
            <a:solidFill>
              <a:srgbClr val="F784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21960B-62A8-080A-0D0F-4141EF593A34}"/>
              </a:ext>
            </a:extLst>
          </p:cNvPr>
          <p:cNvCxnSpPr>
            <a:cxnSpLocks/>
          </p:cNvCxnSpPr>
          <p:nvPr/>
        </p:nvCxnSpPr>
        <p:spPr>
          <a:xfrm flipH="1">
            <a:off x="3906078" y="3174421"/>
            <a:ext cx="1256272" cy="403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5C5BAC-55F7-347F-007F-C9448CA5D51D}"/>
              </a:ext>
            </a:extLst>
          </p:cNvPr>
          <p:cNvCxnSpPr>
            <a:cxnSpLocks/>
          </p:cNvCxnSpPr>
          <p:nvPr/>
        </p:nvCxnSpPr>
        <p:spPr>
          <a:xfrm>
            <a:off x="7050891" y="3886201"/>
            <a:ext cx="1785101" cy="606286"/>
          </a:xfrm>
          <a:prstGeom prst="straightConnector1">
            <a:avLst/>
          </a:prstGeom>
          <a:ln w="28575">
            <a:solidFill>
              <a:srgbClr val="36A1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75ACDE-1FA2-FF2D-5574-0D864218D81A}"/>
              </a:ext>
            </a:extLst>
          </p:cNvPr>
          <p:cNvCxnSpPr>
            <a:cxnSpLocks/>
          </p:cNvCxnSpPr>
          <p:nvPr/>
        </p:nvCxnSpPr>
        <p:spPr>
          <a:xfrm flipH="1" flipV="1">
            <a:off x="3906078" y="2027583"/>
            <a:ext cx="1256272" cy="271207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C72782-1081-5A87-62C7-BE76866AB936}"/>
              </a:ext>
            </a:extLst>
          </p:cNvPr>
          <p:cNvCxnSpPr>
            <a:cxnSpLocks/>
          </p:cNvCxnSpPr>
          <p:nvPr/>
        </p:nvCxnSpPr>
        <p:spPr>
          <a:xfrm flipH="1" flipV="1">
            <a:off x="3786809" y="5015197"/>
            <a:ext cx="1356082" cy="44059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Illness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1247553" y="1983869"/>
            <a:ext cx="9696893" cy="34163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1527210" y="2188896"/>
            <a:ext cx="9217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</a:t>
            </a:r>
            <a:r>
              <a:rPr lang="en-US" sz="2400" dirty="0"/>
              <a:t>into groups of 6.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Tell students to number themselves in their group. (Ex: Student A – 1, student B – 2,…)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says the number. (Ex: number 2)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All students who are number 2 in each team stand up and say the complete phrase.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students with the correct answers can get 2 points for their team.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258719" y="4913844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405265" y="1064884"/>
            <a:ext cx="7667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The missing letters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662DA-D09B-2A79-ADF5-5BE223BDB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267414" y="115503"/>
            <a:ext cx="1809818" cy="1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523268-95C2-4648-A6ED-CB836E28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C9303-9DE4-4276-AD70-CFB905BB0FB8}"/>
              </a:ext>
            </a:extLst>
          </p:cNvPr>
          <p:cNvSpPr txBox="1"/>
          <p:nvPr/>
        </p:nvSpPr>
        <p:spPr>
          <a:xfrm>
            <a:off x="1493995" y="2396618"/>
            <a:ext cx="92040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576A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The missing word</a:t>
            </a:r>
          </a:p>
        </p:txBody>
      </p:sp>
      <p:pic>
        <p:nvPicPr>
          <p:cNvPr id="10" name="Graphic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9CD783-B2AD-4802-91FE-8E8BE8DF3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806" y="4160479"/>
            <a:ext cx="2616263" cy="7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7488455" y="2440789"/>
            <a:ext cx="2333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1C1C1C"/>
                </a:solidFill>
                <a:latin typeface="Arial" panose="020B0604020202020204" pitchFamily="34" charset="0"/>
              </a:rPr>
              <a:t>c_ld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777630" y="4314052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7947791" y="2433428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F6EC9-85F7-9822-6B23-1FA2D02EE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13" t="2109" r="7382" b="65004"/>
          <a:stretch/>
        </p:blipFill>
        <p:spPr>
          <a:xfrm>
            <a:off x="2282552" y="1562877"/>
            <a:ext cx="3811408" cy="394810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7598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3830</TotalTime>
  <Words>957</Words>
  <Application>Microsoft Office PowerPoint</Application>
  <PresentationFormat>Widescreen</PresentationFormat>
  <Paragraphs>159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Aharoni</vt:lpstr>
      <vt:lpstr>Arial</vt:lpstr>
      <vt:lpstr>Barlow</vt:lpstr>
      <vt:lpstr>Calibri</vt:lpstr>
      <vt:lpstr>Calibri Light</vt:lpstr>
      <vt:lpstr>Carter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Lan Anh</cp:lastModifiedBy>
  <cp:revision>385</cp:revision>
  <dcterms:created xsi:type="dcterms:W3CDTF">2023-11-28T02:26:41Z</dcterms:created>
  <dcterms:modified xsi:type="dcterms:W3CDTF">2024-11-15T04:56:24Z</dcterms:modified>
</cp:coreProperties>
</file>