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</p:sldMasterIdLst>
  <p:notesMasterIdLst>
    <p:notesMasterId r:id="rId30"/>
  </p:notesMasterIdLst>
  <p:sldIdLst>
    <p:sldId id="256" r:id="rId3"/>
    <p:sldId id="881" r:id="rId4"/>
    <p:sldId id="840" r:id="rId5"/>
    <p:sldId id="857" r:id="rId6"/>
    <p:sldId id="858" r:id="rId7"/>
    <p:sldId id="297" r:id="rId8"/>
    <p:sldId id="860" r:id="rId9"/>
    <p:sldId id="861" r:id="rId10"/>
    <p:sldId id="859" r:id="rId11"/>
    <p:sldId id="862" r:id="rId12"/>
    <p:sldId id="853" r:id="rId13"/>
    <p:sldId id="863" r:id="rId14"/>
    <p:sldId id="856" r:id="rId15"/>
    <p:sldId id="849" r:id="rId16"/>
    <p:sldId id="341" r:id="rId17"/>
    <p:sldId id="342" r:id="rId18"/>
    <p:sldId id="716" r:id="rId19"/>
    <p:sldId id="715" r:id="rId20"/>
    <p:sldId id="717" r:id="rId21"/>
    <p:sldId id="720" r:id="rId22"/>
    <p:sldId id="718" r:id="rId23"/>
    <p:sldId id="349" r:id="rId24"/>
    <p:sldId id="850" r:id="rId25"/>
    <p:sldId id="854" r:id="rId26"/>
    <p:sldId id="855" r:id="rId27"/>
    <p:sldId id="302" r:id="rId28"/>
    <p:sldId id="8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9F4"/>
    <a:srgbClr val="36A1EA"/>
    <a:srgbClr val="F88438"/>
    <a:srgbClr val="F78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6" autoAdjust="0"/>
    <p:restoredTop sz="93769" autoAdjust="0"/>
  </p:normalViewPr>
  <p:slideViewPr>
    <p:cSldViewPr snapToGrid="0" snapToObjects="1">
      <p:cViewPr varScale="1">
        <p:scale>
          <a:sx n="38" d="100"/>
          <a:sy n="38" d="100"/>
        </p:scale>
        <p:origin x="5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2024/11/15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626781" y="2094236"/>
            <a:ext cx="9122735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10 – STAYING HEALTHY 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Lesson 3B – Vocabulary and Grammar 1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3934"/>
            <a:ext cx="4964243" cy="3495828"/>
          </a:xfrm>
          <a:prstGeom prst="rect">
            <a:avLst/>
          </a:prstGeom>
        </p:spPr>
      </p:pic>
      <p:pic>
        <p:nvPicPr>
          <p:cNvPr id="3" name="Picture 2" descr="A map of a country&#10;&#10;Description automatically generated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>
            <a:fillRect/>
          </a:stretch>
        </p:blipFill>
        <p:spPr>
          <a:xfrm>
            <a:off x="8920718" y="3611880"/>
            <a:ext cx="2626242" cy="274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942" y="1210030"/>
            <a:ext cx="1382288" cy="2130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677" y="402563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*Click on “show” to show the letter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50" normalizeH="0" baseline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Click</a:t>
            </a:r>
            <a:r>
              <a:rPr kumimoji="0" lang="en-US" altLang="zh-CN" sz="1200" b="1" i="0" u="none" strike="noStrike" kern="1200" cap="none" spc="50" normalizeH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 “answer” to check</a:t>
            </a:r>
            <a:endParaRPr kumimoji="0" lang="zh-CN" altLang="en-US" sz="1200" b="1" i="0" u="none" strike="noStrike" kern="1200" cap="none" spc="50" normalizeH="0" baseline="0" noProof="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1"/>
          <p:cNvSpPr txBox="1"/>
          <p:nvPr/>
        </p:nvSpPr>
        <p:spPr>
          <a:xfrm>
            <a:off x="1656942" y="1927668"/>
            <a:ext cx="1360100" cy="83099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/>
              <a:t>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030" y="1210028"/>
            <a:ext cx="1382288" cy="2130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941" y="1210030"/>
            <a:ext cx="1382288" cy="21302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197" y="1210029"/>
            <a:ext cx="1382288" cy="21302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453" y="1233559"/>
            <a:ext cx="1382288" cy="2130237"/>
          </a:xfrm>
          <a:prstGeom prst="rect">
            <a:avLst/>
          </a:prstGeom>
        </p:spPr>
      </p:pic>
      <p:sp>
        <p:nvSpPr>
          <p:cNvPr id="20" name="1"/>
          <p:cNvSpPr txBox="1"/>
          <p:nvPr/>
        </p:nvSpPr>
        <p:spPr>
          <a:xfrm>
            <a:off x="3699012" y="1961083"/>
            <a:ext cx="1360100" cy="83099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noProof="0" dirty="0"/>
              <a:t>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" name="1"/>
          <p:cNvSpPr txBox="1"/>
          <p:nvPr/>
        </p:nvSpPr>
        <p:spPr>
          <a:xfrm>
            <a:off x="5246735" y="1971357"/>
            <a:ext cx="1360100" cy="83099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noProof="0" dirty="0"/>
              <a:t>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2" name="1"/>
          <p:cNvSpPr txBox="1"/>
          <p:nvPr/>
        </p:nvSpPr>
        <p:spPr>
          <a:xfrm>
            <a:off x="6715291" y="1981631"/>
            <a:ext cx="1360100" cy="83099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noProof="0" dirty="0"/>
              <a:t>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3" name="1"/>
          <p:cNvSpPr txBox="1"/>
          <p:nvPr/>
        </p:nvSpPr>
        <p:spPr>
          <a:xfrm>
            <a:off x="8161547" y="1984280"/>
            <a:ext cx="1360100" cy="83099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/>
              <a:t>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038456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Show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10102320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4051456" y="5698301"/>
            <a:ext cx="4444330" cy="691713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a runny nose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>
            <a:fillRect/>
          </a:stretch>
        </p:blipFill>
        <p:spPr>
          <a:xfrm>
            <a:off x="3521011" y="5493491"/>
            <a:ext cx="883163" cy="896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709" y="1278049"/>
            <a:ext cx="1382288" cy="2130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286" y="3418867"/>
            <a:ext cx="1382288" cy="2130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197" y="3418869"/>
            <a:ext cx="1382288" cy="2130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453" y="3418868"/>
            <a:ext cx="1382288" cy="2130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709" y="3442398"/>
            <a:ext cx="1382288" cy="2130237"/>
          </a:xfrm>
          <a:prstGeom prst="rect">
            <a:avLst/>
          </a:prstGeom>
        </p:spPr>
      </p:pic>
      <p:sp>
        <p:nvSpPr>
          <p:cNvPr id="11" name="1"/>
          <p:cNvSpPr txBox="1"/>
          <p:nvPr/>
        </p:nvSpPr>
        <p:spPr>
          <a:xfrm>
            <a:off x="9661970" y="2008446"/>
            <a:ext cx="1360100" cy="83099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noProof="0" dirty="0"/>
              <a:t>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1"/>
          <p:cNvSpPr txBox="1"/>
          <p:nvPr/>
        </p:nvSpPr>
        <p:spPr>
          <a:xfrm>
            <a:off x="3149174" y="4172783"/>
            <a:ext cx="1360100" cy="83099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/>
              <a:t>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" name="1"/>
          <p:cNvSpPr txBox="1"/>
          <p:nvPr/>
        </p:nvSpPr>
        <p:spPr>
          <a:xfrm>
            <a:off x="4696897" y="4183057"/>
            <a:ext cx="1360100" cy="83099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/>
              <a:t>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1"/>
          <p:cNvSpPr txBox="1"/>
          <p:nvPr/>
        </p:nvSpPr>
        <p:spPr>
          <a:xfrm>
            <a:off x="6165453" y="4193331"/>
            <a:ext cx="1360100" cy="83099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/>
              <a:t>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5" name="1"/>
          <p:cNvSpPr txBox="1"/>
          <p:nvPr/>
        </p:nvSpPr>
        <p:spPr>
          <a:xfrm>
            <a:off x="7611709" y="4195980"/>
            <a:ext cx="1360100" cy="83099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noProof="0" dirty="0"/>
              <a:t>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3939" y="6241326"/>
            <a:ext cx="7823196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Look at the pictures and the sentences in the box.</a:t>
            </a:r>
          </a:p>
          <a:p>
            <a:pPr algn="ctr"/>
            <a:r>
              <a:rPr lang="en-US" sz="1600" dirty="0"/>
              <a:t>Ask the whole class to read.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033" b="52210"/>
          <a:stretch>
            <a:fillRect/>
          </a:stretch>
        </p:blipFill>
        <p:spPr>
          <a:xfrm>
            <a:off x="90993" y="2545681"/>
            <a:ext cx="3428891" cy="322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399" t="50000" r="3085" b="2210"/>
          <a:stretch>
            <a:fillRect/>
          </a:stretch>
        </p:blipFill>
        <p:spPr>
          <a:xfrm>
            <a:off x="9616610" y="3010327"/>
            <a:ext cx="2100396" cy="2755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502534" y="184945"/>
            <a:ext cx="1571660" cy="1285440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896997" y="1155644"/>
            <a:ext cx="5652299" cy="958656"/>
          </a:xfrm>
          <a:prstGeom prst="wedgeRoundRectCallout">
            <a:avLst>
              <a:gd name="adj1" fmla="val -37604"/>
              <a:gd name="adj2" fmla="val 862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What’s the matter with you?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7274104" y="1502965"/>
            <a:ext cx="4139686" cy="1285440"/>
          </a:xfrm>
          <a:prstGeom prst="wedgeRoundRectCallout">
            <a:avLst>
              <a:gd name="adj1" fmla="val 30092"/>
              <a:gd name="adj2" fmla="val 7152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 feeling sick. I’ve got a runny nose.</a:t>
            </a:r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896997" y="1204100"/>
            <a:ext cx="5652299" cy="958656"/>
          </a:xfrm>
          <a:prstGeom prst="wedgeRoundRectCallout">
            <a:avLst>
              <a:gd name="adj1" fmla="val -37604"/>
              <a:gd name="adj2" fmla="val 862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does it hurt?</a:t>
            </a: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7688246" y="1968490"/>
            <a:ext cx="3161227" cy="819915"/>
          </a:xfrm>
          <a:prstGeom prst="wedgeRoundRectCallout">
            <a:avLst>
              <a:gd name="adj1" fmla="val 34033"/>
              <a:gd name="adj2" fmla="val 8694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Here.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896996" y="1311891"/>
            <a:ext cx="5652299" cy="958656"/>
          </a:xfrm>
          <a:prstGeom prst="wedgeRoundRectCallout">
            <a:avLst>
              <a:gd name="adj1" fmla="val -37604"/>
              <a:gd name="adj2" fmla="val 862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I’ll take your temperature.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1137944" y="1203874"/>
            <a:ext cx="6259449" cy="1242371"/>
          </a:xfrm>
          <a:prstGeom prst="wedgeRoundRectCallout">
            <a:avLst>
              <a:gd name="adj1" fmla="val -36513"/>
              <a:gd name="adj2" fmla="val 7464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 shouldn’t go outside. You should take some medicine.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3939" y="6241326"/>
            <a:ext cx="7823196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Look at the pictures and the sentences in the box.</a:t>
            </a:r>
          </a:p>
          <a:p>
            <a:pPr algn="ctr"/>
            <a:r>
              <a:rPr lang="en-US" sz="1600" dirty="0"/>
              <a:t>Ask the whole class to read.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033" b="52210"/>
          <a:stretch>
            <a:fillRect/>
          </a:stretch>
        </p:blipFill>
        <p:spPr>
          <a:xfrm>
            <a:off x="90993" y="2545681"/>
            <a:ext cx="3428891" cy="322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399" t="50000" r="3085" b="2210"/>
          <a:stretch>
            <a:fillRect/>
          </a:stretch>
        </p:blipFill>
        <p:spPr>
          <a:xfrm>
            <a:off x="9616610" y="3010327"/>
            <a:ext cx="2100396" cy="2755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502534" y="184945"/>
            <a:ext cx="1571660" cy="1285440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896997" y="1155644"/>
            <a:ext cx="5652299" cy="958656"/>
          </a:xfrm>
          <a:prstGeom prst="wedgeRoundRectCallout">
            <a:avLst>
              <a:gd name="adj1" fmla="val -37604"/>
              <a:gd name="adj2" fmla="val 862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What’s the matter with you?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7274104" y="1502965"/>
            <a:ext cx="4139686" cy="1285440"/>
          </a:xfrm>
          <a:prstGeom prst="wedgeRoundRectCallout">
            <a:avLst>
              <a:gd name="adj1" fmla="val 30092"/>
              <a:gd name="adj2" fmla="val 7152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I’m feeling sick. I’ve got a runny nose.</a:t>
            </a:r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896997" y="1204100"/>
            <a:ext cx="5652299" cy="958656"/>
          </a:xfrm>
          <a:prstGeom prst="wedgeRoundRectCallout">
            <a:avLst>
              <a:gd name="adj1" fmla="val -37604"/>
              <a:gd name="adj2" fmla="val 862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Where does it hurt?</a:t>
            </a: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7688246" y="1968490"/>
            <a:ext cx="3161227" cy="819915"/>
          </a:xfrm>
          <a:prstGeom prst="wedgeRoundRectCallout">
            <a:avLst>
              <a:gd name="adj1" fmla="val 34033"/>
              <a:gd name="adj2" fmla="val 8694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Here.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896996" y="1311891"/>
            <a:ext cx="5652299" cy="958656"/>
          </a:xfrm>
          <a:prstGeom prst="wedgeRoundRectCallout">
            <a:avLst>
              <a:gd name="adj1" fmla="val -37604"/>
              <a:gd name="adj2" fmla="val 862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I’ll take your temperature.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1137944" y="1203874"/>
            <a:ext cx="6259449" cy="1242371"/>
          </a:xfrm>
          <a:prstGeom prst="wedgeRoundRectCallout">
            <a:avLst>
              <a:gd name="adj1" fmla="val -36513"/>
              <a:gd name="adj2" fmla="val 7464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 shouldn’t go outside. You should take some medicine.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13939" y="6241326"/>
            <a:ext cx="78231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Review the structures.</a:t>
            </a:r>
          </a:p>
        </p:txBody>
      </p:sp>
      <p:sp>
        <p:nvSpPr>
          <p:cNvPr id="6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Give Advice Using “Should”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426606" y="184945"/>
            <a:ext cx="1571660" cy="1285440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678112" y="1414363"/>
            <a:ext cx="9123452" cy="12854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 +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should</a:t>
            </a:r>
            <a:r>
              <a:rPr lang="en-US" sz="5400" dirty="0"/>
              <a:t> + </a:t>
            </a:r>
            <a:r>
              <a:rPr lang="en-US" sz="5400" dirty="0">
                <a:solidFill>
                  <a:srgbClr val="FF0000"/>
                </a:solidFill>
              </a:rPr>
              <a:t>V (bare inf) </a:t>
            </a:r>
            <a:r>
              <a:rPr lang="en-US" sz="5400" dirty="0"/>
              <a:t>+ …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678112" y="3619568"/>
            <a:ext cx="9123452" cy="12854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 +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shouldn’t</a:t>
            </a:r>
            <a:r>
              <a:rPr lang="en-US" sz="5400" dirty="0"/>
              <a:t> + </a:t>
            </a:r>
            <a:r>
              <a:rPr lang="en-US" sz="5400" dirty="0">
                <a:solidFill>
                  <a:srgbClr val="FF0000"/>
                </a:solidFill>
              </a:rPr>
              <a:t>V (bare inf) </a:t>
            </a:r>
            <a:r>
              <a:rPr lang="en-US" sz="5400" dirty="0"/>
              <a:t>+ 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8910" y="2844225"/>
            <a:ext cx="4500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ex: You should take a rest.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28910" y="4905008"/>
            <a:ext cx="4979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ex: You shouldn’t go outside.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</a:t>
            </a:r>
          </a:p>
        </p:txBody>
      </p:sp>
      <p:sp>
        <p:nvSpPr>
          <p:cNvPr id="3" name="Rectangle: Rounded Corners 6"/>
          <p:cNvSpPr/>
          <p:nvPr/>
        </p:nvSpPr>
        <p:spPr>
          <a:xfrm>
            <a:off x="1475935" y="2054712"/>
            <a:ext cx="9240130" cy="31748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0642" y="2298260"/>
            <a:ext cx="83907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4.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team prepares a mini-board.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take turns to write.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Ask students to look at the pictures and the given clues, then write the complete sentences on the boards.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points are on the wheel.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 with higher scores will be the winner.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10382115" y="3818893"/>
            <a:ext cx="915393" cy="853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0212" y="1005727"/>
            <a:ext cx="6696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Lucky wheel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426606" y="184945"/>
            <a:ext cx="1571660" cy="12854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587089" y="3893214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6" y="1112840"/>
            <a:ext cx="4375718" cy="4375718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8"/>
            <a:ext cx="12192002" cy="5048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7" y="10059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200" y="53745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5" y="32148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6" y="164668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80" y="472146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3" y="164973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4" y="11728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3" y="2359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70" y="116704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chu"/>
          <p:cNvGrpSpPr/>
          <p:nvPr/>
        </p:nvGrpSpPr>
        <p:grpSpPr>
          <a:xfrm>
            <a:off x="-139606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Lucky wheel</a:t>
              </a:r>
            </a:p>
          </p:txBody>
        </p:sp>
      </p:grpSp>
      <p:grpSp>
        <p:nvGrpSpPr>
          <p:cNvPr id="66" name="Group 65" hidden="1"/>
          <p:cNvGrpSpPr/>
          <p:nvPr/>
        </p:nvGrpSpPr>
        <p:grpSpPr>
          <a:xfrm>
            <a:off x="5025324" y="853953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 hidden="1"/>
          <p:cNvSpPr/>
          <p:nvPr/>
        </p:nvSpPr>
        <p:spPr>
          <a:xfrm>
            <a:off x="10087817" y="7716742"/>
            <a:ext cx="1124189" cy="580751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2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5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4" y="5353351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00BC5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1026" name="Picture 2" descr="Audio Icons PNG and SVG Vect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4" y="5410459"/>
            <a:ext cx="636770" cy="636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/>
          <p:cNvSpPr/>
          <p:nvPr/>
        </p:nvSpPr>
        <p:spPr>
          <a:xfrm>
            <a:off x="6246057" y="2049060"/>
            <a:ext cx="5651391" cy="244447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Rules: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Click “spin” to turn the wheel.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Write down the answer on the mini-board.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The points are on the wheel.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8"/>
            <a:ext cx="12192002" cy="50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000">
            <a:off x="966895" y="999283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Answer</a:t>
            </a:r>
            <a:endParaRPr lang="en-US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7" y="10059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200" y="53745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5" y="32148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6" y="164668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5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3" y="164973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4" y="11728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3" y="2359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70" y="116704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10386" y="923813"/>
            <a:ext cx="5905324" cy="3267236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/>
              <a:t>drink cold water / take some medicine.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5969000" y="4324350"/>
            <a:ext cx="5746115" cy="17259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You shouldn’t drink cold water. You should take some medicine.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6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op.MsPham0936082789"/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2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016" t="33075" b="31107"/>
          <a:stretch>
            <a:fillRect/>
          </a:stretch>
        </p:blipFill>
        <p:spPr>
          <a:xfrm>
            <a:off x="7736285" y="2023796"/>
            <a:ext cx="2254024" cy="2076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8" grpId="0" bldLvl="0" animBg="1"/>
      <p:bldP spid="71" grpId="0" animBg="1"/>
      <p:bldP spid="10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8"/>
            <a:ext cx="12192002" cy="50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895" y="999283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Answer </a:t>
            </a:r>
            <a:endParaRPr lang="en-US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7" y="10059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200" y="53745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5" y="32148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6" y="164668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5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3" y="164973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4" y="11728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3" y="2359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70" y="116704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56467" y="711839"/>
            <a:ext cx="5915973" cy="3210912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08" name="DA.MsPham2"/>
          <p:cNvSpPr txBox="1"/>
          <p:nvPr/>
        </p:nvSpPr>
        <p:spPr>
          <a:xfrm>
            <a:off x="5909380" y="4154375"/>
            <a:ext cx="5878398" cy="1616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You should go to the doctor’s. You shouldn’t go outside.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6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op.MsPham0936082789"/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2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36912" y="631504"/>
            <a:ext cx="5931311" cy="120032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go to the doctor’s / go swimming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8" t="62041" r="44508" b="1587"/>
          <a:stretch>
            <a:fillRect/>
          </a:stretch>
        </p:blipFill>
        <p:spPr>
          <a:xfrm>
            <a:off x="7831116" y="1707018"/>
            <a:ext cx="2337009" cy="2186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8" grpId="0" animBg="1"/>
      <p:bldP spid="71" grpId="0" animBg="1"/>
      <p:bldP spid="10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8"/>
            <a:ext cx="12192002" cy="50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00000">
            <a:off x="966895" y="999283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Answer </a:t>
            </a:r>
            <a:endParaRPr lang="en-US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7" y="10059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200" y="53745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5" y="32148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6" y="164668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5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3" y="164973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4" y="11728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3" y="2359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70" y="116704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675706" y="674723"/>
            <a:ext cx="6096734" cy="3248027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/>
            <a:endParaRPr lang="en-US" sz="4000" b="1" dirty="0"/>
          </a:p>
        </p:txBody>
      </p:sp>
      <p:sp>
        <p:nvSpPr>
          <p:cNvPr id="108" name="DA.MsPham2"/>
          <p:cNvSpPr txBox="1"/>
          <p:nvPr/>
        </p:nvSpPr>
        <p:spPr>
          <a:xfrm>
            <a:off x="6132140" y="4289956"/>
            <a:ext cx="5526199" cy="1655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You shouldn’t eat ice-cream. You should wear a mask. 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6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op.MsPham0936082789"/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2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9622" y="765559"/>
            <a:ext cx="5748717" cy="64633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eat ice-cream / wear a mask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5471" t="-1703" r="50487" b="65331"/>
          <a:stretch>
            <a:fillRect/>
          </a:stretch>
        </p:blipFill>
        <p:spPr>
          <a:xfrm>
            <a:off x="7237259" y="1164122"/>
            <a:ext cx="2808070" cy="2627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8" grpId="0" animBg="1"/>
      <p:bldP spid="71" grpId="0" animBg="1"/>
      <p:bldP spid="10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8"/>
            <a:ext cx="12192002" cy="50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900000">
            <a:off x="966895" y="999283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Answer </a:t>
            </a:r>
            <a:endParaRPr lang="en-US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7" y="10059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200" y="53745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5" y="32148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6" y="164668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5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3" y="164973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4" y="11728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3" y="2359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70" y="116704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729408"/>
            <a:ext cx="5905324" cy="3193343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08" name="DA.MsPham2"/>
          <p:cNvSpPr txBox="1"/>
          <p:nvPr/>
        </p:nvSpPr>
        <p:spPr>
          <a:xfrm>
            <a:off x="6290968" y="4154375"/>
            <a:ext cx="5023881" cy="16743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You should take a rest. You shouldn’t run with your friends.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6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op.MsPham0936082789"/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2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9605" y="710336"/>
            <a:ext cx="6765894" cy="120032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take a rest / </a:t>
            </a:r>
          </a:p>
          <a:p>
            <a:pPr algn="ctr"/>
            <a:r>
              <a:rPr lang="en-US" sz="3600" b="1" dirty="0"/>
              <a:t>run with your friends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4185" t="-732" r="50169" b="53903"/>
          <a:stretch>
            <a:fillRect/>
          </a:stretch>
        </p:blipFill>
        <p:spPr>
          <a:xfrm>
            <a:off x="7521345" y="1502075"/>
            <a:ext cx="2255039" cy="2333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8" grpId="0" animBg="1"/>
      <p:bldP spid="71" grpId="0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3"/>
          <p:cNvSpPr/>
          <p:nvPr/>
        </p:nvSpPr>
        <p:spPr>
          <a:xfrm>
            <a:off x="6495636" y="1104266"/>
            <a:ext cx="4834255" cy="451929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Google Shape;101;p3"/>
          <p:cNvSpPr txBox="1"/>
          <p:nvPr/>
        </p:nvSpPr>
        <p:spPr>
          <a:xfrm>
            <a:off x="7085965" y="2466340"/>
            <a:ext cx="3985260" cy="1200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alt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 words related to illnesses.</a:t>
            </a:r>
          </a:p>
          <a:p>
            <a:pPr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alt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the structures.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5965" y="3871948"/>
            <a:ext cx="395732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 115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5965" y="4599517"/>
            <a:ext cx="395668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90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99;p3"/>
          <p:cNvSpPr txBox="1"/>
          <p:nvPr/>
        </p:nvSpPr>
        <p:spPr>
          <a:xfrm>
            <a:off x="7037965" y="1422957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10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3B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00;p3"/>
          <p:cNvSpPr txBox="1"/>
          <p:nvPr/>
        </p:nvSpPr>
        <p:spPr>
          <a:xfrm>
            <a:off x="7654227" y="1920610"/>
            <a:ext cx="2517074" cy="45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700" y="708661"/>
            <a:ext cx="3486832" cy="49149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8"/>
            <a:ext cx="12192002" cy="50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00000">
            <a:off x="966895" y="999283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Answer </a:t>
            </a:r>
            <a:endParaRPr lang="en-US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7" y="10059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200" y="53745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5" y="32148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6" y="164668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5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3" y="164973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4" y="11728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3" y="2359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70" y="116704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988149"/>
            <a:ext cx="5905324" cy="2934602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800"/>
              </a:spcBef>
            </a:pPr>
            <a:endParaRPr lang="en-US" sz="3600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8" name="DA.MsPham2"/>
          <p:cNvSpPr txBox="1"/>
          <p:nvPr/>
        </p:nvSpPr>
        <p:spPr>
          <a:xfrm>
            <a:off x="6290968" y="4154375"/>
            <a:ext cx="5246911" cy="17154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You should take a rest. You shouldn’t go outside.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6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op.MsPham0936082789"/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2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116" y="1029233"/>
            <a:ext cx="5980311" cy="64633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take a rest / go outside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984" t="42665" b="10506"/>
          <a:stretch>
            <a:fillRect/>
          </a:stretch>
        </p:blipFill>
        <p:spPr>
          <a:xfrm>
            <a:off x="7694723" y="1600329"/>
            <a:ext cx="2394773" cy="2477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8" grpId="0" animBg="1"/>
      <p:bldP spid="71" grpId="0" animBg="1"/>
      <p:bldP spid="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8"/>
            <a:ext cx="12192002" cy="50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300000">
            <a:off x="966895" y="999283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4"/>
            <a:ext cx="1689100" cy="441498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Answer </a:t>
            </a:r>
            <a:endParaRPr lang="en-US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7" y="10059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200" y="53745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5" y="32148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6" y="164668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5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3" y="164973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4" y="11728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3" y="2359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70" y="116704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867116" y="711839"/>
            <a:ext cx="5905324" cy="3210912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800"/>
              </a:spcBef>
            </a:pPr>
            <a:endParaRPr lang="en-US" sz="3600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8" name="DA.MsPham2"/>
          <p:cNvSpPr txBox="1"/>
          <p:nvPr/>
        </p:nvSpPr>
        <p:spPr>
          <a:xfrm>
            <a:off x="6315075" y="4154170"/>
            <a:ext cx="5139055" cy="16751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You shouldn’t listen to music. You should go to the doctor’s.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6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op.MsPham0936082789"/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2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2" y="5280439"/>
            <a:ext cx="1355178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2258" y="769809"/>
            <a:ext cx="5068170" cy="120032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listen to music / go to the doctor’s.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129" t="1076" r="4547" b="67808"/>
          <a:stretch>
            <a:fillRect/>
          </a:stretch>
        </p:blipFill>
        <p:spPr>
          <a:xfrm>
            <a:off x="7649298" y="1800655"/>
            <a:ext cx="2544332" cy="2181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8" grpId="0" bldLvl="0" animBg="1"/>
      <p:bldP spid="71" grpId="0" animBg="1"/>
      <p:bldP spid="10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8"/>
            <a:ext cx="12192002" cy="504825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7" y="5015428"/>
            <a:ext cx="1449877" cy="1768424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6" y="5227515"/>
            <a:ext cx="920151" cy="938580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1116" y="1112840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3" y="3077942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7" y="10059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200" y="53745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5" y="32148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6" y="164668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80" y="472146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5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3" y="164973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4" y="11728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3" y="2359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7" y="23733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70" y="1167049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60341" y="1262298"/>
            <a:ext cx="5683303" cy="3968710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-1" fmla="*/ 0 w 5535236"/>
                <a:gd name="connsiteY0-2" fmla="*/ 383312 h 3785797"/>
                <a:gd name="connsiteX1-3" fmla="*/ 383312 w 5535236"/>
                <a:gd name="connsiteY1-4" fmla="*/ 0 h 3785797"/>
                <a:gd name="connsiteX2-5" fmla="*/ 5151924 w 5535236"/>
                <a:gd name="connsiteY2-6" fmla="*/ 0 h 3785797"/>
                <a:gd name="connsiteX3-7" fmla="*/ 5535236 w 5535236"/>
                <a:gd name="connsiteY3-8" fmla="*/ 383312 h 3785797"/>
                <a:gd name="connsiteX4-9" fmla="*/ 5535236 w 5535236"/>
                <a:gd name="connsiteY4-10" fmla="*/ 3402485 h 3785797"/>
                <a:gd name="connsiteX5-11" fmla="*/ 5151924 w 5535236"/>
                <a:gd name="connsiteY5-12" fmla="*/ 3785797 h 3785797"/>
                <a:gd name="connsiteX6-13" fmla="*/ 383312 w 5535236"/>
                <a:gd name="connsiteY6-14" fmla="*/ 3785797 h 3785797"/>
                <a:gd name="connsiteX7-15" fmla="*/ 0 w 5535236"/>
                <a:gd name="connsiteY7-16" fmla="*/ 3402485 h 3785797"/>
                <a:gd name="connsiteX8-17" fmla="*/ 0 w 5535236"/>
                <a:gd name="connsiteY8-18" fmla="*/ 383312 h 3785797"/>
                <a:gd name="connsiteX0-19" fmla="*/ 0 w 5535236"/>
                <a:gd name="connsiteY0-20" fmla="*/ 501845 h 3904330"/>
                <a:gd name="connsiteX1-21" fmla="*/ 383312 w 5535236"/>
                <a:gd name="connsiteY1-22" fmla="*/ 118533 h 3904330"/>
                <a:gd name="connsiteX2-23" fmla="*/ 5151924 w 5535236"/>
                <a:gd name="connsiteY2-24" fmla="*/ 118533 h 3904330"/>
                <a:gd name="connsiteX3-25" fmla="*/ 5535236 w 5535236"/>
                <a:gd name="connsiteY3-26" fmla="*/ 501845 h 3904330"/>
                <a:gd name="connsiteX4-27" fmla="*/ 5535236 w 5535236"/>
                <a:gd name="connsiteY4-28" fmla="*/ 3521018 h 3904330"/>
                <a:gd name="connsiteX5-29" fmla="*/ 5151924 w 5535236"/>
                <a:gd name="connsiteY5-30" fmla="*/ 3904330 h 3904330"/>
                <a:gd name="connsiteX6-31" fmla="*/ 383312 w 5535236"/>
                <a:gd name="connsiteY6-32" fmla="*/ 3904330 h 3904330"/>
                <a:gd name="connsiteX7-33" fmla="*/ 0 w 5535236"/>
                <a:gd name="connsiteY7-34" fmla="*/ 3521018 h 3904330"/>
                <a:gd name="connsiteX8-35" fmla="*/ 0 w 5535236"/>
                <a:gd name="connsiteY8-36" fmla="*/ 501845 h 3904330"/>
                <a:gd name="connsiteX0-37" fmla="*/ 0 w 5535236"/>
                <a:gd name="connsiteY0-38" fmla="*/ 469214 h 3871699"/>
                <a:gd name="connsiteX1-39" fmla="*/ 383312 w 5535236"/>
                <a:gd name="connsiteY1-40" fmla="*/ 85902 h 3871699"/>
                <a:gd name="connsiteX2-41" fmla="*/ 5151924 w 5535236"/>
                <a:gd name="connsiteY2-42" fmla="*/ 85902 h 3871699"/>
                <a:gd name="connsiteX3-43" fmla="*/ 5535236 w 5535236"/>
                <a:gd name="connsiteY3-44" fmla="*/ 469214 h 3871699"/>
                <a:gd name="connsiteX4-45" fmla="*/ 5535236 w 5535236"/>
                <a:gd name="connsiteY4-46" fmla="*/ 3488387 h 3871699"/>
                <a:gd name="connsiteX5-47" fmla="*/ 5151924 w 5535236"/>
                <a:gd name="connsiteY5-48" fmla="*/ 3871699 h 3871699"/>
                <a:gd name="connsiteX6-49" fmla="*/ 383312 w 5535236"/>
                <a:gd name="connsiteY6-50" fmla="*/ 3871699 h 3871699"/>
                <a:gd name="connsiteX7-51" fmla="*/ 0 w 5535236"/>
                <a:gd name="connsiteY7-52" fmla="*/ 3488387 h 3871699"/>
                <a:gd name="connsiteX8-53" fmla="*/ 0 w 5535236"/>
                <a:gd name="connsiteY8-54" fmla="*/ 469214 h 3871699"/>
                <a:gd name="connsiteX0-55" fmla="*/ 19999 w 5555235"/>
                <a:gd name="connsiteY0-56" fmla="*/ 469214 h 3871699"/>
                <a:gd name="connsiteX1-57" fmla="*/ 403311 w 5555235"/>
                <a:gd name="connsiteY1-58" fmla="*/ 85902 h 3871699"/>
                <a:gd name="connsiteX2-59" fmla="*/ 5171923 w 5555235"/>
                <a:gd name="connsiteY2-60" fmla="*/ 85902 h 3871699"/>
                <a:gd name="connsiteX3-61" fmla="*/ 5555235 w 5555235"/>
                <a:gd name="connsiteY3-62" fmla="*/ 469214 h 3871699"/>
                <a:gd name="connsiteX4-63" fmla="*/ 5555235 w 5555235"/>
                <a:gd name="connsiteY4-64" fmla="*/ 3488387 h 3871699"/>
                <a:gd name="connsiteX5-65" fmla="*/ 5171923 w 5555235"/>
                <a:gd name="connsiteY5-66" fmla="*/ 3871699 h 3871699"/>
                <a:gd name="connsiteX6-67" fmla="*/ 403311 w 5555235"/>
                <a:gd name="connsiteY6-68" fmla="*/ 3871699 h 3871699"/>
                <a:gd name="connsiteX7-69" fmla="*/ 19999 w 5555235"/>
                <a:gd name="connsiteY7-70" fmla="*/ 3488387 h 3871699"/>
                <a:gd name="connsiteX8-71" fmla="*/ 19999 w 5555235"/>
                <a:gd name="connsiteY8-72" fmla="*/ 469214 h 3871699"/>
                <a:gd name="connsiteX0-73" fmla="*/ 19999 w 5758435"/>
                <a:gd name="connsiteY0-74" fmla="*/ 469214 h 3871699"/>
                <a:gd name="connsiteX1-75" fmla="*/ 403311 w 5758435"/>
                <a:gd name="connsiteY1-76" fmla="*/ 85902 h 3871699"/>
                <a:gd name="connsiteX2-77" fmla="*/ 5171923 w 5758435"/>
                <a:gd name="connsiteY2-78" fmla="*/ 85902 h 3871699"/>
                <a:gd name="connsiteX3-79" fmla="*/ 5555235 w 5758435"/>
                <a:gd name="connsiteY3-80" fmla="*/ 469214 h 3871699"/>
                <a:gd name="connsiteX4-81" fmla="*/ 5555235 w 5758435"/>
                <a:gd name="connsiteY4-82" fmla="*/ 3488387 h 3871699"/>
                <a:gd name="connsiteX5-83" fmla="*/ 5171923 w 5758435"/>
                <a:gd name="connsiteY5-84" fmla="*/ 3871699 h 3871699"/>
                <a:gd name="connsiteX6-85" fmla="*/ 403311 w 5758435"/>
                <a:gd name="connsiteY6-86" fmla="*/ 3871699 h 3871699"/>
                <a:gd name="connsiteX7-87" fmla="*/ 19999 w 5758435"/>
                <a:gd name="connsiteY7-88" fmla="*/ 3488387 h 3871699"/>
                <a:gd name="connsiteX8-89" fmla="*/ 19999 w 5758435"/>
                <a:gd name="connsiteY8-90" fmla="*/ 469214 h 3871699"/>
                <a:gd name="connsiteX0-91" fmla="*/ 19999 w 5683303"/>
                <a:gd name="connsiteY0-92" fmla="*/ 469214 h 3871699"/>
                <a:gd name="connsiteX1-93" fmla="*/ 403311 w 5683303"/>
                <a:gd name="connsiteY1-94" fmla="*/ 85902 h 3871699"/>
                <a:gd name="connsiteX2-95" fmla="*/ 5171923 w 5683303"/>
                <a:gd name="connsiteY2-96" fmla="*/ 85902 h 3871699"/>
                <a:gd name="connsiteX3-97" fmla="*/ 5555235 w 5683303"/>
                <a:gd name="connsiteY3-98" fmla="*/ 469214 h 3871699"/>
                <a:gd name="connsiteX4-99" fmla="*/ 5555235 w 5683303"/>
                <a:gd name="connsiteY4-100" fmla="*/ 3488387 h 3871699"/>
                <a:gd name="connsiteX5-101" fmla="*/ 5171923 w 5683303"/>
                <a:gd name="connsiteY5-102" fmla="*/ 3871699 h 3871699"/>
                <a:gd name="connsiteX6-103" fmla="*/ 403311 w 5683303"/>
                <a:gd name="connsiteY6-104" fmla="*/ 3871699 h 3871699"/>
                <a:gd name="connsiteX7-105" fmla="*/ 19999 w 5683303"/>
                <a:gd name="connsiteY7-106" fmla="*/ 3488387 h 3871699"/>
                <a:gd name="connsiteX8-107" fmla="*/ 19999 w 5683303"/>
                <a:gd name="connsiteY8-108" fmla="*/ 469214 h 3871699"/>
                <a:gd name="connsiteX0-109" fmla="*/ 19999 w 5683303"/>
                <a:gd name="connsiteY0-110" fmla="*/ 469214 h 4024099"/>
                <a:gd name="connsiteX1-111" fmla="*/ 403311 w 5683303"/>
                <a:gd name="connsiteY1-112" fmla="*/ 85902 h 4024099"/>
                <a:gd name="connsiteX2-113" fmla="*/ 5171923 w 5683303"/>
                <a:gd name="connsiteY2-114" fmla="*/ 85902 h 4024099"/>
                <a:gd name="connsiteX3-115" fmla="*/ 5555235 w 5683303"/>
                <a:gd name="connsiteY3-116" fmla="*/ 469214 h 4024099"/>
                <a:gd name="connsiteX4-117" fmla="*/ 5555235 w 5683303"/>
                <a:gd name="connsiteY4-118" fmla="*/ 3488387 h 4024099"/>
                <a:gd name="connsiteX5-119" fmla="*/ 5171923 w 5683303"/>
                <a:gd name="connsiteY5-120" fmla="*/ 3871699 h 4024099"/>
                <a:gd name="connsiteX6-121" fmla="*/ 403311 w 5683303"/>
                <a:gd name="connsiteY6-122" fmla="*/ 3871699 h 4024099"/>
                <a:gd name="connsiteX7-123" fmla="*/ 19999 w 5683303"/>
                <a:gd name="connsiteY7-124" fmla="*/ 3488387 h 4024099"/>
                <a:gd name="connsiteX8-125" fmla="*/ 19999 w 5683303"/>
                <a:gd name="connsiteY8-126" fmla="*/ 469214 h 4024099"/>
                <a:gd name="connsiteX0-127" fmla="*/ 19999 w 5683303"/>
                <a:gd name="connsiteY0-128" fmla="*/ 469214 h 3968710"/>
                <a:gd name="connsiteX1-129" fmla="*/ 403311 w 5683303"/>
                <a:gd name="connsiteY1-130" fmla="*/ 85902 h 3968710"/>
                <a:gd name="connsiteX2-131" fmla="*/ 5171923 w 5683303"/>
                <a:gd name="connsiteY2-132" fmla="*/ 85902 h 3968710"/>
                <a:gd name="connsiteX3-133" fmla="*/ 5555235 w 5683303"/>
                <a:gd name="connsiteY3-134" fmla="*/ 469214 h 3968710"/>
                <a:gd name="connsiteX4-135" fmla="*/ 5555235 w 5683303"/>
                <a:gd name="connsiteY4-136" fmla="*/ 3488387 h 3968710"/>
                <a:gd name="connsiteX5-137" fmla="*/ 5171923 w 5683303"/>
                <a:gd name="connsiteY5-138" fmla="*/ 3871699 h 3968710"/>
                <a:gd name="connsiteX6-139" fmla="*/ 403311 w 5683303"/>
                <a:gd name="connsiteY6-140" fmla="*/ 3871699 h 3968710"/>
                <a:gd name="connsiteX7-141" fmla="*/ 19999 w 5683303"/>
                <a:gd name="connsiteY7-142" fmla="*/ 3488387 h 3968710"/>
                <a:gd name="connsiteX8-143" fmla="*/ 19999 w 5683303"/>
                <a:gd name="connsiteY8-144" fmla="*/ 469214 h 39687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>
              <a:fillRect/>
            </a:stretch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6761397" y="5433237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Exit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applause.wav"/>
          </p:stSnd>
        </p:sndAc>
      </p:transition>
    </mc:Choice>
    <mc:Fallback xmlns="">
      <p:transition advClick="0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 - Pupils’ book – p.115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5359" y="891773"/>
            <a:ext cx="4925569" cy="399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76" y="1115918"/>
            <a:ext cx="10358893" cy="1635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525052" y="184945"/>
            <a:ext cx="1571660" cy="128544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5522198" y="6089839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pic>
        <p:nvPicPr>
          <p:cNvPr id="1026" name="Picture 2" descr="Doctor Clip Art Image - Clip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741" y="3045652"/>
            <a:ext cx="2025491" cy="274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984" t="42665" b="10506"/>
          <a:stretch>
            <a:fillRect/>
          </a:stretch>
        </p:blipFill>
        <p:spPr>
          <a:xfrm>
            <a:off x="10007030" y="3429000"/>
            <a:ext cx="2394773" cy="2477814"/>
          </a:xfrm>
          <a:prstGeom prst="rect">
            <a:avLst/>
          </a:prstGeom>
        </p:spPr>
      </p:pic>
      <p:sp>
        <p:nvSpPr>
          <p:cNvPr id="13" name="Speech Bubble: Rectangle with Corners Rounded 12"/>
          <p:cNvSpPr/>
          <p:nvPr/>
        </p:nvSpPr>
        <p:spPr>
          <a:xfrm>
            <a:off x="6308333" y="2851952"/>
            <a:ext cx="3657600" cy="764552"/>
          </a:xfrm>
          <a:prstGeom prst="wedgeRoundRectCallout">
            <a:avLst>
              <a:gd name="adj1" fmla="val 35863"/>
              <a:gd name="adj2" fmla="val 80378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I’ve got a rash.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2448574" y="4106905"/>
            <a:ext cx="5688559" cy="1483554"/>
          </a:xfrm>
          <a:prstGeom prst="wedgeRoundRectCallout">
            <a:avLst>
              <a:gd name="adj1" fmla="val -60227"/>
              <a:gd name="adj2" fmla="val -6921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You shouldn’t put scream on your skin. You should take a rest and some medicine.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 - Pupils’ book (p.115)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292236" y="4445898"/>
            <a:ext cx="979233" cy="9129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920531" y="3639001"/>
            <a:ext cx="838659" cy="585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ountry&#10;&#10;Description automatically generated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>
            <a:fillRect/>
          </a:stretch>
        </p:blipFill>
        <p:spPr>
          <a:xfrm>
            <a:off x="10885100" y="82193"/>
            <a:ext cx="1008376" cy="1052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53" y="728549"/>
            <a:ext cx="9573597" cy="1511217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846424" y="2847890"/>
            <a:ext cx="8862910" cy="241247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Activity: Roleplay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Divide the class into pairs; one student takes on the role of the doctor and the other student takes on the role of the patient.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The patient uses a few of the expressions in the word box, and the doctor gives some advices.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Invite some pairs come up and do role plays in front of the class.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010940" y="3053374"/>
            <a:ext cx="838659" cy="585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85" y="950112"/>
            <a:ext cx="10272427" cy="47429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317599" y="245123"/>
            <a:ext cx="1571660" cy="12854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65526" y="6262632"/>
            <a:ext cx="486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teacher asks students to review all the words.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19797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3809" y="1447700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3216" y="3779542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90).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answers in the Teacher’s Book (page 198) or Active Teach.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53216" y="3256322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3"/>
          <p:cNvSpPr/>
          <p:nvPr/>
        </p:nvSpPr>
        <p:spPr>
          <a:xfrm>
            <a:off x="6495636" y="1104266"/>
            <a:ext cx="4834255" cy="451929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Google Shape;101;p3"/>
          <p:cNvSpPr txBox="1"/>
          <p:nvPr/>
        </p:nvSpPr>
        <p:spPr>
          <a:xfrm>
            <a:off x="7085965" y="2466340"/>
            <a:ext cx="3985260" cy="1200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alt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</a:t>
            </a:r>
            <a:r>
              <a:rPr lang="en-US" altLang="en-US" sz="2400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review</a:t>
            </a:r>
            <a:r>
              <a:rPr lang="en-US" alt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words related to illnesses.</a:t>
            </a:r>
          </a:p>
          <a:p>
            <a:pPr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alt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use the structures.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5965" y="4002165"/>
            <a:ext cx="395732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 115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5965" y="4695825"/>
            <a:ext cx="395668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90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99;p3"/>
          <p:cNvSpPr txBox="1"/>
          <p:nvPr/>
        </p:nvSpPr>
        <p:spPr>
          <a:xfrm>
            <a:off x="7037965" y="1422957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10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3B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00;p3"/>
          <p:cNvSpPr txBox="1"/>
          <p:nvPr/>
        </p:nvSpPr>
        <p:spPr>
          <a:xfrm>
            <a:off x="7654227" y="1920610"/>
            <a:ext cx="2517074" cy="45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700" y="708661"/>
            <a:ext cx="3486832" cy="49149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REVIEW</a:t>
            </a:r>
          </a:p>
        </p:txBody>
      </p:sp>
      <p:sp>
        <p:nvSpPr>
          <p:cNvPr id="3" name="Rectangle: Rounded Corners 6"/>
          <p:cNvSpPr/>
          <p:nvPr/>
        </p:nvSpPr>
        <p:spPr>
          <a:xfrm>
            <a:off x="1475934" y="1630516"/>
            <a:ext cx="9363301" cy="38764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0642" y="1841986"/>
            <a:ext cx="83907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6.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Review all the words in the previous lesson by showing pictures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Teacher takes turns to show words one by one. Keep going to show the letter until the student can recognize what the word is.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If they know the answer, say “Popcorn” to get a chance to answer.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teams didn’t say “Popcorn”, that answer will not be scored.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faster team with a correct answer can get 2 points.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10382115" y="3818893"/>
            <a:ext cx="915393" cy="853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0212" y="828528"/>
            <a:ext cx="6696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Popcorn.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317599" y="245123"/>
            <a:ext cx="1571660" cy="12854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85" y="950112"/>
            <a:ext cx="10272427" cy="4742936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Words related to Illnesses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>
            <a:fillRect/>
          </a:stretch>
        </p:blipFill>
        <p:spPr>
          <a:xfrm>
            <a:off x="10317599" y="245123"/>
            <a:ext cx="1571660" cy="1285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5526" y="6262632"/>
            <a:ext cx="486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teacher asks students to review all the </a:t>
            </a:r>
            <a:r>
              <a:rPr lang="en-US"/>
              <a:t>words.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79" y="1551669"/>
            <a:ext cx="1879702" cy="289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677" y="402563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*Click on “show” to show the letter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50" normalizeH="0" baseline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Click</a:t>
            </a:r>
            <a:r>
              <a:rPr kumimoji="0" lang="en-US" altLang="zh-CN" sz="1200" b="1" i="0" u="none" strike="noStrike" kern="1200" cap="none" spc="50" normalizeH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 “answer” to check</a:t>
            </a:r>
            <a:endParaRPr kumimoji="0" lang="zh-CN" altLang="en-US" sz="1200" b="1" i="0" u="none" strike="noStrike" kern="1200" cap="none" spc="50" normalizeH="0" baseline="0" noProof="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1"/>
          <p:cNvSpPr txBox="1"/>
          <p:nvPr/>
        </p:nvSpPr>
        <p:spPr>
          <a:xfrm>
            <a:off x="825959" y="2554523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042" y="1573143"/>
            <a:ext cx="1879702" cy="289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46" y="1598357"/>
            <a:ext cx="1879702" cy="2896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537" y="1598357"/>
            <a:ext cx="1879702" cy="2896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339" y="1568460"/>
            <a:ext cx="1879702" cy="2896800"/>
          </a:xfrm>
          <a:prstGeom prst="rect">
            <a:avLst/>
          </a:prstGeom>
        </p:spPr>
      </p:pic>
      <p:sp>
        <p:nvSpPr>
          <p:cNvPr id="20" name="1"/>
          <p:cNvSpPr txBox="1"/>
          <p:nvPr/>
        </p:nvSpPr>
        <p:spPr>
          <a:xfrm>
            <a:off x="3197843" y="2596691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dirty="0"/>
              <a:t>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1"/>
          <p:cNvSpPr txBox="1"/>
          <p:nvPr/>
        </p:nvSpPr>
        <p:spPr>
          <a:xfrm>
            <a:off x="5353362" y="2554522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dirty="0"/>
              <a:t>z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1"/>
          <p:cNvSpPr txBox="1"/>
          <p:nvPr/>
        </p:nvSpPr>
        <p:spPr>
          <a:xfrm>
            <a:off x="7523338" y="2554521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dirty="0"/>
              <a:t>z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1"/>
          <p:cNvSpPr txBox="1"/>
          <p:nvPr/>
        </p:nvSpPr>
        <p:spPr>
          <a:xfrm>
            <a:off x="9746140" y="2534291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1038456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Show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10102320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4051456" y="4943678"/>
            <a:ext cx="4444330" cy="1056430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dizzy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>
            <a:fillRect/>
          </a:stretch>
        </p:blipFill>
        <p:spPr>
          <a:xfrm>
            <a:off x="3328196" y="4632385"/>
            <a:ext cx="1285498" cy="130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90" y="1914322"/>
            <a:ext cx="1670769" cy="2574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677" y="402563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*Click on “show” to show the letter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50" normalizeH="0" baseline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Click</a:t>
            </a:r>
            <a:r>
              <a:rPr kumimoji="0" lang="en-US" altLang="zh-CN" sz="1200" b="1" i="0" u="none" strike="noStrike" kern="1200" cap="none" spc="50" normalizeH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 “answer” to check</a:t>
            </a:r>
            <a:endParaRPr kumimoji="0" lang="zh-CN" altLang="en-US" sz="1200" b="1" i="0" u="none" strike="noStrike" kern="1200" cap="none" spc="50" normalizeH="0" baseline="0" noProof="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153" y="1935796"/>
            <a:ext cx="1670769" cy="2574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694" y="1961010"/>
            <a:ext cx="1670769" cy="2574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839" y="1961010"/>
            <a:ext cx="1670769" cy="25748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180" y="1961010"/>
            <a:ext cx="1670769" cy="2574815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1038456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Show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10102320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4051456" y="4943678"/>
            <a:ext cx="4444330" cy="1056430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 a cough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>
            <a:fillRect/>
          </a:stretch>
        </p:blipFill>
        <p:spPr>
          <a:xfrm>
            <a:off x="3328196" y="4632385"/>
            <a:ext cx="1285498" cy="13049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949" y="1961009"/>
            <a:ext cx="1670769" cy="2574815"/>
          </a:xfrm>
          <a:prstGeom prst="rect">
            <a:avLst/>
          </a:prstGeom>
        </p:spPr>
      </p:pic>
      <p:sp>
        <p:nvSpPr>
          <p:cNvPr id="24" name="1"/>
          <p:cNvSpPr txBox="1"/>
          <p:nvPr/>
        </p:nvSpPr>
        <p:spPr>
          <a:xfrm>
            <a:off x="656943" y="2786884"/>
            <a:ext cx="13601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dirty="0"/>
              <a:t>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1"/>
          <p:cNvSpPr txBox="1"/>
          <p:nvPr/>
        </p:nvSpPr>
        <p:spPr>
          <a:xfrm>
            <a:off x="3012230" y="2786884"/>
            <a:ext cx="13601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noProof="0" dirty="0"/>
              <a:t>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" name="1"/>
          <p:cNvSpPr txBox="1"/>
          <p:nvPr/>
        </p:nvSpPr>
        <p:spPr>
          <a:xfrm>
            <a:off x="4748298" y="2825328"/>
            <a:ext cx="13601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noProof="0" dirty="0"/>
              <a:t>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2" name="1"/>
          <p:cNvSpPr txBox="1"/>
          <p:nvPr/>
        </p:nvSpPr>
        <p:spPr>
          <a:xfrm>
            <a:off x="6675173" y="2836600"/>
            <a:ext cx="13601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noProof="0" dirty="0"/>
              <a:t>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3" name="1"/>
          <p:cNvSpPr txBox="1"/>
          <p:nvPr/>
        </p:nvSpPr>
        <p:spPr>
          <a:xfrm>
            <a:off x="8494734" y="2836600"/>
            <a:ext cx="13601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dirty="0"/>
              <a:t>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1"/>
          <p:cNvSpPr txBox="1"/>
          <p:nvPr/>
        </p:nvSpPr>
        <p:spPr>
          <a:xfrm>
            <a:off x="10102320" y="2876698"/>
            <a:ext cx="13601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noProof="0" dirty="0"/>
              <a:t>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0" grpId="0" animBg="1"/>
      <p:bldP spid="21" grpId="0" animBg="1"/>
      <p:bldP spid="22" grpId="0" animBg="1"/>
      <p:bldP spid="23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96677" y="402563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*Click on “show” to show the letter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50" normalizeH="0" baseline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Click</a:t>
            </a:r>
            <a:r>
              <a:rPr kumimoji="0" lang="en-US" altLang="zh-CN" sz="1200" b="1" i="0" u="none" strike="noStrike" kern="1200" cap="none" spc="50" normalizeH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 “answer” to check</a:t>
            </a:r>
            <a:endParaRPr kumimoji="0" lang="zh-CN" altLang="en-US" sz="1200" b="1" i="0" u="none" strike="noStrike" kern="1200" cap="none" spc="50" normalizeH="0" baseline="0" noProof="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336" y="1573143"/>
            <a:ext cx="1879702" cy="289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640" y="1598357"/>
            <a:ext cx="1879702" cy="2896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831" y="1598357"/>
            <a:ext cx="1879702" cy="2896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633" y="1568460"/>
            <a:ext cx="1879702" cy="2896800"/>
          </a:xfrm>
          <a:prstGeom prst="rect">
            <a:avLst/>
          </a:prstGeom>
        </p:spPr>
      </p:pic>
      <p:sp>
        <p:nvSpPr>
          <p:cNvPr id="20" name="1"/>
          <p:cNvSpPr txBox="1"/>
          <p:nvPr/>
        </p:nvSpPr>
        <p:spPr>
          <a:xfrm>
            <a:off x="2047137" y="2596691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noProof="0" dirty="0"/>
              <a:t>s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1"/>
          <p:cNvSpPr txBox="1"/>
          <p:nvPr/>
        </p:nvSpPr>
        <p:spPr>
          <a:xfrm>
            <a:off x="4202656" y="2554522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noProof="0" dirty="0"/>
              <a:t>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1"/>
          <p:cNvSpPr txBox="1"/>
          <p:nvPr/>
        </p:nvSpPr>
        <p:spPr>
          <a:xfrm>
            <a:off x="6372632" y="2554521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noProof="0" dirty="0"/>
              <a:t>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1"/>
          <p:cNvSpPr txBox="1"/>
          <p:nvPr/>
        </p:nvSpPr>
        <p:spPr>
          <a:xfrm>
            <a:off x="8595434" y="2534291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dirty="0"/>
              <a:t>k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038456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Show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10102320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4051456" y="4943678"/>
            <a:ext cx="4444330" cy="1056430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sick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>
            <a:fillRect/>
          </a:stretch>
        </p:blipFill>
        <p:spPr>
          <a:xfrm>
            <a:off x="3328196" y="4632385"/>
            <a:ext cx="1285498" cy="130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88" y="1654170"/>
            <a:ext cx="1879702" cy="289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677" y="402563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*Click on “show” to show the letter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50" normalizeH="0" baseline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Click</a:t>
            </a:r>
            <a:r>
              <a:rPr kumimoji="0" lang="en-US" altLang="zh-CN" sz="1200" b="1" i="0" u="none" strike="noStrike" kern="1200" cap="none" spc="50" normalizeH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 “answer” to check</a:t>
            </a:r>
            <a:endParaRPr kumimoji="0" lang="zh-CN" altLang="en-US" sz="1200" b="1" i="0" u="none" strike="noStrike" kern="1200" cap="none" spc="50" normalizeH="0" baseline="0" noProof="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1"/>
          <p:cNvSpPr txBox="1"/>
          <p:nvPr/>
        </p:nvSpPr>
        <p:spPr>
          <a:xfrm>
            <a:off x="732568" y="2657024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dirty="0"/>
              <a:t>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090" y="1654170"/>
            <a:ext cx="1879702" cy="289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394" y="1679384"/>
            <a:ext cx="1879702" cy="2896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585" y="1679384"/>
            <a:ext cx="1879702" cy="2896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387" y="1649487"/>
            <a:ext cx="1879702" cy="2896800"/>
          </a:xfrm>
          <a:prstGeom prst="rect">
            <a:avLst/>
          </a:prstGeom>
        </p:spPr>
      </p:pic>
      <p:sp>
        <p:nvSpPr>
          <p:cNvPr id="20" name="1"/>
          <p:cNvSpPr txBox="1"/>
          <p:nvPr/>
        </p:nvSpPr>
        <p:spPr>
          <a:xfrm>
            <a:off x="3508891" y="2677718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noProof="0" dirty="0"/>
              <a:t>r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1"/>
          <p:cNvSpPr txBox="1"/>
          <p:nvPr/>
        </p:nvSpPr>
        <p:spPr>
          <a:xfrm>
            <a:off x="5664410" y="2635549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noProof="0" dirty="0"/>
              <a:t>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1"/>
          <p:cNvSpPr txBox="1"/>
          <p:nvPr/>
        </p:nvSpPr>
        <p:spPr>
          <a:xfrm>
            <a:off x="7834386" y="2635548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noProof="0" dirty="0"/>
              <a:t>s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1"/>
          <p:cNvSpPr txBox="1"/>
          <p:nvPr/>
        </p:nvSpPr>
        <p:spPr>
          <a:xfrm>
            <a:off x="10057188" y="2615318"/>
            <a:ext cx="1360100" cy="1323439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dirty="0"/>
              <a:t>h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038456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Show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10102320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4051456" y="4943678"/>
            <a:ext cx="4444330" cy="1056430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a rash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>
            <a:fillRect/>
          </a:stretch>
        </p:blipFill>
        <p:spPr>
          <a:xfrm>
            <a:off x="3328196" y="4632385"/>
            <a:ext cx="1285498" cy="130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80" y="3117139"/>
            <a:ext cx="1544666" cy="2380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677" y="402563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*Click on “show” to show the letter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50" normalizeH="0" baseline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Click</a:t>
            </a:r>
            <a:r>
              <a:rPr kumimoji="0" lang="en-US" altLang="zh-CN" sz="1200" b="1" i="0" u="none" strike="noStrike" kern="1200" cap="none" spc="50" normalizeH="0" noProof="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on “answer” to check</a:t>
            </a:r>
            <a:endParaRPr kumimoji="0" lang="zh-CN" altLang="en-US" sz="1200" b="1" i="0" u="none" strike="noStrike" kern="1200" cap="none" spc="50" normalizeH="0" baseline="0" noProof="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69" y="3148383"/>
            <a:ext cx="1544666" cy="2380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199" y="3163827"/>
            <a:ext cx="1544666" cy="23804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79" y="3242294"/>
            <a:ext cx="1544666" cy="23804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471" y="3163827"/>
            <a:ext cx="1544666" cy="2380478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1038456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Show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10102320" y="5732980"/>
            <a:ext cx="1147603" cy="462498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4051456" y="5603365"/>
            <a:ext cx="4444330" cy="821250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an earache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b="7781"/>
          <a:stretch>
            <a:fillRect/>
          </a:stretch>
        </p:blipFill>
        <p:spPr>
          <a:xfrm>
            <a:off x="3493213" y="5364385"/>
            <a:ext cx="982586" cy="997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55" y="844821"/>
            <a:ext cx="1544666" cy="2380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221" y="903382"/>
            <a:ext cx="1544666" cy="2380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775" y="3241088"/>
            <a:ext cx="1544666" cy="2380478"/>
          </a:xfrm>
          <a:prstGeom prst="rect">
            <a:avLst/>
          </a:prstGeom>
        </p:spPr>
      </p:pic>
      <p:sp>
        <p:nvSpPr>
          <p:cNvPr id="24" name="1"/>
          <p:cNvSpPr txBox="1"/>
          <p:nvPr/>
        </p:nvSpPr>
        <p:spPr>
          <a:xfrm>
            <a:off x="4793605" y="1687965"/>
            <a:ext cx="1360100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/>
              <a:t>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1"/>
          <p:cNvSpPr txBox="1"/>
          <p:nvPr/>
        </p:nvSpPr>
        <p:spPr>
          <a:xfrm>
            <a:off x="6341537" y="1753733"/>
            <a:ext cx="1360100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noProof="0" dirty="0"/>
              <a:t>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" name="1"/>
          <p:cNvSpPr txBox="1"/>
          <p:nvPr/>
        </p:nvSpPr>
        <p:spPr>
          <a:xfrm>
            <a:off x="495656" y="3969662"/>
            <a:ext cx="1360100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noProof="0" dirty="0"/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2" name="1"/>
          <p:cNvSpPr txBox="1"/>
          <p:nvPr/>
        </p:nvSpPr>
        <p:spPr>
          <a:xfrm>
            <a:off x="2173562" y="3986324"/>
            <a:ext cx="1360100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noProof="0" dirty="0"/>
              <a:t>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3" name="1"/>
          <p:cNvSpPr txBox="1"/>
          <p:nvPr/>
        </p:nvSpPr>
        <p:spPr>
          <a:xfrm>
            <a:off x="3851468" y="4007470"/>
            <a:ext cx="1360100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/>
              <a:t>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1"/>
          <p:cNvSpPr txBox="1"/>
          <p:nvPr/>
        </p:nvSpPr>
        <p:spPr>
          <a:xfrm>
            <a:off x="5469888" y="4066031"/>
            <a:ext cx="1360100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/>
              <a:t>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" name="1"/>
          <p:cNvSpPr txBox="1"/>
          <p:nvPr/>
        </p:nvSpPr>
        <p:spPr>
          <a:xfrm>
            <a:off x="7155975" y="4073238"/>
            <a:ext cx="1360100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/>
              <a:t>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1"/>
          <p:cNvSpPr txBox="1"/>
          <p:nvPr/>
        </p:nvSpPr>
        <p:spPr>
          <a:xfrm>
            <a:off x="8777831" y="4066031"/>
            <a:ext cx="1360100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noProof="0" dirty="0"/>
              <a:t>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998" y="3210515"/>
            <a:ext cx="1544666" cy="2380478"/>
          </a:xfrm>
          <a:prstGeom prst="rect">
            <a:avLst/>
          </a:prstGeom>
        </p:spPr>
      </p:pic>
      <p:sp>
        <p:nvSpPr>
          <p:cNvPr id="17" name="1"/>
          <p:cNvSpPr txBox="1"/>
          <p:nvPr/>
        </p:nvSpPr>
        <p:spPr>
          <a:xfrm>
            <a:off x="10312358" y="4066031"/>
            <a:ext cx="1360100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/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0" grpId="0" animBg="1"/>
      <p:bldP spid="21" grpId="0" animBg="1"/>
      <p:bldP spid="22" grpId="0" animBg="1"/>
      <p:bldP spid="23" grpId="0" animBg="1"/>
      <p:bldP spid="12" grpId="0" animBg="1"/>
      <p:bldP spid="13" grpId="0" animBg="1"/>
      <p:bldP spid="14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</TotalTime>
  <Words>1024</Words>
  <Application>Microsoft Office PowerPoint</Application>
  <PresentationFormat>Widescreen</PresentationFormat>
  <Paragraphs>258</Paragraphs>
  <Slides>27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.VnAvant</vt:lpstr>
      <vt:lpstr>.VnVogue</vt:lpstr>
      <vt:lpstr>Arial</vt:lpstr>
      <vt:lpstr>Arial Black</vt:lpstr>
      <vt:lpstr>Calibri</vt:lpstr>
      <vt:lpstr>Calibri Light</vt:lpstr>
      <vt:lpstr>Carter One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Lan Anh</cp:lastModifiedBy>
  <cp:revision>395</cp:revision>
  <dcterms:created xsi:type="dcterms:W3CDTF">2023-11-28T02:26:00Z</dcterms:created>
  <dcterms:modified xsi:type="dcterms:W3CDTF">2024-11-15T08:31:57Z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7B64A5E4A2FB4E64937532F081EF44EF_12</vt:lpwstr>
  </property>
  <property fmtid="{D5CDD505-2E9C-101B-9397-08002B2CF9AE}" pid="3" name="KSOProductBuildVer">
    <vt:lpwstr>1033-12.2.0.18911</vt:lpwstr>
  </property>
</Properties>
</file>