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4"/>
  </p:notesMasterIdLst>
  <p:sldIdLst>
    <p:sldId id="256" r:id="rId2"/>
    <p:sldId id="266" r:id="rId3"/>
    <p:sldId id="267" r:id="rId4"/>
    <p:sldId id="664" r:id="rId5"/>
    <p:sldId id="271" r:id="rId6"/>
    <p:sldId id="859" r:id="rId7"/>
    <p:sldId id="861" r:id="rId8"/>
    <p:sldId id="862" r:id="rId9"/>
    <p:sldId id="863" r:id="rId10"/>
    <p:sldId id="860" r:id="rId11"/>
    <p:sldId id="864" r:id="rId12"/>
    <p:sldId id="865" r:id="rId13"/>
    <p:sldId id="836" r:id="rId14"/>
    <p:sldId id="665" r:id="rId15"/>
    <p:sldId id="485" r:id="rId16"/>
    <p:sldId id="866" r:id="rId17"/>
    <p:sldId id="867" r:id="rId18"/>
    <p:sldId id="868" r:id="rId19"/>
    <p:sldId id="869" r:id="rId20"/>
    <p:sldId id="870" r:id="rId21"/>
    <p:sldId id="871" r:id="rId22"/>
    <p:sldId id="872" r:id="rId23"/>
    <p:sldId id="806" r:id="rId24"/>
    <p:sldId id="852" r:id="rId25"/>
    <p:sldId id="875" r:id="rId26"/>
    <p:sldId id="876" r:id="rId27"/>
    <p:sldId id="877" r:id="rId28"/>
    <p:sldId id="878" r:id="rId29"/>
    <p:sldId id="879" r:id="rId30"/>
    <p:sldId id="838" r:id="rId31"/>
    <p:sldId id="302" r:id="rId32"/>
    <p:sldId id="881" r:id="rId3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96" autoAdjust="0"/>
    <p:restoredTop sz="95118"/>
  </p:normalViewPr>
  <p:slideViewPr>
    <p:cSldViewPr snapToGrid="0" snapToObjects="1">
      <p:cViewPr varScale="1">
        <p:scale>
          <a:sx n="48" d="100"/>
          <a:sy n="48" d="100"/>
        </p:scale>
        <p:origin x="200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14/11/2024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626781" y="2094236"/>
            <a:ext cx="9122735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10 – STAYING HEALTHY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Lesson 5A – Vocabulary and Grammar 2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3934"/>
            <a:ext cx="4964243" cy="34958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5FFF89-6932-1E37-EE30-9C09C4F1E2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8505371" y="3675139"/>
            <a:ext cx="3214879" cy="26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496391" y="2097166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140219" y="139633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144880" y="441083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92862" y="2803393"/>
            <a:ext cx="22747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relax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3794556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4444232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5098210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5763305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BE4757C-92FD-EC36-3108-3284E34E62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FA5A4-EABF-6AAA-C3C3-5B96B0D9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pic>
        <p:nvPicPr>
          <p:cNvPr id="20" name="10.08">
            <a:hlinkClick r:id="" action="ppaction://media"/>
            <a:extLst>
              <a:ext uri="{FF2B5EF4-FFF2-40B4-BE49-F238E27FC236}">
                <a16:creationId xmlns:a16="http://schemas.microsoft.com/office/drawing/2014/main" id="{71C16445-F579-0B86-34F2-4AF9078A0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70" end="12196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3038" y="1867301"/>
            <a:ext cx="849389" cy="8493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9412C8-AC51-F97F-C6C6-9CF52F2F943D}"/>
              </a:ext>
            </a:extLst>
          </p:cNvPr>
          <p:cNvGrpSpPr/>
          <p:nvPr/>
        </p:nvGrpSpPr>
        <p:grpSpPr>
          <a:xfrm>
            <a:off x="7333503" y="1982111"/>
            <a:ext cx="4330660" cy="2521870"/>
            <a:chOff x="7333503" y="1982111"/>
            <a:chExt cx="4330660" cy="25218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6A78FB-5271-ED24-3C21-E1DD7B316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3503" y="1982111"/>
              <a:ext cx="4330660" cy="252187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55DDFB-8681-781A-1ED8-FB24380A3D75}"/>
                </a:ext>
              </a:extLst>
            </p:cNvPr>
            <p:cNvSpPr/>
            <p:nvPr/>
          </p:nvSpPr>
          <p:spPr>
            <a:xfrm>
              <a:off x="7388449" y="2013373"/>
              <a:ext cx="615508" cy="6991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12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47250" y="1909046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573777" y="1108175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2662940" y="382097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119814" y="1886710"/>
            <a:ext cx="4938211" cy="1737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solidFill>
                  <a:srgbClr val="4472C4"/>
                </a:solidFill>
                <a:latin typeface="Calibri" panose="020F0502020204030204"/>
              </a:rPr>
              <a:t>eat a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</a:rPr>
              <a:t>balanced</a:t>
            </a:r>
            <a:r>
              <a:rPr kumimoji="0" lang="en-US" sz="6600" b="1" i="0" u="none" strike="noStrike" kern="1200" cap="none" spc="0" normalizeH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</a:rPr>
              <a:t> diet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3312616" y="38234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3962292" y="38234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5281365" y="38234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BE4757C-92FD-EC36-3108-3284E34E62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FA5A4-EABF-6AAA-C3C3-5B96B0D9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pic>
        <p:nvPicPr>
          <p:cNvPr id="20" name="10.08">
            <a:hlinkClick r:id="" action="ppaction://media"/>
            <a:extLst>
              <a:ext uri="{FF2B5EF4-FFF2-40B4-BE49-F238E27FC236}">
                <a16:creationId xmlns:a16="http://schemas.microsoft.com/office/drawing/2014/main" id="{71C16445-F579-0B86-34F2-4AF9078A0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969" end="767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6552" y="1188840"/>
            <a:ext cx="584734" cy="58473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E8B28A-F3B3-80AD-2C77-34B09D9E8455}"/>
              </a:ext>
            </a:extLst>
          </p:cNvPr>
          <p:cNvGrpSpPr/>
          <p:nvPr/>
        </p:nvGrpSpPr>
        <p:grpSpPr>
          <a:xfrm>
            <a:off x="7320143" y="2013373"/>
            <a:ext cx="4375465" cy="2640436"/>
            <a:chOff x="7320143" y="2013373"/>
            <a:chExt cx="4375465" cy="26404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A6B7B7-0C92-56FE-D840-0DEDB8AE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0143" y="2097165"/>
              <a:ext cx="4375465" cy="25566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755AFD-F109-EE52-CCBF-B9C41029B20E}"/>
                </a:ext>
              </a:extLst>
            </p:cNvPr>
            <p:cNvSpPr/>
            <p:nvPr/>
          </p:nvSpPr>
          <p:spPr>
            <a:xfrm>
              <a:off x="7333502" y="2013373"/>
              <a:ext cx="708923" cy="768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9ED03291-3965-0CA5-B645-B9227DA10C0F}"/>
              </a:ext>
            </a:extLst>
          </p:cNvPr>
          <p:cNvSpPr/>
          <p:nvPr/>
        </p:nvSpPr>
        <p:spPr>
          <a:xfrm>
            <a:off x="322439" y="482947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BD637FB-9458-01DE-AEF4-433BF7236897}"/>
              </a:ext>
            </a:extLst>
          </p:cNvPr>
          <p:cNvSpPr/>
          <p:nvPr/>
        </p:nvSpPr>
        <p:spPr>
          <a:xfrm>
            <a:off x="972115" y="48319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3F00B180-97BD-E898-88AE-3BBD22FE4148}"/>
              </a:ext>
            </a:extLst>
          </p:cNvPr>
          <p:cNvSpPr/>
          <p:nvPr/>
        </p:nvSpPr>
        <p:spPr>
          <a:xfrm>
            <a:off x="1621791" y="48319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C0D94920-BB73-B742-F0C3-D51F20D20090}"/>
              </a:ext>
            </a:extLst>
          </p:cNvPr>
          <p:cNvSpPr/>
          <p:nvPr/>
        </p:nvSpPr>
        <p:spPr>
          <a:xfrm>
            <a:off x="2272439" y="48367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53EA2A8E-36A4-07BF-B408-FB65C2BD27B1}"/>
              </a:ext>
            </a:extLst>
          </p:cNvPr>
          <p:cNvSpPr/>
          <p:nvPr/>
        </p:nvSpPr>
        <p:spPr>
          <a:xfrm>
            <a:off x="2922115" y="483917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0A47EC27-437F-62BB-7726-EC5DCA66102C}"/>
              </a:ext>
            </a:extLst>
          </p:cNvPr>
          <p:cNvSpPr/>
          <p:nvPr/>
        </p:nvSpPr>
        <p:spPr>
          <a:xfrm>
            <a:off x="3571791" y="483917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c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5351DE94-9575-FBD6-C05B-67108589BDED}"/>
              </a:ext>
            </a:extLst>
          </p:cNvPr>
          <p:cNvSpPr/>
          <p:nvPr/>
        </p:nvSpPr>
        <p:spPr>
          <a:xfrm>
            <a:off x="4231610" y="48370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10E24746-CE4E-6BC6-F5C2-2E3D45F83BAF}"/>
              </a:ext>
            </a:extLst>
          </p:cNvPr>
          <p:cNvSpPr/>
          <p:nvPr/>
        </p:nvSpPr>
        <p:spPr>
          <a:xfrm>
            <a:off x="4881286" y="48395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FDA8A556-DBE1-68C0-CC2D-55F07A174E6B}"/>
              </a:ext>
            </a:extLst>
          </p:cNvPr>
          <p:cNvSpPr/>
          <p:nvPr/>
        </p:nvSpPr>
        <p:spPr>
          <a:xfrm>
            <a:off x="5845067" y="48395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d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611FEA6D-C4D3-BEE6-03D4-B8FD1242B52F}"/>
              </a:ext>
            </a:extLst>
          </p:cNvPr>
          <p:cNvSpPr/>
          <p:nvPr/>
        </p:nvSpPr>
        <p:spPr>
          <a:xfrm>
            <a:off x="6499045" y="48370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6F364A2B-13AB-C64D-8811-1B857F45F291}"/>
              </a:ext>
            </a:extLst>
          </p:cNvPr>
          <p:cNvSpPr/>
          <p:nvPr/>
        </p:nvSpPr>
        <p:spPr>
          <a:xfrm>
            <a:off x="7148721" y="48395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F44D3B99-A3EA-51A4-90AA-F48DF0293872}"/>
              </a:ext>
            </a:extLst>
          </p:cNvPr>
          <p:cNvSpPr/>
          <p:nvPr/>
        </p:nvSpPr>
        <p:spPr>
          <a:xfrm>
            <a:off x="7798397" y="48395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10" grpId="0" animBg="1"/>
      <p:bldP spid="12" grpId="0" animBg="1"/>
      <p:bldP spid="14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12577" y="1909046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600394" y="1135083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1814872" y="40684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826050" y="2522797"/>
            <a:ext cx="5269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>
                <a:solidFill>
                  <a:srgbClr val="4472C4"/>
                </a:solidFill>
                <a:latin typeface="Calibri" panose="020F0502020204030204"/>
              </a:rPr>
              <a:t>eat junk food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2464548" y="40709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3114224" y="40709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4303560" y="40709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j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4968655" y="40709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F52F824-1A1A-0499-8F44-F8D074277CB5}"/>
              </a:ext>
            </a:extLst>
          </p:cNvPr>
          <p:cNvSpPr/>
          <p:nvPr/>
        </p:nvSpPr>
        <p:spPr>
          <a:xfrm>
            <a:off x="5639108" y="40709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5C6F9A9-4555-175C-57FA-451D37EA76A0}"/>
              </a:ext>
            </a:extLst>
          </p:cNvPr>
          <p:cNvSpPr/>
          <p:nvPr/>
        </p:nvSpPr>
        <p:spPr>
          <a:xfrm>
            <a:off x="6293086" y="40709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k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BE4757C-92FD-EC36-3108-3284E34E62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FA5A4-EABF-6AAA-C3C3-5B96B0D9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254294-4174-9956-5EC4-AA941DBFED78}"/>
              </a:ext>
            </a:extLst>
          </p:cNvPr>
          <p:cNvGrpSpPr/>
          <p:nvPr/>
        </p:nvGrpSpPr>
        <p:grpSpPr>
          <a:xfrm>
            <a:off x="7295033" y="1853288"/>
            <a:ext cx="4429452" cy="2775348"/>
            <a:chOff x="7295033" y="1853288"/>
            <a:chExt cx="4429452" cy="27753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F2E75E-13C3-77B6-26FB-319C13049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04609" y="2108161"/>
              <a:ext cx="4419876" cy="25204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4DC636-C004-5848-CF7E-EB5F89F18CC5}"/>
                </a:ext>
              </a:extLst>
            </p:cNvPr>
            <p:cNvSpPr/>
            <p:nvPr/>
          </p:nvSpPr>
          <p:spPr>
            <a:xfrm>
              <a:off x="7295033" y="1853288"/>
              <a:ext cx="708923" cy="768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180B5049-9A1F-6FCF-71E2-DDB86B39601B}"/>
              </a:ext>
            </a:extLst>
          </p:cNvPr>
          <p:cNvSpPr/>
          <p:nvPr/>
        </p:nvSpPr>
        <p:spPr>
          <a:xfrm>
            <a:off x="2931072" y="50604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f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A9E4F39-ED2F-1130-38A2-9F9FC74F73E2}"/>
              </a:ext>
            </a:extLst>
          </p:cNvPr>
          <p:cNvSpPr/>
          <p:nvPr/>
        </p:nvSpPr>
        <p:spPr>
          <a:xfrm>
            <a:off x="3596167" y="50604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26A45CB4-41DC-8F65-9FA3-44A03CC5DBB7}"/>
              </a:ext>
            </a:extLst>
          </p:cNvPr>
          <p:cNvSpPr/>
          <p:nvPr/>
        </p:nvSpPr>
        <p:spPr>
          <a:xfrm>
            <a:off x="4266620" y="50604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2DC8449E-80F5-A538-0324-EB2DE8DE8E94}"/>
              </a:ext>
            </a:extLst>
          </p:cNvPr>
          <p:cNvSpPr/>
          <p:nvPr/>
        </p:nvSpPr>
        <p:spPr>
          <a:xfrm>
            <a:off x="4920598" y="50604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10.08">
            <a:hlinkClick r:id="" action="ppaction://media"/>
            <a:extLst>
              <a:ext uri="{FF2B5EF4-FFF2-40B4-BE49-F238E27FC236}">
                <a16:creationId xmlns:a16="http://schemas.microsoft.com/office/drawing/2014/main" id="{888D9E78-10CC-FB83-5DFA-52D4C7B512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79.0132" end="1156.529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8314" y="1815794"/>
            <a:ext cx="584734" cy="5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6" grpId="0" animBg="1"/>
      <p:bldP spid="8" grpId="0" animBg="1"/>
      <p:bldP spid="12" grpId="0" animBg="1"/>
      <p:bldP spid="14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665527" y="6154621"/>
            <a:ext cx="486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teacher asks students to review all the words.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C652E-3BE5-C9C7-65B9-7E31CFB2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1" y="1001807"/>
            <a:ext cx="11108459" cy="4340442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A63802D2-E9B8-9717-2913-BB4213366263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98F91-048F-C6C4-C8D2-4AC28C400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407876" y="158641"/>
            <a:ext cx="1500939" cy="122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60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1247553" y="1834325"/>
            <a:ext cx="9696893" cy="37098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1605178" y="2095457"/>
            <a:ext cx="9104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/>
              <a:t>D</a:t>
            </a:r>
            <a:r>
              <a:rPr lang="en-VN" sz="2200" dirty="0"/>
              <a:t>ivide the class </a:t>
            </a:r>
            <a:r>
              <a:rPr lang="en-US" sz="2200" dirty="0"/>
              <a:t>into groups of 4, each team prepares eight pieces of paper. 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Tell students to write new words / phrases they learned before on the papers. 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Each student keeps two cards. 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Ask students to look at the picture, the students who hold the correct card in each team stand and raise the card up. Then say aloud the word. 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The faster team with the correct answer can get 2 points.</a:t>
            </a:r>
          </a:p>
          <a:p>
            <a:pPr marL="342900" indent="-342900">
              <a:buFontTx/>
              <a:buChar char="-"/>
            </a:pPr>
            <a:endParaRPr lang="en-US" sz="2200" dirty="0"/>
          </a:p>
          <a:p>
            <a:r>
              <a:rPr lang="en-US" sz="2200" b="1" dirty="0"/>
              <a:t>Note: </a:t>
            </a:r>
            <a:r>
              <a:rPr lang="en-US" sz="2200" dirty="0"/>
              <a:t>All team members need to say the correct word to win.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258719" y="4913844"/>
            <a:ext cx="979233" cy="912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7BD63-9D96-41C8-E70B-D86EECA2BC72}"/>
              </a:ext>
            </a:extLst>
          </p:cNvPr>
          <p:cNvSpPr txBox="1"/>
          <p:nvPr/>
        </p:nvSpPr>
        <p:spPr>
          <a:xfrm>
            <a:off x="2405265" y="1064884"/>
            <a:ext cx="7667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Picking up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2140911C-4B81-6304-6C2E-42EA5F6A469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9982DB-5C11-CFB3-8058-D5B75B9EC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407876" y="158641"/>
            <a:ext cx="1500939" cy="122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0210201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0" y="3782893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9390921" y="0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7239" y="5375064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7238" y="685800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1348782" y="5196911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0"/>
            <a:ext cx="1370334" cy="2625127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2674" y="6133989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017911" y="2560350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cs typeface="Arial" panose="020B0604020202020204" pitchFamily="34" charset="0"/>
                </a:rPr>
                <a:t>healthy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F8E08D-766A-8F88-6E20-49D007335D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997" b="65053"/>
          <a:stretch/>
        </p:blipFill>
        <p:spPr>
          <a:xfrm>
            <a:off x="1285717" y="1486678"/>
            <a:ext cx="4418789" cy="420023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C1C21-7994-3AEB-8C6C-90FB8D52A546}"/>
              </a:ext>
            </a:extLst>
          </p:cNvPr>
          <p:cNvSpPr/>
          <p:nvPr/>
        </p:nvSpPr>
        <p:spPr>
          <a:xfrm>
            <a:off x="8528216" y="5362015"/>
            <a:ext cx="1293596" cy="49519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9CF77A5-4E41-150D-4084-E3051644513C}"/>
              </a:ext>
            </a:extLst>
          </p:cNvPr>
          <p:cNvSpPr txBox="1"/>
          <p:nvPr/>
        </p:nvSpPr>
        <p:spPr>
          <a:xfrm>
            <a:off x="6468239" y="635019"/>
            <a:ext cx="48895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the correct card</a:t>
            </a:r>
          </a:p>
        </p:txBody>
      </p:sp>
    </p:spTree>
    <p:extLst>
      <p:ext uri="{BB962C8B-B14F-4D97-AF65-F5344CB8AC3E}">
        <p14:creationId xmlns:p14="http://schemas.microsoft.com/office/powerpoint/2010/main" val="2032115941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0210201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0" y="3782893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9390921" y="0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7239" y="5375064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7238" y="685800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1348782" y="5196911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0"/>
            <a:ext cx="1370334" cy="2625127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2674" y="6133989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5927024" y="2508560"/>
            <a:ext cx="5532645" cy="1469785"/>
            <a:chOff x="6140297" y="3490938"/>
            <a:chExt cx="5532645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224730" y="3490938"/>
              <a:ext cx="4448212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cs typeface="Arial" panose="020B0604020202020204" pitchFamily="34" charset="0"/>
                </a:rPr>
                <a:t>do exercise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C1C21-7994-3AEB-8C6C-90FB8D52A546}"/>
              </a:ext>
            </a:extLst>
          </p:cNvPr>
          <p:cNvSpPr/>
          <p:nvPr/>
        </p:nvSpPr>
        <p:spPr>
          <a:xfrm>
            <a:off x="8528216" y="5362015"/>
            <a:ext cx="1293596" cy="49519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95C00-E881-393D-FDAD-D001327FFC2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754"/>
          <a:stretch/>
        </p:blipFill>
        <p:spPr>
          <a:xfrm>
            <a:off x="667524" y="1950379"/>
            <a:ext cx="6105221" cy="2957242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DA3F081-7373-78BA-94EC-228BE02885FC}"/>
              </a:ext>
            </a:extLst>
          </p:cNvPr>
          <p:cNvSpPr txBox="1"/>
          <p:nvPr/>
        </p:nvSpPr>
        <p:spPr>
          <a:xfrm>
            <a:off x="6468239" y="635019"/>
            <a:ext cx="48895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the correct card</a:t>
            </a:r>
          </a:p>
        </p:txBody>
      </p:sp>
    </p:spTree>
    <p:extLst>
      <p:ext uri="{BB962C8B-B14F-4D97-AF65-F5344CB8AC3E}">
        <p14:creationId xmlns:p14="http://schemas.microsoft.com/office/powerpoint/2010/main" val="837156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0210201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0" y="3782893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9390921" y="0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7239" y="5375064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7238" y="685800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1348782" y="5196911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0"/>
            <a:ext cx="1370334" cy="2625127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2674" y="6133989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017911" y="2560350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cs typeface="Arial" panose="020B0604020202020204" pitchFamily="34" charset="0"/>
                </a:rPr>
                <a:t>fit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F8E08D-766A-8F88-6E20-49D007335D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2" t="54043" r="43945" b="5898"/>
          <a:stretch/>
        </p:blipFill>
        <p:spPr>
          <a:xfrm>
            <a:off x="1601222" y="1456992"/>
            <a:ext cx="3909319" cy="42596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C1C21-7994-3AEB-8C6C-90FB8D52A546}"/>
              </a:ext>
            </a:extLst>
          </p:cNvPr>
          <p:cNvSpPr/>
          <p:nvPr/>
        </p:nvSpPr>
        <p:spPr>
          <a:xfrm>
            <a:off x="8528216" y="5362015"/>
            <a:ext cx="1293596" cy="49519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FCB604A-0D95-F894-4F3C-65F2FC341F52}"/>
              </a:ext>
            </a:extLst>
          </p:cNvPr>
          <p:cNvSpPr txBox="1"/>
          <p:nvPr/>
        </p:nvSpPr>
        <p:spPr>
          <a:xfrm>
            <a:off x="6468239" y="635019"/>
            <a:ext cx="48895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the correct card</a:t>
            </a:r>
          </a:p>
        </p:txBody>
      </p:sp>
    </p:spTree>
    <p:extLst>
      <p:ext uri="{BB962C8B-B14F-4D97-AF65-F5344CB8AC3E}">
        <p14:creationId xmlns:p14="http://schemas.microsoft.com/office/powerpoint/2010/main" val="2737680786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0210201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0" y="3782893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9390921" y="0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7239" y="5375064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7238" y="685800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1348782" y="5196911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0"/>
            <a:ext cx="1370334" cy="2625127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2674" y="6133989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017911" y="2560350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cs typeface="Arial" panose="020B0604020202020204" pitchFamily="34" charset="0"/>
                </a:rPr>
                <a:t>relax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C1C21-7994-3AEB-8C6C-90FB8D52A546}"/>
              </a:ext>
            </a:extLst>
          </p:cNvPr>
          <p:cNvSpPr/>
          <p:nvPr/>
        </p:nvSpPr>
        <p:spPr>
          <a:xfrm>
            <a:off x="8528216" y="5362015"/>
            <a:ext cx="1293596" cy="49519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C9E7F-A47A-D3EC-21B1-7064A671FD7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44" t="65945" r="-961" b="-191"/>
          <a:stretch/>
        </p:blipFill>
        <p:spPr>
          <a:xfrm>
            <a:off x="1247669" y="1518494"/>
            <a:ext cx="4262048" cy="4255138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580BED6-1401-FDD3-115D-C94E5026D1DD}"/>
              </a:ext>
            </a:extLst>
          </p:cNvPr>
          <p:cNvSpPr txBox="1"/>
          <p:nvPr/>
        </p:nvSpPr>
        <p:spPr>
          <a:xfrm>
            <a:off x="6468239" y="635019"/>
            <a:ext cx="48895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the correct card</a:t>
            </a:r>
          </a:p>
        </p:txBody>
      </p:sp>
    </p:spTree>
    <p:extLst>
      <p:ext uri="{BB962C8B-B14F-4D97-AF65-F5344CB8AC3E}">
        <p14:creationId xmlns:p14="http://schemas.microsoft.com/office/powerpoint/2010/main" val="1655979631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0210201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0" y="3782893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9390921" y="0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7239" y="5375064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7238" y="685800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1348782" y="5196911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0"/>
            <a:ext cx="1370334" cy="2625127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2674" y="6133989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017911" y="2560350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199637" y="3508508"/>
              <a:ext cx="4173333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cs typeface="Arial" panose="020B0604020202020204" pitchFamily="34" charset="0"/>
                </a:rPr>
                <a:t>unhealthy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F8E08D-766A-8F88-6E20-49D007335D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731" t="20662" r="-733" b="44391"/>
          <a:stretch/>
        </p:blipFill>
        <p:spPr>
          <a:xfrm>
            <a:off x="1352076" y="1426076"/>
            <a:ext cx="4418789" cy="420023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C1C21-7994-3AEB-8C6C-90FB8D52A546}"/>
              </a:ext>
            </a:extLst>
          </p:cNvPr>
          <p:cNvSpPr/>
          <p:nvPr/>
        </p:nvSpPr>
        <p:spPr>
          <a:xfrm>
            <a:off x="8528216" y="5362015"/>
            <a:ext cx="1293596" cy="49519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6925AF6-0AF7-2D84-232F-4FB915322448}"/>
              </a:ext>
            </a:extLst>
          </p:cNvPr>
          <p:cNvSpPr txBox="1"/>
          <p:nvPr/>
        </p:nvSpPr>
        <p:spPr>
          <a:xfrm>
            <a:off x="6468239" y="635019"/>
            <a:ext cx="48895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the correct card</a:t>
            </a:r>
          </a:p>
        </p:txBody>
      </p:sp>
    </p:spTree>
    <p:extLst>
      <p:ext uri="{BB962C8B-B14F-4D97-AF65-F5344CB8AC3E}">
        <p14:creationId xmlns:p14="http://schemas.microsoft.com/office/powerpoint/2010/main" val="722720805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6686072" y="1400508"/>
            <a:ext cx="3872842" cy="400889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6979517" y="2108354"/>
            <a:ext cx="3295564" cy="26776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dirty="0">
                <a:sym typeface="Calibri"/>
              </a:rPr>
              <a:t>To correctly read and pronounce words / phrases related to health</a:t>
            </a:r>
          </a:p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dirty="0">
                <a:sym typeface="Calibri"/>
              </a:rPr>
              <a:t>To use the structure: 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dirty="0">
                <a:sym typeface="Calibri"/>
              </a:rPr>
              <a:t>     to + be / verb to show purpose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6979517" y="4356755"/>
            <a:ext cx="329556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117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6979517" y="4783928"/>
            <a:ext cx="329556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p.92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892881" y="1366227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10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5A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509847" y="168520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F99CC-33DE-E65A-47F9-3AE946FCC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48" y="668988"/>
            <a:ext cx="3681403" cy="5188357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1F0FBF-A3E0-80DD-3FB9-3760DE0FF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0210201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0" y="3782893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9390921" y="0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7239" y="5375064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7238" y="685800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1348782" y="5196911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0"/>
            <a:ext cx="1370334" cy="2625127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2674" y="6133989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017911" y="2560350"/>
            <a:ext cx="5232673" cy="1469785"/>
            <a:chOff x="6140297" y="3508508"/>
            <a:chExt cx="5232673" cy="146978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322023" y="3508508"/>
              <a:ext cx="4050947" cy="14697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cs typeface="Arial" panose="020B0604020202020204" pitchFamily="34" charset="0"/>
                </a:rPr>
                <a:t>unfit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F8E08D-766A-8F88-6E20-49D007335D8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715" t="58466" r="1985" b="2867"/>
          <a:stretch/>
        </p:blipFill>
        <p:spPr>
          <a:xfrm>
            <a:off x="1477005" y="1126321"/>
            <a:ext cx="3594291" cy="46473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C1C21-7994-3AEB-8C6C-90FB8D52A546}"/>
              </a:ext>
            </a:extLst>
          </p:cNvPr>
          <p:cNvSpPr/>
          <p:nvPr/>
        </p:nvSpPr>
        <p:spPr>
          <a:xfrm>
            <a:off x="8528216" y="5362015"/>
            <a:ext cx="1293596" cy="49519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6A05D2D-3DB6-11CE-88E2-15359DB0B271}"/>
              </a:ext>
            </a:extLst>
          </p:cNvPr>
          <p:cNvSpPr txBox="1"/>
          <p:nvPr/>
        </p:nvSpPr>
        <p:spPr>
          <a:xfrm>
            <a:off x="6468239" y="635019"/>
            <a:ext cx="48895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the correct card</a:t>
            </a:r>
          </a:p>
        </p:txBody>
      </p:sp>
    </p:spTree>
    <p:extLst>
      <p:ext uri="{BB962C8B-B14F-4D97-AF65-F5344CB8AC3E}">
        <p14:creationId xmlns:p14="http://schemas.microsoft.com/office/powerpoint/2010/main" val="1412778407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0210201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0" y="3782893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9390921" y="0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7239" y="5375064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7238" y="685800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1348782" y="5196911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0"/>
            <a:ext cx="1370334" cy="2625127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2674" y="6133989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6017911" y="2382281"/>
            <a:ext cx="5150029" cy="2002025"/>
            <a:chOff x="6140297" y="3330439"/>
            <a:chExt cx="5150029" cy="2002025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239379" y="3330439"/>
              <a:ext cx="4050947" cy="20020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cs typeface="Arial" panose="020B0604020202020204" pitchFamily="34" charset="0"/>
                </a:rPr>
                <a:t>eat junk food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C1C21-7994-3AEB-8C6C-90FB8D52A546}"/>
              </a:ext>
            </a:extLst>
          </p:cNvPr>
          <p:cNvSpPr/>
          <p:nvPr/>
        </p:nvSpPr>
        <p:spPr>
          <a:xfrm>
            <a:off x="8528216" y="5362015"/>
            <a:ext cx="1293596" cy="49519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2C8612-97F3-B78E-7062-B0D40CEFA58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159" t="34721" r="1650" b="34346"/>
          <a:stretch/>
        </p:blipFill>
        <p:spPr>
          <a:xfrm>
            <a:off x="1178253" y="1644145"/>
            <a:ext cx="4848331" cy="3843521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514A7E1-3906-260B-5C05-090337FD1D2C}"/>
              </a:ext>
            </a:extLst>
          </p:cNvPr>
          <p:cNvSpPr txBox="1"/>
          <p:nvPr/>
        </p:nvSpPr>
        <p:spPr>
          <a:xfrm>
            <a:off x="6468239" y="635019"/>
            <a:ext cx="48895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the correct card</a:t>
            </a:r>
          </a:p>
        </p:txBody>
      </p:sp>
    </p:spTree>
    <p:extLst>
      <p:ext uri="{BB962C8B-B14F-4D97-AF65-F5344CB8AC3E}">
        <p14:creationId xmlns:p14="http://schemas.microsoft.com/office/powerpoint/2010/main" val="4154185548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334D3F2-E6EF-A552-7373-81676FEA637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MsPham-0936082789"/>
          <p:cNvSpPr/>
          <p:nvPr/>
        </p:nvSpPr>
        <p:spPr>
          <a:xfrm rot="21293979">
            <a:off x="752367" y="1122027"/>
            <a:ext cx="5507656" cy="4929540"/>
          </a:xfrm>
          <a:custGeom>
            <a:avLst/>
            <a:gdLst/>
            <a:ahLst/>
            <a:cxnLst/>
            <a:rect l="l" t="t" r="r" b="b"/>
            <a:pathLst>
              <a:path w="3477260" h="6184900">
                <a:moveTo>
                  <a:pt x="3477260" y="6184900"/>
                </a:moveTo>
                <a:lnTo>
                  <a:pt x="0" y="6184900"/>
                </a:lnTo>
                <a:lnTo>
                  <a:pt x="0" y="0"/>
                </a:lnTo>
                <a:lnTo>
                  <a:pt x="3477260" y="0"/>
                </a:lnTo>
                <a:lnTo>
                  <a:pt x="3477260" y="6184900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4E3"/>
            </a:solidFill>
          </a:ln>
        </p:spPr>
        <p:txBody>
          <a:bodyPr anchor="b"/>
          <a:lstStyle/>
          <a:p>
            <a:pPr algn="ctr">
              <a:spcAft>
                <a:spcPts val="5400"/>
              </a:spcAft>
            </a:pP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81950334-2016-58D9-67EA-17ED777EE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r="13545"/>
          <a:stretch/>
        </p:blipFill>
        <p:spPr>
          <a:xfrm>
            <a:off x="10210201" y="-14783"/>
            <a:ext cx="1981799" cy="166324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462"/>
          <a:stretch>
            <a:fillRect/>
          </a:stretch>
        </p:blipFill>
        <p:spPr>
          <a:xfrm rot="-5400000" flipH="1">
            <a:off x="9102110" y="3782893"/>
            <a:ext cx="700583" cy="5479197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4081"/>
          <a:stretch>
            <a:fillRect/>
          </a:stretch>
        </p:blipFill>
        <p:spPr>
          <a:xfrm flipH="1">
            <a:off x="9390921" y="0"/>
            <a:ext cx="1339955" cy="635019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87239" y="5375064"/>
            <a:ext cx="1398485" cy="797137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87238" y="685800"/>
            <a:ext cx="1497002" cy="291235"/>
          </a:xfrm>
          <a:prstGeom prst="rect">
            <a:avLst/>
          </a:prstGeom>
        </p:spPr>
      </p:pic>
      <p:pic>
        <p:nvPicPr>
          <p:cNvPr id="21" name="MsPham-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20628">
            <a:off x="11348782" y="5196911"/>
            <a:ext cx="556136" cy="581511"/>
          </a:xfrm>
          <a:prstGeom prst="rect">
            <a:avLst/>
          </a:prstGeom>
        </p:spPr>
      </p:pic>
      <p:pic>
        <p:nvPicPr>
          <p:cNvPr id="22" name="MsPham-09360827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 rot="-5400000">
            <a:off x="9818004" y="4860270"/>
            <a:ext cx="1370334" cy="2625127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3C2C0B7-D27B-D889-CA7B-1643456211F7}"/>
              </a:ext>
            </a:extLst>
          </p:cNvPr>
          <p:cNvSpPr txBox="1"/>
          <p:nvPr/>
        </p:nvSpPr>
        <p:spPr>
          <a:xfrm>
            <a:off x="6468239" y="635019"/>
            <a:ext cx="488957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the correct card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CEFE1-F663-7CBF-9BD5-D8AD8C0B6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2674" y="6133989"/>
            <a:ext cx="1170533" cy="688908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7F9AAAF6-27E0-0D0B-F553-F3F7E67AEEA1}"/>
              </a:ext>
            </a:extLst>
          </p:cNvPr>
          <p:cNvGrpSpPr/>
          <p:nvPr/>
        </p:nvGrpSpPr>
        <p:grpSpPr>
          <a:xfrm>
            <a:off x="5831737" y="2195827"/>
            <a:ext cx="5816112" cy="2129107"/>
            <a:chOff x="6140297" y="3200542"/>
            <a:chExt cx="5597121" cy="2129107"/>
          </a:xfrm>
        </p:grpSpPr>
        <p:pic>
          <p:nvPicPr>
            <p:cNvPr id="16" name="MsPham-093608278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140297" y="4191611"/>
              <a:ext cx="1059340" cy="347022"/>
            </a:xfrm>
            <a:prstGeom prst="rect">
              <a:avLst/>
            </a:prstGeom>
          </p:spPr>
        </p:pic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18A22AB-F303-D585-2AED-AFA88DBFDAE5}"/>
                </a:ext>
              </a:extLst>
            </p:cNvPr>
            <p:cNvSpPr/>
            <p:nvPr/>
          </p:nvSpPr>
          <p:spPr>
            <a:xfrm>
              <a:off x="7199637" y="3200542"/>
              <a:ext cx="4537781" cy="21291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57EAC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cs typeface="Arial" panose="020B0604020202020204" pitchFamily="34" charset="0"/>
                </a:rPr>
                <a:t>eat a balanced diet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CC1C21-7994-3AEB-8C6C-90FB8D52A546}"/>
              </a:ext>
            </a:extLst>
          </p:cNvPr>
          <p:cNvSpPr/>
          <p:nvPr/>
        </p:nvSpPr>
        <p:spPr>
          <a:xfrm>
            <a:off x="8528216" y="5362015"/>
            <a:ext cx="1293596" cy="495194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Answer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9EDD0-6207-01A6-085D-DE87E9E978B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6" t="64165" r="46764" b="1589"/>
          <a:stretch/>
        </p:blipFill>
        <p:spPr>
          <a:xfrm>
            <a:off x="1247669" y="1504261"/>
            <a:ext cx="4523196" cy="42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37208"/>
      </p:ext>
    </p:extLst>
  </p:cSld>
  <p:clrMapOvr>
    <a:masterClrMapping/>
  </p:clrMapOvr>
  <p:transition spd="med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 – Activity: Make a pair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A646B-766E-7E7E-2AC3-B72207988520}"/>
              </a:ext>
            </a:extLst>
          </p:cNvPr>
          <p:cNvSpPr txBox="1"/>
          <p:nvPr/>
        </p:nvSpPr>
        <p:spPr>
          <a:xfrm>
            <a:off x="2484446" y="6253886"/>
            <a:ext cx="7558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/>
              <a:t>Ask the whole class to look at the words “healthy” and “unhealthy” and ask them to make a pair..</a:t>
            </a:r>
          </a:p>
          <a:p>
            <a:pPr marL="285750" indent="-285750">
              <a:buFont typeface="System Font Regular"/>
              <a:buChar char="-"/>
            </a:pPr>
            <a:r>
              <a:rPr lang="en-US" sz="1400" dirty="0"/>
              <a:t>Work in pairs, to find more pairs.</a:t>
            </a:r>
            <a:endParaRPr lang="en-VN" sz="1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2E142F-6639-3F7A-EECD-843BE258AAA9}"/>
              </a:ext>
            </a:extLst>
          </p:cNvPr>
          <p:cNvSpPr/>
          <p:nvPr/>
        </p:nvSpPr>
        <p:spPr>
          <a:xfrm>
            <a:off x="1719349" y="1134803"/>
            <a:ext cx="2937317" cy="77002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healthy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D1E541-D4B8-5AC6-75EF-6DF0AA74286D}"/>
              </a:ext>
            </a:extLst>
          </p:cNvPr>
          <p:cNvSpPr/>
          <p:nvPr/>
        </p:nvSpPr>
        <p:spPr>
          <a:xfrm>
            <a:off x="1719350" y="2067169"/>
            <a:ext cx="2937316" cy="77002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exercise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340903-395F-2BB2-A180-B7F2BDE1C37A}"/>
              </a:ext>
            </a:extLst>
          </p:cNvPr>
          <p:cNvSpPr/>
          <p:nvPr/>
        </p:nvSpPr>
        <p:spPr>
          <a:xfrm>
            <a:off x="1719349" y="3035467"/>
            <a:ext cx="2937317" cy="77002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fit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E1C45B-00B4-23F4-75C0-D54C012514AF}"/>
              </a:ext>
            </a:extLst>
          </p:cNvPr>
          <p:cNvSpPr/>
          <p:nvPr/>
        </p:nvSpPr>
        <p:spPr>
          <a:xfrm>
            <a:off x="1719350" y="3985799"/>
            <a:ext cx="2937318" cy="136571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eat a balanced diet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C716A2-48A2-C4E7-6E37-48E89BEBF427}"/>
              </a:ext>
            </a:extLst>
          </p:cNvPr>
          <p:cNvSpPr/>
          <p:nvPr/>
        </p:nvSpPr>
        <p:spPr>
          <a:xfrm>
            <a:off x="7175270" y="1134803"/>
            <a:ext cx="2406316" cy="770021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unhealthy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5D2A63-515B-244C-B1DE-6BC723B0DD6E}"/>
              </a:ext>
            </a:extLst>
          </p:cNvPr>
          <p:cNvSpPr/>
          <p:nvPr/>
        </p:nvSpPr>
        <p:spPr>
          <a:xfrm>
            <a:off x="5340989" y="1114757"/>
            <a:ext cx="1149958" cy="77002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E2B48EC-6890-D15E-F468-A35D3819D9E4}"/>
              </a:ext>
            </a:extLst>
          </p:cNvPr>
          <p:cNvSpPr/>
          <p:nvPr/>
        </p:nvSpPr>
        <p:spPr>
          <a:xfrm>
            <a:off x="5340989" y="1968864"/>
            <a:ext cx="1149958" cy="77002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E5CFADA-96AD-6CC0-1C52-9C9A74F8E071}"/>
              </a:ext>
            </a:extLst>
          </p:cNvPr>
          <p:cNvSpPr/>
          <p:nvPr/>
        </p:nvSpPr>
        <p:spPr>
          <a:xfrm>
            <a:off x="5340989" y="2961019"/>
            <a:ext cx="1149958" cy="77002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E58DB40-55E9-2108-1175-0736E567F0CE}"/>
              </a:ext>
            </a:extLst>
          </p:cNvPr>
          <p:cNvSpPr/>
          <p:nvPr/>
        </p:nvSpPr>
        <p:spPr>
          <a:xfrm>
            <a:off x="5340989" y="4224119"/>
            <a:ext cx="1149958" cy="77002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16FC4F1-EA7C-33E9-3666-2D221BC49EFF}"/>
              </a:ext>
            </a:extLst>
          </p:cNvPr>
          <p:cNvSpPr/>
          <p:nvPr/>
        </p:nvSpPr>
        <p:spPr>
          <a:xfrm>
            <a:off x="7175270" y="2096089"/>
            <a:ext cx="2406316" cy="770021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relax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0F6777-B558-C868-AA5A-378579FF771B}"/>
              </a:ext>
            </a:extLst>
          </p:cNvPr>
          <p:cNvSpPr/>
          <p:nvPr/>
        </p:nvSpPr>
        <p:spPr>
          <a:xfrm>
            <a:off x="7181686" y="3035466"/>
            <a:ext cx="2406316" cy="770021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unfit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BE8CEE-D140-9AC5-60F9-0523A702A750}"/>
              </a:ext>
            </a:extLst>
          </p:cNvPr>
          <p:cNvSpPr/>
          <p:nvPr/>
        </p:nvSpPr>
        <p:spPr>
          <a:xfrm>
            <a:off x="7181686" y="3985798"/>
            <a:ext cx="2406316" cy="1365719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eat junk food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D690B2-003F-2ADA-B3D1-6B0F5BFCE384}"/>
              </a:ext>
            </a:extLst>
          </p:cNvPr>
          <p:cNvSpPr/>
          <p:nvPr/>
        </p:nvSpPr>
        <p:spPr>
          <a:xfrm>
            <a:off x="5496025" y="5743243"/>
            <a:ext cx="1280160" cy="46538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5B0FD-41E1-F121-AF8C-F8B002921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407876" y="158641"/>
            <a:ext cx="1500939" cy="122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ED9B-8AAE-E5A1-9D90-DD9808A0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E4A9DE-930A-1F24-9D7E-292C3764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58" y="978805"/>
            <a:ext cx="11062510" cy="4352341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BF885E4-725C-B3A7-8BAB-50BC80959FD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– p.117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5E7E3-000B-D83C-28D5-E9DC2C2FC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71" r="12396"/>
          <a:stretch/>
        </p:blipFill>
        <p:spPr>
          <a:xfrm>
            <a:off x="94442" y="5183352"/>
            <a:ext cx="979233" cy="912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90B8C-0F28-1048-C83B-6CB4E688DD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407876" y="158641"/>
            <a:ext cx="1500939" cy="1227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A3B6C-5529-3D32-1B87-FB6A1823294C}"/>
              </a:ext>
            </a:extLst>
          </p:cNvPr>
          <p:cNvSpPr txBox="1"/>
          <p:nvPr/>
        </p:nvSpPr>
        <p:spPr>
          <a:xfrm>
            <a:off x="2234274" y="6253886"/>
            <a:ext cx="7723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Ask  students to look at the lyrics and clap their hands when they hear the new words from the lesson. </a:t>
            </a:r>
            <a:endParaRPr lang="en-VN" sz="1400" dirty="0"/>
          </a:p>
        </p:txBody>
      </p:sp>
      <p:pic>
        <p:nvPicPr>
          <p:cNvPr id="3" name="10.09">
            <a:hlinkClick r:id="" action="ppaction://media"/>
            <a:extLst>
              <a:ext uri="{FF2B5EF4-FFF2-40B4-BE49-F238E27FC236}">
                <a16:creationId xmlns:a16="http://schemas.microsoft.com/office/drawing/2014/main" id="{56D2AEE4-A008-40A0-411E-8DD59355B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5134" y="967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ED9B-8AAE-E5A1-9D90-DD9808A0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E4A9DE-930A-1F24-9D7E-292C3764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58" y="978805"/>
            <a:ext cx="11062510" cy="4352341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BF885E4-725C-B3A7-8BAB-50BC80959FD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– p.117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5E7E3-000B-D83C-28D5-E9DC2C2FC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71" r="12396"/>
          <a:stretch/>
        </p:blipFill>
        <p:spPr>
          <a:xfrm>
            <a:off x="94442" y="5183352"/>
            <a:ext cx="979233" cy="912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90B8C-0F28-1048-C83B-6CB4E688DD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407876" y="158641"/>
            <a:ext cx="1500939" cy="1227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A3B6C-5529-3D32-1B87-FB6A1823294C}"/>
              </a:ext>
            </a:extLst>
          </p:cNvPr>
          <p:cNvSpPr txBox="1"/>
          <p:nvPr/>
        </p:nvSpPr>
        <p:spPr>
          <a:xfrm>
            <a:off x="3714722" y="6253886"/>
            <a:ext cx="476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Teacher opens the karaoke version, the  students to sing along.</a:t>
            </a:r>
            <a:endParaRPr lang="en-VN" sz="1400" dirty="0"/>
          </a:p>
        </p:txBody>
      </p:sp>
      <p:pic>
        <p:nvPicPr>
          <p:cNvPr id="5" name="10.10">
            <a:hlinkClick r:id="" action="ppaction://media"/>
            <a:extLst>
              <a:ext uri="{FF2B5EF4-FFF2-40B4-BE49-F238E27FC236}">
                <a16:creationId xmlns:a16="http://schemas.microsoft.com/office/drawing/2014/main" id="{A880FEFE-CE51-9501-8A81-DEA437F6A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4182" y="1122814"/>
            <a:ext cx="527251" cy="5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7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ED9B-8AAE-E5A1-9D90-DD9808A0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BF885E4-725C-B3A7-8BAB-50BC80959FD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(Pupils’ book – p.117)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5E7E3-000B-D83C-28D5-E9DC2C2FCA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94442" y="5183352"/>
            <a:ext cx="979233" cy="912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90B8C-0F28-1048-C83B-6CB4E688DD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407876" y="158641"/>
            <a:ext cx="1500939" cy="1227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A3B6C-5529-3D32-1B87-FB6A1823294C}"/>
              </a:ext>
            </a:extLst>
          </p:cNvPr>
          <p:cNvSpPr txBox="1"/>
          <p:nvPr/>
        </p:nvSpPr>
        <p:spPr>
          <a:xfrm>
            <a:off x="4784089" y="6253886"/>
            <a:ext cx="2623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Ask students to listen and repeat.</a:t>
            </a:r>
            <a:endParaRPr lang="en-VN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4BF38C-0185-CEAD-5896-36149403C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11" y="1045655"/>
            <a:ext cx="5134224" cy="657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3A7B87-C565-4969-8363-0D43D6AF9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309" y="1979784"/>
            <a:ext cx="9183382" cy="1914792"/>
          </a:xfrm>
          <a:prstGeom prst="rect">
            <a:avLst/>
          </a:prstGeom>
        </p:spPr>
      </p:pic>
      <p:pic>
        <p:nvPicPr>
          <p:cNvPr id="3" name="10.11">
            <a:hlinkClick r:id="" action="ppaction://media"/>
            <a:extLst>
              <a:ext uri="{FF2B5EF4-FFF2-40B4-BE49-F238E27FC236}">
                <a16:creationId xmlns:a16="http://schemas.microsoft.com/office/drawing/2014/main" id="{1A263F94-A047-B548-EE4B-D4FBC0804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6235" y="9798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ED9B-8AAE-E5A1-9D90-DD9808A0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BF885E4-725C-B3A7-8BAB-50BC80959FD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5E7E3-000B-D83C-28D5-E9DC2C2FC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970906" y="301985"/>
            <a:ext cx="979233" cy="912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A3B6C-5529-3D32-1B87-FB6A1823294C}"/>
              </a:ext>
            </a:extLst>
          </p:cNvPr>
          <p:cNvSpPr txBox="1"/>
          <p:nvPr/>
        </p:nvSpPr>
        <p:spPr>
          <a:xfrm>
            <a:off x="4820609" y="6253886"/>
            <a:ext cx="2550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Students to look at the example.</a:t>
            </a:r>
            <a:endParaRPr lang="en-VN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B80C9-7947-4F30-1F92-3D5A7B46B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491"/>
          <a:stretch/>
        </p:blipFill>
        <p:spPr>
          <a:xfrm>
            <a:off x="1068149" y="1597469"/>
            <a:ext cx="5027851" cy="3663062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64F71D3-333C-EC1E-94C4-7D3D9953A627}"/>
              </a:ext>
            </a:extLst>
          </p:cNvPr>
          <p:cNvSpPr/>
          <p:nvPr/>
        </p:nvSpPr>
        <p:spPr>
          <a:xfrm>
            <a:off x="4880008" y="1320816"/>
            <a:ext cx="6006164" cy="1444115"/>
          </a:xfrm>
          <a:prstGeom prst="wedgeRoundRectCallout">
            <a:avLst>
              <a:gd name="adj1" fmla="val -59615"/>
              <a:gd name="adj2" fmla="val 3682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9F394-92AD-EE0B-2431-4C09AE76E0D7}"/>
              </a:ext>
            </a:extLst>
          </p:cNvPr>
          <p:cNvSpPr txBox="1"/>
          <p:nvPr/>
        </p:nvSpPr>
        <p:spPr>
          <a:xfrm>
            <a:off x="4787745" y="1475420"/>
            <a:ext cx="609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I’m eating more vegetables </a:t>
            </a:r>
            <a:r>
              <a:rPr lang="en-US" sz="3600" dirty="0">
                <a:solidFill>
                  <a:srgbClr val="FF0000"/>
                </a:solidFill>
              </a:rPr>
              <a:t>to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have</a:t>
            </a:r>
            <a:r>
              <a:rPr lang="en-US" sz="3600" dirty="0"/>
              <a:t> healthy diet.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1748304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ED9B-8AAE-E5A1-9D90-DD9808A0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BF885E4-725C-B3A7-8BAB-50BC80959FD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5E7E3-000B-D83C-28D5-E9DC2C2FC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755466" y="172618"/>
            <a:ext cx="979233" cy="912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A3B6C-5529-3D32-1B87-FB6A1823294C}"/>
              </a:ext>
            </a:extLst>
          </p:cNvPr>
          <p:cNvSpPr txBox="1"/>
          <p:nvPr/>
        </p:nvSpPr>
        <p:spPr>
          <a:xfrm>
            <a:off x="4820610" y="6253886"/>
            <a:ext cx="2550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Students to look at the example.</a:t>
            </a:r>
            <a:endParaRPr lang="en-VN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B80C9-7947-4F30-1F92-3D5A7B46B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18" t="50000" r="-6318" b="-1509"/>
          <a:stretch/>
        </p:blipFill>
        <p:spPr>
          <a:xfrm flipH="1">
            <a:off x="-215850" y="1191702"/>
            <a:ext cx="6974263" cy="508112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64F71D3-333C-EC1E-94C4-7D3D9953A627}"/>
              </a:ext>
            </a:extLst>
          </p:cNvPr>
          <p:cNvSpPr/>
          <p:nvPr/>
        </p:nvSpPr>
        <p:spPr>
          <a:xfrm>
            <a:off x="4402733" y="943852"/>
            <a:ext cx="6006164" cy="1444115"/>
          </a:xfrm>
          <a:prstGeom prst="wedgeRoundRectCallout">
            <a:avLst>
              <a:gd name="adj1" fmla="val -59615"/>
              <a:gd name="adj2" fmla="val 3682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9F394-92AD-EE0B-2431-4C09AE76E0D7}"/>
              </a:ext>
            </a:extLst>
          </p:cNvPr>
          <p:cNvSpPr txBox="1"/>
          <p:nvPr/>
        </p:nvSpPr>
        <p:spPr>
          <a:xfrm>
            <a:off x="4356601" y="1065744"/>
            <a:ext cx="609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 went to the supermarket </a:t>
            </a:r>
            <a:r>
              <a:rPr lang="en-US" sz="3600" dirty="0">
                <a:solidFill>
                  <a:srgbClr val="FF0000"/>
                </a:solidFill>
              </a:rPr>
              <a:t>to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buy</a:t>
            </a:r>
            <a:r>
              <a:rPr lang="en-US" sz="3600" dirty="0"/>
              <a:t> some foods.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3644622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ED9B-8AAE-E5A1-9D90-DD9808A0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BF885E4-725C-B3A7-8BAB-50BC80959FD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A3B6C-5529-3D32-1B87-FB6A1823294C}"/>
              </a:ext>
            </a:extLst>
          </p:cNvPr>
          <p:cNvSpPr txBox="1"/>
          <p:nvPr/>
        </p:nvSpPr>
        <p:spPr>
          <a:xfrm>
            <a:off x="4820610" y="6253886"/>
            <a:ext cx="2550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Students to look at the example.</a:t>
            </a:r>
            <a:endParaRPr lang="en-VN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90B8C-0F28-1048-C83B-6CB4E688D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407876" y="158641"/>
            <a:ext cx="1500939" cy="12275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F57ECB8-302D-B37D-341A-863974CB87F9}"/>
              </a:ext>
            </a:extLst>
          </p:cNvPr>
          <p:cNvGrpSpPr/>
          <p:nvPr/>
        </p:nvGrpSpPr>
        <p:grpSpPr>
          <a:xfrm>
            <a:off x="976445" y="521831"/>
            <a:ext cx="9963895" cy="2945337"/>
            <a:chOff x="576496" y="483663"/>
            <a:chExt cx="9963895" cy="2945337"/>
          </a:xfrm>
        </p:grpSpPr>
        <p:pic>
          <p:nvPicPr>
            <p:cNvPr id="1028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95A9E770-35CE-FF74-2709-B848937C82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7053"/>
            <a:stretch/>
          </p:blipFill>
          <p:spPr bwMode="auto">
            <a:xfrm>
              <a:off x="576496" y="483669"/>
              <a:ext cx="342900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A3177D7F-212A-91BD-AD45-0BAABE41E3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3637788" y="483668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A4B58231-84C1-F28B-A11E-9B32F74637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4800841" y="483667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04EE6E94-AAEF-6B3D-E639-8853BF9B71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5934073" y="483666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44A5A527-6042-8FE4-D268-505943E74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7022832" y="483665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7EA047C6-BB34-BABD-743C-D46D278CA7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8001744" y="483664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43158DB0-1753-A2B8-0B2F-67DF1A226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9039451" y="483663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39F394-92AD-EE0B-2431-4C09AE76E0D7}"/>
              </a:ext>
            </a:extLst>
          </p:cNvPr>
          <p:cNvSpPr txBox="1"/>
          <p:nvPr/>
        </p:nvSpPr>
        <p:spPr>
          <a:xfrm>
            <a:off x="1667382" y="2509408"/>
            <a:ext cx="908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We use </a:t>
            </a:r>
            <a:r>
              <a:rPr lang="en-US" sz="3600" i="1" dirty="0">
                <a:solidFill>
                  <a:srgbClr val="FF0000"/>
                </a:solidFill>
              </a:rPr>
              <a:t>to</a:t>
            </a:r>
            <a:r>
              <a:rPr lang="en-US" sz="3600" i="1" dirty="0"/>
              <a:t> + </a:t>
            </a:r>
            <a:r>
              <a:rPr lang="en-US" sz="3600" i="1" dirty="0">
                <a:solidFill>
                  <a:srgbClr val="0070C0"/>
                </a:solidFill>
              </a:rPr>
              <a:t>be / verb </a:t>
            </a:r>
            <a:r>
              <a:rPr lang="en-US" sz="3600" dirty="0"/>
              <a:t>to show the purpose.</a:t>
            </a:r>
            <a:endParaRPr lang="en-VN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72191-BEBB-0030-91F3-2E8FCB4F2ECF}"/>
              </a:ext>
            </a:extLst>
          </p:cNvPr>
          <p:cNvSpPr txBox="1"/>
          <p:nvPr/>
        </p:nvSpPr>
        <p:spPr>
          <a:xfrm>
            <a:off x="833641" y="3531918"/>
            <a:ext cx="908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ex: I’m running </a:t>
            </a:r>
            <a:r>
              <a:rPr lang="en-US" sz="3600" dirty="0">
                <a:solidFill>
                  <a:srgbClr val="FF0000"/>
                </a:solidFill>
              </a:rPr>
              <a:t>to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be</a:t>
            </a:r>
            <a:r>
              <a:rPr lang="en-US" sz="3600" dirty="0"/>
              <a:t> fit and healthy. </a:t>
            </a:r>
            <a:endParaRPr lang="en-VN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C93F4-5F95-B61C-D04B-A4F69E1786B8}"/>
              </a:ext>
            </a:extLst>
          </p:cNvPr>
          <p:cNvSpPr txBox="1"/>
          <p:nvPr/>
        </p:nvSpPr>
        <p:spPr>
          <a:xfrm>
            <a:off x="1686632" y="4242999"/>
            <a:ext cx="908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 went to the supermarket </a:t>
            </a:r>
            <a:r>
              <a:rPr lang="en-US" sz="3600" dirty="0">
                <a:solidFill>
                  <a:srgbClr val="FF0000"/>
                </a:solidFill>
              </a:rPr>
              <a:t>to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buy</a:t>
            </a:r>
            <a:r>
              <a:rPr lang="en-US" sz="3600" dirty="0"/>
              <a:t> fruit.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417976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 – The correct intonation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768343" y="3813378"/>
            <a:ext cx="915393" cy="85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25EE-7B12-A9D7-6C7E-B4E64D7B8BA4}"/>
              </a:ext>
            </a:extLst>
          </p:cNvPr>
          <p:cNvSpPr txBox="1"/>
          <p:nvPr/>
        </p:nvSpPr>
        <p:spPr>
          <a:xfrm>
            <a:off x="1306254" y="1061070"/>
            <a:ext cx="669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ea typeface="Carter One" panose="03080802040405060005" pitchFamily="66" charset="77"/>
              </a:rPr>
              <a:t>1. Are you feeling okay?</a:t>
            </a:r>
            <a:endParaRPr lang="en-VN" sz="36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E6966-E8D8-7C89-6D7F-A527B3887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FD59D7-03D8-3398-3C61-33E6170B72DB}"/>
              </a:ext>
            </a:extLst>
          </p:cNvPr>
          <p:cNvSpPr txBox="1"/>
          <p:nvPr/>
        </p:nvSpPr>
        <p:spPr>
          <a:xfrm>
            <a:off x="1306253" y="1876232"/>
            <a:ext cx="940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ea typeface="Carter One" panose="03080802040405060005" pitchFamily="66" charset="77"/>
              </a:rPr>
              <a:t>2. Do you want to go to the cinema tonight?</a:t>
            </a:r>
            <a:endParaRPr lang="en-VN" sz="36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1B5D7-F7CE-79D1-3F9F-FB382BBBCF5A}"/>
              </a:ext>
            </a:extLst>
          </p:cNvPr>
          <p:cNvSpPr txBox="1"/>
          <p:nvPr/>
        </p:nvSpPr>
        <p:spPr>
          <a:xfrm>
            <a:off x="1306253" y="2691394"/>
            <a:ext cx="669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ea typeface="Carter One" panose="03080802040405060005" pitchFamily="66" charset="77"/>
              </a:rPr>
              <a:t>3. Can you speak English?</a:t>
            </a:r>
            <a:endParaRPr lang="en-VN" sz="36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B011B-4DE1-4286-CDD6-E2B14D241F73}"/>
              </a:ext>
            </a:extLst>
          </p:cNvPr>
          <p:cNvSpPr txBox="1"/>
          <p:nvPr/>
        </p:nvSpPr>
        <p:spPr>
          <a:xfrm>
            <a:off x="1306254" y="3491504"/>
            <a:ext cx="669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ea typeface="Carter One" panose="03080802040405060005" pitchFamily="66" charset="77"/>
              </a:rPr>
              <a:t>4. Should I drink a lot of water?</a:t>
            </a:r>
            <a:endParaRPr lang="en-VN" sz="36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6DDE32-BD5B-D456-56F8-FD0C77F2D7F0}"/>
              </a:ext>
            </a:extLst>
          </p:cNvPr>
          <p:cNvSpPr txBox="1"/>
          <p:nvPr/>
        </p:nvSpPr>
        <p:spPr>
          <a:xfrm>
            <a:off x="1306254" y="4291614"/>
            <a:ext cx="669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ea typeface="Carter One" panose="03080802040405060005" pitchFamily="66" charset="77"/>
              </a:rPr>
              <a:t>5. Should I take rest now?</a:t>
            </a:r>
            <a:endParaRPr lang="en-VN" sz="36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53E32-C52E-AD63-AAF3-246C16F25653}"/>
              </a:ext>
            </a:extLst>
          </p:cNvPr>
          <p:cNvSpPr txBox="1"/>
          <p:nvPr/>
        </p:nvSpPr>
        <p:spPr>
          <a:xfrm>
            <a:off x="3086100" y="6060590"/>
            <a:ext cx="679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dirty="0"/>
              <a:t>In pairs, practice saying these sentences with the correct intonation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/>
              <a:t>Teacher can play the audio 10.07 to check their answers.</a:t>
            </a: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1DA646B-766E-7E7E-2AC3-B72207988520}"/>
              </a:ext>
            </a:extLst>
          </p:cNvPr>
          <p:cNvSpPr txBox="1"/>
          <p:nvPr/>
        </p:nvSpPr>
        <p:spPr>
          <a:xfrm>
            <a:off x="2263412" y="5690673"/>
            <a:ext cx="7346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dirty="0"/>
              <a:t>Ask students to open books, look at the pictures on page 117 again.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/>
              <a:t>Students memorize the words learned in lesson 1, then close their books.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/>
              <a:t>The teacher says the numbers and the students try to say the word.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/>
              <a:t>The teacher can say 2 or 3 numbers at the same time. </a:t>
            </a:r>
            <a:endParaRPr lang="en-VN" dirty="0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5974BA6B-4CB7-3274-E42F-1F175DCFC56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 - 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58C4B7-D4E2-4FC3-54AE-9760A93B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1" y="1001807"/>
            <a:ext cx="11108459" cy="43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4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19797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53216" y="377954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92).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202)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2353216" y="3256322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B9E1F-D9F1-69BE-92F9-B07F3F0B2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D3F4F629-8D9A-727A-BC18-1A5CD0DFA6DA}"/>
              </a:ext>
            </a:extLst>
          </p:cNvPr>
          <p:cNvSpPr/>
          <p:nvPr/>
        </p:nvSpPr>
        <p:spPr>
          <a:xfrm>
            <a:off x="6686072" y="1400508"/>
            <a:ext cx="3872842" cy="400889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B29E2E3-8410-0A5A-AB07-09D22497EFAA}"/>
              </a:ext>
            </a:extLst>
          </p:cNvPr>
          <p:cNvSpPr txBox="1"/>
          <p:nvPr/>
        </p:nvSpPr>
        <p:spPr>
          <a:xfrm>
            <a:off x="6979517" y="2108354"/>
            <a:ext cx="3295564" cy="26776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dirty="0">
                <a:sym typeface="Calibri"/>
              </a:rPr>
              <a:t>To correctly read and pronounce words / phrases related to health</a:t>
            </a:r>
          </a:p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dirty="0">
                <a:sym typeface="Calibri"/>
              </a:rPr>
              <a:t>To use the structure: 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dirty="0">
                <a:sym typeface="Calibri"/>
              </a:rPr>
              <a:t>     to + be / verb to show purpose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25086-76AB-3543-0092-2F3FFD2BA0FB}"/>
              </a:ext>
            </a:extLst>
          </p:cNvPr>
          <p:cNvSpPr txBox="1"/>
          <p:nvPr/>
        </p:nvSpPr>
        <p:spPr>
          <a:xfrm>
            <a:off x="6979517" y="4389290"/>
            <a:ext cx="329556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117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C216E-47CB-ED1B-348D-20C486434DE0}"/>
              </a:ext>
            </a:extLst>
          </p:cNvPr>
          <p:cNvSpPr txBox="1"/>
          <p:nvPr/>
        </p:nvSpPr>
        <p:spPr>
          <a:xfrm>
            <a:off x="6974710" y="4749393"/>
            <a:ext cx="329556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p.92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D3E8BA2-86A6-66A9-D6AD-7E1719C800AC}"/>
              </a:ext>
            </a:extLst>
          </p:cNvPr>
          <p:cNvSpPr txBox="1"/>
          <p:nvPr/>
        </p:nvSpPr>
        <p:spPr>
          <a:xfrm>
            <a:off x="6892881" y="1366227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10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5A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D675F039-F310-2323-B923-CB7C1F03E93F}"/>
              </a:ext>
            </a:extLst>
          </p:cNvPr>
          <p:cNvSpPr txBox="1"/>
          <p:nvPr/>
        </p:nvSpPr>
        <p:spPr>
          <a:xfrm>
            <a:off x="7509847" y="1685209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6368D0-4F48-EE80-082F-9C58DFFBB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48" y="668988"/>
            <a:ext cx="3681403" cy="5188357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CFDC1F-13C9-6248-A3B8-D896215D2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086100" y="6303723"/>
            <a:ext cx="567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 </a:t>
            </a:r>
            <a:r>
              <a:rPr lang="en-US" dirty="0"/>
              <a:t>H</a:t>
            </a:r>
            <a:r>
              <a:rPr lang="en-VN" dirty="0"/>
              <a:t>ave the students look at the pictures, listen and repeat.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FC4A3C-CB26-2913-3269-EB0554EB6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70" y="795339"/>
            <a:ext cx="4167910" cy="434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0912B6-4CEA-E5DE-B92B-22263ABED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30" y="1304713"/>
            <a:ext cx="10873339" cy="42485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FD3F95-45FA-E8EE-7E90-2D3D1DC945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pic>
        <p:nvPicPr>
          <p:cNvPr id="4" name="10.08">
            <a:hlinkClick r:id="" action="ppaction://media"/>
            <a:extLst>
              <a:ext uri="{FF2B5EF4-FFF2-40B4-BE49-F238E27FC236}">
                <a16:creationId xmlns:a16="http://schemas.microsoft.com/office/drawing/2014/main" id="{35224810-4370-741C-3DB2-112909827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4880" y="6287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496391" y="2097166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140219" y="139633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2308600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933448" y="2621616"/>
            <a:ext cx="33817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healthy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2958276" y="44157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3607952" y="44157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4261930" y="44157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4927025" y="44157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F52F824-1A1A-0499-8F44-F8D074277CB5}"/>
              </a:ext>
            </a:extLst>
          </p:cNvPr>
          <p:cNvSpPr/>
          <p:nvPr/>
        </p:nvSpPr>
        <p:spPr>
          <a:xfrm>
            <a:off x="5597478" y="44157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5C6F9A9-4555-175C-57FA-451D37EA76A0}"/>
              </a:ext>
            </a:extLst>
          </p:cNvPr>
          <p:cNvSpPr/>
          <p:nvPr/>
        </p:nvSpPr>
        <p:spPr>
          <a:xfrm>
            <a:off x="6251456" y="44157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BE4757C-92FD-EC36-3108-3284E34E62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</a:t>
            </a:r>
            <a:r>
              <a:rPr lang="en-US" sz="2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habbits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FA5A4-EABF-6AAA-C3C3-5B96B0D9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263FEE-3372-EE23-2EFA-AC0DF6091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068" y="1353435"/>
            <a:ext cx="3779221" cy="3779221"/>
          </a:xfrm>
          <a:prstGeom prst="rect">
            <a:avLst/>
          </a:prstGeom>
        </p:spPr>
      </p:pic>
      <p:pic>
        <p:nvPicPr>
          <p:cNvPr id="20" name="10.08">
            <a:hlinkClick r:id="" action="ppaction://media"/>
            <a:extLst>
              <a:ext uri="{FF2B5EF4-FFF2-40B4-BE49-F238E27FC236}">
                <a16:creationId xmlns:a16="http://schemas.microsoft.com/office/drawing/2014/main" id="{71C16445-F579-0B86-34F2-4AF9078A0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31" end="2877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5216" y="1672471"/>
            <a:ext cx="849389" cy="8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41514" y="2097165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952211" y="1322497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1648416" y="46071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417808" y="2890618"/>
            <a:ext cx="44814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unhealthy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2298092" y="46096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2947768" y="46096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3601746" y="46096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4266841" y="46096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F52F824-1A1A-0499-8F44-F8D074277CB5}"/>
              </a:ext>
            </a:extLst>
          </p:cNvPr>
          <p:cNvSpPr/>
          <p:nvPr/>
        </p:nvSpPr>
        <p:spPr>
          <a:xfrm>
            <a:off x="4937294" y="46096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5C6F9A9-4555-175C-57FA-451D37EA76A0}"/>
              </a:ext>
            </a:extLst>
          </p:cNvPr>
          <p:cNvSpPr/>
          <p:nvPr/>
        </p:nvSpPr>
        <p:spPr>
          <a:xfrm>
            <a:off x="5591272" y="46096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BE4757C-92FD-EC36-3108-3284E34E62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</a:t>
            </a:r>
            <a:r>
              <a:rPr lang="en-US" sz="28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habbits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FA5A4-EABF-6AAA-C3C3-5B96B0D9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pic>
        <p:nvPicPr>
          <p:cNvPr id="20" name="10.08">
            <a:hlinkClick r:id="" action="ppaction://media"/>
            <a:extLst>
              <a:ext uri="{FF2B5EF4-FFF2-40B4-BE49-F238E27FC236}">
                <a16:creationId xmlns:a16="http://schemas.microsoft.com/office/drawing/2014/main" id="{71C16445-F579-0B86-34F2-4AF9078A0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1" end="2577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6499" y="2041229"/>
            <a:ext cx="849389" cy="8493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4D1974-AF7B-7705-8936-FD56850DC539}"/>
              </a:ext>
            </a:extLst>
          </p:cNvPr>
          <p:cNvGrpSpPr/>
          <p:nvPr/>
        </p:nvGrpSpPr>
        <p:grpSpPr>
          <a:xfrm>
            <a:off x="7333503" y="1877107"/>
            <a:ext cx="4318819" cy="2730031"/>
            <a:chOff x="7333503" y="1877107"/>
            <a:chExt cx="4318819" cy="27300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F40699-B465-BD8E-FFF8-EE1EFA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3503" y="1877107"/>
              <a:ext cx="4318819" cy="273003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32E4E6-CB3D-25A5-A7A2-116DA1D708B0}"/>
                </a:ext>
              </a:extLst>
            </p:cNvPr>
            <p:cNvSpPr/>
            <p:nvPr/>
          </p:nvSpPr>
          <p:spPr>
            <a:xfrm>
              <a:off x="7333503" y="1982804"/>
              <a:ext cx="776157" cy="798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11B1A75A-0775-0735-5537-4BE3190492BE}"/>
              </a:ext>
            </a:extLst>
          </p:cNvPr>
          <p:cNvSpPr/>
          <p:nvPr/>
        </p:nvSpPr>
        <p:spPr>
          <a:xfrm>
            <a:off x="6245250" y="46071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1E184ECD-31C0-3DE8-1772-7F203E6A76EB}"/>
              </a:ext>
            </a:extLst>
          </p:cNvPr>
          <p:cNvSpPr/>
          <p:nvPr/>
        </p:nvSpPr>
        <p:spPr>
          <a:xfrm>
            <a:off x="6899228" y="46071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6" grpId="0" animBg="1"/>
      <p:bldP spid="8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740724" y="2097166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294619" y="1268296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627673" y="42256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f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030637" y="2609078"/>
            <a:ext cx="11176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fit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4277349" y="42281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4927025" y="422810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BE4757C-92FD-EC36-3108-3284E34E62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FA5A4-EABF-6AAA-C3C3-5B96B0D9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pic>
        <p:nvPicPr>
          <p:cNvPr id="20" name="10.08">
            <a:hlinkClick r:id="" action="ppaction://media"/>
            <a:extLst>
              <a:ext uri="{FF2B5EF4-FFF2-40B4-BE49-F238E27FC236}">
                <a16:creationId xmlns:a16="http://schemas.microsoft.com/office/drawing/2014/main" id="{71C16445-F579-0B86-34F2-4AF9078A0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37" end="2288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0765" y="1805600"/>
            <a:ext cx="716260" cy="7162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435C82-2C17-E271-B184-8A4346677D24}"/>
              </a:ext>
            </a:extLst>
          </p:cNvPr>
          <p:cNvGrpSpPr/>
          <p:nvPr/>
        </p:nvGrpSpPr>
        <p:grpSpPr>
          <a:xfrm>
            <a:off x="7333503" y="1672471"/>
            <a:ext cx="4386675" cy="3196654"/>
            <a:chOff x="7333503" y="1672471"/>
            <a:chExt cx="4386675" cy="31966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4B3A85-43D7-B63E-77D5-276E0763F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565" t="8277" r="3804"/>
            <a:stretch/>
          </p:blipFill>
          <p:spPr>
            <a:xfrm>
              <a:off x="7333503" y="1672471"/>
              <a:ext cx="4386675" cy="319665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722D47-A2BA-8115-9219-5EDAC44B707F}"/>
                </a:ext>
              </a:extLst>
            </p:cNvPr>
            <p:cNvSpPr/>
            <p:nvPr/>
          </p:nvSpPr>
          <p:spPr>
            <a:xfrm>
              <a:off x="7333503" y="1866077"/>
              <a:ext cx="776157" cy="798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31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496391" y="2097166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140219" y="1396339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080291" y="441083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15089" y="2703902"/>
            <a:ext cx="22117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unfit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3729967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4379643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f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5033621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5698716" y="441329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BE4757C-92FD-EC36-3108-3284E34E62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FA5A4-EABF-6AAA-C3C3-5B96B0D9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pic>
        <p:nvPicPr>
          <p:cNvPr id="20" name="10.08">
            <a:hlinkClick r:id="" action="ppaction://media"/>
            <a:extLst>
              <a:ext uri="{FF2B5EF4-FFF2-40B4-BE49-F238E27FC236}">
                <a16:creationId xmlns:a16="http://schemas.microsoft.com/office/drawing/2014/main" id="{71C16445-F579-0B86-34F2-4AF9078A0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41" end="1996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5563" y="1854513"/>
            <a:ext cx="849389" cy="8493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B656211-3C29-8FBB-16EB-138066812356}"/>
              </a:ext>
            </a:extLst>
          </p:cNvPr>
          <p:cNvGrpSpPr/>
          <p:nvPr/>
        </p:nvGrpSpPr>
        <p:grpSpPr>
          <a:xfrm>
            <a:off x="7302918" y="1915955"/>
            <a:ext cx="4392691" cy="2597498"/>
            <a:chOff x="7302918" y="1915955"/>
            <a:chExt cx="4392691" cy="2597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3D0B5C-4161-64B7-17AA-B8FD020C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90" t="11018"/>
            <a:stretch/>
          </p:blipFill>
          <p:spPr>
            <a:xfrm>
              <a:off x="7366917" y="2053216"/>
              <a:ext cx="4328692" cy="246023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F9FD68-AA48-E3FC-3396-CF7FB2377D7E}"/>
                </a:ext>
              </a:extLst>
            </p:cNvPr>
            <p:cNvSpPr/>
            <p:nvPr/>
          </p:nvSpPr>
          <p:spPr>
            <a:xfrm>
              <a:off x="7302918" y="1915955"/>
              <a:ext cx="628299" cy="6991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684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15170" y="2009428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616250" y="1193708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1480506" y="496295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101786" y="3180337"/>
            <a:ext cx="49385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do exercise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2130182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3100203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3754181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4419276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F52F824-1A1A-0499-8F44-F8D074277CB5}"/>
              </a:ext>
            </a:extLst>
          </p:cNvPr>
          <p:cNvSpPr/>
          <p:nvPr/>
        </p:nvSpPr>
        <p:spPr>
          <a:xfrm>
            <a:off x="5089729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5C6F9A9-4555-175C-57FA-451D37EA76A0}"/>
              </a:ext>
            </a:extLst>
          </p:cNvPr>
          <p:cNvSpPr/>
          <p:nvPr/>
        </p:nvSpPr>
        <p:spPr>
          <a:xfrm>
            <a:off x="5743707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DBE4757C-92FD-EC36-3108-3284E34E62F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Heathy / Unhealthy habits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8FA5A4-EABF-6AAA-C3C3-5B96B0D9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52" b="21123"/>
          <a:stretch/>
        </p:blipFill>
        <p:spPr>
          <a:xfrm>
            <a:off x="10558914" y="158641"/>
            <a:ext cx="1247964" cy="1020693"/>
          </a:xfrm>
          <a:prstGeom prst="rect">
            <a:avLst/>
          </a:prstGeom>
        </p:spPr>
      </p:pic>
      <p:pic>
        <p:nvPicPr>
          <p:cNvPr id="20" name="10.08">
            <a:hlinkClick r:id="" action="ppaction://media"/>
            <a:extLst>
              <a:ext uri="{FF2B5EF4-FFF2-40B4-BE49-F238E27FC236}">
                <a16:creationId xmlns:a16="http://schemas.microsoft.com/office/drawing/2014/main" id="{71C16445-F579-0B86-34F2-4AF9078A03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26" end="1579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0295" y="2362943"/>
            <a:ext cx="849389" cy="8493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2689D5-2F07-5225-5677-007E9AFF18D4}"/>
              </a:ext>
            </a:extLst>
          </p:cNvPr>
          <p:cNvGrpSpPr/>
          <p:nvPr/>
        </p:nvGrpSpPr>
        <p:grpSpPr>
          <a:xfrm>
            <a:off x="7333503" y="2013373"/>
            <a:ext cx="4328691" cy="2490403"/>
            <a:chOff x="7333503" y="2013373"/>
            <a:chExt cx="4328691" cy="24904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F720CC-A66C-CDFF-0758-D6893964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3503" y="2013373"/>
              <a:ext cx="4328691" cy="249040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BAAF04-FA6B-56D2-3CFF-DC2F0A2DAD5F}"/>
                </a:ext>
              </a:extLst>
            </p:cNvPr>
            <p:cNvSpPr/>
            <p:nvPr/>
          </p:nvSpPr>
          <p:spPr>
            <a:xfrm>
              <a:off x="7388448" y="2013373"/>
              <a:ext cx="628299" cy="6991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D3D16E9B-5BDC-BADA-630D-9F5A71575431}"/>
              </a:ext>
            </a:extLst>
          </p:cNvPr>
          <p:cNvSpPr/>
          <p:nvPr/>
        </p:nvSpPr>
        <p:spPr>
          <a:xfrm>
            <a:off x="6404082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A3FEE4E-AC65-9A20-33EB-BF9C2949879F}"/>
              </a:ext>
            </a:extLst>
          </p:cNvPr>
          <p:cNvSpPr/>
          <p:nvPr/>
        </p:nvSpPr>
        <p:spPr>
          <a:xfrm>
            <a:off x="7074535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A9755874-CE57-5798-C2E2-DA79FDE8C004}"/>
              </a:ext>
            </a:extLst>
          </p:cNvPr>
          <p:cNvSpPr/>
          <p:nvPr/>
        </p:nvSpPr>
        <p:spPr>
          <a:xfrm>
            <a:off x="7728513" y="4965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8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  <p:bldP spid="6" grpId="0" animBg="1"/>
      <p:bldP spid="8" grpId="0" animBg="1"/>
      <p:bldP spid="12" grpId="0" animBg="1"/>
      <p:bldP spid="14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4349</TotalTime>
  <Words>812</Words>
  <Application>Microsoft Macintosh PowerPoint</Application>
  <PresentationFormat>Widescreen</PresentationFormat>
  <Paragraphs>203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.VnVogue</vt:lpstr>
      <vt:lpstr>Carter One</vt:lpstr>
      <vt:lpstr>System Font Regular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Thanh Hang Tham</cp:lastModifiedBy>
  <cp:revision>389</cp:revision>
  <dcterms:created xsi:type="dcterms:W3CDTF">2023-11-28T02:26:41Z</dcterms:created>
  <dcterms:modified xsi:type="dcterms:W3CDTF">2024-11-14T03:23:41Z</dcterms:modified>
</cp:coreProperties>
</file>