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266" r:id="rId3"/>
    <p:sldId id="267" r:id="rId4"/>
    <p:sldId id="862" r:id="rId5"/>
    <p:sldId id="863" r:id="rId6"/>
    <p:sldId id="865" r:id="rId7"/>
    <p:sldId id="864" r:id="rId8"/>
    <p:sldId id="805" r:id="rId9"/>
    <p:sldId id="872" r:id="rId10"/>
    <p:sldId id="873" r:id="rId11"/>
    <p:sldId id="665" r:id="rId12"/>
    <p:sldId id="868" r:id="rId13"/>
    <p:sldId id="869" r:id="rId14"/>
    <p:sldId id="870" r:id="rId15"/>
    <p:sldId id="874" r:id="rId16"/>
    <p:sldId id="861" r:id="rId17"/>
    <p:sldId id="302" r:id="rId18"/>
    <p:sldId id="875" r:id="rId1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F98"/>
    <a:srgbClr val="CBEACA"/>
    <a:srgbClr val="E7E9F6"/>
    <a:srgbClr val="D679F4"/>
    <a:srgbClr val="36A1EA"/>
    <a:srgbClr val="F88438"/>
    <a:srgbClr val="F7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11" autoAdjust="0"/>
    <p:restoredTop sz="95118"/>
  </p:normalViewPr>
  <p:slideViewPr>
    <p:cSldViewPr snapToGrid="0" snapToObjects="1">
      <p:cViewPr>
        <p:scale>
          <a:sx n="59" d="100"/>
          <a:sy n="59" d="100"/>
        </p:scale>
        <p:origin x="-312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15/11/2024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1626781" y="2094236"/>
            <a:ext cx="9122735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10 – STAYING HEALTHY 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8 -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934"/>
            <a:ext cx="4964243" cy="3495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E3B381-399D-B2F8-4ACE-4DCD20F4B7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8460565" y="3598137"/>
            <a:ext cx="3214879" cy="26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40794-F070-71BF-6E50-59DBE5394B62}"/>
              </a:ext>
            </a:extLst>
          </p:cNvPr>
          <p:cNvSpPr txBox="1"/>
          <p:nvPr/>
        </p:nvSpPr>
        <p:spPr>
          <a:xfrm>
            <a:off x="2050346" y="5734344"/>
            <a:ext cx="8091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look at the book and read the text in three minutes.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Then, underline any useful phrases that help them to understand the main idea of the text.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few students share their work in front of the class.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Students work in pairs to answer the question in the title.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9447A-EBAE-EA83-8C4D-9010C6808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35" y="686603"/>
            <a:ext cx="6072600" cy="512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2494A-A4E3-18D5-7917-C69195447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570" y="1248610"/>
            <a:ext cx="6698243" cy="377677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724D73-5619-FFAE-020D-C112FA5EED34}"/>
              </a:ext>
            </a:extLst>
          </p:cNvPr>
          <p:cNvSpPr/>
          <p:nvPr/>
        </p:nvSpPr>
        <p:spPr>
          <a:xfrm>
            <a:off x="4851133" y="5189345"/>
            <a:ext cx="2002055" cy="45496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Example Answer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53F8733-77DA-6F57-F64A-D9CA6A5CD056}"/>
              </a:ext>
            </a:extLst>
          </p:cNvPr>
          <p:cNvSpPr/>
          <p:nvPr/>
        </p:nvSpPr>
        <p:spPr>
          <a:xfrm>
            <a:off x="519764" y="1894323"/>
            <a:ext cx="4042611" cy="2871832"/>
          </a:xfrm>
          <a:prstGeom prst="wedgeRoundRectCallout">
            <a:avLst>
              <a:gd name="adj1" fmla="val 71309"/>
              <a:gd name="adj2" fmla="val -28999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She rides her bike, does gymnastics, goes swimming and eats a balanced diet.</a:t>
            </a:r>
          </a:p>
        </p:txBody>
      </p:sp>
      <p:sp>
        <p:nvSpPr>
          <p:cNvPr id="6" name="Google Shape;281;p15">
            <a:extLst>
              <a:ext uri="{FF2B5EF4-FFF2-40B4-BE49-F238E27FC236}">
                <a16:creationId xmlns:a16="http://schemas.microsoft.com/office/drawing/2014/main" id="{B3224F53-AAD6-C587-C8FE-B9D8AF668AE9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p.121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F45607-AD8B-F6A5-FA3B-D83D02023BEF}"/>
              </a:ext>
            </a:extLst>
          </p:cNvPr>
          <p:cNvCxnSpPr/>
          <p:nvPr/>
        </p:nvCxnSpPr>
        <p:spPr>
          <a:xfrm>
            <a:off x="7740869" y="2885090"/>
            <a:ext cx="993228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991D2C-AD7A-57F9-F073-B7152369D4F1}"/>
              </a:ext>
            </a:extLst>
          </p:cNvPr>
          <p:cNvCxnSpPr>
            <a:cxnSpLocks/>
          </p:cNvCxnSpPr>
          <p:nvPr/>
        </p:nvCxnSpPr>
        <p:spPr>
          <a:xfrm>
            <a:off x="5507421" y="3100552"/>
            <a:ext cx="1345767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63ED79-322A-68A7-8D8F-BE27D7524CFA}"/>
              </a:ext>
            </a:extLst>
          </p:cNvPr>
          <p:cNvCxnSpPr>
            <a:cxnSpLocks/>
          </p:cNvCxnSpPr>
          <p:nvPr/>
        </p:nvCxnSpPr>
        <p:spPr>
          <a:xfrm>
            <a:off x="7136524" y="3100552"/>
            <a:ext cx="1345324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3B77C9-8328-AF58-F518-3DB3C483B870}"/>
              </a:ext>
            </a:extLst>
          </p:cNvPr>
          <p:cNvCxnSpPr>
            <a:cxnSpLocks/>
          </p:cNvCxnSpPr>
          <p:nvPr/>
        </p:nvCxnSpPr>
        <p:spPr>
          <a:xfrm>
            <a:off x="6096000" y="3825766"/>
            <a:ext cx="1487214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18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154308" y="4866294"/>
            <a:ext cx="979233" cy="912953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1FF1C867-0EF0-CC47-2D02-723F7358EE53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p.121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D9A9058-521E-ECF3-449C-E08E666C1A3F}"/>
              </a:ext>
            </a:extLst>
          </p:cNvPr>
          <p:cNvSpPr/>
          <p:nvPr/>
        </p:nvSpPr>
        <p:spPr>
          <a:xfrm>
            <a:off x="1671639" y="3758637"/>
            <a:ext cx="8936830" cy="19849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04D795-10D5-31DB-3059-F6A1E1682892}"/>
              </a:ext>
            </a:extLst>
          </p:cNvPr>
          <p:cNvSpPr txBox="1"/>
          <p:nvPr/>
        </p:nvSpPr>
        <p:spPr>
          <a:xfrm>
            <a:off x="1865709" y="3804582"/>
            <a:ext cx="8548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Put students into groups of 4. Each group takes out a sheet of paper</a:t>
            </a:r>
            <a:r>
              <a:rPr lang="en-VN" sz="2400" dirty="0"/>
              <a:t>. Students in the group discuss and write the answer for each question. 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Each member takes turns writing the answer. 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Show the example on the next slide.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262012" y="693807"/>
            <a:ext cx="76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Write a description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D4005-6C97-FC81-14A2-958ED2196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260" y="1406257"/>
            <a:ext cx="7255480" cy="215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2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r="12396"/>
          <a:stretch/>
        </p:blipFill>
        <p:spPr>
          <a:xfrm>
            <a:off x="11069721" y="5135664"/>
            <a:ext cx="979233" cy="912953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262012" y="693807"/>
            <a:ext cx="76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Write a description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8DE05-DBB0-AD64-D413-53D7676F9E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8482" r="31916"/>
          <a:stretch/>
        </p:blipFill>
        <p:spPr>
          <a:xfrm>
            <a:off x="1059105" y="4011343"/>
            <a:ext cx="1031987" cy="1841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73DBB-7462-3CE1-787C-7541A87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482" r="31916"/>
          <a:stretch/>
        </p:blipFill>
        <p:spPr>
          <a:xfrm>
            <a:off x="10252112" y="1327392"/>
            <a:ext cx="1087474" cy="194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DE32DC-248A-E4C6-9299-5C666EF548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8702" t="3322" r="31843" b="2696"/>
          <a:stretch/>
        </p:blipFill>
        <p:spPr>
          <a:xfrm>
            <a:off x="1329814" y="1541721"/>
            <a:ext cx="1031987" cy="1737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4B9B0-6AFF-6F82-688A-4BBDB57719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8702" t="3322" r="31843" b="2696"/>
          <a:stretch/>
        </p:blipFill>
        <p:spPr>
          <a:xfrm>
            <a:off x="10332638" y="4041480"/>
            <a:ext cx="1058185" cy="1781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BD38B9-40CF-7BE6-B527-C54661598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09" t="16315" r="25069" b="29982"/>
          <a:stretch/>
        </p:blipFill>
        <p:spPr>
          <a:xfrm>
            <a:off x="2338569" y="1401693"/>
            <a:ext cx="7855055" cy="4636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D7E772C2-6D6F-EADF-2810-2E36948CCAB2}"/>
              </a:ext>
            </a:extLst>
          </p:cNvPr>
          <p:cNvSpPr/>
          <p:nvPr/>
        </p:nvSpPr>
        <p:spPr>
          <a:xfrm>
            <a:off x="263925" y="796909"/>
            <a:ext cx="1933279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3600" b="1" kern="0" noProof="0" dirty="0">
                <a:solidFill>
                  <a:srgbClr val="FFFFFF"/>
                </a:solidFill>
                <a:sym typeface="Arial"/>
              </a:rPr>
              <a:t>Example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3E6A0-6304-E10D-AC58-06F30C10CE34}"/>
              </a:ext>
            </a:extLst>
          </p:cNvPr>
          <p:cNvSpPr txBox="1"/>
          <p:nvPr/>
        </p:nvSpPr>
        <p:spPr>
          <a:xfrm>
            <a:off x="2669939" y="1347249"/>
            <a:ext cx="752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1. </a:t>
            </a:r>
            <a:r>
              <a:rPr lang="en-US" sz="2800" dirty="0"/>
              <a:t>What exercise do you do?</a:t>
            </a:r>
            <a:r>
              <a:rPr lang="en-VN" sz="2800" dirty="0"/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-    play badminton, ride a bike, go swimming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D5D57-13DF-62A7-3373-AD3D780CE111}"/>
              </a:ext>
            </a:extLst>
          </p:cNvPr>
          <p:cNvSpPr txBox="1"/>
          <p:nvPr/>
        </p:nvSpPr>
        <p:spPr>
          <a:xfrm>
            <a:off x="2678216" y="2245481"/>
            <a:ext cx="766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2. </a:t>
            </a:r>
            <a:r>
              <a:rPr lang="en-US" sz="2800" dirty="0"/>
              <a:t>What food do you eat?</a:t>
            </a:r>
            <a:endParaRPr lang="en-VN" sz="2800" dirty="0"/>
          </a:p>
          <a:p>
            <a:pPr marL="457200" indent="-457200">
              <a:buFont typeface="System Font Regular"/>
              <a:buChar char="-"/>
            </a:pPr>
            <a:r>
              <a:rPr lang="en-US" sz="2800" dirty="0">
                <a:solidFill>
                  <a:srgbClr val="FF0000"/>
                </a:solidFill>
              </a:rPr>
              <a:t>meat, fish, beans, fruit and vegetables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42644B-7CF9-81BB-8057-8BC7C0C61D6C}"/>
              </a:ext>
            </a:extLst>
          </p:cNvPr>
          <p:cNvSpPr txBox="1"/>
          <p:nvPr/>
        </p:nvSpPr>
        <p:spPr>
          <a:xfrm>
            <a:off x="2680007" y="3085117"/>
            <a:ext cx="7521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What should / shouldn’t you do when you’re sick?</a:t>
            </a:r>
            <a:endParaRPr lang="en-VN" sz="2800" dirty="0"/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should: take some rest, eat more meat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shouldn’t: go outside, drink cold water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1C97A-24D1-C5BB-A375-3ACAB7CA557B}"/>
              </a:ext>
            </a:extLst>
          </p:cNvPr>
          <p:cNvSpPr txBox="1"/>
          <p:nvPr/>
        </p:nvSpPr>
        <p:spPr>
          <a:xfrm>
            <a:off x="2678216" y="4870818"/>
            <a:ext cx="766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What to you do to relax?</a:t>
            </a:r>
            <a:endParaRPr lang="en-VN" sz="2800" dirty="0"/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listen to music, read books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2" name="Google Shape;281;p15">
            <a:extLst>
              <a:ext uri="{FF2B5EF4-FFF2-40B4-BE49-F238E27FC236}">
                <a16:creationId xmlns:a16="http://schemas.microsoft.com/office/drawing/2014/main" id="{E761DAE0-A029-5C10-3898-584201C4E6B7}"/>
              </a:ext>
            </a:extLst>
          </p:cNvPr>
          <p:cNvSpPr txBox="1">
            <a:spLocks/>
          </p:cNvSpPr>
          <p:nvPr/>
        </p:nvSpPr>
        <p:spPr>
          <a:xfrm>
            <a:off x="161030" y="14312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p.121</a:t>
            </a:r>
          </a:p>
        </p:txBody>
      </p:sp>
    </p:spTree>
    <p:extLst>
      <p:ext uri="{BB962C8B-B14F-4D97-AF65-F5344CB8AC3E}">
        <p14:creationId xmlns:p14="http://schemas.microsoft.com/office/powerpoint/2010/main" val="17536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1FF1C867-0EF0-CC47-2D02-723F7358EE53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p.121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D9A9058-521E-ECF3-449C-E08E666C1A3F}"/>
              </a:ext>
            </a:extLst>
          </p:cNvPr>
          <p:cNvSpPr/>
          <p:nvPr/>
        </p:nvSpPr>
        <p:spPr>
          <a:xfrm>
            <a:off x="1671639" y="3965607"/>
            <a:ext cx="8936830" cy="1690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262012" y="693807"/>
            <a:ext cx="76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Write a description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5586F-0D35-1AF1-DC91-FC07429915EF}"/>
              </a:ext>
            </a:extLst>
          </p:cNvPr>
          <p:cNvSpPr txBox="1"/>
          <p:nvPr/>
        </p:nvSpPr>
        <p:spPr>
          <a:xfrm>
            <a:off x="1971671" y="3965608"/>
            <a:ext cx="8548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Next, students in the group discuss writing about the ways to stay fit and healthy</a:t>
            </a:r>
            <a:r>
              <a:rPr lang="en-VN" sz="2400" dirty="0"/>
              <a:t>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Use the clues and the helpful language on top.</a:t>
            </a:r>
            <a:endParaRPr lang="en-VN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The </a:t>
            </a:r>
            <a:r>
              <a:rPr lang="en-VN" sz="2400" dirty="0"/>
              <a:t>example  is on the next slide</a:t>
            </a:r>
            <a:r>
              <a:rPr lang="en-US" sz="2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r="12396"/>
          <a:stretch/>
        </p:blipFill>
        <p:spPr>
          <a:xfrm>
            <a:off x="10154308" y="4866294"/>
            <a:ext cx="979233" cy="912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6226B1-3EA7-007C-D3A3-147514472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87" y="1541721"/>
            <a:ext cx="10802858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r="12396"/>
          <a:stretch/>
        </p:blipFill>
        <p:spPr>
          <a:xfrm>
            <a:off x="10154308" y="4866294"/>
            <a:ext cx="979233" cy="912953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1FF1C867-0EF0-CC47-2D02-723F7358EE53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262012" y="604591"/>
            <a:ext cx="76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Write a description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9F2434-291C-309B-C223-0EA716796B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09" t="16315" r="25069" b="29982"/>
          <a:stretch/>
        </p:blipFill>
        <p:spPr>
          <a:xfrm>
            <a:off x="1256199" y="1325698"/>
            <a:ext cx="9679637" cy="4740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2D3C28-7863-3D24-DDB3-24BFBDBF6C48}"/>
              </a:ext>
            </a:extLst>
          </p:cNvPr>
          <p:cNvSpPr txBox="1"/>
          <p:nvPr/>
        </p:nvSpPr>
        <p:spPr>
          <a:xfrm>
            <a:off x="1812758" y="1604318"/>
            <a:ext cx="8679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like sports and exercise. I play badminton, ride a bike and go swimming with my friends.</a:t>
            </a:r>
            <a:endParaRPr lang="en-VN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C3928-67DA-41C4-05EE-36FAD1457204}"/>
              </a:ext>
            </a:extLst>
          </p:cNvPr>
          <p:cNvSpPr txBox="1"/>
          <p:nvPr/>
        </p:nvSpPr>
        <p:spPr>
          <a:xfrm>
            <a:off x="1812758" y="2717604"/>
            <a:ext cx="9027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home, I eat a lot of meat, fish, beans, vegetables and fruits because they are a balanced diet.</a:t>
            </a:r>
            <a:endParaRPr lang="en-V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F074BB-7DA8-4688-F91A-FDC97AB08D0B}"/>
              </a:ext>
            </a:extLst>
          </p:cNvPr>
          <p:cNvSpPr txBox="1"/>
          <p:nvPr/>
        </p:nvSpPr>
        <p:spPr>
          <a:xfrm>
            <a:off x="1812758" y="3847313"/>
            <a:ext cx="9679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I get sick, I should take some rest and eat more meat. I shouldn’t go outside and drink cold water.</a:t>
            </a:r>
            <a:endParaRPr lang="en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1FB05-05EC-8D9C-2A80-F496F64B4342}"/>
              </a:ext>
            </a:extLst>
          </p:cNvPr>
          <p:cNvSpPr txBox="1"/>
          <p:nvPr/>
        </p:nvSpPr>
        <p:spPr>
          <a:xfrm>
            <a:off x="1878978" y="5264034"/>
            <a:ext cx="867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listen to music and read books to relax.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5567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57F29D3D-22C2-3406-0D64-FCE2E78C7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/>
        </p:blipFill>
        <p:spPr>
          <a:xfrm>
            <a:off x="10643925" y="75138"/>
            <a:ext cx="1405029" cy="1466583"/>
          </a:xfrm>
          <a:prstGeom prst="rect">
            <a:avLst/>
          </a:prstGeom>
        </p:spPr>
      </p:pic>
      <p:sp>
        <p:nvSpPr>
          <p:cNvPr id="7" name="Google Shape;281;p15">
            <a:extLst>
              <a:ext uri="{FF2B5EF4-FFF2-40B4-BE49-F238E27FC236}">
                <a16:creationId xmlns:a16="http://schemas.microsoft.com/office/drawing/2014/main" id="{1FF1C867-0EF0-CC47-2D02-723F7358EE53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7BD63-9D96-41C8-E70B-D86EECA2BC72}"/>
              </a:ext>
            </a:extLst>
          </p:cNvPr>
          <p:cNvSpPr txBox="1"/>
          <p:nvPr/>
        </p:nvSpPr>
        <p:spPr>
          <a:xfrm>
            <a:off x="2262012" y="632547"/>
            <a:ext cx="766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Write a description</a:t>
            </a:r>
            <a:endParaRPr lang="en-VN" sz="4000" dirty="0">
              <a:solidFill>
                <a:schemeClr val="accent2"/>
              </a:solidFill>
              <a:ea typeface="Carter One" panose="030808020404050600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5586F-0D35-1AF1-DC91-FC07429915EF}"/>
              </a:ext>
            </a:extLst>
          </p:cNvPr>
          <p:cNvSpPr txBox="1"/>
          <p:nvPr/>
        </p:nvSpPr>
        <p:spPr>
          <a:xfrm>
            <a:off x="2095235" y="6312626"/>
            <a:ext cx="8548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After the students finish writing a description to show how to stay fit and healthy, </a:t>
            </a:r>
          </a:p>
          <a:p>
            <a:pPr algn="ctr"/>
            <a:r>
              <a:rPr lang="en-US" sz="1600" dirty="0"/>
              <a:t>stick or draw pictures to decorate what they do. </a:t>
            </a:r>
          </a:p>
          <a:p>
            <a:pPr algn="ctr"/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D1B40-93B2-9E7D-96E1-779FA9CE9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428" y="1218813"/>
            <a:ext cx="6357142" cy="965730"/>
          </a:xfrm>
          <a:prstGeom prst="rect">
            <a:avLst/>
          </a:prstGeom>
        </p:spPr>
      </p:pic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5BF5024B-8C43-4EA2-8D55-1292FF31A870}"/>
              </a:ext>
            </a:extLst>
          </p:cNvPr>
          <p:cNvSpPr/>
          <p:nvPr/>
        </p:nvSpPr>
        <p:spPr>
          <a:xfrm>
            <a:off x="5317188" y="5744295"/>
            <a:ext cx="1381995" cy="48115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2000" b="1" kern="0" noProof="0" dirty="0">
                <a:solidFill>
                  <a:srgbClr val="FFFFFF"/>
                </a:solidFill>
                <a:sym typeface="Arial"/>
              </a:rPr>
              <a:t>Example</a:t>
            </a:r>
            <a:endParaRPr kumimoji="0" lang="en-SG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0C7A-A6EF-6042-868C-AF713D156E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0856822" y="4883552"/>
            <a:ext cx="979233" cy="912953"/>
          </a:xfrm>
          <a:prstGeom prst="rect">
            <a:avLst/>
          </a:prstGeom>
        </p:spPr>
      </p:pic>
      <p:pic>
        <p:nvPicPr>
          <p:cNvPr id="1028" name="Picture 4" descr="Sketch Boy Girl Playing Badminton On Stock Vector (Royalty Free) 55298884 |  Shutterstock">
            <a:extLst>
              <a:ext uri="{FF2B5EF4-FFF2-40B4-BE49-F238E27FC236}">
                <a16:creationId xmlns:a16="http://schemas.microsoft.com/office/drawing/2014/main" id="{3C582183-7439-973E-884E-D4EF61C98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/>
        </p:blipFill>
        <p:spPr bwMode="auto">
          <a:xfrm>
            <a:off x="657910" y="2313590"/>
            <a:ext cx="2355709" cy="172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ack Cartoon Eat White Stock Illustrations – 20,086 Black Cartoon Eat  White Stock Illustrations, Vectors &amp; Clipart - Dreamstime">
            <a:extLst>
              <a:ext uri="{FF2B5EF4-FFF2-40B4-BE49-F238E27FC236}">
                <a16:creationId xmlns:a16="http://schemas.microsoft.com/office/drawing/2014/main" id="{FEF055EB-5010-1733-AD9F-C03D55C88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11058" r="6845" b="31244"/>
          <a:stretch/>
        </p:blipFill>
        <p:spPr bwMode="auto">
          <a:xfrm>
            <a:off x="3317046" y="2319045"/>
            <a:ext cx="2544740" cy="16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mium Vector | A man sleeping on a couch with a sleeping man on it">
            <a:extLst>
              <a:ext uri="{FF2B5EF4-FFF2-40B4-BE49-F238E27FC236}">
                <a16:creationId xmlns:a16="http://schemas.microsoft.com/office/drawing/2014/main" id="{3F71CCCE-9E77-0501-FE1A-4EA12BBA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1" y="4019629"/>
            <a:ext cx="1808525" cy="18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loring Page Outline Of girl in headphones listening to to music. Coloring  book for kids Stock Vector by ©Oleon17 114691248">
            <a:extLst>
              <a:ext uri="{FF2B5EF4-FFF2-40B4-BE49-F238E27FC236}">
                <a16:creationId xmlns:a16="http://schemas.microsoft.com/office/drawing/2014/main" id="{A9CECABA-2A8F-0CF7-58CA-E2083A75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74" y="4092407"/>
            <a:ext cx="1630104" cy="16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-up of a text&#10;&#10;Description automatically generated">
            <a:extLst>
              <a:ext uri="{FF2B5EF4-FFF2-40B4-BE49-F238E27FC236}">
                <a16:creationId xmlns:a16="http://schemas.microsoft.com/office/drawing/2014/main" id="{4017A8C6-DB34-8050-A8AF-B3A208575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9399" y="2180473"/>
            <a:ext cx="6019800" cy="35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0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62BBA-936C-A155-9621-FF442741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DEB4C-3AF6-3970-D375-B13DF986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6" y="692967"/>
            <a:ext cx="9067931" cy="596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CE4D4-0C1D-8344-A29F-9E69006AD790}"/>
              </a:ext>
            </a:extLst>
          </p:cNvPr>
          <p:cNvSpPr txBox="1"/>
          <p:nvPr/>
        </p:nvSpPr>
        <p:spPr>
          <a:xfrm>
            <a:off x="2347032" y="5858631"/>
            <a:ext cx="78231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System Font Regular"/>
              <a:buChar char="-"/>
            </a:pPr>
            <a:r>
              <a:rPr lang="en-US" sz="1600" dirty="0"/>
              <a:t>Students to practice sharing in teams first, then share with the class the activities that they do to stay fit and healthy.</a:t>
            </a:r>
          </a:p>
          <a:p>
            <a:pPr marL="171450" indent="-171450">
              <a:buFont typeface="System Font Regular"/>
              <a:buChar char="-"/>
            </a:pPr>
            <a:r>
              <a:rPr lang="en-US" sz="1600" dirty="0"/>
              <a:t>a few students to present in front of the class.</a:t>
            </a:r>
          </a:p>
          <a:p>
            <a:pPr marL="171450" indent="-171450">
              <a:buFont typeface="System Font Regular"/>
              <a:buChar char="-"/>
            </a:pPr>
            <a:r>
              <a:rPr lang="en-US" sz="1600" dirty="0"/>
              <a:t>Students receive points for the good performances.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1F740-D562-EDC7-7EA6-546C41E11E93}"/>
              </a:ext>
            </a:extLst>
          </p:cNvPr>
          <p:cNvSpPr/>
          <p:nvPr/>
        </p:nvSpPr>
        <p:spPr>
          <a:xfrm>
            <a:off x="597016" y="1327667"/>
            <a:ext cx="981777" cy="596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D2FD6D8C-F433-ED48-743A-87011420B591}"/>
              </a:ext>
            </a:extLst>
          </p:cNvPr>
          <p:cNvSpPr txBox="1">
            <a:spLocks/>
          </p:cNvSpPr>
          <p:nvPr/>
        </p:nvSpPr>
        <p:spPr>
          <a:xfrm>
            <a:off x="147574" y="15390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p.121</a:t>
            </a:r>
          </a:p>
        </p:txBody>
      </p:sp>
      <p:pic>
        <p:nvPicPr>
          <p:cNvPr id="2052" name="Picture 4" descr="img.freepik.com/premium-vector/two-cute-kids-littl...">
            <a:extLst>
              <a:ext uri="{FF2B5EF4-FFF2-40B4-BE49-F238E27FC236}">
                <a16:creationId xmlns:a16="http://schemas.microsoft.com/office/drawing/2014/main" id="{20CF0CB0-1F41-7CDE-C288-F1AF25BF7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26657" r="50343" b="8552"/>
          <a:stretch/>
        </p:blipFill>
        <p:spPr bwMode="auto">
          <a:xfrm>
            <a:off x="802979" y="2685211"/>
            <a:ext cx="1982197" cy="32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ketch Boy Girl Playing Badminton On Stock Vector (Royalty Free) 55298884 |  Shutterstock">
            <a:extLst>
              <a:ext uri="{FF2B5EF4-FFF2-40B4-BE49-F238E27FC236}">
                <a16:creationId xmlns:a16="http://schemas.microsoft.com/office/drawing/2014/main" id="{32C7ACFA-63F4-42E0-F854-819909D01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/>
        </p:blipFill>
        <p:spPr bwMode="auto">
          <a:xfrm>
            <a:off x="3563406" y="1394568"/>
            <a:ext cx="1711917" cy="12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lack Cartoon Eat White Stock Illustrations – 20,086 Black Cartoon Eat  White Stock Illustrations, Vectors &amp; Clipart - Dreamstime">
            <a:extLst>
              <a:ext uri="{FF2B5EF4-FFF2-40B4-BE49-F238E27FC236}">
                <a16:creationId xmlns:a16="http://schemas.microsoft.com/office/drawing/2014/main" id="{985EA7C2-BAF6-7DC3-5F54-5DEBC7DF0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11058" r="6845" b="31244"/>
          <a:stretch/>
        </p:blipFill>
        <p:spPr bwMode="auto">
          <a:xfrm>
            <a:off x="5742392" y="1361178"/>
            <a:ext cx="1886058" cy="12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Premium Vector | A man sleeping on a couch with a sleeping man on it">
            <a:extLst>
              <a:ext uri="{FF2B5EF4-FFF2-40B4-BE49-F238E27FC236}">
                <a16:creationId xmlns:a16="http://schemas.microsoft.com/office/drawing/2014/main" id="{A14424E1-FD05-23E6-0FF1-E4EACC79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20" y="1378882"/>
            <a:ext cx="1306329" cy="130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oloring Page Outline Of girl in headphones listening to to music. Coloring  book for kids Stock Vector by ©Oleon17 114691248">
            <a:extLst>
              <a:ext uri="{FF2B5EF4-FFF2-40B4-BE49-F238E27FC236}">
                <a16:creationId xmlns:a16="http://schemas.microsoft.com/office/drawing/2014/main" id="{83F947C0-1198-3673-CE91-8DBB1D1E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75" y="1314014"/>
            <a:ext cx="1303615" cy="13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46E6CD-6773-96CD-EE47-E3AC55AA1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364" y="2854134"/>
            <a:ext cx="5750864" cy="28355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2200DF-8F52-CE0D-DE94-9A8763C069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071" r="12396"/>
          <a:stretch/>
        </p:blipFill>
        <p:spPr>
          <a:xfrm>
            <a:off x="9589601" y="5259703"/>
            <a:ext cx="792948" cy="7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7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0"/>
            <a:ext cx="8061563" cy="197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A999C-76D6-F742-ADAB-E9234D98F3B5}"/>
              </a:ext>
            </a:extLst>
          </p:cNvPr>
          <p:cNvSpPr txBox="1"/>
          <p:nvPr/>
        </p:nvSpPr>
        <p:spPr>
          <a:xfrm>
            <a:off x="3383809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353216" y="3779542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95).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208)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2353216" y="3256322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6655338" y="1403539"/>
            <a:ext cx="3778026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6948784" y="2735839"/>
            <a:ext cx="3210336" cy="4616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write description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6948784" y="3459704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 121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6948783" y="4183610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p.95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6776920" y="1657950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10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8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479114" y="2166413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5FDEC-7292-DF0F-6A31-A8D943FF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97" y="633977"/>
            <a:ext cx="3689332" cy="52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6655338" y="1403539"/>
            <a:ext cx="3778026" cy="366092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6948783" y="2274104"/>
            <a:ext cx="3210336" cy="1569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</a:rPr>
              <a:t>- To review.</a:t>
            </a: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</a:rPr>
              <a:t>- To write and talk about: How to stay fit and healthy.</a:t>
            </a:r>
            <a:endParaRPr lang="en-US" sz="2400" dirty="0">
              <a:solidFill>
                <a:prstClr val="black"/>
              </a:solidFill>
              <a:latin typeface="Calibri" panose="020F0502020204030204"/>
              <a:cs typeface="Arial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6948783" y="3903964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 121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6948783" y="4425869"/>
            <a:ext cx="3210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p.95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6770803" y="1405909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10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8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503234" y="1826838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5FDEC-7292-DF0F-6A31-A8D943FF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97" y="633977"/>
            <a:ext cx="3689332" cy="52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F34BDE-00A3-B2DC-EF21-C054B3AF1EA0}"/>
              </a:ext>
            </a:extLst>
          </p:cNvPr>
          <p:cNvSpPr/>
          <p:nvPr/>
        </p:nvSpPr>
        <p:spPr>
          <a:xfrm>
            <a:off x="1743075" y="1928812"/>
            <a:ext cx="8786813" cy="35718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DABF2-C03C-E307-2A93-96A31F086F41}"/>
              </a:ext>
            </a:extLst>
          </p:cNvPr>
          <p:cNvSpPr txBox="1"/>
          <p:nvPr/>
        </p:nvSpPr>
        <p:spPr>
          <a:xfrm>
            <a:off x="1900235" y="2109102"/>
            <a:ext cx="8548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Students work in  groups of 4. Each group takes out a pen or ruler and puts it in the middle of each group.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Teacher shows the text and give 2 minutes for students to read the information. 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Teacher asks the questions </a:t>
            </a:r>
            <a:r>
              <a:rPr lang="en-US" sz="2400" dirty="0"/>
              <a:t>and students listen, find the information in the picture,</a:t>
            </a:r>
            <a:r>
              <a:rPr lang="en-VN" sz="2400" dirty="0"/>
              <a:t> </a:t>
            </a:r>
            <a:r>
              <a:rPr lang="en-US" sz="2400" dirty="0"/>
              <a:t>then</a:t>
            </a:r>
            <a:r>
              <a:rPr lang="en-VN" sz="2400" dirty="0"/>
              <a:t> raise the pens or ruler to get a chance to answer.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</a:t>
            </a:r>
            <a:r>
              <a:rPr lang="en-VN" sz="2400" dirty="0"/>
              <a:t>he fastest group with the correct information receives 2 points.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04D63A-EDEE-60E7-A538-B8B0CA07EAA9}"/>
              </a:ext>
            </a:extLst>
          </p:cNvPr>
          <p:cNvSpPr txBox="1"/>
          <p:nvPr/>
        </p:nvSpPr>
        <p:spPr>
          <a:xfrm>
            <a:off x="2483880" y="972591"/>
            <a:ext cx="730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Activity:</a:t>
            </a:r>
            <a:r>
              <a:rPr lang="en-US" sz="44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 Answer the question</a:t>
            </a:r>
            <a:endParaRPr lang="en-VN" sz="4400" dirty="0">
              <a:solidFill>
                <a:schemeClr val="accent2"/>
              </a:solidFill>
              <a:latin typeface="Carter One" panose="03080802040405060005" pitchFamily="66" charset="77"/>
              <a:ea typeface="Carter One" panose="03080802040405060005" pitchFamily="66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8D9C0-4C63-1E46-854B-8FC575BF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10031710" y="4950050"/>
            <a:ext cx="915393" cy="853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794190-564D-E9D7-BBA4-67366CBCF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29888" y="184945"/>
            <a:ext cx="1431096" cy="11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106FE-8931-9D32-E598-17AF9D3E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04C06024-190B-6625-4C9A-8483AC997602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3" name="2 minute classroom timer with upbeat music">
            <a:hlinkClick r:id="" action="ppaction://media"/>
            <a:extLst>
              <a:ext uri="{FF2B5EF4-FFF2-40B4-BE49-F238E27FC236}">
                <a16:creationId xmlns:a16="http://schemas.microsoft.com/office/drawing/2014/main" id="{A4138A7C-3662-696A-D813-77DA561CBA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1488" y="5304330"/>
            <a:ext cx="2469024" cy="1387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BE3598-90CC-C650-72F3-80A0381A1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776" y="699324"/>
            <a:ext cx="8182448" cy="4605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2E3878-26CE-3F38-35EF-F974740751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29888" y="184945"/>
            <a:ext cx="1431096" cy="11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DFB11-DCAB-864B-0D00-8B7C67A3A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9B2171-FE23-A287-84C1-97F19501B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75" y="1657328"/>
            <a:ext cx="7567712" cy="4259038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FA9B01E3-EE0B-E1CF-69E4-7C6E4A9A4A11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96E41-C550-8C9E-A3D3-144DAF650B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1276607" y="4786942"/>
            <a:ext cx="915393" cy="853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504A8E-BB17-E183-FDE1-8AD7C41724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/>
        </p:blipFill>
        <p:spPr>
          <a:xfrm>
            <a:off x="369670" y="1657328"/>
            <a:ext cx="1950134" cy="38045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0C50785-CCCA-5946-1B19-2D1BBDB46E5E}"/>
              </a:ext>
            </a:extLst>
          </p:cNvPr>
          <p:cNvSpPr/>
          <p:nvPr/>
        </p:nvSpPr>
        <p:spPr>
          <a:xfrm>
            <a:off x="875899" y="814478"/>
            <a:ext cx="6497053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does the text talk about?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C4FAA9-52D2-1AC0-A3FF-A313AA1593CE}"/>
              </a:ext>
            </a:extLst>
          </p:cNvPr>
          <p:cNvSpPr/>
          <p:nvPr/>
        </p:nvSpPr>
        <p:spPr>
          <a:xfrm>
            <a:off x="5428861" y="6084771"/>
            <a:ext cx="1334277" cy="51288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17A4EBB-185C-1B70-1CC1-908A0480CC67}"/>
              </a:ext>
            </a:extLst>
          </p:cNvPr>
          <p:cNvSpPr/>
          <p:nvPr/>
        </p:nvSpPr>
        <p:spPr>
          <a:xfrm>
            <a:off x="742749" y="812797"/>
            <a:ext cx="6630203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about Staying fit and healthy.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F803BF-C213-FB70-3720-E2F9E1A3A49F}"/>
              </a:ext>
            </a:extLst>
          </p:cNvPr>
          <p:cNvSpPr/>
          <p:nvPr/>
        </p:nvSpPr>
        <p:spPr>
          <a:xfrm>
            <a:off x="3887214" y="2069739"/>
            <a:ext cx="3889999" cy="58627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4B7CF6-0514-D466-E884-E0CB663BE3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29888" y="184945"/>
            <a:ext cx="1431096" cy="11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93ACD-357C-BB5B-E700-998AF634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8FAC2D-38FD-BAAD-C9F2-769677919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75" y="1657328"/>
            <a:ext cx="7567712" cy="4259038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700231FB-358C-F774-F499-940269810EE3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133F3-8C1D-9D50-CEC3-09A9A768A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1276607" y="4786942"/>
            <a:ext cx="915393" cy="853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DE082E-8774-BF61-A835-BD906ED8A1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/>
        </p:blipFill>
        <p:spPr>
          <a:xfrm>
            <a:off x="369670" y="1657328"/>
            <a:ext cx="1950134" cy="38045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91F3774-4651-FD6E-88D7-3F5048DB8632}"/>
              </a:ext>
            </a:extLst>
          </p:cNvPr>
          <p:cNvSpPr/>
          <p:nvPr/>
        </p:nvSpPr>
        <p:spPr>
          <a:xfrm>
            <a:off x="875899" y="814478"/>
            <a:ext cx="5688530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Who is the text about?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2CE9C2-E0C5-0FFB-C353-3036E4A535A3}"/>
              </a:ext>
            </a:extLst>
          </p:cNvPr>
          <p:cNvSpPr/>
          <p:nvPr/>
        </p:nvSpPr>
        <p:spPr>
          <a:xfrm>
            <a:off x="5428861" y="6084771"/>
            <a:ext cx="1334277" cy="51288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60D7CA7-4DFB-0FE1-20A1-6BAB8480941B}"/>
              </a:ext>
            </a:extLst>
          </p:cNvPr>
          <p:cNvSpPr/>
          <p:nvPr/>
        </p:nvSpPr>
        <p:spPr>
          <a:xfrm>
            <a:off x="835626" y="781249"/>
            <a:ext cx="7057090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text talks about “Isabel”.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AB32FB-13D3-82F4-535F-C78A38CDE341}"/>
              </a:ext>
            </a:extLst>
          </p:cNvPr>
          <p:cNvSpPr/>
          <p:nvPr/>
        </p:nvSpPr>
        <p:spPr>
          <a:xfrm>
            <a:off x="3975234" y="2498137"/>
            <a:ext cx="1058779" cy="47087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B03D3-7FC9-1232-E15A-7E1AF483FC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29888" y="184945"/>
            <a:ext cx="1431096" cy="11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D3019-5B0F-2AFC-25D9-16CA2C44B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9467B9-5C67-758C-4B7E-496490FF5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75" y="1657328"/>
            <a:ext cx="7567712" cy="4259038"/>
          </a:xfrm>
          <a:prstGeom prst="rect">
            <a:avLst/>
          </a:prstGeom>
        </p:spPr>
      </p:pic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2797FA9E-CBCC-F828-0C6F-381729D163E1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89A35-6108-6E6A-E2F3-5EE127721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r="12396"/>
          <a:stretch/>
        </p:blipFill>
        <p:spPr>
          <a:xfrm>
            <a:off x="11276607" y="4786942"/>
            <a:ext cx="915393" cy="853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49E6C-1626-5602-57A8-4578CFF0E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/>
        </p:blipFill>
        <p:spPr>
          <a:xfrm>
            <a:off x="369670" y="1657328"/>
            <a:ext cx="1950134" cy="38045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4600472-2BCA-AF5D-3086-A57E07C4B2F6}"/>
              </a:ext>
            </a:extLst>
          </p:cNvPr>
          <p:cNvSpPr/>
          <p:nvPr/>
        </p:nvSpPr>
        <p:spPr>
          <a:xfrm>
            <a:off x="875899" y="814478"/>
            <a:ext cx="6497053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activities does Isabel like?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B4C582-B891-6898-5475-574C32D9DDA4}"/>
              </a:ext>
            </a:extLst>
          </p:cNvPr>
          <p:cNvSpPr/>
          <p:nvPr/>
        </p:nvSpPr>
        <p:spPr>
          <a:xfrm>
            <a:off x="5428861" y="6084771"/>
            <a:ext cx="1334277" cy="51288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E6AA5DF-18E7-B34F-8C73-6738530003DA}"/>
              </a:ext>
            </a:extLst>
          </p:cNvPr>
          <p:cNvSpPr/>
          <p:nvPr/>
        </p:nvSpPr>
        <p:spPr>
          <a:xfrm>
            <a:off x="875899" y="826791"/>
            <a:ext cx="6497053" cy="739670"/>
          </a:xfrm>
          <a:prstGeom prst="wedgeRoundRectCallout">
            <a:avLst>
              <a:gd name="adj1" fmla="val -38166"/>
              <a:gd name="adj2" fmla="val 729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She likes sport and exercise.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AE20E1-1FCE-B0CB-98C1-C737F826CE06}"/>
              </a:ext>
            </a:extLst>
          </p:cNvPr>
          <p:cNvSpPr/>
          <p:nvPr/>
        </p:nvSpPr>
        <p:spPr>
          <a:xfrm>
            <a:off x="3979333" y="2829827"/>
            <a:ext cx="2116667" cy="46188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74D21-9857-0BB9-1C51-B072A5769D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29888" y="184945"/>
            <a:ext cx="1431096" cy="11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40794-F070-71BF-6E50-59DBE5394B62}"/>
              </a:ext>
            </a:extLst>
          </p:cNvPr>
          <p:cNvSpPr txBox="1"/>
          <p:nvPr/>
        </p:nvSpPr>
        <p:spPr>
          <a:xfrm>
            <a:off x="1856278" y="6171397"/>
            <a:ext cx="88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 students to close their book, recall the text from the previous lesson and predict the text is about.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9447A-EBAE-EA83-8C4D-9010C680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35" y="686603"/>
            <a:ext cx="6072600" cy="512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2494A-A4E3-18D5-7917-C69195447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120" y="1137788"/>
            <a:ext cx="7691759" cy="4336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D7FFD3-FA40-8D89-8A58-89A72AC778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29888" y="184945"/>
            <a:ext cx="1431096" cy="11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4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40794-F070-71BF-6E50-59DBE5394B62}"/>
              </a:ext>
            </a:extLst>
          </p:cNvPr>
          <p:cNvSpPr txBox="1"/>
          <p:nvPr/>
        </p:nvSpPr>
        <p:spPr>
          <a:xfrm>
            <a:off x="2023064" y="5780782"/>
            <a:ext cx="804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look at the book and read the text in three minutes.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Then, underline any useful phrases that help them to understand the main idea of the text.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few students share their work in front of the class.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Students work in pairs to answer the question in the title.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9447A-EBAE-EA83-8C4D-9010C680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35" y="686603"/>
            <a:ext cx="6072600" cy="512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2494A-A4E3-18D5-7917-C69195447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120" y="1195538"/>
            <a:ext cx="7691759" cy="4336959"/>
          </a:xfrm>
          <a:prstGeom prst="rect">
            <a:avLst/>
          </a:prstGeom>
        </p:spPr>
      </p:pic>
      <p:sp>
        <p:nvSpPr>
          <p:cNvPr id="3" name="Google Shape;281;p15">
            <a:extLst>
              <a:ext uri="{FF2B5EF4-FFF2-40B4-BE49-F238E27FC236}">
                <a16:creationId xmlns:a16="http://schemas.microsoft.com/office/drawing/2014/main" id="{4C18B030-08A5-F65D-E43E-093A01088EC8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– p.121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9EC7F-44C8-F9E4-A09A-3EA9CEF7C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/>
        </p:blipFill>
        <p:spPr>
          <a:xfrm>
            <a:off x="10529888" y="184945"/>
            <a:ext cx="1431096" cy="11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1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4679</TotalTime>
  <Words>782</Words>
  <Application>Microsoft Macintosh PowerPoint</Application>
  <PresentationFormat>Widescreen</PresentationFormat>
  <Paragraphs>89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Carter One</vt:lpstr>
      <vt:lpstr>System Font Regular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Thanh Hang Tham</cp:lastModifiedBy>
  <cp:revision>400</cp:revision>
  <dcterms:created xsi:type="dcterms:W3CDTF">2023-11-28T02:26:41Z</dcterms:created>
  <dcterms:modified xsi:type="dcterms:W3CDTF">2024-11-15T08:42:57Z</dcterms:modified>
</cp:coreProperties>
</file>