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66" r:id="rId4"/>
    <p:sldId id="267" r:id="rId5"/>
    <p:sldId id="513" r:id="rId6"/>
    <p:sldId id="499" r:id="rId7"/>
    <p:sldId id="520" r:id="rId8"/>
    <p:sldId id="258" r:id="rId9"/>
    <p:sldId id="259" r:id="rId10"/>
    <p:sldId id="261" r:id="rId11"/>
    <p:sldId id="260" r:id="rId12"/>
    <p:sldId id="263" r:id="rId13"/>
    <p:sldId id="514" r:id="rId14"/>
    <p:sldId id="515" r:id="rId15"/>
    <p:sldId id="516" r:id="rId16"/>
    <p:sldId id="517" r:id="rId17"/>
    <p:sldId id="518" r:id="rId18"/>
    <p:sldId id="519" r:id="rId19"/>
    <p:sldId id="522" r:id="rId20"/>
    <p:sldId id="523" r:id="rId21"/>
    <p:sldId id="302" r:id="rId22"/>
    <p:sldId id="301" r:id="rId23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438"/>
    <a:srgbClr val="F9C032"/>
    <a:srgbClr val="C95C05"/>
    <a:srgbClr val="F78437"/>
    <a:srgbClr val="D67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38"/>
    <p:restoredTop sz="95118"/>
  </p:normalViewPr>
  <p:slideViewPr>
    <p:cSldViewPr snapToGrid="0" snapToObjects="1">
      <p:cViewPr varScale="1">
        <p:scale>
          <a:sx n="83" d="100"/>
          <a:sy n="83" d="100"/>
        </p:scale>
        <p:origin x="2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28E6B-35A5-0542-AC09-160C8FE6ABE5}" type="datetimeFigureOut">
              <a:rPr lang="en-VN" smtClean="0"/>
              <a:t>09/24/2024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F597-DE83-D24C-95D9-9E6430AD710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5841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F290A26-42EE-4B99-9617-DD295061D037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F290A26-42EE-4B99-9617-DD295061D037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F290A26-42EE-4B99-9617-DD295061D037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F290A26-42EE-4B99-9617-DD295061D037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F290A26-42EE-4B99-9617-DD295061D037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F290A26-42EE-4B99-9617-DD295061D037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14756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F290A26-42EE-4B99-9617-DD295061D037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383391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F290A26-42EE-4B99-9617-DD295061D037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56171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2B71-D28B-1C42-BA8C-5D07633D4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53218-2A88-1849-9326-6485B3864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3933-8003-8A41-B962-8E4E70E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09/24/2024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2DA6-657E-E942-85AA-6C4CABA7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1084-ABB7-5045-9553-3138A76B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13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FAF8-0A65-3141-AB8B-A7EB5893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3443-BC0C-0F47-A913-0C526ADB9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F0BA-4597-6840-AE53-A1655017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09/24/2024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69E4-3054-E64E-9DB9-1360B11C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149C-876D-5A47-9A87-25EDCCFC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15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9D083-0B8A-9246-AE1D-7C301F0B9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B21D4-4C92-A942-9E3D-D362D8602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B798-DDFE-0945-9D1D-0374F97E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09/24/2024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84C8-E921-B646-BD32-73256EC6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9E25-D7B7-644D-974E-D8C13EA4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597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  <a:t>24/09/2024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0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  <a:t>24/09/2024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0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  <a:t>24/09/2024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03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  <a:t>24/09/2024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1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  <a:t>24/09/2024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52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  <a:t>24/09/2024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1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  <a:t>24/09/2024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2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  <a:t>24/09/2024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6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08CF-7CAC-0243-85BB-6FAA0FE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1184-B1C9-C84A-AC28-64088836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8A50-A310-8E44-9B95-6755587A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09/24/2024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D914-245C-B447-937B-4DDA91C9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0253-5905-FE41-BD94-4EA65B41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524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  <a:t>24/09/2024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6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  <a:t>24/09/2024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9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  <a:t>24/09/2024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7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7512-800C-3B4D-8F3E-00541DCE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36E75-8DF7-3844-951E-2A1965A52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33B8-035B-AB41-93F5-48166DC8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09/24/2024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C78A-2609-AF49-AD54-0465CD53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969B-6FEA-6C44-B10E-BD5797B6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909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94D6-F8D3-CF44-B5AF-F606F08A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3439-00AC-4949-8F93-482DA808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9940C-5FCA-9F41-98B8-6DEDCBA4F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073DD-1134-574B-AE73-78B58AB9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09/24/2024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4FE18-C5D6-9D4E-BF10-D695A6F3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260C4-BB28-3541-8B96-BB48EC6C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760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9B51-12B1-4740-9770-A28EBCA6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87EDD-F2E9-5E44-9698-EBABAF88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E509C-BDA3-804D-B909-E6D02345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1C67D-CCFD-1B4C-B834-9E4C39EF5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BC66-3FFE-4841-9A81-4C17E6AAA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AFB3E-75C6-1E43-A929-9303D388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09/24/2024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D531E-9A71-8549-876B-8BEFC36D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DDB24-3E2E-C340-9627-637BFF4A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77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8B9F-E924-654F-AAE8-74AA673F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2CD5E-B4EF-FB47-8398-BBF8BED1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09/24/2024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EC918-2BA0-174A-A7FE-3310BF2F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3B8A6-28C6-FC45-908E-586EED32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29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6C021-BC14-F543-BEA8-3ECBA6B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09/24/2024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ABC50-41AC-7C47-9711-C9DEB4E8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3A2FF-B620-924C-8C2F-7A6E137A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87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4888-6F32-6A44-8215-FFA8AD8C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6429-66EB-EE43-BC52-1E4BB479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90DFD-051B-E84B-B9D5-E7ABA398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3EE3C-E4B0-2E49-BBBD-A963A117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09/24/2024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7A4ED-DE07-0542-9F05-FCB0E0CE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CA77-CEB9-F445-8A43-430AAA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807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3421-1800-914B-9777-E7EF01B6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B7EF7-EF9A-5945-AD2C-6012BE244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F5E80-212C-E144-A728-5CE570A9B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53433-6B63-0649-B8F9-B86A84E8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09/24/2024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42F6C-E31A-CF47-9888-944E4167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B252-186F-EF45-8BA3-97414DBB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276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59B08-B414-FE42-8E47-67143C8F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1514-C9A6-2340-B3B1-FD6DCC33F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BC3F-3629-C647-87B6-EEEC1F6BD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VN" smtClean="0"/>
              <a:t>09/24/2024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C94B-BF89-F34A-BBC3-1DC2D62C0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A608F-CE39-1247-9355-A76C7AC81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329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FFEBC-5578-480C-92FD-4BEB909EC396}" type="datetimeFigureOut">
              <a:rPr lang="es-ES" smtClean="0"/>
              <a:t>24/09/2024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A2B7-5484-4E48-A664-9B399A1ED6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6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p3"/><Relationship Id="rId13" Type="http://schemas.openxmlformats.org/officeDocument/2006/relationships/image" Target="../media/image9.png"/><Relationship Id="rId3" Type="http://schemas.microsoft.com/office/2007/relationships/media" Target="../media/media20.mp3"/><Relationship Id="rId7" Type="http://schemas.microsoft.com/office/2007/relationships/media" Target="../media/media22.mp3"/><Relationship Id="rId12" Type="http://schemas.openxmlformats.org/officeDocument/2006/relationships/audio" Target="../media/audio3.wav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audio" Target="../media/media21.mp3"/><Relationship Id="rId11" Type="http://schemas.openxmlformats.org/officeDocument/2006/relationships/audio" Target="../media/audio2.wav"/><Relationship Id="rId5" Type="http://schemas.microsoft.com/office/2007/relationships/media" Target="../media/media21.mp3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0.mp3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13" Type="http://schemas.openxmlformats.org/officeDocument/2006/relationships/image" Target="../media/image9.png"/><Relationship Id="rId3" Type="http://schemas.microsoft.com/office/2007/relationships/media" Target="../media/media23.mp3"/><Relationship Id="rId7" Type="http://schemas.microsoft.com/office/2007/relationships/media" Target="../media/media24.mp3"/><Relationship Id="rId12" Type="http://schemas.openxmlformats.org/officeDocument/2006/relationships/audio" Target="../media/audio3.wav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audio" Target="../media/media17.mp3"/><Relationship Id="rId11" Type="http://schemas.openxmlformats.org/officeDocument/2006/relationships/audio" Target="../media/audio2.wav"/><Relationship Id="rId5" Type="http://schemas.microsoft.com/office/2007/relationships/media" Target="../media/media17.mp3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3.mp3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p3"/><Relationship Id="rId13" Type="http://schemas.openxmlformats.org/officeDocument/2006/relationships/image" Target="../media/image9.png"/><Relationship Id="rId3" Type="http://schemas.microsoft.com/office/2007/relationships/media" Target="../media/media26.mp3"/><Relationship Id="rId7" Type="http://schemas.microsoft.com/office/2007/relationships/media" Target="../media/media27.mp3"/><Relationship Id="rId12" Type="http://schemas.openxmlformats.org/officeDocument/2006/relationships/audio" Target="../media/audio3.wav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audio" Target="../media/media19.mp3"/><Relationship Id="rId11" Type="http://schemas.openxmlformats.org/officeDocument/2006/relationships/audio" Target="../media/audio2.wav"/><Relationship Id="rId5" Type="http://schemas.microsoft.com/office/2007/relationships/media" Target="../media/media19.mp3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6.mp3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image" Target="../media/image9.png"/><Relationship Id="rId3" Type="http://schemas.microsoft.com/office/2007/relationships/media" Target="../media/media16.mp3"/><Relationship Id="rId7" Type="http://schemas.microsoft.com/office/2007/relationships/media" Target="../media/media14.mp3"/><Relationship Id="rId12" Type="http://schemas.openxmlformats.org/officeDocument/2006/relationships/audio" Target="../media/audio3.wav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audio" Target="../media/media23.mp3"/><Relationship Id="rId11" Type="http://schemas.openxmlformats.org/officeDocument/2006/relationships/audio" Target="../media/audio2.wav"/><Relationship Id="rId5" Type="http://schemas.microsoft.com/office/2007/relationships/media" Target="../media/media23.mp3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16.mp3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em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slideLayout" Target="../slideLayouts/slideLayout2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p3"/><Relationship Id="rId13" Type="http://schemas.openxmlformats.org/officeDocument/2006/relationships/image" Target="../media/image9.png"/><Relationship Id="rId3" Type="http://schemas.microsoft.com/office/2007/relationships/media" Target="../media/media13.mp3"/><Relationship Id="rId7" Type="http://schemas.microsoft.com/office/2007/relationships/media" Target="../media/media15.mp3"/><Relationship Id="rId12" Type="http://schemas.openxmlformats.org/officeDocument/2006/relationships/audio" Target="../media/audio3.wav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audio" Target="../media/media14.mp3"/><Relationship Id="rId11" Type="http://schemas.openxmlformats.org/officeDocument/2006/relationships/audio" Target="../media/audio2.wav"/><Relationship Id="rId5" Type="http://schemas.microsoft.com/office/2007/relationships/media" Target="../media/media14.mp3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13.mp3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image" Target="../media/image9.png"/><Relationship Id="rId3" Type="http://schemas.microsoft.com/office/2007/relationships/media" Target="../media/media17.mp3"/><Relationship Id="rId7" Type="http://schemas.microsoft.com/office/2007/relationships/media" Target="../media/media14.mp3"/><Relationship Id="rId12" Type="http://schemas.openxmlformats.org/officeDocument/2006/relationships/audio" Target="../media/audio3.wav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audio" Target="../media/media18.mp3"/><Relationship Id="rId11" Type="http://schemas.openxmlformats.org/officeDocument/2006/relationships/audio" Target="../media/audio2.wav"/><Relationship Id="rId5" Type="http://schemas.microsoft.com/office/2007/relationships/media" Target="../media/media18.mp3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17.mp3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6EFD3A-3CA5-DE4C-9EDF-C318732F5AE6}"/>
              </a:ext>
            </a:extLst>
          </p:cNvPr>
          <p:cNvSpPr/>
          <p:nvPr/>
        </p:nvSpPr>
        <p:spPr>
          <a:xfrm>
            <a:off x="1957389" y="2286670"/>
            <a:ext cx="8143874" cy="2114550"/>
          </a:xfrm>
          <a:prstGeom prst="roundRect">
            <a:avLst/>
          </a:prstGeom>
          <a:solidFill>
            <a:srgbClr val="E2F3DB"/>
          </a:solidFill>
          <a:ln w="28575">
            <a:solidFill>
              <a:srgbClr val="BD4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UNIT 2 – PICNIC TIME!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Lesson 4 – Phonics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2F57D-A8FA-A340-ABF5-15DB1A6E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806" y="3514055"/>
            <a:ext cx="4935669" cy="347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7E8B14-5479-9045-A54B-1A11C98DD3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42" r="15060"/>
          <a:stretch/>
        </p:blipFill>
        <p:spPr>
          <a:xfrm>
            <a:off x="8986838" y="3733739"/>
            <a:ext cx="2943224" cy="30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54 Grupo"/>
          <p:cNvGrpSpPr>
            <a:grpSpLocks/>
          </p:cNvGrpSpPr>
          <p:nvPr/>
        </p:nvGrpSpPr>
        <p:grpSpPr bwMode="auto">
          <a:xfrm>
            <a:off x="3048871" y="-1597668"/>
            <a:ext cx="4071938" cy="6877521"/>
            <a:chOff x="5435899" y="-1490662"/>
            <a:chExt cx="4071937" cy="6877521"/>
          </a:xfrm>
        </p:grpSpPr>
        <p:grpSp>
          <p:nvGrpSpPr>
            <p:cNvPr id="56" name="34 Grupo"/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056" y="3575917"/>
              <a:ext cx="1974189" cy="1810942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>
            <a:grpSpLocks/>
          </p:cNvGrpSpPr>
          <p:nvPr/>
        </p:nvGrpSpPr>
        <p:grpSpPr bwMode="auto">
          <a:xfrm>
            <a:off x="3030582" y="-1552745"/>
            <a:ext cx="4071938" cy="6362700"/>
            <a:chOff x="221097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62 Grupo"/>
          <p:cNvGrpSpPr>
            <a:grpSpLocks/>
          </p:cNvGrpSpPr>
          <p:nvPr/>
        </p:nvGrpSpPr>
        <p:grpSpPr bwMode="auto">
          <a:xfrm>
            <a:off x="3930608" y="3398443"/>
            <a:ext cx="2178308" cy="2072107"/>
            <a:chOff x="1075260" y="5122863"/>
            <a:chExt cx="1480219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1075260" y="5685742"/>
              <a:ext cx="1454100" cy="7062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enjoy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66" name="65 Grupo"/>
          <p:cNvGrpSpPr>
            <a:grpSpLocks/>
          </p:cNvGrpSpPr>
          <p:nvPr/>
        </p:nvGrpSpPr>
        <p:grpSpPr bwMode="auto">
          <a:xfrm>
            <a:off x="630062" y="2404269"/>
            <a:ext cx="2225429" cy="1785938"/>
            <a:chOff x="3107993" y="5100656"/>
            <a:chExt cx="1579394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3107993" y="5589058"/>
              <a:ext cx="1579394" cy="819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spicy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70" name="69 Grupo"/>
          <p:cNvGrpSpPr>
            <a:grpSpLocks/>
          </p:cNvGrpSpPr>
          <p:nvPr/>
        </p:nvGrpSpPr>
        <p:grpSpPr bwMode="auto">
          <a:xfrm>
            <a:off x="6754749" y="1134594"/>
            <a:ext cx="2273673" cy="2026989"/>
            <a:chOff x="3203848" y="5100656"/>
            <a:chExt cx="1535455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3203848" y="5636328"/>
              <a:ext cx="1535455" cy="721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sugar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73" name="72 Grupo"/>
          <p:cNvGrpSpPr>
            <a:grpSpLocks/>
          </p:cNvGrpSpPr>
          <p:nvPr/>
        </p:nvGrpSpPr>
        <p:grpSpPr bwMode="auto">
          <a:xfrm>
            <a:off x="7998755" y="3582952"/>
            <a:ext cx="2273673" cy="2026989"/>
            <a:chOff x="3203848" y="5100656"/>
            <a:chExt cx="1439863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215430" y="5680808"/>
              <a:ext cx="1300082" cy="721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salty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2825395" y="5861837"/>
            <a:ext cx="64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Stressed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on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second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syllable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9840416" y="5571204"/>
            <a:ext cx="1367531" cy="84845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9840416" y="5733823"/>
            <a:ext cx="1543082" cy="52322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CHECK</a:t>
            </a:r>
            <a:endParaRPr lang="es-E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Rectangle: Rounded Corners 13">
            <a:extLst>
              <a:ext uri="{FF2B5EF4-FFF2-40B4-BE49-F238E27FC236}">
                <a16:creationId xmlns:a16="http://schemas.microsoft.com/office/drawing/2014/main" id="{AE387567-85F1-3B49-AE13-68D58AA3C3F3}"/>
              </a:ext>
            </a:extLst>
          </p:cNvPr>
          <p:cNvSpPr/>
          <p:nvPr/>
        </p:nvSpPr>
        <p:spPr>
          <a:xfrm>
            <a:off x="9479666" y="609224"/>
            <a:ext cx="2015713" cy="653906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SG" sz="4000" b="1" kern="0" dirty="0">
                <a:solidFill>
                  <a:srgbClr val="FFFFFF"/>
                </a:solidFill>
                <a:sym typeface="Arial"/>
              </a:rPr>
              <a:t>LISTEN</a:t>
            </a:r>
            <a:endParaRPr kumimoji="0" lang="en-SG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2" name="17036435499582dygwzkk-voicemaker.in-speech.mp3" descr="17036435499582dygwzkk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FE41E9AA-CE13-A049-BC64-C4D0F7590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57796" y="6968535"/>
            <a:ext cx="812800" cy="812800"/>
          </a:xfrm>
          <a:prstGeom prst="rect">
            <a:avLst/>
          </a:prstGeom>
        </p:spPr>
      </p:pic>
      <p:pic>
        <p:nvPicPr>
          <p:cNvPr id="3" name="1703643674358u6l91t7-voicemaker.in-speech.mp3" descr="1703643674358u6l91t7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63FBF460-6915-9543-AD26-914FD0645E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19838" y="7049770"/>
            <a:ext cx="812800" cy="812800"/>
          </a:xfrm>
          <a:prstGeom prst="rect">
            <a:avLst/>
          </a:prstGeom>
        </p:spPr>
      </p:pic>
      <p:pic>
        <p:nvPicPr>
          <p:cNvPr id="4" name="1703643727045srn8hqpi-voicemaker.in-speech.mp3" descr="1703643727045srn8hqpi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10FF5ED1-2F04-A64F-AB8D-B307D49771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83914" y="7027884"/>
            <a:ext cx="812800" cy="812800"/>
          </a:xfrm>
          <a:prstGeom prst="rect">
            <a:avLst/>
          </a:prstGeom>
        </p:spPr>
      </p:pic>
      <p:pic>
        <p:nvPicPr>
          <p:cNvPr id="5" name="1703643783978oifms7vb-voicemaker.in-speech.mp3" descr="1703643783978oifms7vb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2EB5069E-C987-644D-B5E9-94677EEB9E5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45956" y="7021724"/>
            <a:ext cx="812800" cy="8128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2BCA05A-DCD7-2148-8A8F-D519F3223461}"/>
              </a:ext>
            </a:extLst>
          </p:cNvPr>
          <p:cNvSpPr txBox="1"/>
          <p:nvPr/>
        </p:nvSpPr>
        <p:spPr>
          <a:xfrm>
            <a:off x="3930608" y="6453535"/>
            <a:ext cx="457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</a:rPr>
              <a:t>Click on “Listen”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0433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54 Grupo"/>
          <p:cNvGrpSpPr>
            <a:grpSpLocks/>
          </p:cNvGrpSpPr>
          <p:nvPr/>
        </p:nvGrpSpPr>
        <p:grpSpPr bwMode="auto">
          <a:xfrm>
            <a:off x="7358585" y="-2816379"/>
            <a:ext cx="4090766" cy="7137529"/>
            <a:chOff x="5386682" y="-1490662"/>
            <a:chExt cx="4071937" cy="6829424"/>
          </a:xfrm>
          <a:effectLst/>
        </p:grpSpPr>
        <p:grpSp>
          <p:nvGrpSpPr>
            <p:cNvPr id="56" name="34 Grupo"/>
            <p:cNvGrpSpPr>
              <a:grpSpLocks/>
            </p:cNvGrpSpPr>
            <p:nvPr/>
          </p:nvGrpSpPr>
          <p:grpSpPr bwMode="auto">
            <a:xfrm>
              <a:off x="5386682" y="-1490662"/>
              <a:ext cx="4071937" cy="6330157"/>
              <a:chOff x="171880" y="81756"/>
              <a:chExt cx="4071938" cy="6330157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71880" y="2963863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880" y="3551238"/>
              <a:ext cx="1948659" cy="1787524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>
            <a:grpSpLocks/>
          </p:cNvGrpSpPr>
          <p:nvPr/>
        </p:nvGrpSpPr>
        <p:grpSpPr bwMode="auto">
          <a:xfrm>
            <a:off x="7238968" y="-2816379"/>
            <a:ext cx="4512632" cy="6574797"/>
            <a:chOff x="-459493" y="81756"/>
            <a:chExt cx="4071938" cy="6362700"/>
          </a:xfrm>
          <a:effectLst/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-459493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62 Grupo"/>
          <p:cNvGrpSpPr>
            <a:grpSpLocks/>
          </p:cNvGrpSpPr>
          <p:nvPr/>
        </p:nvGrpSpPr>
        <p:grpSpPr bwMode="auto">
          <a:xfrm>
            <a:off x="7807054" y="2406064"/>
            <a:ext cx="2949871" cy="1915091"/>
            <a:chOff x="834772" y="5122863"/>
            <a:chExt cx="1952257" cy="1320800"/>
          </a:xfrm>
          <a:effectLst/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834772" y="5670577"/>
              <a:ext cx="1952257" cy="764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veggies</a:t>
              </a:r>
              <a:endParaRPr lang="es-ES" sz="80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66" name="65 Grupo"/>
          <p:cNvGrpSpPr>
            <a:grpSpLocks/>
          </p:cNvGrpSpPr>
          <p:nvPr/>
        </p:nvGrpSpPr>
        <p:grpSpPr bwMode="auto">
          <a:xfrm>
            <a:off x="380887" y="3003803"/>
            <a:ext cx="3264864" cy="1931026"/>
            <a:chOff x="2542550" y="4848586"/>
            <a:chExt cx="2145876" cy="137814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556" y="484858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2542550" y="5435968"/>
              <a:ext cx="2145876" cy="790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forget</a:t>
              </a:r>
              <a:endParaRPr lang="es-ES" sz="80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70" name="69 Grupo"/>
          <p:cNvGrpSpPr>
            <a:grpSpLocks/>
          </p:cNvGrpSpPr>
          <p:nvPr/>
        </p:nvGrpSpPr>
        <p:grpSpPr bwMode="auto">
          <a:xfrm>
            <a:off x="2931805" y="1129847"/>
            <a:ext cx="3264864" cy="2299153"/>
            <a:chOff x="2936201" y="5100656"/>
            <a:chExt cx="2041544" cy="1378472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2936201" y="5814822"/>
              <a:ext cx="2041544" cy="664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because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73" name="72 Grupo"/>
          <p:cNvGrpSpPr>
            <a:grpSpLocks/>
          </p:cNvGrpSpPr>
          <p:nvPr/>
        </p:nvGrpSpPr>
        <p:grpSpPr bwMode="auto">
          <a:xfrm>
            <a:off x="5349931" y="3717026"/>
            <a:ext cx="2949871" cy="1908063"/>
            <a:chOff x="2842669" y="5100656"/>
            <a:chExt cx="2162220" cy="1361753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2842669" y="5671651"/>
              <a:ext cx="2162220" cy="790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arrive</a:t>
              </a:r>
              <a:endParaRPr lang="es-ES" sz="72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3114776" y="5803162"/>
            <a:ext cx="596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Stressed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on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first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syllable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9819869" y="5567714"/>
            <a:ext cx="1383878" cy="88390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9819869" y="5690960"/>
            <a:ext cx="1543082" cy="52322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CHECK</a:t>
            </a:r>
            <a:endParaRPr lang="es-E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Rectangle: Rounded Corners 13">
            <a:extLst>
              <a:ext uri="{FF2B5EF4-FFF2-40B4-BE49-F238E27FC236}">
                <a16:creationId xmlns:a16="http://schemas.microsoft.com/office/drawing/2014/main" id="{37203815-674D-BF47-86FE-35BD5CCBDC8A}"/>
              </a:ext>
            </a:extLst>
          </p:cNvPr>
          <p:cNvSpPr/>
          <p:nvPr/>
        </p:nvSpPr>
        <p:spPr>
          <a:xfrm>
            <a:off x="9549344" y="579243"/>
            <a:ext cx="2015713" cy="653906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SG" sz="4000" b="1" kern="0" dirty="0">
                <a:solidFill>
                  <a:srgbClr val="FFFFFF"/>
                </a:solidFill>
                <a:sym typeface="Arial"/>
              </a:rPr>
              <a:t>LISTEN</a:t>
            </a:r>
            <a:endParaRPr kumimoji="0" lang="en-SG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2" name="1703642320394u8al8bo-voicemaker.in-speech.mp3" descr="1703642320394u8al8bo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0A550486-A3AD-0D4F-A7FD-AE91FB2E7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78857" y="7055757"/>
            <a:ext cx="812800" cy="812800"/>
          </a:xfrm>
          <a:prstGeom prst="rect">
            <a:avLst/>
          </a:prstGeom>
        </p:spPr>
      </p:pic>
      <p:pic>
        <p:nvPicPr>
          <p:cNvPr id="3" name="1703643960472bxnpfhu-voicemaker.in-speech.mp3" descr="1703643960472bxnpfhu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8EB9D94D-63B6-9948-B0B7-DC72FDD07E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25405" y="7041209"/>
            <a:ext cx="812800" cy="812800"/>
          </a:xfrm>
          <a:prstGeom prst="rect">
            <a:avLst/>
          </a:prstGeom>
        </p:spPr>
      </p:pic>
      <p:pic>
        <p:nvPicPr>
          <p:cNvPr id="4" name="1703643240485y2fo5w5-voicemaker.in-speech.mp3" descr="1703643240485y2fo5w5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7788F67F-55E0-6642-908C-7BBA0E863C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51437" y="7090195"/>
            <a:ext cx="812800" cy="812800"/>
          </a:xfrm>
          <a:prstGeom prst="rect">
            <a:avLst/>
          </a:prstGeom>
        </p:spPr>
      </p:pic>
      <p:pic>
        <p:nvPicPr>
          <p:cNvPr id="5" name="170364407518538x77y0y-voicemaker.in-speech.mp3" descr="170364407518538x77y0y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B0B19F8C-0AB2-A64A-BA68-DFA6545C25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49678" y="7108876"/>
            <a:ext cx="812800" cy="8128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84BAC4D-A2B9-0D4C-9EDB-7C8361E01434}"/>
              </a:ext>
            </a:extLst>
          </p:cNvPr>
          <p:cNvSpPr txBox="1"/>
          <p:nvPr/>
        </p:nvSpPr>
        <p:spPr>
          <a:xfrm>
            <a:off x="3930608" y="6453535"/>
            <a:ext cx="457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</a:rPr>
              <a:t>Click on “Listen”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6173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54 Grupo"/>
          <p:cNvGrpSpPr>
            <a:grpSpLocks/>
          </p:cNvGrpSpPr>
          <p:nvPr/>
        </p:nvGrpSpPr>
        <p:grpSpPr bwMode="auto">
          <a:xfrm>
            <a:off x="4976390" y="-1444350"/>
            <a:ext cx="4589934" cy="7039220"/>
            <a:chOff x="5435899" y="-1490662"/>
            <a:chExt cx="4071937" cy="6362700"/>
          </a:xfrm>
        </p:grpSpPr>
        <p:grpSp>
          <p:nvGrpSpPr>
            <p:cNvPr id="56" name="34 Grupo"/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>
            <a:grpSpLocks/>
          </p:cNvGrpSpPr>
          <p:nvPr/>
        </p:nvGrpSpPr>
        <p:grpSpPr bwMode="auto">
          <a:xfrm>
            <a:off x="5050600" y="-1150527"/>
            <a:ext cx="4324446" cy="6601979"/>
            <a:chOff x="221097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62 Grupo"/>
          <p:cNvGrpSpPr>
            <a:grpSpLocks/>
          </p:cNvGrpSpPr>
          <p:nvPr/>
        </p:nvGrpSpPr>
        <p:grpSpPr bwMode="auto">
          <a:xfrm>
            <a:off x="5032044" y="4052233"/>
            <a:ext cx="3714604" cy="1683879"/>
            <a:chOff x="93218" y="5042673"/>
            <a:chExt cx="3714475" cy="1683879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549" y="5042673"/>
              <a:ext cx="1788152" cy="16402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93218" y="5618556"/>
              <a:ext cx="371447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enjoy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66" name="65 Grupo"/>
          <p:cNvGrpSpPr>
            <a:grpSpLocks/>
          </p:cNvGrpSpPr>
          <p:nvPr/>
        </p:nvGrpSpPr>
        <p:grpSpPr bwMode="auto">
          <a:xfrm>
            <a:off x="559702" y="3293227"/>
            <a:ext cx="3362192" cy="1800167"/>
            <a:chOff x="2778927" y="4820024"/>
            <a:chExt cx="3362193" cy="1800167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762" y="4820024"/>
              <a:ext cx="1832332" cy="168081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2778927" y="5512195"/>
              <a:ext cx="336219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kitchen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70" name="69 Grupo"/>
          <p:cNvGrpSpPr>
            <a:grpSpLocks/>
          </p:cNvGrpSpPr>
          <p:nvPr/>
        </p:nvGrpSpPr>
        <p:grpSpPr bwMode="auto">
          <a:xfrm>
            <a:off x="2531794" y="1348532"/>
            <a:ext cx="2936353" cy="1856581"/>
            <a:chOff x="2143459" y="4606373"/>
            <a:chExt cx="2936354" cy="1856581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511" y="4606373"/>
              <a:ext cx="1917314" cy="175877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2143459" y="5354958"/>
              <a:ext cx="293635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English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73" name="72 Grupo"/>
          <p:cNvGrpSpPr>
            <a:grpSpLocks/>
          </p:cNvGrpSpPr>
          <p:nvPr/>
        </p:nvGrpSpPr>
        <p:grpSpPr bwMode="auto">
          <a:xfrm>
            <a:off x="8666684" y="2148370"/>
            <a:ext cx="2817823" cy="1641103"/>
            <a:chOff x="2809998" y="5100656"/>
            <a:chExt cx="2227563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2809998" y="5486980"/>
              <a:ext cx="2227563" cy="891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garden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2724994" y="5790171"/>
            <a:ext cx="693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Stressed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on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second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syllable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10075595" y="5451452"/>
            <a:ext cx="1325526" cy="92300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10077655" y="5583611"/>
            <a:ext cx="1417724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CHECK</a:t>
            </a:r>
            <a:endParaRPr lang="es-E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Rectangle: Rounded Corners 13">
            <a:extLst>
              <a:ext uri="{FF2B5EF4-FFF2-40B4-BE49-F238E27FC236}">
                <a16:creationId xmlns:a16="http://schemas.microsoft.com/office/drawing/2014/main" id="{C6E61DF2-6F36-794B-9406-199531EEEDAE}"/>
              </a:ext>
            </a:extLst>
          </p:cNvPr>
          <p:cNvSpPr/>
          <p:nvPr/>
        </p:nvSpPr>
        <p:spPr>
          <a:xfrm>
            <a:off x="9479666" y="609224"/>
            <a:ext cx="2015713" cy="653906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SG" sz="4000" b="1" kern="0" dirty="0">
                <a:solidFill>
                  <a:srgbClr val="FFFFFF"/>
                </a:solidFill>
                <a:sym typeface="Arial"/>
              </a:rPr>
              <a:t>LISTEN</a:t>
            </a:r>
            <a:endParaRPr kumimoji="0" lang="en-SG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2" name="1703644445406m5lasaxp-voicemaker.in-speech.mp3" descr="1703644445406m5lasaxp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9613A69F-5E3C-D749-94BC-8C63AB761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34398" y="7202715"/>
            <a:ext cx="812800" cy="812800"/>
          </a:xfrm>
          <a:prstGeom prst="rect">
            <a:avLst/>
          </a:prstGeom>
        </p:spPr>
      </p:pic>
      <p:pic>
        <p:nvPicPr>
          <p:cNvPr id="3" name="1703644500821298ow5jn-voicemaker.in-speech.mp3" descr="1703644500821298ow5jn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420A61CD-1EC5-324D-8296-FA173CDA87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81960" y="7094092"/>
            <a:ext cx="812800" cy="812800"/>
          </a:xfrm>
          <a:prstGeom prst="rect">
            <a:avLst/>
          </a:prstGeom>
        </p:spPr>
      </p:pic>
      <p:pic>
        <p:nvPicPr>
          <p:cNvPr id="4" name="17036435499582dygwzkk-voicemaker.in-speech.mp3" descr="17036435499582dygwzkk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9C9A258D-C2CF-6944-9FB0-815B2D9400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38361" y="6993839"/>
            <a:ext cx="812800" cy="812800"/>
          </a:xfrm>
          <a:prstGeom prst="rect">
            <a:avLst/>
          </a:prstGeom>
        </p:spPr>
      </p:pic>
      <p:pic>
        <p:nvPicPr>
          <p:cNvPr id="5" name="17036446295635abwpac-voicemaker.in-speech.mp3" descr="17036446295635abwpac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3F40D402-CD22-B74D-AC40-29D6221018F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61711" y="7058221"/>
            <a:ext cx="812800" cy="812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8F1AA09-9D4D-0C4D-8DAC-0309A30A253C}"/>
              </a:ext>
            </a:extLst>
          </p:cNvPr>
          <p:cNvSpPr txBox="1"/>
          <p:nvPr/>
        </p:nvSpPr>
        <p:spPr>
          <a:xfrm>
            <a:off x="3930608" y="6453535"/>
            <a:ext cx="457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</a:rPr>
              <a:t>Click on “Listen”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1829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54 Grupo"/>
          <p:cNvGrpSpPr>
            <a:grpSpLocks/>
          </p:cNvGrpSpPr>
          <p:nvPr/>
        </p:nvGrpSpPr>
        <p:grpSpPr bwMode="auto">
          <a:xfrm>
            <a:off x="3048871" y="-1597668"/>
            <a:ext cx="4071938" cy="6877521"/>
            <a:chOff x="5435899" y="-1490662"/>
            <a:chExt cx="4071937" cy="6877521"/>
          </a:xfrm>
        </p:grpSpPr>
        <p:grpSp>
          <p:nvGrpSpPr>
            <p:cNvPr id="56" name="34 Grupo"/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056" y="3575917"/>
              <a:ext cx="1974189" cy="1810942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>
            <a:grpSpLocks/>
          </p:cNvGrpSpPr>
          <p:nvPr/>
        </p:nvGrpSpPr>
        <p:grpSpPr bwMode="auto">
          <a:xfrm>
            <a:off x="3030582" y="-1552745"/>
            <a:ext cx="4071938" cy="6362700"/>
            <a:chOff x="221097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62 Grupo"/>
          <p:cNvGrpSpPr>
            <a:grpSpLocks/>
          </p:cNvGrpSpPr>
          <p:nvPr/>
        </p:nvGrpSpPr>
        <p:grpSpPr bwMode="auto">
          <a:xfrm>
            <a:off x="3930608" y="3398443"/>
            <a:ext cx="2178308" cy="2072107"/>
            <a:chOff x="1075260" y="5122863"/>
            <a:chExt cx="1480219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1075260" y="5685742"/>
              <a:ext cx="1454100" cy="7062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66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salad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66" name="65 Grupo"/>
          <p:cNvGrpSpPr>
            <a:grpSpLocks/>
          </p:cNvGrpSpPr>
          <p:nvPr/>
        </p:nvGrpSpPr>
        <p:grpSpPr bwMode="auto">
          <a:xfrm>
            <a:off x="66631" y="2404270"/>
            <a:ext cx="3413964" cy="1874148"/>
            <a:chOff x="2708124" y="5100656"/>
            <a:chExt cx="2422901" cy="1386036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2708124" y="5667268"/>
              <a:ext cx="2422901" cy="819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forget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70" name="69 Grupo"/>
          <p:cNvGrpSpPr>
            <a:grpSpLocks/>
          </p:cNvGrpSpPr>
          <p:nvPr/>
        </p:nvGrpSpPr>
        <p:grpSpPr bwMode="auto">
          <a:xfrm>
            <a:off x="6824281" y="782360"/>
            <a:ext cx="3212538" cy="2026989"/>
            <a:chOff x="2875886" y="5100656"/>
            <a:chExt cx="2169488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2875886" y="5645172"/>
              <a:ext cx="2169488" cy="721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because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73" name="72 Grupo"/>
          <p:cNvGrpSpPr>
            <a:grpSpLocks/>
          </p:cNvGrpSpPr>
          <p:nvPr/>
        </p:nvGrpSpPr>
        <p:grpSpPr bwMode="auto">
          <a:xfrm>
            <a:off x="7339153" y="3582952"/>
            <a:ext cx="3433450" cy="2026989"/>
            <a:chOff x="2786137" y="5100656"/>
            <a:chExt cx="2174322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2786137" y="5655528"/>
              <a:ext cx="2174322" cy="721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between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2773133" y="5896442"/>
            <a:ext cx="64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Stressed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on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second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syllable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9840416" y="5571204"/>
            <a:ext cx="1367531" cy="84845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9840416" y="5733823"/>
            <a:ext cx="1543082" cy="52322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CHECK</a:t>
            </a:r>
            <a:endParaRPr lang="es-E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Rectangle: Rounded Corners 13">
            <a:extLst>
              <a:ext uri="{FF2B5EF4-FFF2-40B4-BE49-F238E27FC236}">
                <a16:creationId xmlns:a16="http://schemas.microsoft.com/office/drawing/2014/main" id="{3D1E19D4-F923-6A48-8957-6055BE5B3C7B}"/>
              </a:ext>
            </a:extLst>
          </p:cNvPr>
          <p:cNvSpPr/>
          <p:nvPr/>
        </p:nvSpPr>
        <p:spPr>
          <a:xfrm>
            <a:off x="9479666" y="609224"/>
            <a:ext cx="2015713" cy="653906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SG" sz="4000" b="1" kern="0" dirty="0">
                <a:solidFill>
                  <a:srgbClr val="FFFFFF"/>
                </a:solidFill>
                <a:sym typeface="Arial"/>
              </a:rPr>
              <a:t>LISTEN</a:t>
            </a:r>
            <a:endParaRPr kumimoji="0" lang="en-SG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3" name="1703644686733nvlopplf-voicemaker.in-speech.mp3" descr="1703644686733nvlopplf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3A41152E-28B7-2140-816D-F07934FF05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39438" y="6888636"/>
            <a:ext cx="812800" cy="812800"/>
          </a:xfrm>
          <a:prstGeom prst="rect">
            <a:avLst/>
          </a:prstGeom>
        </p:spPr>
      </p:pic>
      <p:pic>
        <p:nvPicPr>
          <p:cNvPr id="4" name="1703644707831p0xjqkf5-voicemaker.in-speech.mp3" descr="1703644707831p0xjqkf5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5933BFF2-D3A6-4A4A-9A2E-AFEF606EDE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80595" y="7022967"/>
            <a:ext cx="812800" cy="812800"/>
          </a:xfrm>
          <a:prstGeom prst="rect">
            <a:avLst/>
          </a:prstGeom>
        </p:spPr>
      </p:pic>
      <p:pic>
        <p:nvPicPr>
          <p:cNvPr id="5" name="17036447200473khbtx7j-voicemaker.in-speech.mp3" descr="17036447200473khbtx7j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C5D7C910-A8BF-E548-805E-91E7BF5996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94143" y="7076211"/>
            <a:ext cx="812800" cy="812800"/>
          </a:xfrm>
          <a:prstGeom prst="rect">
            <a:avLst/>
          </a:prstGeom>
        </p:spPr>
      </p:pic>
      <p:pic>
        <p:nvPicPr>
          <p:cNvPr id="6" name="17036446972073ht8puln-voicemaker.in-speech.mp3" descr="17036446972073ht8puln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86909DFC-5276-8343-8274-DB3696A8ADE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64079" y="6888636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B98820-469E-EE4F-B6DC-8186165894DC}"/>
              </a:ext>
            </a:extLst>
          </p:cNvPr>
          <p:cNvSpPr txBox="1"/>
          <p:nvPr/>
        </p:nvSpPr>
        <p:spPr>
          <a:xfrm>
            <a:off x="3930608" y="6453535"/>
            <a:ext cx="457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</a:rPr>
              <a:t>Click on “Listen”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7031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05868" y="711965"/>
            <a:ext cx="4978444" cy="4215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" name="Picture 2" descr="http://us.123rf.com/400wm/400/400/frenta/frenta1105/frenta110500032/9468539-texture--old-wooden-boards-of-brown-col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30"/>
          <a:stretch/>
        </p:blipFill>
        <p:spPr bwMode="auto">
          <a:xfrm rot="16200000">
            <a:off x="5896702" y="-4421207"/>
            <a:ext cx="372893" cy="91605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52D3E4-9EEB-A941-AA3A-16C6FA55E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840" y="4442421"/>
            <a:ext cx="111125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7E98F-AB91-C44A-9CAD-AFE3801FE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65" y="879306"/>
            <a:ext cx="11848869" cy="45115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EDC4CF-2CF5-6A4A-A072-6674B66921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442" r="15060"/>
          <a:stretch/>
        </p:blipFill>
        <p:spPr>
          <a:xfrm>
            <a:off x="10880900" y="-34013"/>
            <a:ext cx="1139534" cy="1175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24BA54-0261-5147-AF76-870D5F8928D0}"/>
              </a:ext>
            </a:extLst>
          </p:cNvPr>
          <p:cNvSpPr txBox="1"/>
          <p:nvPr/>
        </p:nvSpPr>
        <p:spPr>
          <a:xfrm>
            <a:off x="2352991" y="5383126"/>
            <a:ext cx="9667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Have students open their books and look at the task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Play the audio, students, look,  listen and repeat each of the four words in each group.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Play the audio again, students listen and circle the word which has a different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    stress from the other three words.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Click on “Answer” to show the answers to check. 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720B356-E044-9F41-A8EC-A13EB75268C8}"/>
              </a:ext>
            </a:extLst>
          </p:cNvPr>
          <p:cNvSpPr/>
          <p:nvPr/>
        </p:nvSpPr>
        <p:spPr>
          <a:xfrm>
            <a:off x="5451534" y="264052"/>
            <a:ext cx="2271880" cy="653906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SG" sz="4000" b="1" kern="0" dirty="0">
                <a:solidFill>
                  <a:srgbClr val="FFFFFF"/>
                </a:solidFill>
                <a:sym typeface="Arial"/>
              </a:rPr>
              <a:t>ANSWER</a:t>
            </a:r>
            <a:endParaRPr kumimoji="0" lang="en-SG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C5FC7B-7B12-5048-9F05-A6C85DDDD828}"/>
              </a:ext>
            </a:extLst>
          </p:cNvPr>
          <p:cNvSpPr/>
          <p:nvPr/>
        </p:nvSpPr>
        <p:spPr>
          <a:xfrm>
            <a:off x="9764486" y="1779814"/>
            <a:ext cx="2255948" cy="10123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A3A481-6BC4-6041-870E-4371B98F1B1F}"/>
              </a:ext>
            </a:extLst>
          </p:cNvPr>
          <p:cNvSpPr/>
          <p:nvPr/>
        </p:nvSpPr>
        <p:spPr>
          <a:xfrm>
            <a:off x="3984170" y="2792185"/>
            <a:ext cx="2111829" cy="8699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8088CE-34B7-7140-8DE8-20578A2011F1}"/>
              </a:ext>
            </a:extLst>
          </p:cNvPr>
          <p:cNvSpPr/>
          <p:nvPr/>
        </p:nvSpPr>
        <p:spPr>
          <a:xfrm>
            <a:off x="9752926" y="3583286"/>
            <a:ext cx="2255948" cy="8699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65CDC2-155F-4249-99E5-5B1CADA568AF}"/>
              </a:ext>
            </a:extLst>
          </p:cNvPr>
          <p:cNvSpPr/>
          <p:nvPr/>
        </p:nvSpPr>
        <p:spPr>
          <a:xfrm>
            <a:off x="3951512" y="4453273"/>
            <a:ext cx="1714501" cy="8699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2_07">
            <a:hlinkClick r:id="" action="ppaction://media"/>
            <a:extLst>
              <a:ext uri="{FF2B5EF4-FFF2-40B4-BE49-F238E27FC236}">
                <a16:creationId xmlns:a16="http://schemas.microsoft.com/office/drawing/2014/main" id="{E259F39B-126A-CCDD-4B7B-9070AB9F2B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779" y="16697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B3C92-69B7-9A48-A687-FF8FF036C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4228"/>
            <a:ext cx="12192000" cy="38448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EDC4CF-2CF5-6A4A-A072-6674B66921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42" r="15060"/>
          <a:stretch/>
        </p:blipFill>
        <p:spPr>
          <a:xfrm>
            <a:off x="10730724" y="80287"/>
            <a:ext cx="1267542" cy="13076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4B23C6-C751-D642-ABF9-22DFA3C4E4FF}"/>
              </a:ext>
            </a:extLst>
          </p:cNvPr>
          <p:cNvSpPr txBox="1"/>
          <p:nvPr/>
        </p:nvSpPr>
        <p:spPr>
          <a:xfrm>
            <a:off x="2330823" y="5657671"/>
            <a:ext cx="96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Have students look at the lyrics of the chant.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Play the audio and students listen and clap to the beat of the chant.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Play the audio again, students listen and chant.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Divide the class into groups of 4. Each group takes a turn listening and chanting. </a:t>
            </a:r>
          </a:p>
        </p:txBody>
      </p:sp>
      <p:pic>
        <p:nvPicPr>
          <p:cNvPr id="3" name="2_08">
            <a:hlinkClick r:id="" action="ppaction://media"/>
            <a:extLst>
              <a:ext uri="{FF2B5EF4-FFF2-40B4-BE49-F238E27FC236}">
                <a16:creationId xmlns:a16="http://schemas.microsoft.com/office/drawing/2014/main" id="{46C2C8F6-E863-BDAC-1D90-D76C01E5FD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64171" y="11923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6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B3C92-69B7-9A48-A687-FF8FF036C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4228"/>
            <a:ext cx="12192000" cy="38448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EDC4CF-2CF5-6A4A-A072-6674B66921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442" r="15060"/>
          <a:stretch/>
        </p:blipFill>
        <p:spPr>
          <a:xfrm>
            <a:off x="10730724" y="80287"/>
            <a:ext cx="1267542" cy="13076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4B23C6-C751-D642-ABF9-22DFA3C4E4FF}"/>
              </a:ext>
            </a:extLst>
          </p:cNvPr>
          <p:cNvSpPr txBox="1"/>
          <p:nvPr/>
        </p:nvSpPr>
        <p:spPr>
          <a:xfrm>
            <a:off x="2491899" y="5460545"/>
            <a:ext cx="9667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Put students into pairs. Each pair takes out a sheet of paper.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Students look at the lyrics with one word missing from each line.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Play the audio, students listen and write the missing words.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After finishing, students raise their papers to check the answers.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Give points if students have all the correct answers.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C1910-D8CD-1242-9E82-64157EA9DAC1}"/>
              </a:ext>
            </a:extLst>
          </p:cNvPr>
          <p:cNvSpPr/>
          <p:nvPr/>
        </p:nvSpPr>
        <p:spPr>
          <a:xfrm>
            <a:off x="4114800" y="2204357"/>
            <a:ext cx="963386" cy="424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7FD4E5-BB5B-6245-B031-AC66A7A864F4}"/>
              </a:ext>
            </a:extLst>
          </p:cNvPr>
          <p:cNvSpPr/>
          <p:nvPr/>
        </p:nvSpPr>
        <p:spPr>
          <a:xfrm>
            <a:off x="6204857" y="2672116"/>
            <a:ext cx="702128" cy="424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B3F397-31DC-0A41-A927-403D089FB025}"/>
              </a:ext>
            </a:extLst>
          </p:cNvPr>
          <p:cNvSpPr/>
          <p:nvPr/>
        </p:nvSpPr>
        <p:spPr>
          <a:xfrm>
            <a:off x="5682342" y="3205189"/>
            <a:ext cx="1224643" cy="424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A9B8D-8946-0B4F-BE40-3FD871A4CA6B}"/>
              </a:ext>
            </a:extLst>
          </p:cNvPr>
          <p:cNvSpPr/>
          <p:nvPr/>
        </p:nvSpPr>
        <p:spPr>
          <a:xfrm>
            <a:off x="6365419" y="3687597"/>
            <a:ext cx="1015095" cy="424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D36E79-AADE-4B40-9A69-636407D2E31B}"/>
              </a:ext>
            </a:extLst>
          </p:cNvPr>
          <p:cNvSpPr/>
          <p:nvPr/>
        </p:nvSpPr>
        <p:spPr>
          <a:xfrm>
            <a:off x="3943867" y="4112140"/>
            <a:ext cx="1134319" cy="424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/>
              <a:t>5</a:t>
            </a: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6C1652BE-F092-5447-AAA5-B9748FB591A0}"/>
              </a:ext>
            </a:extLst>
          </p:cNvPr>
          <p:cNvSpPr/>
          <p:nvPr/>
        </p:nvSpPr>
        <p:spPr>
          <a:xfrm>
            <a:off x="8139112" y="757777"/>
            <a:ext cx="2271880" cy="653906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SG" sz="4000" b="1" kern="0" dirty="0">
                <a:solidFill>
                  <a:srgbClr val="FFFFFF"/>
                </a:solidFill>
                <a:sym typeface="Arial"/>
              </a:rPr>
              <a:t>ANSWER</a:t>
            </a:r>
            <a:endParaRPr kumimoji="0" lang="en-SG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372162-E02C-0546-A142-1C566B6CF857}"/>
              </a:ext>
            </a:extLst>
          </p:cNvPr>
          <p:cNvSpPr/>
          <p:nvPr/>
        </p:nvSpPr>
        <p:spPr>
          <a:xfrm>
            <a:off x="2086233" y="1217958"/>
            <a:ext cx="4849585" cy="4749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b="1" dirty="0"/>
              <a:t>Listen and write:</a:t>
            </a:r>
          </a:p>
        </p:txBody>
      </p:sp>
      <p:pic>
        <p:nvPicPr>
          <p:cNvPr id="5" name="2_08">
            <a:hlinkClick r:id="" action="ppaction://media"/>
            <a:extLst>
              <a:ext uri="{FF2B5EF4-FFF2-40B4-BE49-F238E27FC236}">
                <a16:creationId xmlns:a16="http://schemas.microsoft.com/office/drawing/2014/main" id="{18C46E7F-5496-3FE1-BE09-8EFFD5DCA8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3998" y="1217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7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EDC4CF-2CF5-6A4A-A072-6674B6692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42" r="15060"/>
          <a:stretch/>
        </p:blipFill>
        <p:spPr>
          <a:xfrm>
            <a:off x="10730724" y="80287"/>
            <a:ext cx="1267542" cy="13076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64BF83-8E48-864D-BF0C-E5B678A7FA2D}"/>
              </a:ext>
            </a:extLst>
          </p:cNvPr>
          <p:cNvSpPr txBox="1"/>
          <p:nvPr/>
        </p:nvSpPr>
        <p:spPr>
          <a:xfrm>
            <a:off x="1569644" y="5857129"/>
            <a:ext cx="10081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Put students into groups of 4. Ask students to close their books and look at the question on the slide.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Ask students to discuss and give the steps of preparing cereal for breakfast.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Click on the “Steps” to show the answers. Students look at and say them aloud.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AC04F6-BE43-FC44-87D2-C1D09E4FA2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1" t="2930" r="32991"/>
          <a:stretch/>
        </p:blipFill>
        <p:spPr>
          <a:xfrm>
            <a:off x="4890380" y="1830574"/>
            <a:ext cx="2098024" cy="40930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DE92D-6251-804C-9BA3-004AE4EAE56E}"/>
              </a:ext>
            </a:extLst>
          </p:cNvPr>
          <p:cNvSpPr txBox="1"/>
          <p:nvPr/>
        </p:nvSpPr>
        <p:spPr>
          <a:xfrm>
            <a:off x="3996554" y="748404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solidFill>
                  <a:srgbClr val="F88438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Discussing Time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7F604D74-B35A-024B-A24F-48FE80DFEA26}"/>
              </a:ext>
            </a:extLst>
          </p:cNvPr>
          <p:cNvSpPr/>
          <p:nvPr/>
        </p:nvSpPr>
        <p:spPr>
          <a:xfrm rot="21260945">
            <a:off x="8055" y="1509708"/>
            <a:ext cx="5640280" cy="1510908"/>
          </a:xfrm>
          <a:prstGeom prst="wedgeEllipseCallout">
            <a:avLst>
              <a:gd name="adj1" fmla="val 43200"/>
              <a:gd name="adj2" fmla="val 4826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How do we prepare cereal for breakfast?</a:t>
            </a:r>
            <a:endParaRPr lang="en-VN" sz="36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13348470-18B9-394E-8A4E-7850B4520BFE}"/>
              </a:ext>
            </a:extLst>
          </p:cNvPr>
          <p:cNvSpPr/>
          <p:nvPr/>
        </p:nvSpPr>
        <p:spPr>
          <a:xfrm>
            <a:off x="8650028" y="1255925"/>
            <a:ext cx="1961637" cy="653906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rPr>
              <a:t>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E0472-CFFB-FA4D-BBDE-6341BC5907CD}"/>
              </a:ext>
            </a:extLst>
          </p:cNvPr>
          <p:cNvSpPr txBox="1"/>
          <p:nvPr/>
        </p:nvSpPr>
        <p:spPr>
          <a:xfrm>
            <a:off x="6795249" y="2005985"/>
            <a:ext cx="4112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1. Choose the cereal.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B4194-9B70-6744-B7E9-1AFEA71CCE05}"/>
              </a:ext>
            </a:extLst>
          </p:cNvPr>
          <p:cNvSpPr txBox="1"/>
          <p:nvPr/>
        </p:nvSpPr>
        <p:spPr>
          <a:xfrm>
            <a:off x="6530063" y="2611977"/>
            <a:ext cx="4915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2. Pour the cereal into the bowl.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4449B-BA82-6F4F-BB67-A01CEAACB742}"/>
              </a:ext>
            </a:extLst>
          </p:cNvPr>
          <p:cNvSpPr txBox="1"/>
          <p:nvPr/>
        </p:nvSpPr>
        <p:spPr>
          <a:xfrm>
            <a:off x="6884114" y="3686472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3. </a:t>
            </a:r>
            <a:r>
              <a:rPr lang="en-US" sz="3600" dirty="0"/>
              <a:t>A</a:t>
            </a:r>
            <a:r>
              <a:rPr lang="en-VN" sz="3600" dirty="0"/>
              <a:t>dd milk.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24BD7-67C1-D740-8631-C66B4ED3C2C9}"/>
              </a:ext>
            </a:extLst>
          </p:cNvPr>
          <p:cNvSpPr txBox="1"/>
          <p:nvPr/>
        </p:nvSpPr>
        <p:spPr>
          <a:xfrm>
            <a:off x="6610195" y="4303274"/>
            <a:ext cx="55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4. </a:t>
            </a:r>
            <a:r>
              <a:rPr lang="en-US" sz="3600" dirty="0"/>
              <a:t>A</a:t>
            </a:r>
            <a:r>
              <a:rPr lang="en-VN" sz="3600" dirty="0"/>
              <a:t>dd fruits, nuts and sugar.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379F18-1080-F147-BB3A-2A45DF91E7A2}"/>
              </a:ext>
            </a:extLst>
          </p:cNvPr>
          <p:cNvSpPr txBox="1"/>
          <p:nvPr/>
        </p:nvSpPr>
        <p:spPr>
          <a:xfrm>
            <a:off x="6884114" y="4912750"/>
            <a:ext cx="4379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5. </a:t>
            </a:r>
            <a:r>
              <a:rPr lang="en-US" sz="3600" dirty="0"/>
              <a:t>Enjoy our breakfast</a:t>
            </a:r>
            <a:r>
              <a:rPr lang="en-VN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6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B23C6-C751-D642-ABF9-22DFA3C4E4FF}"/>
              </a:ext>
            </a:extLst>
          </p:cNvPr>
          <p:cNvSpPr txBox="1"/>
          <p:nvPr/>
        </p:nvSpPr>
        <p:spPr>
          <a:xfrm>
            <a:off x="1729491" y="5383820"/>
            <a:ext cx="8733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Ask students to open their books and complete the text.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After they finish the text, the teacher puts students into pairs. Students share the text with their partners.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Invite some students to present their texts in front of the class.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Then, the teacher clicks on “Example” and students look, read and check again.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C8416-6BB8-9348-84C0-9B3279F2E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1014"/>
            <a:ext cx="12192000" cy="44378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EDC4CF-2CF5-6A4A-A072-6674B66921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42" r="15060"/>
          <a:stretch/>
        </p:blipFill>
        <p:spPr>
          <a:xfrm>
            <a:off x="10730724" y="80287"/>
            <a:ext cx="1267542" cy="1307642"/>
          </a:xfrm>
          <a:prstGeom prst="rect">
            <a:avLst/>
          </a:prstGeom>
        </p:spPr>
      </p:pic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D20CB973-89D1-D347-A842-4462986C6DE0}"/>
              </a:ext>
            </a:extLst>
          </p:cNvPr>
          <p:cNvSpPr/>
          <p:nvPr/>
        </p:nvSpPr>
        <p:spPr>
          <a:xfrm>
            <a:off x="7490729" y="1524029"/>
            <a:ext cx="2686051" cy="653906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rPr>
              <a:t>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4FF2E-2C27-7A45-88E5-553345A237E4}"/>
              </a:ext>
            </a:extLst>
          </p:cNvPr>
          <p:cNvSpPr txBox="1"/>
          <p:nvPr/>
        </p:nvSpPr>
        <p:spPr>
          <a:xfrm>
            <a:off x="6760028" y="2673157"/>
            <a:ext cx="427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</a:t>
            </a:r>
            <a:r>
              <a:rPr lang="en-VN" sz="3200" dirty="0">
                <a:solidFill>
                  <a:srgbClr val="FF0000"/>
                </a:solidFill>
              </a:rPr>
              <a:t>e choose our cereal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EF28CF-349D-814E-90D2-E32C74C5935C}"/>
              </a:ext>
            </a:extLst>
          </p:cNvPr>
          <p:cNvSpPr txBox="1"/>
          <p:nvPr/>
        </p:nvSpPr>
        <p:spPr>
          <a:xfrm>
            <a:off x="5935435" y="3246059"/>
            <a:ext cx="1583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Second</a:t>
            </a:r>
            <a:endParaRPr lang="en-VN" sz="3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79C856-8C81-AD44-8A7E-B00FE10B6368}"/>
              </a:ext>
            </a:extLst>
          </p:cNvPr>
          <p:cNvSpPr txBox="1"/>
          <p:nvPr/>
        </p:nvSpPr>
        <p:spPr>
          <a:xfrm>
            <a:off x="7249886" y="3234186"/>
            <a:ext cx="4974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</a:t>
            </a:r>
            <a:r>
              <a:rPr lang="en-VN" sz="3000" dirty="0">
                <a:solidFill>
                  <a:srgbClr val="FF0000"/>
                </a:solidFill>
              </a:rPr>
              <a:t>e pour the cereal into a bowl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70CB21-00AF-2949-932B-E7E5DC1BF01B}"/>
              </a:ext>
            </a:extLst>
          </p:cNvPr>
          <p:cNvSpPr txBox="1"/>
          <p:nvPr/>
        </p:nvSpPr>
        <p:spPr>
          <a:xfrm>
            <a:off x="6131376" y="3790715"/>
            <a:ext cx="1085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Next</a:t>
            </a:r>
            <a:endParaRPr lang="en-VN" sz="3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0DDB1E-4EE1-2643-937E-21A7748CEC40}"/>
              </a:ext>
            </a:extLst>
          </p:cNvPr>
          <p:cNvSpPr txBox="1"/>
          <p:nvPr/>
        </p:nvSpPr>
        <p:spPr>
          <a:xfrm>
            <a:off x="7335609" y="3776462"/>
            <a:ext cx="4974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</a:t>
            </a:r>
            <a:r>
              <a:rPr lang="en-VN" sz="3000" dirty="0">
                <a:solidFill>
                  <a:srgbClr val="FF0000"/>
                </a:solidFill>
              </a:rPr>
              <a:t>e add milk to the cereal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760564-50AB-134E-9DDE-D49D7CB07E67}"/>
              </a:ext>
            </a:extLst>
          </p:cNvPr>
          <p:cNvSpPr txBox="1"/>
          <p:nvPr/>
        </p:nvSpPr>
        <p:spPr>
          <a:xfrm>
            <a:off x="6131376" y="4330460"/>
            <a:ext cx="1085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Then</a:t>
            </a:r>
            <a:endParaRPr lang="en-VN" sz="3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5CCE61-6B2C-EA4E-839D-E3A6E16786DA}"/>
              </a:ext>
            </a:extLst>
          </p:cNvPr>
          <p:cNvSpPr txBox="1"/>
          <p:nvPr/>
        </p:nvSpPr>
        <p:spPr>
          <a:xfrm>
            <a:off x="7413169" y="4321219"/>
            <a:ext cx="4974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</a:t>
            </a:r>
            <a:r>
              <a:rPr lang="en-VN" sz="3000" dirty="0">
                <a:solidFill>
                  <a:srgbClr val="FF0000"/>
                </a:solidFill>
              </a:rPr>
              <a:t>e add fruit, nuts and sugar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F9B1B1-CB5F-F848-934E-3A09D4FC03FF}"/>
              </a:ext>
            </a:extLst>
          </p:cNvPr>
          <p:cNvSpPr txBox="1"/>
          <p:nvPr/>
        </p:nvSpPr>
        <p:spPr>
          <a:xfrm>
            <a:off x="6014357" y="4868181"/>
            <a:ext cx="1317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Finally</a:t>
            </a:r>
            <a:endParaRPr lang="en-VN" sz="3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18566C-518D-E54C-B0B4-21865AB314F1}"/>
              </a:ext>
            </a:extLst>
          </p:cNvPr>
          <p:cNvSpPr txBox="1"/>
          <p:nvPr/>
        </p:nvSpPr>
        <p:spPr>
          <a:xfrm>
            <a:off x="7490729" y="4865976"/>
            <a:ext cx="4974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</a:t>
            </a:r>
            <a:r>
              <a:rPr lang="en-VN" sz="3000" dirty="0">
                <a:solidFill>
                  <a:srgbClr val="FF0000"/>
                </a:solidFill>
              </a:rPr>
              <a:t>e enjoy our breakfast!</a:t>
            </a:r>
          </a:p>
        </p:txBody>
      </p:sp>
    </p:spTree>
    <p:extLst>
      <p:ext uri="{BB962C8B-B14F-4D97-AF65-F5344CB8AC3E}">
        <p14:creationId xmlns:p14="http://schemas.microsoft.com/office/powerpoint/2010/main" val="9477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7CAC707C-89E7-FD40-9558-6F4C1F4111BE}"/>
              </a:ext>
            </a:extLst>
          </p:cNvPr>
          <p:cNvSpPr/>
          <p:nvPr/>
        </p:nvSpPr>
        <p:spPr>
          <a:xfrm>
            <a:off x="6315075" y="1314450"/>
            <a:ext cx="4729163" cy="394501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622B3DB9-F532-364E-B146-F0B51B39A5D1}"/>
              </a:ext>
            </a:extLst>
          </p:cNvPr>
          <p:cNvSpPr txBox="1"/>
          <p:nvPr/>
        </p:nvSpPr>
        <p:spPr>
          <a:xfrm>
            <a:off x="6566955" y="2567548"/>
            <a:ext cx="4230269" cy="83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000000"/>
              </a:buClr>
              <a:buFontTx/>
              <a:buChar char="-"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400" kern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correctly read and stress in two syllables words 2.</a:t>
            </a:r>
            <a:endParaRPr lang="en-US" sz="2400" kern="0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BDAFE-0972-C44C-A427-7B498FFD3E82}"/>
              </a:ext>
            </a:extLst>
          </p:cNvPr>
          <p:cNvSpPr txBox="1"/>
          <p:nvPr/>
        </p:nvSpPr>
        <p:spPr>
          <a:xfrm>
            <a:off x="6566954" y="3696551"/>
            <a:ext cx="423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.26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132A-EA03-B948-A9C1-5660C6F573DC}"/>
              </a:ext>
            </a:extLst>
          </p:cNvPr>
          <p:cNvSpPr txBox="1"/>
          <p:nvPr/>
        </p:nvSpPr>
        <p:spPr>
          <a:xfrm>
            <a:off x="6566953" y="4403765"/>
            <a:ext cx="423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p.21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9;p3">
            <a:extLst>
              <a:ext uri="{FF2B5EF4-FFF2-40B4-BE49-F238E27FC236}">
                <a16:creationId xmlns:a16="http://schemas.microsoft.com/office/drawing/2014/main" id="{7943169A-672D-6C47-A6D9-D49F9BF62E69}"/>
              </a:ext>
            </a:extLst>
          </p:cNvPr>
          <p:cNvSpPr txBox="1"/>
          <p:nvPr/>
        </p:nvSpPr>
        <p:spPr>
          <a:xfrm>
            <a:off x="6876987" y="1544671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2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4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0;p3">
            <a:extLst>
              <a:ext uri="{FF2B5EF4-FFF2-40B4-BE49-F238E27FC236}">
                <a16:creationId xmlns:a16="http://schemas.microsoft.com/office/drawing/2014/main" id="{BED4F29A-2206-1C4F-812F-789F9B12E7CA}"/>
              </a:ext>
            </a:extLst>
          </p:cNvPr>
          <p:cNvSpPr txBox="1"/>
          <p:nvPr/>
        </p:nvSpPr>
        <p:spPr>
          <a:xfrm>
            <a:off x="7522209" y="2021705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We’re learning…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AD713A-C6F0-1D4E-82D6-366A42C45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2" r="15060"/>
          <a:stretch/>
        </p:blipFill>
        <p:spPr>
          <a:xfrm>
            <a:off x="10707989" y="0"/>
            <a:ext cx="1415665" cy="14604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16FF04-D0F1-7242-9BCA-55FAA24E8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648" y="637321"/>
            <a:ext cx="3640554" cy="51797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62D0AA-0083-D840-AC35-39E31766C432}"/>
              </a:ext>
            </a:extLst>
          </p:cNvPr>
          <p:cNvSpPr/>
          <p:nvPr/>
        </p:nvSpPr>
        <p:spPr>
          <a:xfrm>
            <a:off x="2155549" y="5629275"/>
            <a:ext cx="459064" cy="18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4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A929908A-62CD-4A48-BA53-832F915000CF}"/>
              </a:ext>
            </a:extLst>
          </p:cNvPr>
          <p:cNvSpPr/>
          <p:nvPr/>
        </p:nvSpPr>
        <p:spPr>
          <a:xfrm>
            <a:off x="1989104" y="2730500"/>
            <a:ext cx="8061563" cy="2657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4F301-8CFC-2F4B-B301-0055B0F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9716231" y="1469793"/>
            <a:ext cx="1181120" cy="110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1ACA0-DB91-BF49-BC1A-B407EDFB025D}"/>
              </a:ext>
            </a:extLst>
          </p:cNvPr>
          <p:cNvSpPr txBox="1"/>
          <p:nvPr/>
        </p:nvSpPr>
        <p:spPr>
          <a:xfrm>
            <a:off x="2381945" y="4079976"/>
            <a:ext cx="733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(page 21).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DF6BF-7B0E-6342-B58F-E4FD8D3D4807}"/>
              </a:ext>
            </a:extLst>
          </p:cNvPr>
          <p:cNvSpPr txBox="1"/>
          <p:nvPr/>
        </p:nvSpPr>
        <p:spPr>
          <a:xfrm>
            <a:off x="2353216" y="6253287"/>
            <a:ext cx="760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answers in the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Teacher’s Book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(page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48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or Active Teach.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DD36B-6995-924B-8144-F69A0236907E}"/>
              </a:ext>
            </a:extLst>
          </p:cNvPr>
          <p:cNvSpPr txBox="1"/>
          <p:nvPr/>
        </p:nvSpPr>
        <p:spPr>
          <a:xfrm>
            <a:off x="3129965" y="3385826"/>
            <a:ext cx="60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 and grammar.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648B5-282A-8643-9D62-703A4D2CD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342" y="1175286"/>
            <a:ext cx="7226300" cy="177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18C31A-1A22-0A41-A4D4-E68D0C33BC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42" r="15060"/>
          <a:stretch/>
        </p:blipFill>
        <p:spPr>
          <a:xfrm>
            <a:off x="10810002" y="0"/>
            <a:ext cx="1188264" cy="12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83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BD1C3F-DE6A-D844-AD4A-14DEE123C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2" r="15060"/>
          <a:stretch/>
        </p:blipFill>
        <p:spPr>
          <a:xfrm>
            <a:off x="10810002" y="0"/>
            <a:ext cx="1188264" cy="1225856"/>
          </a:xfrm>
          <a:prstGeom prst="rect">
            <a:avLst/>
          </a:prstGeom>
        </p:spPr>
      </p:pic>
      <p:sp>
        <p:nvSpPr>
          <p:cNvPr id="12" name="Google Shape;98;p3">
            <a:extLst>
              <a:ext uri="{FF2B5EF4-FFF2-40B4-BE49-F238E27FC236}">
                <a16:creationId xmlns:a16="http://schemas.microsoft.com/office/drawing/2014/main" id="{F5AF1999-9C14-EF41-AEBF-667948523955}"/>
              </a:ext>
            </a:extLst>
          </p:cNvPr>
          <p:cNvSpPr/>
          <p:nvPr/>
        </p:nvSpPr>
        <p:spPr>
          <a:xfrm>
            <a:off x="6315075" y="1314450"/>
            <a:ext cx="4729163" cy="394501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1;p3">
            <a:extLst>
              <a:ext uri="{FF2B5EF4-FFF2-40B4-BE49-F238E27FC236}">
                <a16:creationId xmlns:a16="http://schemas.microsoft.com/office/drawing/2014/main" id="{0811D740-6F5C-D24D-AAF2-66551795041D}"/>
              </a:ext>
            </a:extLst>
          </p:cNvPr>
          <p:cNvSpPr txBox="1"/>
          <p:nvPr/>
        </p:nvSpPr>
        <p:spPr>
          <a:xfrm>
            <a:off x="6566955" y="2567548"/>
            <a:ext cx="4230269" cy="83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000000"/>
              </a:buClr>
              <a:buFontTx/>
              <a:buChar char="-"/>
              <a:defRPr/>
            </a:pPr>
            <a:r>
              <a:rPr lang="en-US" sz="2400" kern="0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correctly read and stress in two syllables words 2.</a:t>
            </a:r>
            <a:endParaRPr lang="en-US" sz="2400" kern="0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85DB6-CC5A-2E4A-BCBE-4CC30375C2D8}"/>
              </a:ext>
            </a:extLst>
          </p:cNvPr>
          <p:cNvSpPr txBox="1"/>
          <p:nvPr/>
        </p:nvSpPr>
        <p:spPr>
          <a:xfrm>
            <a:off x="6566954" y="3696551"/>
            <a:ext cx="423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.26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95C021-AD14-3C47-9C57-179B15A25BFA}"/>
              </a:ext>
            </a:extLst>
          </p:cNvPr>
          <p:cNvSpPr txBox="1"/>
          <p:nvPr/>
        </p:nvSpPr>
        <p:spPr>
          <a:xfrm>
            <a:off x="6566953" y="4403765"/>
            <a:ext cx="423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- AB p.21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99;p3">
            <a:extLst>
              <a:ext uri="{FF2B5EF4-FFF2-40B4-BE49-F238E27FC236}">
                <a16:creationId xmlns:a16="http://schemas.microsoft.com/office/drawing/2014/main" id="{BD675130-4E55-0A4E-A7E4-C323C4084C70}"/>
              </a:ext>
            </a:extLst>
          </p:cNvPr>
          <p:cNvSpPr txBox="1"/>
          <p:nvPr/>
        </p:nvSpPr>
        <p:spPr>
          <a:xfrm>
            <a:off x="6876987" y="1544671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2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4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00;p3">
            <a:extLst>
              <a:ext uri="{FF2B5EF4-FFF2-40B4-BE49-F238E27FC236}">
                <a16:creationId xmlns:a16="http://schemas.microsoft.com/office/drawing/2014/main" id="{5A809381-A63F-DD45-8B49-12D5E7AAB302}"/>
              </a:ext>
            </a:extLst>
          </p:cNvPr>
          <p:cNvSpPr txBox="1"/>
          <p:nvPr/>
        </p:nvSpPr>
        <p:spPr>
          <a:xfrm>
            <a:off x="7522209" y="2021705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We’ve learned…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A73597-95DB-0B4D-A4A1-D1981F0FE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648" y="637321"/>
            <a:ext cx="3640554" cy="51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3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ADE2883A-D1DC-6C43-A3EA-963210D34DD1}"/>
              </a:ext>
            </a:extLst>
          </p:cNvPr>
          <p:cNvSpPr/>
          <p:nvPr/>
        </p:nvSpPr>
        <p:spPr>
          <a:xfrm>
            <a:off x="1800225" y="1928814"/>
            <a:ext cx="8701088" cy="3286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F7930-DD21-AB48-8213-D16DECE274C7}"/>
              </a:ext>
            </a:extLst>
          </p:cNvPr>
          <p:cNvSpPr txBox="1"/>
          <p:nvPr/>
        </p:nvSpPr>
        <p:spPr>
          <a:xfrm>
            <a:off x="1940730" y="2186669"/>
            <a:ext cx="8420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</a:t>
            </a:r>
            <a:r>
              <a:rPr lang="en-VN" sz="2400" dirty="0"/>
              <a:t>ivide the class into groups of 4. Each student takes out 2 pieces of paper and writes </a:t>
            </a:r>
            <a:r>
              <a:rPr lang="en-US" sz="2400" dirty="0"/>
              <a:t>numbers</a:t>
            </a:r>
            <a:r>
              <a:rPr lang="en-VN" sz="2400" dirty="0"/>
              <a:t> 1 and 2 on each piece.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</a:t>
            </a:r>
            <a:r>
              <a:rPr lang="en-VN" sz="2400" dirty="0"/>
              <a:t>how the word with the audio, students listen and choose </a:t>
            </a:r>
            <a:r>
              <a:rPr lang="en-US" sz="2400" dirty="0"/>
              <a:t>the </a:t>
            </a:r>
            <a:r>
              <a:rPr lang="en-VN" sz="2400" dirty="0"/>
              <a:t>number 1 if a word </a:t>
            </a:r>
            <a:r>
              <a:rPr lang="en-US" sz="2400" dirty="0"/>
              <a:t>is </a:t>
            </a:r>
            <a:r>
              <a:rPr lang="en-VN" sz="2400" dirty="0"/>
              <a:t>stressed on the first syllable </a:t>
            </a:r>
            <a:r>
              <a:rPr lang="en-US" sz="2400" dirty="0"/>
              <a:t>and </a:t>
            </a:r>
            <a:r>
              <a:rPr lang="en-VN" sz="2400" dirty="0"/>
              <a:t>number 2 if a word </a:t>
            </a:r>
            <a:r>
              <a:rPr lang="en-US" sz="2400" dirty="0"/>
              <a:t>is </a:t>
            </a:r>
            <a:r>
              <a:rPr lang="en-VN" sz="2400" dirty="0"/>
              <a:t>stressed on the second syllable. </a:t>
            </a:r>
          </a:p>
          <a:p>
            <a:pPr marL="342900" indent="-342900">
              <a:buFontTx/>
              <a:buChar char="-"/>
            </a:pPr>
            <a:r>
              <a:rPr lang="en-VN" sz="2400" dirty="0"/>
              <a:t>Students raise their papers to check the answers.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</a:t>
            </a:r>
            <a:r>
              <a:rPr lang="en-VN" sz="2400" dirty="0"/>
              <a:t>he fastest group with all </a:t>
            </a:r>
            <a:r>
              <a:rPr lang="en-US" sz="2400" dirty="0"/>
              <a:t>members</a:t>
            </a:r>
            <a:r>
              <a:rPr lang="en-VN" sz="2400" dirty="0"/>
              <a:t> who have correct </a:t>
            </a:r>
            <a:r>
              <a:rPr lang="en-US" sz="2400" dirty="0"/>
              <a:t>answers</a:t>
            </a:r>
            <a:r>
              <a:rPr lang="en-VN" sz="2400" dirty="0"/>
              <a:t> receives 2 points.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A9B9A5-E2D7-8A4B-90C2-B3729C595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2" r="15060"/>
          <a:stretch/>
        </p:blipFill>
        <p:spPr>
          <a:xfrm>
            <a:off x="10668329" y="0"/>
            <a:ext cx="1415665" cy="1460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051AE-892B-8C4C-BADD-8C769C9A3674}"/>
              </a:ext>
            </a:extLst>
          </p:cNvPr>
          <p:cNvSpPr txBox="1"/>
          <p:nvPr/>
        </p:nvSpPr>
        <p:spPr>
          <a:xfrm>
            <a:off x="2162070" y="1037712"/>
            <a:ext cx="7630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88438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Activity: RAISE YOUR NUMBER</a:t>
            </a:r>
          </a:p>
        </p:txBody>
      </p:sp>
    </p:spTree>
    <p:extLst>
      <p:ext uri="{BB962C8B-B14F-4D97-AF65-F5344CB8AC3E}">
        <p14:creationId xmlns:p14="http://schemas.microsoft.com/office/powerpoint/2010/main" val="276138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753823-D873-0247-9850-97D6822892B9}"/>
              </a:ext>
            </a:extLst>
          </p:cNvPr>
          <p:cNvSpPr/>
          <p:nvPr/>
        </p:nvSpPr>
        <p:spPr>
          <a:xfrm>
            <a:off x="628649" y="1131839"/>
            <a:ext cx="2343151" cy="1039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</a:rPr>
              <a:t>salad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525B488-7963-A045-9489-7499C9CF9068}"/>
              </a:ext>
            </a:extLst>
          </p:cNvPr>
          <p:cNvSpPr/>
          <p:nvPr/>
        </p:nvSpPr>
        <p:spPr>
          <a:xfrm>
            <a:off x="3638549" y="1131839"/>
            <a:ext cx="2343151" cy="1039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</a:rPr>
              <a:t>cereal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A185BF5-24DB-4A4C-BFAA-CED7D23F5ACB}"/>
              </a:ext>
            </a:extLst>
          </p:cNvPr>
          <p:cNvSpPr/>
          <p:nvPr/>
        </p:nvSpPr>
        <p:spPr>
          <a:xfrm>
            <a:off x="6348411" y="1131839"/>
            <a:ext cx="2343151" cy="1039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</a:rPr>
              <a:t>enjoy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8928B71-489F-1F46-8E5B-6B9090040BE2}"/>
              </a:ext>
            </a:extLst>
          </p:cNvPr>
          <p:cNvSpPr/>
          <p:nvPr/>
        </p:nvSpPr>
        <p:spPr>
          <a:xfrm>
            <a:off x="9334500" y="1131839"/>
            <a:ext cx="2343151" cy="1039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</a:rPr>
              <a:t>coffee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9B7FA30-D36A-1849-B0A6-44551BBF3796}"/>
              </a:ext>
            </a:extLst>
          </p:cNvPr>
          <p:cNvSpPr/>
          <p:nvPr/>
        </p:nvSpPr>
        <p:spPr>
          <a:xfrm>
            <a:off x="1295398" y="2649391"/>
            <a:ext cx="2343151" cy="1039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</a:rPr>
              <a:t>forget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413F599-57F7-ED47-BEB0-1F4F1A128917}"/>
              </a:ext>
            </a:extLst>
          </p:cNvPr>
          <p:cNvSpPr/>
          <p:nvPr/>
        </p:nvSpPr>
        <p:spPr>
          <a:xfrm>
            <a:off x="4305299" y="2649391"/>
            <a:ext cx="3090864" cy="1039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</a:rPr>
              <a:t>prepare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5B6B3F0-227A-C946-BE51-57DED29BB8C4}"/>
              </a:ext>
            </a:extLst>
          </p:cNvPr>
          <p:cNvSpPr/>
          <p:nvPr/>
        </p:nvSpPr>
        <p:spPr>
          <a:xfrm>
            <a:off x="7927180" y="2649391"/>
            <a:ext cx="3090864" cy="1039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</a:rPr>
              <a:t>veggies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6CFFA09-9050-0245-B3D0-87F3C34DEF5C}"/>
              </a:ext>
            </a:extLst>
          </p:cNvPr>
          <p:cNvSpPr/>
          <p:nvPr/>
        </p:nvSpPr>
        <p:spPr>
          <a:xfrm>
            <a:off x="628649" y="4166369"/>
            <a:ext cx="2343151" cy="1039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</a:rPr>
              <a:t>spicy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03FAC19-1127-A443-9507-2CC62E67D0AE}"/>
              </a:ext>
            </a:extLst>
          </p:cNvPr>
          <p:cNvSpPr/>
          <p:nvPr/>
        </p:nvSpPr>
        <p:spPr>
          <a:xfrm>
            <a:off x="3856433" y="4190511"/>
            <a:ext cx="3348039" cy="1039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</a:rPr>
              <a:t>shampoo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6379D1C-B1A6-194B-9BD9-5A387E948F04}"/>
              </a:ext>
            </a:extLst>
          </p:cNvPr>
          <p:cNvSpPr/>
          <p:nvPr/>
        </p:nvSpPr>
        <p:spPr>
          <a:xfrm>
            <a:off x="8089106" y="4190511"/>
            <a:ext cx="3090864" cy="1039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</a:rPr>
              <a:t>healthy</a:t>
            </a:r>
          </a:p>
        </p:txBody>
      </p:sp>
      <p:pic>
        <p:nvPicPr>
          <p:cNvPr id="4" name="en-US-JennyNeural.mp3" descr="en-US-JennyNeural.mp3">
            <a:hlinkClick r:id="" action="ppaction://media"/>
            <a:extLst>
              <a:ext uri="{FF2B5EF4-FFF2-40B4-BE49-F238E27FC236}">
                <a16:creationId xmlns:a16="http://schemas.microsoft.com/office/drawing/2014/main" id="{B7F72181-C79B-044D-B59C-6B291B2FA1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439863" y="-108118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B60A38-A50D-334B-8361-036349DC64E0}"/>
              </a:ext>
            </a:extLst>
          </p:cNvPr>
          <p:cNvSpPr txBox="1"/>
          <p:nvPr/>
        </p:nvSpPr>
        <p:spPr>
          <a:xfrm>
            <a:off x="1181097" y="62151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0B1B1C-1830-F141-BA9A-0025CEEB80B4}"/>
              </a:ext>
            </a:extLst>
          </p:cNvPr>
          <p:cNvSpPr txBox="1"/>
          <p:nvPr/>
        </p:nvSpPr>
        <p:spPr>
          <a:xfrm>
            <a:off x="4086628" y="63913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AA5CF7-9780-1147-A9CB-AFDA1398F86E}"/>
              </a:ext>
            </a:extLst>
          </p:cNvPr>
          <p:cNvSpPr txBox="1"/>
          <p:nvPr/>
        </p:nvSpPr>
        <p:spPr>
          <a:xfrm>
            <a:off x="7592415" y="65414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>
                <a:solidFill>
                  <a:schemeClr val="accent6"/>
                </a:solidFill>
              </a:rPr>
              <a:t>2</a:t>
            </a:r>
          </a:p>
        </p:txBody>
      </p:sp>
      <p:pic>
        <p:nvPicPr>
          <p:cNvPr id="6" name="en-US-JennyNeural (1).mp3" descr="en-US-JennyNeural (1).mp3">
            <a:hlinkClick r:id="" action="ppaction://media"/>
            <a:extLst>
              <a:ext uri="{FF2B5EF4-FFF2-40B4-BE49-F238E27FC236}">
                <a16:creationId xmlns:a16="http://schemas.microsoft.com/office/drawing/2014/main" id="{CBC712E6-370F-F142-BD3F-E06B9C902E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073152" y="704682"/>
            <a:ext cx="812800" cy="812800"/>
          </a:xfrm>
          <a:prstGeom prst="rect">
            <a:avLst/>
          </a:prstGeom>
        </p:spPr>
      </p:pic>
      <p:pic>
        <p:nvPicPr>
          <p:cNvPr id="10" name="en-US-JennyNeural (2).mp3" descr="en-US-JennyNeural (2).mp3">
            <a:hlinkClick r:id="" action="ppaction://media"/>
            <a:extLst>
              <a:ext uri="{FF2B5EF4-FFF2-40B4-BE49-F238E27FC236}">
                <a16:creationId xmlns:a16="http://schemas.microsoft.com/office/drawing/2014/main" id="{000DAE0A-AA7C-4344-858A-EFB29DC764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315357" y="1765301"/>
            <a:ext cx="812800" cy="812800"/>
          </a:xfrm>
          <a:prstGeom prst="rect">
            <a:avLst/>
          </a:prstGeom>
        </p:spPr>
      </p:pic>
      <p:pic>
        <p:nvPicPr>
          <p:cNvPr id="11" name="en-US-JennyNeural (3).mp3" descr="en-US-JennyNeural (3).mp3">
            <a:hlinkClick r:id="" action="ppaction://media"/>
            <a:extLst>
              <a:ext uri="{FF2B5EF4-FFF2-40B4-BE49-F238E27FC236}">
                <a16:creationId xmlns:a16="http://schemas.microsoft.com/office/drawing/2014/main" id="{F3DBA124-61FD-F549-B60B-C97597B4871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326243" y="2698377"/>
            <a:ext cx="812800" cy="8128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449D4A3-3758-9C4B-B635-274732832447}"/>
              </a:ext>
            </a:extLst>
          </p:cNvPr>
          <p:cNvSpPr txBox="1"/>
          <p:nvPr/>
        </p:nvSpPr>
        <p:spPr>
          <a:xfrm>
            <a:off x="9777325" y="62151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pic>
        <p:nvPicPr>
          <p:cNvPr id="12" name="en-US-JennyNeural (4).mp3" descr="en-US-JennyNeural (4).mp3">
            <a:hlinkClick r:id="" action="ppaction://media"/>
            <a:extLst>
              <a:ext uri="{FF2B5EF4-FFF2-40B4-BE49-F238E27FC236}">
                <a16:creationId xmlns:a16="http://schemas.microsoft.com/office/drawing/2014/main" id="{F9C118FE-A95C-314E-B9D6-608131B4939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326243" y="3511177"/>
            <a:ext cx="812800" cy="8128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1E5A779-7B1A-3A46-A5C1-9312E706137F}"/>
              </a:ext>
            </a:extLst>
          </p:cNvPr>
          <p:cNvSpPr txBox="1"/>
          <p:nvPr/>
        </p:nvSpPr>
        <p:spPr>
          <a:xfrm>
            <a:off x="2742884" y="215365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>
                <a:solidFill>
                  <a:schemeClr val="accent6"/>
                </a:solidFill>
              </a:rPr>
              <a:t>2</a:t>
            </a:r>
          </a:p>
        </p:txBody>
      </p:sp>
      <p:pic>
        <p:nvPicPr>
          <p:cNvPr id="13" name="en-US-JennyNeural (5).mp3" descr="en-US-JennyNeural (5).mp3">
            <a:hlinkClick r:id="" action="ppaction://media"/>
            <a:extLst>
              <a:ext uri="{FF2B5EF4-FFF2-40B4-BE49-F238E27FC236}">
                <a16:creationId xmlns:a16="http://schemas.microsoft.com/office/drawing/2014/main" id="{A10838DF-6C00-7948-BD26-1007B3CE269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326243" y="4393431"/>
            <a:ext cx="812800" cy="8128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6EF94DFD-750C-2440-AA7F-2CC2DCDA2559}"/>
              </a:ext>
            </a:extLst>
          </p:cNvPr>
          <p:cNvSpPr txBox="1"/>
          <p:nvPr/>
        </p:nvSpPr>
        <p:spPr>
          <a:xfrm>
            <a:off x="6038692" y="2190545"/>
            <a:ext cx="574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 b="1" dirty="0">
                <a:solidFill>
                  <a:schemeClr val="accent6"/>
                </a:solidFill>
              </a:rPr>
              <a:t>2</a:t>
            </a:r>
          </a:p>
        </p:txBody>
      </p:sp>
      <p:pic>
        <p:nvPicPr>
          <p:cNvPr id="14" name="en-US-JennyNeural (6).mp3" descr="en-US-JennyNeural (6).mp3">
            <a:hlinkClick r:id="" action="ppaction://media"/>
            <a:extLst>
              <a:ext uri="{FF2B5EF4-FFF2-40B4-BE49-F238E27FC236}">
                <a16:creationId xmlns:a16="http://schemas.microsoft.com/office/drawing/2014/main" id="{51C22D29-5EF8-7E49-AAFD-DA910B9AFE4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88998" y="6866323"/>
            <a:ext cx="812800" cy="8128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E976B00-C55A-1843-B0E8-9C79CF7DB8F3}"/>
              </a:ext>
            </a:extLst>
          </p:cNvPr>
          <p:cNvSpPr txBox="1"/>
          <p:nvPr/>
        </p:nvSpPr>
        <p:spPr>
          <a:xfrm>
            <a:off x="8570895" y="219054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pic>
        <p:nvPicPr>
          <p:cNvPr id="15" name="en-US-JennyNeural (7).mp3" descr="en-US-JennyNeural (7).mp3">
            <a:hlinkClick r:id="" action="ppaction://media"/>
            <a:extLst>
              <a:ext uri="{FF2B5EF4-FFF2-40B4-BE49-F238E27FC236}">
                <a16:creationId xmlns:a16="http://schemas.microsoft.com/office/drawing/2014/main" id="{18150BC5-E2D0-C442-AC4B-5BE691B1B8F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115457" y="6931637"/>
            <a:ext cx="812800" cy="8128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9D30367-28BF-E84E-B839-DC8FBEDC967A}"/>
              </a:ext>
            </a:extLst>
          </p:cNvPr>
          <p:cNvSpPr txBox="1"/>
          <p:nvPr/>
        </p:nvSpPr>
        <p:spPr>
          <a:xfrm>
            <a:off x="1468195" y="354864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pic>
        <p:nvPicPr>
          <p:cNvPr id="16" name="en-US-JennyNeural (8).mp3" descr="en-US-JennyNeural (8).mp3">
            <a:hlinkClick r:id="" action="ppaction://media"/>
            <a:extLst>
              <a:ext uri="{FF2B5EF4-FFF2-40B4-BE49-F238E27FC236}">
                <a16:creationId xmlns:a16="http://schemas.microsoft.com/office/drawing/2014/main" id="{3DA871CF-4264-464D-9938-58E21C30A77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574375" y="6841671"/>
            <a:ext cx="812800" cy="8128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0BB328F9-34EF-F747-8772-636351780CDE}"/>
              </a:ext>
            </a:extLst>
          </p:cNvPr>
          <p:cNvSpPr txBox="1"/>
          <p:nvPr/>
        </p:nvSpPr>
        <p:spPr>
          <a:xfrm>
            <a:off x="6279896" y="36585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>
                <a:solidFill>
                  <a:schemeClr val="accent6"/>
                </a:solidFill>
              </a:rPr>
              <a:t>2</a:t>
            </a:r>
          </a:p>
        </p:txBody>
      </p:sp>
      <p:pic>
        <p:nvPicPr>
          <p:cNvPr id="17" name="en-US-JennyNeural (9).mp3" descr="en-US-JennyNeural (9).mp3">
            <a:hlinkClick r:id="" action="ppaction://media"/>
            <a:extLst>
              <a:ext uri="{FF2B5EF4-FFF2-40B4-BE49-F238E27FC236}">
                <a16:creationId xmlns:a16="http://schemas.microsoft.com/office/drawing/2014/main" id="{B2A38C4A-81FC-6D46-8AD7-5326DDF6D46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976576" y="6931637"/>
            <a:ext cx="812800" cy="8128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EA2B553-EA96-C84E-9AF6-0F87C11AFF75}"/>
              </a:ext>
            </a:extLst>
          </p:cNvPr>
          <p:cNvSpPr txBox="1"/>
          <p:nvPr/>
        </p:nvSpPr>
        <p:spPr>
          <a:xfrm>
            <a:off x="8891971" y="36947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22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6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5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6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6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6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6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5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" grpId="0"/>
      <p:bldP spid="42" grpId="0"/>
      <p:bldP spid="43" grpId="0"/>
      <p:bldP spid="48" grpId="0"/>
      <p:bldP spid="65" grpId="0"/>
      <p:bldP spid="67" grpId="0"/>
      <p:bldP spid="68" grpId="0"/>
      <p:bldP spid="69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PUPILS’ BOOK p.26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1B785-33A1-834F-89A7-F5D533E46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1556"/>
            <a:ext cx="12192000" cy="36546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EDC4CF-2CF5-6A4A-A072-6674B66921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42" r="15060"/>
          <a:stretch/>
        </p:blipFill>
        <p:spPr>
          <a:xfrm>
            <a:off x="10478793" y="-1"/>
            <a:ext cx="1519473" cy="1567543"/>
          </a:xfrm>
          <a:prstGeom prst="rect">
            <a:avLst/>
          </a:prstGeom>
        </p:spPr>
      </p:pic>
      <p:pic>
        <p:nvPicPr>
          <p:cNvPr id="8" name="2.06.mp3" descr="2.06.mp3">
            <a:hlinkClick r:id="" action="ppaction://media"/>
            <a:extLst>
              <a:ext uri="{FF2B5EF4-FFF2-40B4-BE49-F238E27FC236}">
                <a16:creationId xmlns:a16="http://schemas.microsoft.com/office/drawing/2014/main" id="{CD8B8D13-8871-8546-B9DF-67CBC8E12A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22.8135" end="1950.149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45134" y="981529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176991-2CA7-7D42-AEF0-12E95E03B1C7}"/>
              </a:ext>
            </a:extLst>
          </p:cNvPr>
          <p:cNvSpPr txBox="1"/>
          <p:nvPr/>
        </p:nvSpPr>
        <p:spPr>
          <a:xfrm>
            <a:off x="2457450" y="5876471"/>
            <a:ext cx="7503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VN" dirty="0"/>
              <a:t>Have students look at the pictures and words. </a:t>
            </a:r>
          </a:p>
          <a:p>
            <a:pPr marL="285750" indent="-285750">
              <a:buFontTx/>
              <a:buChar char="-"/>
            </a:pPr>
            <a:r>
              <a:rPr lang="en-VN" dirty="0"/>
              <a:t>Play the audio, students listen and repeat. </a:t>
            </a:r>
          </a:p>
          <a:p>
            <a:pPr marL="285750" indent="-285750">
              <a:buFontTx/>
              <a:buChar char="-"/>
            </a:pPr>
            <a:r>
              <a:rPr lang="en-VN" dirty="0"/>
              <a:t>Divide the class into 2 teams. Each team takes a turn to repeat these words.</a:t>
            </a:r>
          </a:p>
        </p:txBody>
      </p:sp>
    </p:spTree>
    <p:extLst>
      <p:ext uri="{BB962C8B-B14F-4D97-AF65-F5344CB8AC3E}">
        <p14:creationId xmlns:p14="http://schemas.microsoft.com/office/powerpoint/2010/main" val="3852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ADE2883A-D1DC-6C43-A3EA-963210D34DD1}"/>
              </a:ext>
            </a:extLst>
          </p:cNvPr>
          <p:cNvSpPr/>
          <p:nvPr/>
        </p:nvSpPr>
        <p:spPr>
          <a:xfrm>
            <a:off x="1800225" y="1928814"/>
            <a:ext cx="8868104" cy="3286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F7930-DD21-AB48-8213-D16DECE274C7}"/>
              </a:ext>
            </a:extLst>
          </p:cNvPr>
          <p:cNvSpPr txBox="1"/>
          <p:nvPr/>
        </p:nvSpPr>
        <p:spPr>
          <a:xfrm>
            <a:off x="1940730" y="2090172"/>
            <a:ext cx="8727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</a:t>
            </a:r>
            <a:r>
              <a:rPr lang="en-VN" sz="2400" dirty="0"/>
              <a:t>ivide the class into pairs. Each pair takes out a mini-board. </a:t>
            </a:r>
          </a:p>
          <a:p>
            <a:pPr marL="342900" indent="-342900">
              <a:buFontTx/>
              <a:buChar char="-"/>
            </a:pPr>
            <a:r>
              <a:rPr lang="en-VN" sz="2400" dirty="0"/>
              <a:t>The teacher </a:t>
            </a:r>
            <a:r>
              <a:rPr lang="en-US" sz="2400" dirty="0"/>
              <a:t>clicks</a:t>
            </a:r>
            <a:r>
              <a:rPr lang="en-VN" sz="2400" dirty="0"/>
              <a:t> on “Listen” </a:t>
            </a:r>
            <a:r>
              <a:rPr lang="en-US" sz="2400" dirty="0"/>
              <a:t>and </a:t>
            </a:r>
            <a:r>
              <a:rPr lang="en-VN" sz="2400" dirty="0"/>
              <a:t>students listen one by one word. </a:t>
            </a:r>
          </a:p>
          <a:p>
            <a:pPr marL="342900" indent="-342900">
              <a:buFontTx/>
              <a:buChar char="-"/>
            </a:pPr>
            <a:r>
              <a:rPr lang="en-VN" sz="2400" dirty="0"/>
              <a:t>Then, students discuss with their partners to choose the word which has </a:t>
            </a:r>
            <a:r>
              <a:rPr lang="en-US" sz="2400" dirty="0"/>
              <a:t>a</a:t>
            </a:r>
            <a:r>
              <a:rPr lang="en-VN" sz="2400" dirty="0"/>
              <a:t> different stress mark from the other three words. Each student takes turns writing the answer.</a:t>
            </a:r>
          </a:p>
          <a:p>
            <a:pPr marL="342900" indent="-342900">
              <a:buFontTx/>
              <a:buChar char="-"/>
            </a:pPr>
            <a:r>
              <a:rPr lang="en-VN" sz="2400" dirty="0"/>
              <a:t>After finishing, students raise their boards to check the answers.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</a:t>
            </a:r>
            <a:r>
              <a:rPr lang="en-VN" sz="2400" dirty="0"/>
              <a:t>he 5 fastest pairs with the correct answer receive 2 points.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A9B9A5-E2D7-8A4B-90C2-B3729C595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2" r="15060"/>
          <a:stretch/>
        </p:blipFill>
        <p:spPr>
          <a:xfrm>
            <a:off x="10668329" y="0"/>
            <a:ext cx="1415665" cy="1460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051AE-892B-8C4C-BADD-8C769C9A3674}"/>
              </a:ext>
            </a:extLst>
          </p:cNvPr>
          <p:cNvSpPr txBox="1"/>
          <p:nvPr/>
        </p:nvSpPr>
        <p:spPr>
          <a:xfrm>
            <a:off x="2862582" y="1030445"/>
            <a:ext cx="6466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solidFill>
                  <a:srgbClr val="F88438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Activity: ODD ONE OUT</a:t>
            </a:r>
          </a:p>
        </p:txBody>
      </p:sp>
    </p:spTree>
    <p:extLst>
      <p:ext uri="{BB962C8B-B14F-4D97-AF65-F5344CB8AC3E}">
        <p14:creationId xmlns:p14="http://schemas.microsoft.com/office/powerpoint/2010/main" val="95526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45716" y="879707"/>
            <a:ext cx="4978444" cy="4215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9954521" y="5498406"/>
            <a:ext cx="1422423" cy="81091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PLAY</a:t>
            </a:r>
            <a:endParaRPr lang="es-E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1" y="3957638"/>
            <a:ext cx="10505237" cy="1540768"/>
          </a:xfrm>
          <a:prstGeom prst="rect">
            <a:avLst/>
          </a:prstGeom>
        </p:spPr>
      </p:pic>
      <p:pic>
        <p:nvPicPr>
          <p:cNvPr id="36" name="Picture 2" descr="http://us.123rf.com/400wm/400/400/frenta/frenta1105/frenta110500032/9468539-texture--old-wooden-boards-of-brown-colo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30"/>
          <a:stretch/>
        </p:blipFill>
        <p:spPr bwMode="auto">
          <a:xfrm rot="16200000">
            <a:off x="5896702" y="-4421207"/>
            <a:ext cx="372893" cy="91605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54 Grupo"/>
          <p:cNvGrpSpPr>
            <a:grpSpLocks/>
          </p:cNvGrpSpPr>
          <p:nvPr/>
        </p:nvGrpSpPr>
        <p:grpSpPr bwMode="auto">
          <a:xfrm>
            <a:off x="506910" y="-1965784"/>
            <a:ext cx="4892420" cy="7065219"/>
            <a:chOff x="5435899" y="-1490662"/>
            <a:chExt cx="4071937" cy="6362700"/>
          </a:xfrm>
        </p:grpSpPr>
        <p:grpSp>
          <p:nvGrpSpPr>
            <p:cNvPr id="56" name="34 Grupo"/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>
            <a:grpSpLocks/>
          </p:cNvGrpSpPr>
          <p:nvPr/>
        </p:nvGrpSpPr>
        <p:grpSpPr bwMode="auto">
          <a:xfrm>
            <a:off x="-1202117" y="-695132"/>
            <a:ext cx="6514619" cy="5844245"/>
            <a:chOff x="2005447" y="81756"/>
            <a:chExt cx="6258213" cy="5839875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699852" y="2057074"/>
              <a:ext cx="4563808" cy="3864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62 Grupo"/>
          <p:cNvGrpSpPr>
            <a:grpSpLocks/>
          </p:cNvGrpSpPr>
          <p:nvPr/>
        </p:nvGrpSpPr>
        <p:grpSpPr bwMode="auto">
          <a:xfrm>
            <a:off x="1508352" y="3776472"/>
            <a:ext cx="2406545" cy="1588755"/>
            <a:chOff x="-29847" y="5456452"/>
            <a:chExt cx="2406462" cy="1588755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31" y="5456452"/>
              <a:ext cx="1651245" cy="151470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-29847" y="5937211"/>
              <a:ext cx="240646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pencil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66" name="65 Grupo"/>
          <p:cNvGrpSpPr>
            <a:grpSpLocks/>
          </p:cNvGrpSpPr>
          <p:nvPr/>
        </p:nvGrpSpPr>
        <p:grpSpPr bwMode="auto">
          <a:xfrm>
            <a:off x="4275682" y="1708888"/>
            <a:ext cx="3497650" cy="1800099"/>
            <a:chOff x="2629183" y="5100656"/>
            <a:chExt cx="2814958" cy="1405114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2629183" y="5640895"/>
              <a:ext cx="2814958" cy="864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shampoo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70" name="69 Grupo"/>
          <p:cNvGrpSpPr>
            <a:grpSpLocks/>
          </p:cNvGrpSpPr>
          <p:nvPr/>
        </p:nvGrpSpPr>
        <p:grpSpPr bwMode="auto">
          <a:xfrm>
            <a:off x="4950438" y="3951989"/>
            <a:ext cx="3367032" cy="1741237"/>
            <a:chOff x="2863246" y="5226077"/>
            <a:chExt cx="2190924" cy="1238695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144" y="5226077"/>
              <a:ext cx="1272521" cy="11672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2863246" y="5676557"/>
              <a:ext cx="2190924" cy="788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between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73" name="72 Grupo"/>
          <p:cNvGrpSpPr>
            <a:grpSpLocks/>
          </p:cNvGrpSpPr>
          <p:nvPr/>
        </p:nvGrpSpPr>
        <p:grpSpPr bwMode="auto">
          <a:xfrm>
            <a:off x="8561109" y="2637371"/>
            <a:ext cx="2422177" cy="1947860"/>
            <a:chOff x="3203848" y="5251791"/>
            <a:chExt cx="1420907" cy="1179544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330" y="5251791"/>
              <a:ext cx="1285874" cy="117954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203848" y="5697525"/>
              <a:ext cx="1420907" cy="670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forget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2625536" y="5860126"/>
            <a:ext cx="714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Stressed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on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first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syllable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9840416" y="5460396"/>
            <a:ext cx="1241003" cy="83439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9819869" y="5615985"/>
            <a:ext cx="1543082" cy="52322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CHECK</a:t>
            </a:r>
            <a:endParaRPr lang="es-E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7" name="Rectangle: Rounded Corners 13">
            <a:extLst>
              <a:ext uri="{FF2B5EF4-FFF2-40B4-BE49-F238E27FC236}">
                <a16:creationId xmlns:a16="http://schemas.microsoft.com/office/drawing/2014/main" id="{EE52B1AC-698A-FD45-80F2-0D7F6A0A51C2}"/>
              </a:ext>
            </a:extLst>
          </p:cNvPr>
          <p:cNvSpPr/>
          <p:nvPr/>
        </p:nvSpPr>
        <p:spPr>
          <a:xfrm>
            <a:off x="9541198" y="563207"/>
            <a:ext cx="2015713" cy="653906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SG" sz="4000" b="1" kern="0" dirty="0">
                <a:solidFill>
                  <a:srgbClr val="FFFFFF"/>
                </a:solidFill>
                <a:sym typeface="Arial"/>
              </a:rPr>
              <a:t>LISTEN</a:t>
            </a:r>
            <a:endParaRPr kumimoji="0" lang="en-SG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3" name="1703642175512opwuqaad-voicemaker.in-speech.mp3" descr="1703642175512opwuqaad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BCBF57DA-F811-934C-AD44-9906DA808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5310" y="7153729"/>
            <a:ext cx="812800" cy="812800"/>
          </a:xfrm>
          <a:prstGeom prst="rect">
            <a:avLst/>
          </a:prstGeom>
        </p:spPr>
      </p:pic>
      <p:pic>
        <p:nvPicPr>
          <p:cNvPr id="4" name="1703642307503gsc5m8ai-voicemaker.in-speech.mp3" descr="1703642307503gsc5m8ai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1CE6627D-BDBB-4946-B001-9C4475F6F1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04671" y="6989279"/>
            <a:ext cx="812800" cy="812800"/>
          </a:xfrm>
          <a:prstGeom prst="rect">
            <a:avLst/>
          </a:prstGeom>
        </p:spPr>
      </p:pic>
      <p:pic>
        <p:nvPicPr>
          <p:cNvPr id="5" name="1703642272192k8juoex-voicemaker.in-speech.mp3" descr="1703642272192k8juoex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49BA1697-BA52-3C43-A42E-8F29BCA5D3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47632" y="6949235"/>
            <a:ext cx="812800" cy="812800"/>
          </a:xfrm>
          <a:prstGeom prst="rect">
            <a:avLst/>
          </a:prstGeom>
        </p:spPr>
      </p:pic>
      <p:pic>
        <p:nvPicPr>
          <p:cNvPr id="6" name="1703642320394u8al8bo-voicemaker.in-speech.mp3" descr="1703642320394u8al8bo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B462576E-46C9-1D48-AEF5-89BA8DA336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99702" y="6889945"/>
            <a:ext cx="812800" cy="8128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BB2F515-DC54-334A-9634-C85DAD8FE60F}"/>
              </a:ext>
            </a:extLst>
          </p:cNvPr>
          <p:cNvSpPr txBox="1"/>
          <p:nvPr/>
        </p:nvSpPr>
        <p:spPr>
          <a:xfrm>
            <a:off x="3930608" y="6453535"/>
            <a:ext cx="457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</a:rPr>
              <a:t>Click on “Listen”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7235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7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54 Grupo"/>
          <p:cNvGrpSpPr>
            <a:grpSpLocks/>
          </p:cNvGrpSpPr>
          <p:nvPr/>
        </p:nvGrpSpPr>
        <p:grpSpPr bwMode="auto">
          <a:xfrm>
            <a:off x="4976390" y="-1444350"/>
            <a:ext cx="4589934" cy="7039220"/>
            <a:chOff x="5435899" y="-1490662"/>
            <a:chExt cx="4071937" cy="6362700"/>
          </a:xfrm>
        </p:grpSpPr>
        <p:grpSp>
          <p:nvGrpSpPr>
            <p:cNvPr id="56" name="34 Grupo"/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>
            <a:grpSpLocks/>
          </p:cNvGrpSpPr>
          <p:nvPr/>
        </p:nvGrpSpPr>
        <p:grpSpPr bwMode="auto">
          <a:xfrm>
            <a:off x="5050600" y="-1150527"/>
            <a:ext cx="4324446" cy="6601979"/>
            <a:chOff x="221097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62 Grupo"/>
          <p:cNvGrpSpPr>
            <a:grpSpLocks/>
          </p:cNvGrpSpPr>
          <p:nvPr/>
        </p:nvGrpSpPr>
        <p:grpSpPr bwMode="auto">
          <a:xfrm>
            <a:off x="5032044" y="3985398"/>
            <a:ext cx="3714604" cy="1750714"/>
            <a:chOff x="93218" y="4975838"/>
            <a:chExt cx="3714475" cy="1750714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469" y="4975838"/>
              <a:ext cx="1788152" cy="16402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93218" y="5618556"/>
              <a:ext cx="371447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between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66" name="65 Grupo"/>
          <p:cNvGrpSpPr>
            <a:grpSpLocks/>
          </p:cNvGrpSpPr>
          <p:nvPr/>
        </p:nvGrpSpPr>
        <p:grpSpPr bwMode="auto">
          <a:xfrm>
            <a:off x="559702" y="3293227"/>
            <a:ext cx="3362192" cy="1800167"/>
            <a:chOff x="2778927" y="4820024"/>
            <a:chExt cx="3362193" cy="1800167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762" y="4820024"/>
              <a:ext cx="1832332" cy="168081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2778927" y="5512195"/>
              <a:ext cx="336219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healthy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70" name="69 Grupo"/>
          <p:cNvGrpSpPr>
            <a:grpSpLocks/>
          </p:cNvGrpSpPr>
          <p:nvPr/>
        </p:nvGrpSpPr>
        <p:grpSpPr bwMode="auto">
          <a:xfrm>
            <a:off x="2867398" y="1348532"/>
            <a:ext cx="2454612" cy="1840344"/>
            <a:chOff x="2479063" y="4606373"/>
            <a:chExt cx="2454613" cy="1840344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511" y="4606373"/>
              <a:ext cx="1917314" cy="175877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2479063" y="5338721"/>
              <a:ext cx="245461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salad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grpSp>
        <p:nvGrpSpPr>
          <p:cNvPr id="73" name="72 Grupo"/>
          <p:cNvGrpSpPr>
            <a:grpSpLocks/>
          </p:cNvGrpSpPr>
          <p:nvPr/>
        </p:nvGrpSpPr>
        <p:grpSpPr bwMode="auto">
          <a:xfrm>
            <a:off x="8666684" y="2148370"/>
            <a:ext cx="2817823" cy="1641103"/>
            <a:chOff x="2809998" y="5100656"/>
            <a:chExt cx="2227563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2809998" y="5486980"/>
              <a:ext cx="2227563" cy="8917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66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veggies</a:t>
              </a:r>
              <a:endParaRPr lang="es-ES" sz="6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Calibri"/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2724994" y="5790171"/>
            <a:ext cx="693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Stressed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on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second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syllable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10075595" y="5451452"/>
            <a:ext cx="1325526" cy="92300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NEXT</a:t>
            </a:r>
            <a:endParaRPr lang="es-E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10077655" y="5583611"/>
            <a:ext cx="1417724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CHECK</a:t>
            </a:r>
            <a:endParaRPr lang="es-E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8" name="Rectangle: Rounded Corners 13">
            <a:extLst>
              <a:ext uri="{FF2B5EF4-FFF2-40B4-BE49-F238E27FC236}">
                <a16:creationId xmlns:a16="http://schemas.microsoft.com/office/drawing/2014/main" id="{1D214393-2967-1244-979B-1CA992D39082}"/>
              </a:ext>
            </a:extLst>
          </p:cNvPr>
          <p:cNvSpPr/>
          <p:nvPr/>
        </p:nvSpPr>
        <p:spPr>
          <a:xfrm>
            <a:off x="9479666" y="609224"/>
            <a:ext cx="2015713" cy="653906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SG" sz="4000" b="1" kern="0" dirty="0">
                <a:solidFill>
                  <a:srgbClr val="FFFFFF"/>
                </a:solidFill>
                <a:sym typeface="Arial"/>
              </a:rPr>
              <a:t>LISTEN</a:t>
            </a:r>
            <a:endParaRPr kumimoji="0" lang="en-SG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2" name="1703642751357zue99ytk-voicemaker.in-speech (1).mp3" descr="1703642751357zue99ytk-voicemaker.in-speech (1).mp3">
            <a:hlinkClick r:id="" action="ppaction://media"/>
            <a:extLst>
              <a:ext uri="{FF2B5EF4-FFF2-40B4-BE49-F238E27FC236}">
                <a16:creationId xmlns:a16="http://schemas.microsoft.com/office/drawing/2014/main" id="{5FD1601D-D45F-9142-9BA8-3F61FDC77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4843" y="7023100"/>
            <a:ext cx="812800" cy="812800"/>
          </a:xfrm>
          <a:prstGeom prst="rect">
            <a:avLst/>
          </a:prstGeom>
        </p:spPr>
      </p:pic>
      <p:pic>
        <p:nvPicPr>
          <p:cNvPr id="3" name="1703643240485y2fo5w5-voicemaker.in-speech.mp3" descr="1703643240485y2fo5w5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E9D01DAF-31C9-F840-ADBF-334839049F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23786" y="7251700"/>
            <a:ext cx="812800" cy="812800"/>
          </a:xfrm>
          <a:prstGeom prst="rect">
            <a:avLst/>
          </a:prstGeom>
        </p:spPr>
      </p:pic>
      <p:pic>
        <p:nvPicPr>
          <p:cNvPr id="4" name="17036434270801f8h62ph-voicemaker.in-speech.mp3" descr="17036434270801f8h62ph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47FAC81B-F8AC-CB4E-9E14-30FE84953DF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92846" y="7257462"/>
            <a:ext cx="812800" cy="812800"/>
          </a:xfrm>
          <a:prstGeom prst="rect">
            <a:avLst/>
          </a:prstGeom>
        </p:spPr>
      </p:pic>
      <p:pic>
        <p:nvPicPr>
          <p:cNvPr id="5" name="1703642272192k8juoex-voicemaker.in-speech.mp3" descr="1703642272192k8juoex-voicemaker.in-speech.mp3">
            <a:hlinkClick r:id="" action="ppaction://media"/>
            <a:extLst>
              <a:ext uri="{FF2B5EF4-FFF2-40B4-BE49-F238E27FC236}">
                <a16:creationId xmlns:a16="http://schemas.microsoft.com/office/drawing/2014/main" id="{6BCFDD3D-A0EC-D94D-BD55-929DDB6ABD9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0856" y="7330410"/>
            <a:ext cx="812800" cy="8128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DA234AE-4089-7A4A-A385-216F78BAD0C1}"/>
              </a:ext>
            </a:extLst>
          </p:cNvPr>
          <p:cNvSpPr txBox="1"/>
          <p:nvPr/>
        </p:nvSpPr>
        <p:spPr>
          <a:xfrm>
            <a:off x="3930608" y="6453535"/>
            <a:ext cx="457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</a:rPr>
              <a:t>Click on “Listen”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2637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912</Words>
  <Application>Microsoft Office PowerPoint</Application>
  <PresentationFormat>Widescreen</PresentationFormat>
  <Paragraphs>169</Paragraphs>
  <Slides>21</Slides>
  <Notes>8</Notes>
  <HiddenSlides>0</HiddenSlides>
  <MMClips>38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Carter One</vt:lpstr>
      <vt:lpstr>Arial</vt:lpstr>
      <vt:lpstr>Calibri</vt:lpstr>
      <vt:lpstr>Calibri Light</vt:lpstr>
      <vt:lpstr>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Pham Van Anh</cp:lastModifiedBy>
  <cp:revision>334</cp:revision>
  <dcterms:created xsi:type="dcterms:W3CDTF">2023-11-28T02:26:41Z</dcterms:created>
  <dcterms:modified xsi:type="dcterms:W3CDTF">2024-09-24T10:00:18Z</dcterms:modified>
</cp:coreProperties>
</file>