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37"/>
  </p:notesMasterIdLst>
  <p:sldIdLst>
    <p:sldId id="256" r:id="rId3"/>
    <p:sldId id="266" r:id="rId4"/>
    <p:sldId id="267" r:id="rId5"/>
    <p:sldId id="542" r:id="rId6"/>
    <p:sldId id="513" r:id="rId7"/>
    <p:sldId id="271" r:id="rId8"/>
    <p:sldId id="543" r:id="rId9"/>
    <p:sldId id="544" r:id="rId10"/>
    <p:sldId id="545" r:id="rId11"/>
    <p:sldId id="546" r:id="rId12"/>
    <p:sldId id="547" r:id="rId13"/>
    <p:sldId id="548" r:id="rId14"/>
    <p:sldId id="549" r:id="rId15"/>
    <p:sldId id="550" r:id="rId16"/>
    <p:sldId id="551" r:id="rId17"/>
    <p:sldId id="514" r:id="rId18"/>
    <p:sldId id="296" r:id="rId19"/>
    <p:sldId id="297" r:id="rId20"/>
    <p:sldId id="298" r:id="rId21"/>
    <p:sldId id="299" r:id="rId22"/>
    <p:sldId id="300" r:id="rId23"/>
    <p:sldId id="552" r:id="rId24"/>
    <p:sldId id="469" r:id="rId25"/>
    <p:sldId id="303" r:id="rId26"/>
    <p:sldId id="304" r:id="rId27"/>
    <p:sldId id="528" r:id="rId28"/>
    <p:sldId id="553" r:id="rId29"/>
    <p:sldId id="554" r:id="rId30"/>
    <p:sldId id="555" r:id="rId31"/>
    <p:sldId id="556" r:id="rId32"/>
    <p:sldId id="566" r:id="rId33"/>
    <p:sldId id="567" r:id="rId34"/>
    <p:sldId id="302" r:id="rId35"/>
    <p:sldId id="301" r:id="rId3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438"/>
    <a:srgbClr val="F78437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38"/>
    <p:restoredTop sz="95118"/>
  </p:normalViewPr>
  <p:slideViewPr>
    <p:cSldViewPr snapToGrid="0" snapToObjects="1">
      <p:cViewPr varScale="1">
        <p:scale>
          <a:sx n="75" d="100"/>
          <a:sy n="75" d="100"/>
        </p:scale>
        <p:origin x="6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28E6B-35A5-0542-AC09-160C8FE6ABE5}" type="datetimeFigureOut">
              <a:rPr lang="en-VN" smtClean="0"/>
              <a:t>08/05/2024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EF597-DE83-D24C-95D9-9E6430AD710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58418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03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26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3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10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03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13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92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92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41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44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08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612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08/05/2024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08/05/2024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08/05/2024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08/05/2024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57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10" Type="http://schemas.openxmlformats.org/officeDocument/2006/relationships/image" Target="../media/image26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1.xml"/><Relationship Id="rId18" Type="http://schemas.openxmlformats.org/officeDocument/2006/relationships/slide" Target="slide26.xml"/><Relationship Id="rId3" Type="http://schemas.openxmlformats.org/officeDocument/2006/relationships/image" Target="../media/image27.png"/><Relationship Id="rId7" Type="http://schemas.openxmlformats.org/officeDocument/2006/relationships/slide" Target="slide22.xml"/><Relationship Id="rId12" Type="http://schemas.openxmlformats.org/officeDocument/2006/relationships/slide" Target="slide20.xml"/><Relationship Id="rId17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image" Target="../media/image33.png"/><Relationship Id="rId20" Type="http://schemas.openxmlformats.org/officeDocument/2006/relationships/slide" Target="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11" Type="http://schemas.openxmlformats.org/officeDocument/2006/relationships/slide" Target="slide19.xml"/><Relationship Id="rId5" Type="http://schemas.openxmlformats.org/officeDocument/2006/relationships/image" Target="../media/image29.png"/><Relationship Id="rId15" Type="http://schemas.openxmlformats.org/officeDocument/2006/relationships/image" Target="../media/image32.png"/><Relationship Id="rId10" Type="http://schemas.openxmlformats.org/officeDocument/2006/relationships/slide" Target="slide25.xml"/><Relationship Id="rId19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slide" Target="slide24.xml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Relationship Id="rId1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Relationship Id="rId1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Relationship Id="rId1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Relationship Id="rId1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Relationship Id="rId1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3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4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1152525" y="2171700"/>
            <a:ext cx="9886949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2 – PICNIC TIME!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5A – Vocabulary and Grammar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06" y="3514055"/>
            <a:ext cx="4935669" cy="347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7E8B14-5479-9045-A54B-1A11C98DD3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2" r="15060"/>
          <a:stretch/>
        </p:blipFill>
        <p:spPr>
          <a:xfrm>
            <a:off x="9072563" y="3711102"/>
            <a:ext cx="2943224" cy="303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1503707" y="2390218"/>
            <a:ext cx="1894373" cy="36957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4097867" y="1059715"/>
            <a:ext cx="4910666" cy="343088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613688" y="4627899"/>
            <a:ext cx="5556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4472C4"/>
                </a:solidFill>
                <a:latin typeface="Calibri" panose="020F0502020204030204"/>
              </a:rPr>
              <a:t>a glass</a:t>
            </a:r>
            <a:r>
              <a:rPr lang="en-US" sz="7200" b="1" noProof="0" dirty="0">
                <a:solidFill>
                  <a:srgbClr val="4472C4"/>
                </a:solidFill>
                <a:latin typeface="Calibri" panose="020F0502020204030204"/>
              </a:rPr>
              <a:t> of milk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ECAB7F-A51F-094F-AFDA-63C956FADA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BCC100-B214-B94F-BEFB-1C450D50083A}"/>
              </a:ext>
            </a:extLst>
          </p:cNvPr>
          <p:cNvSpPr txBox="1"/>
          <p:nvPr/>
        </p:nvSpPr>
        <p:spPr>
          <a:xfrm>
            <a:off x="2901429" y="6311988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 and repeat the word.  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id="{AF34CD7A-E644-634F-854C-BC57C746CFD8}"/>
              </a:ext>
            </a:extLst>
          </p:cNvPr>
          <p:cNvSpPr/>
          <p:nvPr/>
        </p:nvSpPr>
        <p:spPr>
          <a:xfrm rot="20900997">
            <a:off x="424292" y="1339146"/>
            <a:ext cx="2810468" cy="1046480"/>
          </a:xfrm>
          <a:prstGeom prst="wedgeRoundRectCallout">
            <a:avLst>
              <a:gd name="adj1" fmla="val 19798"/>
              <a:gd name="adj2" fmla="val 7559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listen and repeat!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2.10.mp3" descr="2.10.mp3">
            <a:hlinkClick r:id="" action="ppaction://media"/>
            <a:extLst>
              <a:ext uri="{FF2B5EF4-FFF2-40B4-BE49-F238E27FC236}">
                <a16:creationId xmlns:a16="http://schemas.microsoft.com/office/drawing/2014/main" id="{6DC2AD86-8297-914A-A4E5-69346EA18D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15.7208" end="13684.45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8320" y="2493125"/>
            <a:ext cx="1476569" cy="1476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F29520-7B90-EF41-B5AB-C37006B7F1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411" r="25922"/>
          <a:stretch/>
        </p:blipFill>
        <p:spPr>
          <a:xfrm>
            <a:off x="5451534" y="919986"/>
            <a:ext cx="2345299" cy="371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4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1503707" y="2390218"/>
            <a:ext cx="1894373" cy="36957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4097867" y="1059715"/>
            <a:ext cx="4910666" cy="343088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833574" y="4630584"/>
            <a:ext cx="84394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4472C4"/>
                </a:solidFill>
                <a:latin typeface="Calibri" panose="020F0502020204030204"/>
              </a:rPr>
              <a:t>a plate</a:t>
            </a:r>
            <a:r>
              <a:rPr lang="en-US" sz="7200" b="1" noProof="0" dirty="0">
                <a:solidFill>
                  <a:srgbClr val="4472C4"/>
                </a:solidFill>
                <a:latin typeface="Calibri" panose="020F0502020204030204"/>
              </a:rPr>
              <a:t> of sandwiches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ECAB7F-A51F-094F-AFDA-63C956FADA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BCC100-B214-B94F-BEFB-1C450D50083A}"/>
              </a:ext>
            </a:extLst>
          </p:cNvPr>
          <p:cNvSpPr txBox="1"/>
          <p:nvPr/>
        </p:nvSpPr>
        <p:spPr>
          <a:xfrm>
            <a:off x="2901429" y="6311988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 and repeat the word.  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id="{AF34CD7A-E644-634F-854C-BC57C746CFD8}"/>
              </a:ext>
            </a:extLst>
          </p:cNvPr>
          <p:cNvSpPr/>
          <p:nvPr/>
        </p:nvSpPr>
        <p:spPr>
          <a:xfrm rot="20900997">
            <a:off x="424292" y="1339146"/>
            <a:ext cx="2810468" cy="1046480"/>
          </a:xfrm>
          <a:prstGeom prst="wedgeRoundRectCallout">
            <a:avLst>
              <a:gd name="adj1" fmla="val 19798"/>
              <a:gd name="adj2" fmla="val 7559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listen and repeat!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2.10.mp3" descr="2.10.mp3">
            <a:hlinkClick r:id="" action="ppaction://media"/>
            <a:extLst>
              <a:ext uri="{FF2B5EF4-FFF2-40B4-BE49-F238E27FC236}">
                <a16:creationId xmlns:a16="http://schemas.microsoft.com/office/drawing/2014/main" id="{6DC2AD86-8297-914A-A4E5-69346EA18D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93.8536" end="9566.9775000000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8320" y="2493125"/>
            <a:ext cx="1476569" cy="1476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AFAE27-EF42-D842-82BD-AF4BED4AAD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257"/>
          <a:stretch/>
        </p:blipFill>
        <p:spPr>
          <a:xfrm>
            <a:off x="4005810" y="1066161"/>
            <a:ext cx="4910666" cy="378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9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4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1503707" y="2390218"/>
            <a:ext cx="1894373" cy="36957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4097867" y="1059715"/>
            <a:ext cx="4910666" cy="343088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669237" y="4618810"/>
            <a:ext cx="57679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4472C4"/>
                </a:solidFill>
                <a:latin typeface="Calibri" panose="020F0502020204030204"/>
              </a:rPr>
              <a:t>a box</a:t>
            </a:r>
            <a:r>
              <a:rPr lang="en-US" sz="7200" b="1" noProof="0" dirty="0">
                <a:solidFill>
                  <a:srgbClr val="4472C4"/>
                </a:solidFill>
                <a:latin typeface="Calibri" panose="020F0502020204030204"/>
              </a:rPr>
              <a:t> of cereal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ECAB7F-A51F-094F-AFDA-63C956FADA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BCC100-B214-B94F-BEFB-1C450D50083A}"/>
              </a:ext>
            </a:extLst>
          </p:cNvPr>
          <p:cNvSpPr txBox="1"/>
          <p:nvPr/>
        </p:nvSpPr>
        <p:spPr>
          <a:xfrm>
            <a:off x="2901429" y="6311988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 and repeat the word.  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id="{AF34CD7A-E644-634F-854C-BC57C746CFD8}"/>
              </a:ext>
            </a:extLst>
          </p:cNvPr>
          <p:cNvSpPr/>
          <p:nvPr/>
        </p:nvSpPr>
        <p:spPr>
          <a:xfrm rot="20900997">
            <a:off x="424292" y="1339146"/>
            <a:ext cx="2810468" cy="1046480"/>
          </a:xfrm>
          <a:prstGeom prst="wedgeRoundRectCallout">
            <a:avLst>
              <a:gd name="adj1" fmla="val 19798"/>
              <a:gd name="adj2" fmla="val 7559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listen and repeat!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2.10.mp3" descr="2.10.mp3">
            <a:hlinkClick r:id="" action="ppaction://media"/>
            <a:extLst>
              <a:ext uri="{FF2B5EF4-FFF2-40B4-BE49-F238E27FC236}">
                <a16:creationId xmlns:a16="http://schemas.microsoft.com/office/drawing/2014/main" id="{6DC2AD86-8297-914A-A4E5-69346EA18D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32.6582" end="5798.82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8320" y="2493125"/>
            <a:ext cx="1476569" cy="1476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FCE1D8-DFE0-4B4F-B97B-4B6593F5B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5404" y="1152166"/>
            <a:ext cx="4855127" cy="34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1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7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1503707" y="2390218"/>
            <a:ext cx="1894373" cy="36957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4097867" y="1059715"/>
            <a:ext cx="4910666" cy="343088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4001059" y="4636520"/>
            <a:ext cx="51042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4472C4"/>
                </a:solidFill>
                <a:latin typeface="Calibri" panose="020F0502020204030204"/>
              </a:rPr>
              <a:t>a bag</a:t>
            </a:r>
            <a:r>
              <a:rPr lang="en-US" sz="7200" b="1" noProof="0" dirty="0">
                <a:solidFill>
                  <a:srgbClr val="4472C4"/>
                </a:solidFill>
                <a:latin typeface="Calibri" panose="020F0502020204030204"/>
              </a:rPr>
              <a:t> of fruit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ECAB7F-A51F-094F-AFDA-63C956FADA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BCC100-B214-B94F-BEFB-1C450D50083A}"/>
              </a:ext>
            </a:extLst>
          </p:cNvPr>
          <p:cNvSpPr txBox="1"/>
          <p:nvPr/>
        </p:nvSpPr>
        <p:spPr>
          <a:xfrm>
            <a:off x="2901429" y="6311988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 and repeat the word.  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id="{AF34CD7A-E644-634F-854C-BC57C746CFD8}"/>
              </a:ext>
            </a:extLst>
          </p:cNvPr>
          <p:cNvSpPr/>
          <p:nvPr/>
        </p:nvSpPr>
        <p:spPr>
          <a:xfrm rot="20900997">
            <a:off x="424292" y="1339146"/>
            <a:ext cx="2810468" cy="1046480"/>
          </a:xfrm>
          <a:prstGeom prst="wedgeRoundRectCallout">
            <a:avLst>
              <a:gd name="adj1" fmla="val 19798"/>
              <a:gd name="adj2" fmla="val 7559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listen and repeat!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2.10.mp3" descr="2.10.mp3">
            <a:hlinkClick r:id="" action="ppaction://media"/>
            <a:extLst>
              <a:ext uri="{FF2B5EF4-FFF2-40B4-BE49-F238E27FC236}">
                <a16:creationId xmlns:a16="http://schemas.microsoft.com/office/drawing/2014/main" id="{6DC2AD86-8297-914A-A4E5-69346EA18D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615.3839" end="2173.310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8320" y="2493125"/>
            <a:ext cx="1476569" cy="1476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1ECD48-FB04-034C-AB52-281942FF7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7867" y="1093432"/>
            <a:ext cx="4910666" cy="347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1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ECAB7F-A51F-094F-AFDA-63C956FADA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BCC100-B214-B94F-BEFB-1C450D50083A}"/>
              </a:ext>
            </a:extLst>
          </p:cNvPr>
          <p:cNvSpPr txBox="1"/>
          <p:nvPr/>
        </p:nvSpPr>
        <p:spPr>
          <a:xfrm>
            <a:off x="2886361" y="6303723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 and repeat the word.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C0BAD-C7EA-434A-92D9-95284B9ED4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301" b="89293"/>
          <a:stretch/>
        </p:blipFill>
        <p:spPr>
          <a:xfrm>
            <a:off x="1008097" y="675758"/>
            <a:ext cx="9025858" cy="550098"/>
          </a:xfrm>
          <a:prstGeom prst="rect">
            <a:avLst/>
          </a:prstGeom>
        </p:spPr>
      </p:pic>
      <p:pic>
        <p:nvPicPr>
          <p:cNvPr id="12" name="2.10.mp3" descr="2.10.mp3">
            <a:hlinkClick r:id="" action="ppaction://media"/>
            <a:extLst>
              <a:ext uri="{FF2B5EF4-FFF2-40B4-BE49-F238E27FC236}">
                <a16:creationId xmlns:a16="http://schemas.microsoft.com/office/drawing/2014/main" id="{038CDB84-A9A3-B947-8B43-64C33C573C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7.5758" end="2077.73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914" y="487997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8BF83D-B6DF-367C-4065-E451546D7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3071" y="1300797"/>
            <a:ext cx="9025858" cy="44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4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 - REVIEW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BCC100-B214-B94F-BEFB-1C450D50083A}"/>
              </a:ext>
            </a:extLst>
          </p:cNvPr>
          <p:cNvSpPr txBox="1"/>
          <p:nvPr/>
        </p:nvSpPr>
        <p:spPr>
          <a:xfrm>
            <a:off x="2979821" y="6233435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Show each picture, students look at and say the word.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0D9822-3BE2-AD43-ABF1-D54FEC51B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16" y="989349"/>
            <a:ext cx="1834306" cy="217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3F3D67-4AFE-EA4A-8316-0A66F3012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937" y="1045702"/>
            <a:ext cx="1473660" cy="2170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66D6C-F0F7-B048-B76D-24FE18219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091" y="848454"/>
            <a:ext cx="2736547" cy="2311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44493-F706-5242-92C1-79424B257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8944" y="996223"/>
            <a:ext cx="2603940" cy="2230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28E9D3-C3C4-8F44-81EA-1BFDC13B4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4395" y="1029899"/>
            <a:ext cx="1584193" cy="22239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7F694D-81BB-0942-8709-D5662ECBBA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9869" y="3557450"/>
            <a:ext cx="2865555" cy="21708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F9D22C7-C5B2-904B-8671-609FB0A035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5619" y="3557450"/>
            <a:ext cx="2865555" cy="20291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B799C59-B0A8-284B-826F-C172429BB4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1370" y="3599267"/>
            <a:ext cx="2790892" cy="198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9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- Practice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789941" y="1820888"/>
            <a:ext cx="8425622" cy="35582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1976437" y="1891844"/>
            <a:ext cx="81466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2 teams: Team Bear and Team Fox. Each team takes turns choosing one number of mushrooms.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Each student takes out a mini-board.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 Show a word with the blank and 3 option answers. Students in the team look and write the correct answer on the board. Ex: “coffee”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Then, all students in the team raise the board to check.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team with all the correct answers receives 1 point.</a:t>
            </a:r>
          </a:p>
          <a:p>
            <a:r>
              <a:rPr lang="en-US" sz="2400" dirty="0"/>
              <a:t>   Note: Click on “Bear and Fox” to show the points.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2F447-447B-A449-9CD2-B99650D59FA0}"/>
              </a:ext>
            </a:extLst>
          </p:cNvPr>
          <p:cNvSpPr txBox="1"/>
          <p:nvPr/>
        </p:nvSpPr>
        <p:spPr>
          <a:xfrm>
            <a:off x="2096130" y="1030593"/>
            <a:ext cx="75344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PICK UP MUSHROOM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AD4E65-8617-E944-BF65-BF37B51A2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24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86" y="-594"/>
            <a:ext cx="12193057" cy="6858594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DDB9EB97-2BEC-9AA3-933F-1EBF4E000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25" t="10431" r="25692" b="20990"/>
          <a:stretch/>
        </p:blipFill>
        <p:spPr>
          <a:xfrm>
            <a:off x="3176205" y="2831432"/>
            <a:ext cx="856219" cy="949390"/>
          </a:xfrm>
          <a:prstGeom prst="rect">
            <a:avLst/>
          </a:prstGeom>
        </p:spPr>
      </p:pic>
      <p:pic>
        <p:nvPicPr>
          <p:cNvPr id="87" name="MsPham0936082789">
            <a:extLst>
              <a:ext uri="{FF2B5EF4-FFF2-40B4-BE49-F238E27FC236}">
                <a16:creationId xmlns:a16="http://schemas.microsoft.com/office/drawing/2014/main" id="{822111E2-A808-6A83-798B-0B701DCF28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25" t="10431" r="25692" b="20990"/>
          <a:stretch/>
        </p:blipFill>
        <p:spPr>
          <a:xfrm>
            <a:off x="3958015" y="4014078"/>
            <a:ext cx="1101015" cy="1220825"/>
          </a:xfrm>
          <a:prstGeom prst="rect">
            <a:avLst/>
          </a:prstGeom>
        </p:spPr>
      </p:pic>
      <p:pic>
        <p:nvPicPr>
          <p:cNvPr id="121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072" y="4490560"/>
            <a:ext cx="363107" cy="336010"/>
          </a:xfrm>
          <a:prstGeom prst="rect">
            <a:avLst/>
          </a:prstGeom>
        </p:spPr>
      </p:pic>
      <p:pic>
        <p:nvPicPr>
          <p:cNvPr id="60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090" y="4490560"/>
            <a:ext cx="363107" cy="336010"/>
          </a:xfrm>
          <a:prstGeom prst="rect">
            <a:avLst/>
          </a:prstGeom>
        </p:spPr>
      </p:pic>
      <p:pic>
        <p:nvPicPr>
          <p:cNvPr id="61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97" y="2689118"/>
            <a:ext cx="1108411" cy="1021588"/>
          </a:xfrm>
          <a:prstGeom prst="rect">
            <a:avLst/>
          </a:prstGeom>
        </p:spPr>
      </p:pic>
      <p:pic>
        <p:nvPicPr>
          <p:cNvPr id="62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04" y="2619768"/>
            <a:ext cx="1156372" cy="1065792"/>
          </a:xfrm>
          <a:prstGeom prst="rect">
            <a:avLst/>
          </a:prstGeom>
        </p:spPr>
      </p:pic>
      <p:pic>
        <p:nvPicPr>
          <p:cNvPr id="63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764" y="4067407"/>
            <a:ext cx="1230327" cy="1133954"/>
          </a:xfrm>
          <a:prstGeom prst="rect">
            <a:avLst/>
          </a:prstGeom>
        </p:spPr>
      </p:pic>
      <p:pic>
        <p:nvPicPr>
          <p:cNvPr id="64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248" y="3964393"/>
            <a:ext cx="1200531" cy="1106492"/>
          </a:xfrm>
          <a:prstGeom prst="rect">
            <a:avLst/>
          </a:prstGeom>
        </p:spPr>
      </p:pic>
      <p:pic>
        <p:nvPicPr>
          <p:cNvPr id="65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913" y="2618815"/>
            <a:ext cx="1213416" cy="1118368"/>
          </a:xfrm>
          <a:prstGeom prst="rect">
            <a:avLst/>
          </a:prstGeom>
        </p:spPr>
      </p:pic>
      <p:sp>
        <p:nvSpPr>
          <p:cNvPr id="66" name="MsPham0936082789">
            <a:hlinkClick r:id="rId7" action="ppaction://hlinksldjump"/>
          </p:cNvPr>
          <p:cNvSpPr/>
          <p:nvPr/>
        </p:nvSpPr>
        <p:spPr>
          <a:xfrm>
            <a:off x="6284561" y="3755005"/>
            <a:ext cx="1412359" cy="12108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67" name="MsPham0936082789">
            <a:hlinkClick r:id="rId8" action="ppaction://hlinksldjump"/>
          </p:cNvPr>
          <p:cNvSpPr/>
          <p:nvPr/>
        </p:nvSpPr>
        <p:spPr>
          <a:xfrm>
            <a:off x="4609913" y="2255808"/>
            <a:ext cx="1281785" cy="142975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MsPham0936082789">
            <a:hlinkClick r:id="rId9" action="ppaction://hlinksldjump"/>
          </p:cNvPr>
          <p:cNvSpPr/>
          <p:nvPr/>
        </p:nvSpPr>
        <p:spPr>
          <a:xfrm>
            <a:off x="6299197" y="2357840"/>
            <a:ext cx="1230327" cy="141621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MsPham0936082789">
            <a:hlinkClick r:id="rId10" action="ppaction://hlinksldjump"/>
          </p:cNvPr>
          <p:cNvSpPr/>
          <p:nvPr/>
        </p:nvSpPr>
        <p:spPr>
          <a:xfrm>
            <a:off x="7917006" y="2227457"/>
            <a:ext cx="1180915" cy="145647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MsPham0936082789"/>
          <p:cNvSpPr/>
          <p:nvPr/>
        </p:nvSpPr>
        <p:spPr>
          <a:xfrm>
            <a:off x="3923764" y="3763635"/>
            <a:ext cx="1295215" cy="13962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74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508" y="3001328"/>
            <a:ext cx="363107" cy="336010"/>
          </a:xfrm>
          <a:prstGeom prst="rect">
            <a:avLst/>
          </a:prstGeom>
        </p:spPr>
      </p:pic>
      <p:pic>
        <p:nvPicPr>
          <p:cNvPr id="75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66" y="1225524"/>
            <a:ext cx="1228549" cy="1132316"/>
          </a:xfrm>
          <a:prstGeom prst="rect">
            <a:avLst/>
          </a:prstGeom>
        </p:spPr>
      </p:pic>
      <p:pic>
        <p:nvPicPr>
          <p:cNvPr id="76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093" y="1185505"/>
            <a:ext cx="1161266" cy="1070303"/>
          </a:xfrm>
          <a:prstGeom prst="rect">
            <a:avLst/>
          </a:prstGeom>
        </p:spPr>
      </p:pic>
      <p:pic>
        <p:nvPicPr>
          <p:cNvPr id="77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547" y="1332832"/>
            <a:ext cx="1192963" cy="1099517"/>
          </a:xfrm>
          <a:prstGeom prst="rect">
            <a:avLst/>
          </a:prstGeom>
        </p:spPr>
      </p:pic>
      <p:pic>
        <p:nvPicPr>
          <p:cNvPr id="78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02" y="2728105"/>
            <a:ext cx="1180915" cy="1088413"/>
          </a:xfrm>
          <a:prstGeom prst="rect">
            <a:avLst/>
          </a:prstGeom>
        </p:spPr>
      </p:pic>
      <p:pic>
        <p:nvPicPr>
          <p:cNvPr id="79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60" y="1494891"/>
            <a:ext cx="1123363" cy="1035369"/>
          </a:xfrm>
          <a:prstGeom prst="rect">
            <a:avLst/>
          </a:prstGeom>
        </p:spPr>
      </p:pic>
      <p:sp>
        <p:nvSpPr>
          <p:cNvPr id="80" name="MsPham0936082789"/>
          <p:cNvSpPr/>
          <p:nvPr/>
        </p:nvSpPr>
        <p:spPr>
          <a:xfrm>
            <a:off x="3031020" y="2419955"/>
            <a:ext cx="1180915" cy="135159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82" name="MsPham0936082789">
            <a:hlinkClick r:id="rId11" action="ppaction://hlinksldjump"/>
          </p:cNvPr>
          <p:cNvSpPr/>
          <p:nvPr/>
        </p:nvSpPr>
        <p:spPr>
          <a:xfrm>
            <a:off x="3469557" y="711376"/>
            <a:ext cx="1617941" cy="16834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MsPham0936082789">
            <a:hlinkClick r:id="rId12" action="ppaction://hlinksldjump"/>
          </p:cNvPr>
          <p:cNvSpPr/>
          <p:nvPr/>
        </p:nvSpPr>
        <p:spPr>
          <a:xfrm>
            <a:off x="5038413" y="607480"/>
            <a:ext cx="2046360" cy="181651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MsPham0936082789">
            <a:hlinkClick r:id="rId13" action="ppaction://hlinksldjump"/>
          </p:cNvPr>
          <p:cNvSpPr/>
          <p:nvPr/>
        </p:nvSpPr>
        <p:spPr>
          <a:xfrm>
            <a:off x="6952365" y="981674"/>
            <a:ext cx="1590353" cy="143940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400" b="1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42" name="MsPham093608278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pic>
        <p:nvPicPr>
          <p:cNvPr id="40" name="Gau-MsPham0936082789">
            <a:extLst>
              <a:ext uri="{FF2B5EF4-FFF2-40B4-BE49-F238E27FC236}">
                <a16:creationId xmlns:a16="http://schemas.microsoft.com/office/drawing/2014/main" id="{6B7C29E9-EF0A-4B37-A23F-021A29192E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9317" y="2524158"/>
            <a:ext cx="1897290" cy="3554774"/>
          </a:xfrm>
          <a:prstGeom prst="rect">
            <a:avLst/>
          </a:prstGeom>
        </p:spPr>
      </p:pic>
      <p:pic>
        <p:nvPicPr>
          <p:cNvPr id="41" name="Cao-MsPham0936082789">
            <a:extLst>
              <a:ext uri="{FF2B5EF4-FFF2-40B4-BE49-F238E27FC236}">
                <a16:creationId xmlns:a16="http://schemas.microsoft.com/office/drawing/2014/main" id="{788CC7B8-A943-4322-B70C-6349834FB8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93420" y="2708496"/>
            <a:ext cx="2663336" cy="3403873"/>
          </a:xfrm>
          <a:prstGeom prst="rect">
            <a:avLst/>
          </a:prstGeom>
        </p:spPr>
      </p:pic>
      <p:sp>
        <p:nvSpPr>
          <p:cNvPr id="42" name="MsPham0936082789">
            <a:extLst>
              <a:ext uri="{FF2B5EF4-FFF2-40B4-BE49-F238E27FC236}">
                <a16:creationId xmlns:a16="http://schemas.microsoft.com/office/drawing/2014/main" id="{071411BD-2850-4AE2-B123-B569332C5764}"/>
              </a:ext>
            </a:extLst>
          </p:cNvPr>
          <p:cNvSpPr/>
          <p:nvPr/>
        </p:nvSpPr>
        <p:spPr>
          <a:xfrm>
            <a:off x="1338498" y="5333330"/>
            <a:ext cx="841248" cy="486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black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" name="MsPham0936082789">
            <a:extLst>
              <a:ext uri="{FF2B5EF4-FFF2-40B4-BE49-F238E27FC236}">
                <a16:creationId xmlns:a16="http://schemas.microsoft.com/office/drawing/2014/main" id="{E28BFE35-FDF6-43AE-9714-0B15F4972D38}"/>
              </a:ext>
            </a:extLst>
          </p:cNvPr>
          <p:cNvSpPr/>
          <p:nvPr/>
        </p:nvSpPr>
        <p:spPr>
          <a:xfrm>
            <a:off x="1399473" y="5333330"/>
            <a:ext cx="841248" cy="486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black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4" name="MsPham0936082789">
            <a:extLst>
              <a:ext uri="{FF2B5EF4-FFF2-40B4-BE49-F238E27FC236}">
                <a16:creationId xmlns:a16="http://schemas.microsoft.com/office/drawing/2014/main" id="{74CF3799-D492-45D6-B82E-04F899F3FB50}"/>
              </a:ext>
            </a:extLst>
          </p:cNvPr>
          <p:cNvSpPr/>
          <p:nvPr/>
        </p:nvSpPr>
        <p:spPr>
          <a:xfrm>
            <a:off x="1376454" y="5371724"/>
            <a:ext cx="841248" cy="439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black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5" name="MsPham0936082789">
            <a:extLst>
              <a:ext uri="{FF2B5EF4-FFF2-40B4-BE49-F238E27FC236}">
                <a16:creationId xmlns:a16="http://schemas.microsoft.com/office/drawing/2014/main" id="{F17E34A3-D67D-4DEB-A417-F46C3ECE1649}"/>
              </a:ext>
            </a:extLst>
          </p:cNvPr>
          <p:cNvSpPr/>
          <p:nvPr/>
        </p:nvSpPr>
        <p:spPr>
          <a:xfrm>
            <a:off x="1372197" y="5338914"/>
            <a:ext cx="841248" cy="50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black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6" name="MsPham0936082789">
            <a:extLst>
              <a:ext uri="{FF2B5EF4-FFF2-40B4-BE49-F238E27FC236}">
                <a16:creationId xmlns:a16="http://schemas.microsoft.com/office/drawing/2014/main" id="{996BF810-0DF7-4B0E-AFAE-F33001547175}"/>
              </a:ext>
            </a:extLst>
          </p:cNvPr>
          <p:cNvSpPr/>
          <p:nvPr/>
        </p:nvSpPr>
        <p:spPr>
          <a:xfrm>
            <a:off x="1416028" y="5361987"/>
            <a:ext cx="841248" cy="486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black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7" name="MsPham0936082789">
            <a:extLst>
              <a:ext uri="{FF2B5EF4-FFF2-40B4-BE49-F238E27FC236}">
                <a16:creationId xmlns:a16="http://schemas.microsoft.com/office/drawing/2014/main" id="{0F7EB0C8-F12E-43F9-A10B-89DFB5601A4E}"/>
              </a:ext>
            </a:extLst>
          </p:cNvPr>
          <p:cNvSpPr/>
          <p:nvPr/>
        </p:nvSpPr>
        <p:spPr>
          <a:xfrm>
            <a:off x="1401478" y="5333330"/>
            <a:ext cx="841248" cy="486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black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8" name="MsPham0936082789">
            <a:extLst>
              <a:ext uri="{FF2B5EF4-FFF2-40B4-BE49-F238E27FC236}">
                <a16:creationId xmlns:a16="http://schemas.microsoft.com/office/drawing/2014/main" id="{E292C859-1B2B-44F4-9025-EF7F33578EBD}"/>
              </a:ext>
            </a:extLst>
          </p:cNvPr>
          <p:cNvSpPr/>
          <p:nvPr/>
        </p:nvSpPr>
        <p:spPr>
          <a:xfrm>
            <a:off x="1396515" y="5361400"/>
            <a:ext cx="841248" cy="450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black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49" name="MsPham0936082789">
            <a:extLst>
              <a:ext uri="{FF2B5EF4-FFF2-40B4-BE49-F238E27FC236}">
                <a16:creationId xmlns:a16="http://schemas.microsoft.com/office/drawing/2014/main" id="{230B94A7-C19D-4DE1-89FB-AB5C20A27A8A}"/>
              </a:ext>
            </a:extLst>
          </p:cNvPr>
          <p:cNvSpPr/>
          <p:nvPr/>
        </p:nvSpPr>
        <p:spPr>
          <a:xfrm>
            <a:off x="1375842" y="5380159"/>
            <a:ext cx="841248" cy="439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black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50" name="MsPham0936082789">
            <a:extLst>
              <a:ext uri="{FF2B5EF4-FFF2-40B4-BE49-F238E27FC236}">
                <a16:creationId xmlns:a16="http://schemas.microsoft.com/office/drawing/2014/main" id="{5AC6A449-05C9-49E4-BFA0-546136D56042}"/>
              </a:ext>
            </a:extLst>
          </p:cNvPr>
          <p:cNvSpPr/>
          <p:nvPr/>
        </p:nvSpPr>
        <p:spPr>
          <a:xfrm>
            <a:off x="1380883" y="5342878"/>
            <a:ext cx="841248" cy="486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black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51" name="MsPham0936082789">
            <a:extLst>
              <a:ext uri="{FF2B5EF4-FFF2-40B4-BE49-F238E27FC236}">
                <a16:creationId xmlns:a16="http://schemas.microsoft.com/office/drawing/2014/main" id="{1BD4238D-9409-49BF-BD0E-15DD119C1F0F}"/>
              </a:ext>
            </a:extLst>
          </p:cNvPr>
          <p:cNvSpPr/>
          <p:nvPr/>
        </p:nvSpPr>
        <p:spPr>
          <a:xfrm>
            <a:off x="1257887" y="5312744"/>
            <a:ext cx="1048294" cy="489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black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52" name="MsPham0936082789">
            <a:extLst>
              <a:ext uri="{FF2B5EF4-FFF2-40B4-BE49-F238E27FC236}">
                <a16:creationId xmlns:a16="http://schemas.microsoft.com/office/drawing/2014/main" id="{9BB15B91-8AB3-401C-A03F-46158CE520BD}"/>
              </a:ext>
            </a:extLst>
          </p:cNvPr>
          <p:cNvSpPr/>
          <p:nvPr/>
        </p:nvSpPr>
        <p:spPr>
          <a:xfrm>
            <a:off x="9617354" y="5416070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black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3" name="MsPham0936082789">
            <a:extLst>
              <a:ext uri="{FF2B5EF4-FFF2-40B4-BE49-F238E27FC236}">
                <a16:creationId xmlns:a16="http://schemas.microsoft.com/office/drawing/2014/main" id="{740C2707-29C1-4FB8-8DDF-8D66CFB3C11D}"/>
              </a:ext>
            </a:extLst>
          </p:cNvPr>
          <p:cNvSpPr/>
          <p:nvPr/>
        </p:nvSpPr>
        <p:spPr>
          <a:xfrm>
            <a:off x="9571315" y="5395095"/>
            <a:ext cx="933325" cy="463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black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4" name="MsPham0936082789MsPham0936082789">
            <a:extLst>
              <a:ext uri="{FF2B5EF4-FFF2-40B4-BE49-F238E27FC236}">
                <a16:creationId xmlns:a16="http://schemas.microsoft.com/office/drawing/2014/main" id="{869E8639-2F09-411D-86D4-019FD8C627FA}"/>
              </a:ext>
            </a:extLst>
          </p:cNvPr>
          <p:cNvSpPr/>
          <p:nvPr/>
        </p:nvSpPr>
        <p:spPr>
          <a:xfrm>
            <a:off x="9568718" y="5416070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black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5" name="MsPham0936082789">
            <a:extLst>
              <a:ext uri="{FF2B5EF4-FFF2-40B4-BE49-F238E27FC236}">
                <a16:creationId xmlns:a16="http://schemas.microsoft.com/office/drawing/2014/main" id="{D8CCAA6E-38BB-42F4-B82C-5B501A175BCF}"/>
              </a:ext>
            </a:extLst>
          </p:cNvPr>
          <p:cNvSpPr/>
          <p:nvPr/>
        </p:nvSpPr>
        <p:spPr>
          <a:xfrm>
            <a:off x="9654665" y="5391139"/>
            <a:ext cx="841248" cy="463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black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6" name="MsPham0936082789">
            <a:extLst>
              <a:ext uri="{FF2B5EF4-FFF2-40B4-BE49-F238E27FC236}">
                <a16:creationId xmlns:a16="http://schemas.microsoft.com/office/drawing/2014/main" id="{25D41DB4-6297-488E-B4D3-6B14FBA7615D}"/>
              </a:ext>
            </a:extLst>
          </p:cNvPr>
          <p:cNvSpPr/>
          <p:nvPr/>
        </p:nvSpPr>
        <p:spPr>
          <a:xfrm>
            <a:off x="9657107" y="5388853"/>
            <a:ext cx="725583" cy="463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black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57" name="MsPham0936082789">
            <a:extLst>
              <a:ext uri="{FF2B5EF4-FFF2-40B4-BE49-F238E27FC236}">
                <a16:creationId xmlns:a16="http://schemas.microsoft.com/office/drawing/2014/main" id="{F9557C9A-6E4A-40F3-BB04-5103BF4BEB14}"/>
              </a:ext>
            </a:extLst>
          </p:cNvPr>
          <p:cNvSpPr/>
          <p:nvPr/>
        </p:nvSpPr>
        <p:spPr>
          <a:xfrm>
            <a:off x="9588447" y="5419833"/>
            <a:ext cx="841248" cy="429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black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58" name="MsPham0936082789">
            <a:extLst>
              <a:ext uri="{FF2B5EF4-FFF2-40B4-BE49-F238E27FC236}">
                <a16:creationId xmlns:a16="http://schemas.microsoft.com/office/drawing/2014/main" id="{A6C147C3-CAF8-4385-836E-94FAFC9FC6F4}"/>
              </a:ext>
            </a:extLst>
          </p:cNvPr>
          <p:cNvSpPr/>
          <p:nvPr/>
        </p:nvSpPr>
        <p:spPr>
          <a:xfrm>
            <a:off x="9691493" y="5396121"/>
            <a:ext cx="771311" cy="463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black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9" name="MsPham0936082789">
            <a:extLst>
              <a:ext uri="{FF2B5EF4-FFF2-40B4-BE49-F238E27FC236}">
                <a16:creationId xmlns:a16="http://schemas.microsoft.com/office/drawing/2014/main" id="{27504F8C-1F28-44FE-9D05-62A3E2F63FC1}"/>
              </a:ext>
            </a:extLst>
          </p:cNvPr>
          <p:cNvSpPr/>
          <p:nvPr/>
        </p:nvSpPr>
        <p:spPr>
          <a:xfrm>
            <a:off x="9634486" y="5399295"/>
            <a:ext cx="841248" cy="425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black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2" name="MsPham0936082789">
            <a:extLst>
              <a:ext uri="{FF2B5EF4-FFF2-40B4-BE49-F238E27FC236}">
                <a16:creationId xmlns:a16="http://schemas.microsoft.com/office/drawing/2014/main" id="{B59CD314-38A1-4698-A179-E7E2E35661C1}"/>
              </a:ext>
            </a:extLst>
          </p:cNvPr>
          <p:cNvSpPr/>
          <p:nvPr/>
        </p:nvSpPr>
        <p:spPr>
          <a:xfrm>
            <a:off x="9653076" y="5402877"/>
            <a:ext cx="841248" cy="432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black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86" name="MsPham0936082789">
            <a:extLst>
              <a:ext uri="{FF2B5EF4-FFF2-40B4-BE49-F238E27FC236}">
                <a16:creationId xmlns:a16="http://schemas.microsoft.com/office/drawing/2014/main" id="{1E6E2627-154B-4CA9-889B-417B45686E46}"/>
              </a:ext>
            </a:extLst>
          </p:cNvPr>
          <p:cNvSpPr/>
          <p:nvPr/>
        </p:nvSpPr>
        <p:spPr>
          <a:xfrm>
            <a:off x="9566630" y="5416070"/>
            <a:ext cx="991206" cy="463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black"/>
                </a:solidFill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5" name="PLAY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0875" y="5268445"/>
            <a:ext cx="2060627" cy="914479"/>
          </a:xfrm>
          <a:prstGeom prst="rect">
            <a:avLst/>
          </a:prstGeom>
        </p:spPr>
      </p:pic>
      <p:pic>
        <p:nvPicPr>
          <p:cNvPr id="2" name="Picture 1">
            <a:hlinkClick r:id="rId18" action="ppaction://hlinksldjump"/>
            <a:extLst>
              <a:ext uri="{FF2B5EF4-FFF2-40B4-BE49-F238E27FC236}">
                <a16:creationId xmlns:a16="http://schemas.microsoft.com/office/drawing/2014/main" id="{4051754D-23E9-01EF-B390-C4DBD033545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63030" y="5460587"/>
            <a:ext cx="1457894" cy="1346407"/>
          </a:xfrm>
          <a:prstGeom prst="rect">
            <a:avLst/>
          </a:prstGeom>
        </p:spPr>
      </p:pic>
      <p:sp>
        <p:nvSpPr>
          <p:cNvPr id="71" name="MsPham0936082789">
            <a:hlinkClick r:id="rId20" action="ppaction://hlinksldjump"/>
            <a:extLst>
              <a:ext uri="{FF2B5EF4-FFF2-40B4-BE49-F238E27FC236}">
                <a16:creationId xmlns:a16="http://schemas.microsoft.com/office/drawing/2014/main" id="{015FE580-05B4-A741-AB3F-D8657EC681A6}"/>
              </a:ext>
            </a:extLst>
          </p:cNvPr>
          <p:cNvSpPr/>
          <p:nvPr/>
        </p:nvSpPr>
        <p:spPr>
          <a:xfrm>
            <a:off x="1718376" y="981006"/>
            <a:ext cx="1617941" cy="16834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012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2" grpId="0" animBg="1"/>
      <p:bldP spid="83" grpId="0" animBg="1"/>
      <p:bldP spid="84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72" grpId="0" animBg="1"/>
      <p:bldP spid="86" grpId="0" animBg="1"/>
      <p:bldP spid="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09" y="856343"/>
            <a:ext cx="7614320" cy="4010827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12" y="3316383"/>
            <a:ext cx="1723144" cy="1588169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8663269" y="3279580"/>
            <a:ext cx="2096041" cy="172625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40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09630"/>
            <a:endParaRPr lang="en-US" sz="3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09630"/>
            <a:r>
              <a:rPr lang="en-US" sz="3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1" name="B"/>
          <p:cNvGrpSpPr/>
          <p:nvPr/>
        </p:nvGrpSpPr>
        <p:grpSpPr>
          <a:xfrm>
            <a:off x="377956" y="5144494"/>
            <a:ext cx="3478415" cy="120642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milk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839414" y="5158208"/>
            <a:ext cx="3741430" cy="126943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soup</a:t>
              </a: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81461" y="5225380"/>
            <a:ext cx="3448182" cy="127453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fruit</a:t>
              </a: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2" y="5256976"/>
            <a:ext cx="946425" cy="107369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42" y="584616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563" y="5723507"/>
            <a:ext cx="666750" cy="666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127" y="1480485"/>
            <a:ext cx="587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glass of ………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AB8810D-B3D3-8545-A52A-E383183978D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9411" r="25922"/>
          <a:stretch/>
        </p:blipFill>
        <p:spPr>
          <a:xfrm>
            <a:off x="5044876" y="2313443"/>
            <a:ext cx="1554874" cy="24598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68498D-106A-7647-8A63-CFFFE3AF3457}"/>
              </a:ext>
            </a:extLst>
          </p:cNvPr>
          <p:cNvSpPr txBox="1"/>
          <p:nvPr/>
        </p:nvSpPr>
        <p:spPr>
          <a:xfrm>
            <a:off x="6489482" y="1453946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</a:p>
        </p:txBody>
      </p:sp>
    </p:spTree>
    <p:extLst>
      <p:ext uri="{BB962C8B-B14F-4D97-AF65-F5344CB8AC3E}">
        <p14:creationId xmlns:p14="http://schemas.microsoft.com/office/powerpoint/2010/main" val="14878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6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56" y="683461"/>
            <a:ext cx="8069612" cy="4250650"/>
          </a:xfrm>
          <a:prstGeom prst="rect">
            <a:avLst/>
          </a:prstGeom>
        </p:spPr>
      </p:pic>
      <p:pic>
        <p:nvPicPr>
          <p:cNvPr id="98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657" y="3360845"/>
            <a:ext cx="1706974" cy="1573265"/>
          </a:xfrm>
          <a:prstGeom prst="rect">
            <a:avLst/>
          </a:prstGeom>
        </p:spPr>
      </p:pic>
      <p:sp>
        <p:nvSpPr>
          <p:cNvPr id="100" name="10">
            <a:hlinkClick r:id="rId8" action="ppaction://hlinksldjump"/>
          </p:cNvPr>
          <p:cNvSpPr/>
          <p:nvPr/>
        </p:nvSpPr>
        <p:spPr>
          <a:xfrm>
            <a:off x="8638801" y="3318636"/>
            <a:ext cx="2220686" cy="175698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40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09630"/>
            <a:endParaRPr lang="en-US" sz="3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09630"/>
            <a:r>
              <a:rPr lang="en-US" sz="3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5" name="B"/>
          <p:cNvGrpSpPr/>
          <p:nvPr/>
        </p:nvGrpSpPr>
        <p:grpSpPr>
          <a:xfrm>
            <a:off x="4082325" y="5151832"/>
            <a:ext cx="3600228" cy="1365879"/>
            <a:chOff x="2252108" y="3867154"/>
            <a:chExt cx="4007022" cy="1305947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49" y="3867154"/>
              <a:ext cx="3382581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fruit</a:t>
              </a: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8157859" y="5151834"/>
            <a:ext cx="3497112" cy="128025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water</a:t>
              </a: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325918" y="5072000"/>
            <a:ext cx="3451792" cy="137583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coffee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42" y="5411090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2" y="5765334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573" y="5771131"/>
            <a:ext cx="708083" cy="70808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B7FB984-3055-5310-5833-69E714E5168E}"/>
              </a:ext>
            </a:extLst>
          </p:cNvPr>
          <p:cNvSpPr txBox="1"/>
          <p:nvPr/>
        </p:nvSpPr>
        <p:spPr>
          <a:xfrm>
            <a:off x="2565578" y="1484669"/>
            <a:ext cx="7184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bag of 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E5B821-A241-3A43-8608-25BA290CE809}"/>
              </a:ext>
            </a:extLst>
          </p:cNvPr>
          <p:cNvSpPr txBox="1"/>
          <p:nvPr/>
        </p:nvSpPr>
        <p:spPr>
          <a:xfrm>
            <a:off x="6002285" y="1428034"/>
            <a:ext cx="16802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EA93646-AA45-2D4C-9926-F5A05FAA62C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470" b="8114"/>
          <a:stretch/>
        </p:blipFill>
        <p:spPr>
          <a:xfrm>
            <a:off x="3729800" y="2473831"/>
            <a:ext cx="3715764" cy="216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10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6308434" y="1128712"/>
            <a:ext cx="4543425" cy="4214813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6621590" y="2337465"/>
            <a:ext cx="3906314" cy="15696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read and pronounce some expressions used to describe </a:t>
            </a:r>
            <a:r>
              <a:rPr lang="en-US" sz="24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the qualities of food and drink.</a:t>
            </a:r>
            <a:endParaRPr lang="en-US" sz="2400" kern="0" noProof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6621590" y="4035571"/>
            <a:ext cx="3906314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.27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6648191" y="4574132"/>
            <a:ext cx="387971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p.22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6647610" y="1327156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2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5A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7292832" y="1804190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AD713A-C6F0-1D4E-82D6-366A42C45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707989" y="0"/>
            <a:ext cx="1415665" cy="1460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FC161-D28C-8440-A936-E4D2A051D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94" y="673076"/>
            <a:ext cx="3748638" cy="514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66" y="581839"/>
            <a:ext cx="8605641" cy="4533003"/>
          </a:xfrm>
          <a:prstGeom prst="rect">
            <a:avLst/>
          </a:prstGeom>
        </p:spPr>
      </p:pic>
      <p:pic>
        <p:nvPicPr>
          <p:cNvPr id="98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170" y="3429000"/>
            <a:ext cx="1539062" cy="1418506"/>
          </a:xfrm>
          <a:prstGeom prst="rect">
            <a:avLst/>
          </a:prstGeom>
        </p:spPr>
      </p:pic>
      <p:sp>
        <p:nvSpPr>
          <p:cNvPr id="100" name="10">
            <a:hlinkClick r:id="rId8" action="ppaction://hlinksldjump"/>
          </p:cNvPr>
          <p:cNvSpPr/>
          <p:nvPr/>
        </p:nvSpPr>
        <p:spPr>
          <a:xfrm>
            <a:off x="8747599" y="3275610"/>
            <a:ext cx="2295494" cy="176413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40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09630"/>
            <a:endParaRPr lang="en-US" sz="3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09630"/>
            <a:r>
              <a:rPr lang="en-US" sz="3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5" name="B"/>
          <p:cNvGrpSpPr/>
          <p:nvPr/>
        </p:nvGrpSpPr>
        <p:grpSpPr>
          <a:xfrm>
            <a:off x="8068555" y="5234452"/>
            <a:ext cx="3533032" cy="1365718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soup</a:t>
              </a: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295367" y="5403846"/>
            <a:ext cx="3662389" cy="1301754"/>
            <a:chOff x="2252108" y="3864924"/>
            <a:chExt cx="4382085" cy="1308177"/>
          </a:xfrm>
        </p:grpSpPr>
        <p:sp>
          <p:nvSpPr>
            <p:cNvPr id="109" name="Rounded Rectangle 108"/>
            <p:cNvSpPr/>
            <p:nvPr/>
          </p:nvSpPr>
          <p:spPr>
            <a:xfrm>
              <a:off x="2800513" y="3864924"/>
              <a:ext cx="38336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5400" b="1" dirty="0">
                  <a:solidFill>
                    <a:srgbClr val="002060"/>
                  </a:solidFill>
                  <a:latin typeface="Calibri"/>
                </a:rPr>
                <a:t>lemonade</a:t>
              </a: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288093" y="5399044"/>
            <a:ext cx="3508149" cy="1358943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water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494" y="5477505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36" y="6045254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7" y="6045254"/>
            <a:ext cx="666750" cy="66675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00DA507-C4F2-EA9B-FE24-ADA4F32FF8F3}"/>
              </a:ext>
            </a:extLst>
          </p:cNvPr>
          <p:cNvSpPr txBox="1"/>
          <p:nvPr/>
        </p:nvSpPr>
        <p:spPr>
          <a:xfrm>
            <a:off x="2561765" y="1346557"/>
            <a:ext cx="7068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bowl of ………...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404C8F-CFDF-0046-BB67-FEEC5B38BB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78810" y="2075543"/>
            <a:ext cx="3922678" cy="27719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AC64E5-E7E0-C44D-AFFB-0E4E0BAAA427}"/>
              </a:ext>
            </a:extLst>
          </p:cNvPr>
          <p:cNvSpPr txBox="1"/>
          <p:nvPr/>
        </p:nvSpPr>
        <p:spPr>
          <a:xfrm>
            <a:off x="6195459" y="1298506"/>
            <a:ext cx="2021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soup</a:t>
            </a:r>
          </a:p>
        </p:txBody>
      </p:sp>
    </p:spTree>
    <p:extLst>
      <p:ext uri="{BB962C8B-B14F-4D97-AF65-F5344CB8AC3E}">
        <p14:creationId xmlns:p14="http://schemas.microsoft.com/office/powerpoint/2010/main" val="5920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100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38" y="640379"/>
            <a:ext cx="8509944" cy="4482595"/>
          </a:xfrm>
          <a:prstGeom prst="rect">
            <a:avLst/>
          </a:prstGeom>
        </p:spPr>
      </p:pic>
      <p:pic>
        <p:nvPicPr>
          <p:cNvPr id="65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713" y="3457877"/>
            <a:ext cx="1716305" cy="1581866"/>
          </a:xfrm>
          <a:prstGeom prst="rect">
            <a:avLst/>
          </a:prstGeom>
        </p:spPr>
      </p:pic>
      <p:sp>
        <p:nvSpPr>
          <p:cNvPr id="67" name="10">
            <a:hlinkClick r:id="rId8" action="ppaction://hlinksldjump"/>
          </p:cNvPr>
          <p:cNvSpPr/>
          <p:nvPr/>
        </p:nvSpPr>
        <p:spPr>
          <a:xfrm>
            <a:off x="8718134" y="3500235"/>
            <a:ext cx="2169461" cy="165235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40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09630"/>
            <a:endParaRPr lang="en-US" sz="3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09630"/>
            <a:r>
              <a:rPr lang="en-US" sz="3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2" name="B"/>
          <p:cNvGrpSpPr/>
          <p:nvPr/>
        </p:nvGrpSpPr>
        <p:grpSpPr>
          <a:xfrm>
            <a:off x="8119448" y="5341619"/>
            <a:ext cx="3509405" cy="1268641"/>
            <a:chOff x="2252108" y="3911037"/>
            <a:chExt cx="3930037" cy="1262064"/>
          </a:xfrm>
        </p:grpSpPr>
        <p:sp>
          <p:nvSpPr>
            <p:cNvPr id="73" name="Rounded Rectangle 72"/>
            <p:cNvSpPr/>
            <p:nvPr/>
          </p:nvSpPr>
          <p:spPr>
            <a:xfrm>
              <a:off x="2799565" y="3911037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coffee</a:t>
              </a: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5" name="C"/>
          <p:cNvGrpSpPr/>
          <p:nvPr/>
        </p:nvGrpSpPr>
        <p:grpSpPr>
          <a:xfrm>
            <a:off x="272387" y="5233945"/>
            <a:ext cx="3454140" cy="1362559"/>
            <a:chOff x="2252108" y="3867155"/>
            <a:chExt cx="4055914" cy="1305946"/>
          </a:xfrm>
        </p:grpSpPr>
        <p:sp>
          <p:nvSpPr>
            <p:cNvPr id="76" name="Rounded Rectangle 7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cereal</a:t>
              </a:r>
            </a:p>
          </p:txBody>
        </p:sp>
        <p:pic>
          <p:nvPicPr>
            <p:cNvPr id="7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8" name="D"/>
          <p:cNvGrpSpPr/>
          <p:nvPr/>
        </p:nvGrpSpPr>
        <p:grpSpPr>
          <a:xfrm>
            <a:off x="4155717" y="5341621"/>
            <a:ext cx="3559059" cy="1312754"/>
            <a:chOff x="2252108" y="3867153"/>
            <a:chExt cx="4030708" cy="1305948"/>
          </a:xfrm>
        </p:grpSpPr>
        <p:sp>
          <p:nvSpPr>
            <p:cNvPr id="79" name="Rounded Rectangle 7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soup</a:t>
              </a:r>
            </a:p>
          </p:txBody>
        </p:sp>
        <p:pic>
          <p:nvPicPr>
            <p:cNvPr id="80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54" y="5487429"/>
            <a:ext cx="1028627" cy="116694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517" y="5919126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8" y="5850982"/>
            <a:ext cx="666750" cy="66675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71495A3-E0D5-E5B1-4D35-0A76BF29D8D4}"/>
              </a:ext>
            </a:extLst>
          </p:cNvPr>
          <p:cNvSpPr txBox="1"/>
          <p:nvPr/>
        </p:nvSpPr>
        <p:spPr>
          <a:xfrm>
            <a:off x="2554675" y="1395775"/>
            <a:ext cx="6293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cup of ………..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7B460A0-34B4-F742-AB8E-1BBDBF693BF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707" r="2681"/>
          <a:stretch/>
        </p:blipFill>
        <p:spPr>
          <a:xfrm>
            <a:off x="4012800" y="2230108"/>
            <a:ext cx="3479650" cy="28065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9C51B9D-13CA-E840-9B87-A43AE09E2F24}"/>
              </a:ext>
            </a:extLst>
          </p:cNvPr>
          <p:cNvSpPr txBox="1"/>
          <p:nvPr/>
        </p:nvSpPr>
        <p:spPr>
          <a:xfrm>
            <a:off x="5718797" y="1305110"/>
            <a:ext cx="2451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</a:p>
        </p:txBody>
      </p:sp>
    </p:spTree>
    <p:extLst>
      <p:ext uri="{BB962C8B-B14F-4D97-AF65-F5344CB8AC3E}">
        <p14:creationId xmlns:p14="http://schemas.microsoft.com/office/powerpoint/2010/main" val="219077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67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87" y="683647"/>
            <a:ext cx="8635670" cy="4548820"/>
          </a:xfrm>
          <a:prstGeom prst="rect">
            <a:avLst/>
          </a:prstGeom>
        </p:spPr>
      </p:pic>
      <p:pic>
        <p:nvPicPr>
          <p:cNvPr id="85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86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780" y="3450859"/>
            <a:ext cx="1662084" cy="1531892"/>
          </a:xfrm>
          <a:prstGeom prst="rect">
            <a:avLst/>
          </a:prstGeom>
        </p:spPr>
      </p:pic>
      <p:sp>
        <p:nvSpPr>
          <p:cNvPr id="87" name="10">
            <a:hlinkClick r:id="rId8" action="ppaction://hlinksldjump"/>
          </p:cNvPr>
          <p:cNvSpPr/>
          <p:nvPr/>
        </p:nvSpPr>
        <p:spPr>
          <a:xfrm>
            <a:off x="8767584" y="3351453"/>
            <a:ext cx="2346475" cy="1771171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40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09630"/>
            <a:endParaRPr lang="en-US" sz="3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09630"/>
            <a:r>
              <a:rPr lang="en-US" sz="3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91" name="B"/>
          <p:cNvGrpSpPr/>
          <p:nvPr/>
        </p:nvGrpSpPr>
        <p:grpSpPr>
          <a:xfrm>
            <a:off x="4224400" y="5399753"/>
            <a:ext cx="3758997" cy="1319534"/>
            <a:chOff x="2238196" y="3880869"/>
            <a:chExt cx="4058055" cy="1309195"/>
          </a:xfrm>
        </p:grpSpPr>
        <p:sp>
          <p:nvSpPr>
            <p:cNvPr id="92" name="Rounded Rectangle 91"/>
            <p:cNvSpPr/>
            <p:nvPr/>
          </p:nvSpPr>
          <p:spPr>
            <a:xfrm>
              <a:off x="2770950" y="3880869"/>
              <a:ext cx="3525301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4800" b="1" dirty="0">
                  <a:solidFill>
                    <a:srgbClr val="002060"/>
                  </a:solidFill>
                  <a:latin typeface="Calibri"/>
                </a:rPr>
                <a:t>sandwiches</a:t>
              </a: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196" y="4400020"/>
              <a:ext cx="857189" cy="790044"/>
            </a:xfrm>
            <a:prstGeom prst="rect">
              <a:avLst/>
            </a:prstGeom>
          </p:spPr>
        </p:pic>
      </p:grpSp>
      <p:grpSp>
        <p:nvGrpSpPr>
          <p:cNvPr id="94" name="C"/>
          <p:cNvGrpSpPr/>
          <p:nvPr/>
        </p:nvGrpSpPr>
        <p:grpSpPr>
          <a:xfrm>
            <a:off x="8103008" y="5316818"/>
            <a:ext cx="3675625" cy="1273705"/>
            <a:chOff x="2252108" y="3867155"/>
            <a:chExt cx="4055914" cy="1305946"/>
          </a:xfrm>
        </p:grpSpPr>
        <p:sp>
          <p:nvSpPr>
            <p:cNvPr id="95" name="Rounded Rectangle 9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5400" b="1" dirty="0">
                  <a:solidFill>
                    <a:srgbClr val="002060"/>
                  </a:solidFill>
                  <a:latin typeface="Calibri"/>
                </a:rPr>
                <a:t>soup</a:t>
              </a:r>
            </a:p>
          </p:txBody>
        </p:sp>
        <p:pic>
          <p:nvPicPr>
            <p:cNvPr id="9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209945" y="5389503"/>
            <a:ext cx="3603409" cy="1351310"/>
            <a:chOff x="2502739" y="3882577"/>
            <a:chExt cx="3746157" cy="1333270"/>
          </a:xfrm>
        </p:grpSpPr>
        <p:sp>
          <p:nvSpPr>
            <p:cNvPr id="98" name="Rounded Rectangle 97"/>
            <p:cNvSpPr/>
            <p:nvPr/>
          </p:nvSpPr>
          <p:spPr>
            <a:xfrm>
              <a:off x="2842630" y="3882577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4800" b="1" dirty="0">
                  <a:solidFill>
                    <a:srgbClr val="002060"/>
                  </a:solidFill>
                  <a:latin typeface="Calibri"/>
                </a:rPr>
                <a:t>lemonade</a:t>
              </a: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2739" y="4425803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447" y="5511943"/>
            <a:ext cx="1028627" cy="116694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9" y="6019122"/>
            <a:ext cx="666750" cy="66675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08" y="5861766"/>
            <a:ext cx="666750" cy="66675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0FB24A2-F393-290E-2AF4-BD12775F0703}"/>
              </a:ext>
            </a:extLst>
          </p:cNvPr>
          <p:cNvSpPr txBox="1"/>
          <p:nvPr/>
        </p:nvSpPr>
        <p:spPr>
          <a:xfrm>
            <a:off x="2066295" y="1447263"/>
            <a:ext cx="7788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plate of ………..........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DF6202-C918-004C-96C2-4675F23156C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5139" r="8257" b="16941"/>
          <a:stretch/>
        </p:blipFill>
        <p:spPr>
          <a:xfrm>
            <a:off x="3160372" y="2334747"/>
            <a:ext cx="5188393" cy="27143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ED40B81-431C-D245-A6C3-442FAF426372}"/>
              </a:ext>
            </a:extLst>
          </p:cNvPr>
          <p:cNvSpPr txBox="1"/>
          <p:nvPr/>
        </p:nvSpPr>
        <p:spPr>
          <a:xfrm>
            <a:off x="5264047" y="1357916"/>
            <a:ext cx="4108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sandwiches</a:t>
            </a:r>
          </a:p>
        </p:txBody>
      </p:sp>
    </p:spTree>
    <p:extLst>
      <p:ext uri="{BB962C8B-B14F-4D97-AF65-F5344CB8AC3E}">
        <p14:creationId xmlns:p14="http://schemas.microsoft.com/office/powerpoint/2010/main" val="42246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87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65" y="811010"/>
            <a:ext cx="7985086" cy="4380256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498" y="3766037"/>
            <a:ext cx="1542652" cy="1421815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8335035" y="3613900"/>
            <a:ext cx="2133600" cy="16401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40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09630"/>
            <a:endParaRPr lang="en-US" sz="3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09630"/>
            <a:r>
              <a:rPr lang="en-US" sz="3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0" name="B"/>
          <p:cNvGrpSpPr/>
          <p:nvPr/>
        </p:nvGrpSpPr>
        <p:grpSpPr>
          <a:xfrm>
            <a:off x="4396809" y="5371617"/>
            <a:ext cx="3510751" cy="1350746"/>
            <a:chOff x="2252108" y="3867153"/>
            <a:chExt cx="4007022" cy="1305948"/>
          </a:xfrm>
        </p:grpSpPr>
        <p:sp>
          <p:nvSpPr>
            <p:cNvPr id="71" name="Rounded Rectangle 70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water</a:t>
              </a: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3" name="C"/>
          <p:cNvGrpSpPr/>
          <p:nvPr/>
        </p:nvGrpSpPr>
        <p:grpSpPr>
          <a:xfrm>
            <a:off x="8295327" y="5365645"/>
            <a:ext cx="3422115" cy="1287011"/>
            <a:chOff x="2252108" y="3867155"/>
            <a:chExt cx="4055914" cy="1305946"/>
          </a:xfrm>
        </p:grpSpPr>
        <p:sp>
          <p:nvSpPr>
            <p:cNvPr id="74" name="Rounded Rectangle 73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fruit</a:t>
              </a: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6" name="D"/>
          <p:cNvGrpSpPr/>
          <p:nvPr/>
        </p:nvGrpSpPr>
        <p:grpSpPr>
          <a:xfrm>
            <a:off x="650630" y="5351129"/>
            <a:ext cx="3384264" cy="1355514"/>
            <a:chOff x="2252108" y="3867153"/>
            <a:chExt cx="4030708" cy="1305948"/>
          </a:xfrm>
        </p:grpSpPr>
        <p:sp>
          <p:nvSpPr>
            <p:cNvPr id="77" name="Rounded Rectangle 76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cereal</a:t>
              </a:r>
            </a:p>
          </p:txBody>
        </p:sp>
        <p:pic>
          <p:nvPicPr>
            <p:cNvPr id="78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478" y="5555417"/>
            <a:ext cx="1028627" cy="116694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0" y="6039893"/>
            <a:ext cx="666750" cy="66675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572" y="5960740"/>
            <a:ext cx="666750" cy="66675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303C9AD-140E-A30E-E946-A16DA85DD7FF}"/>
              </a:ext>
            </a:extLst>
          </p:cNvPr>
          <p:cNvSpPr txBox="1"/>
          <p:nvPr/>
        </p:nvSpPr>
        <p:spPr>
          <a:xfrm>
            <a:off x="2380745" y="1405338"/>
            <a:ext cx="6792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bottle of 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A3CE0C-2483-6040-847E-CD228F451659}"/>
              </a:ext>
            </a:extLst>
          </p:cNvPr>
          <p:cNvSpPr txBox="1"/>
          <p:nvPr/>
        </p:nvSpPr>
        <p:spPr>
          <a:xfrm>
            <a:off x="6302090" y="1304170"/>
            <a:ext cx="2194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2173EB9-D84B-1D48-9CF6-FC0644F4C9E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6789" r="38484" b="11257"/>
          <a:stretch/>
        </p:blipFill>
        <p:spPr>
          <a:xfrm>
            <a:off x="5084274" y="2334584"/>
            <a:ext cx="1008876" cy="255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66" grpId="0" animBg="1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28" y="864722"/>
            <a:ext cx="8364654" cy="4347553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560" y="3576485"/>
            <a:ext cx="1708926" cy="1575064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8744225" y="3555202"/>
            <a:ext cx="2109595" cy="17322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40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09630"/>
            <a:endParaRPr lang="en-US" sz="3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09630"/>
            <a:r>
              <a:rPr lang="en-US" sz="3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1" name="B"/>
          <p:cNvGrpSpPr/>
          <p:nvPr/>
        </p:nvGrpSpPr>
        <p:grpSpPr>
          <a:xfrm>
            <a:off x="7778281" y="5346658"/>
            <a:ext cx="3863109" cy="1357651"/>
            <a:chOff x="1891771" y="3867153"/>
            <a:chExt cx="4367360" cy="1304706"/>
          </a:xfrm>
        </p:grpSpPr>
        <p:sp>
          <p:nvSpPr>
            <p:cNvPr id="72" name="Rounded Rectangle 71"/>
            <p:cNvSpPr/>
            <p:nvPr/>
          </p:nvSpPr>
          <p:spPr>
            <a:xfrm>
              <a:off x="2461193" y="3867153"/>
              <a:ext cx="3797938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5400" b="1" dirty="0">
                  <a:solidFill>
                    <a:srgbClr val="002060"/>
                  </a:solidFill>
                  <a:latin typeface="Calibri"/>
                </a:rPr>
                <a:t>lemonade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1771" y="4381815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161860" y="5398861"/>
            <a:ext cx="3802713" cy="1204630"/>
            <a:chOff x="1992380" y="3971252"/>
            <a:chExt cx="4407987" cy="1157614"/>
          </a:xfrm>
        </p:grpSpPr>
        <p:sp>
          <p:nvSpPr>
            <p:cNvPr id="75" name="Rounded Rectangle 74"/>
            <p:cNvSpPr/>
            <p:nvPr/>
          </p:nvSpPr>
          <p:spPr>
            <a:xfrm>
              <a:off x="2533836" y="3971252"/>
              <a:ext cx="3866531" cy="1097754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4800" b="1" dirty="0">
                  <a:solidFill>
                    <a:srgbClr val="002060"/>
                  </a:solidFill>
                  <a:latin typeface="Calibri"/>
                </a:rPr>
                <a:t>sandwiches</a:t>
              </a: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2380" y="4338822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7" y="5346657"/>
            <a:ext cx="3471035" cy="1357652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soup</a:t>
              </a: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811" y="552013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520" y="6007616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" y="5870883"/>
            <a:ext cx="666750" cy="66675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3FFAE8E-A0B2-56DB-3060-99820531AD7C}"/>
              </a:ext>
            </a:extLst>
          </p:cNvPr>
          <p:cNvSpPr txBox="1"/>
          <p:nvPr/>
        </p:nvSpPr>
        <p:spPr>
          <a:xfrm>
            <a:off x="2299838" y="1439182"/>
            <a:ext cx="647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can of …………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74D9CF-9C10-CC4A-AB1C-3AFDE5B107B3}"/>
              </a:ext>
            </a:extLst>
          </p:cNvPr>
          <p:cNvSpPr txBox="1"/>
          <p:nvPr/>
        </p:nvSpPr>
        <p:spPr>
          <a:xfrm>
            <a:off x="5403914" y="1437991"/>
            <a:ext cx="37753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458657-92D1-3C4E-9A68-976395FAE2E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9543" r="27492"/>
          <a:stretch/>
        </p:blipFill>
        <p:spPr>
          <a:xfrm>
            <a:off x="4783625" y="2268790"/>
            <a:ext cx="1720211" cy="282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6" grpId="0" animBg="1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11" y="294767"/>
            <a:ext cx="8773911" cy="4909603"/>
          </a:xfrm>
          <a:prstGeom prst="rect">
            <a:avLst/>
          </a:prstGeom>
        </p:spPr>
      </p:pic>
      <p:pic>
        <p:nvPicPr>
          <p:cNvPr id="56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57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609" y="3407561"/>
            <a:ext cx="1686795" cy="1554667"/>
          </a:xfrm>
          <a:prstGeom prst="rect">
            <a:avLst/>
          </a:prstGeom>
        </p:spPr>
      </p:pic>
      <p:sp>
        <p:nvSpPr>
          <p:cNvPr id="58" name="10">
            <a:hlinkClick r:id="rId8" action="ppaction://hlinksldjump"/>
          </p:cNvPr>
          <p:cNvSpPr/>
          <p:nvPr/>
        </p:nvSpPr>
        <p:spPr>
          <a:xfrm>
            <a:off x="9014613" y="3434223"/>
            <a:ext cx="2161646" cy="181958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40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09630"/>
            <a:r>
              <a:rPr lang="en-US" sz="3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2" name="B"/>
          <p:cNvGrpSpPr/>
          <p:nvPr/>
        </p:nvGrpSpPr>
        <p:grpSpPr>
          <a:xfrm>
            <a:off x="4464899" y="5477068"/>
            <a:ext cx="3460470" cy="1249336"/>
            <a:chOff x="2252108" y="3867153"/>
            <a:chExt cx="400702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cereal</a:t>
              </a: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C"/>
          <p:cNvGrpSpPr/>
          <p:nvPr/>
        </p:nvGrpSpPr>
        <p:grpSpPr>
          <a:xfrm>
            <a:off x="8317129" y="5325301"/>
            <a:ext cx="3385906" cy="1327521"/>
            <a:chOff x="2150768" y="3867155"/>
            <a:chExt cx="4157254" cy="1305946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water</a:t>
              </a: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768" y="4383057"/>
              <a:ext cx="958529" cy="790044"/>
            </a:xfrm>
            <a:prstGeom prst="rect">
              <a:avLst/>
            </a:prstGeom>
          </p:spPr>
        </p:pic>
      </p:grpSp>
      <p:grpSp>
        <p:nvGrpSpPr>
          <p:cNvPr id="68" name="D"/>
          <p:cNvGrpSpPr/>
          <p:nvPr/>
        </p:nvGrpSpPr>
        <p:grpSpPr>
          <a:xfrm>
            <a:off x="421682" y="5415440"/>
            <a:ext cx="3210627" cy="1180263"/>
            <a:chOff x="2252108" y="3720377"/>
            <a:chExt cx="4162517" cy="1532412"/>
          </a:xfrm>
        </p:grpSpPr>
        <p:sp>
          <p:nvSpPr>
            <p:cNvPr id="69" name="Rounded Rectangle 68"/>
            <p:cNvSpPr/>
            <p:nvPr/>
          </p:nvSpPr>
          <p:spPr>
            <a:xfrm>
              <a:off x="2791235" y="3720377"/>
              <a:ext cx="3623390" cy="153241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6000" b="1" dirty="0">
                  <a:solidFill>
                    <a:srgbClr val="002060"/>
                  </a:solidFill>
                  <a:latin typeface="Calibri"/>
                </a:rPr>
                <a:t>milk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167251"/>
              <a:ext cx="1091336" cy="1005851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03" y="5575457"/>
            <a:ext cx="1028627" cy="116694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8" y="5856219"/>
            <a:ext cx="666750" cy="66675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66" y="6049841"/>
            <a:ext cx="666750" cy="6667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4304140-474D-7045-B081-D386A12FF383}"/>
              </a:ext>
            </a:extLst>
          </p:cNvPr>
          <p:cNvSpPr txBox="1"/>
          <p:nvPr/>
        </p:nvSpPr>
        <p:spPr>
          <a:xfrm>
            <a:off x="2553267" y="969986"/>
            <a:ext cx="647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box of …………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DE5684-F39D-8C4D-B07A-F23A6A541AF7}"/>
              </a:ext>
            </a:extLst>
          </p:cNvPr>
          <p:cNvSpPr txBox="1"/>
          <p:nvPr/>
        </p:nvSpPr>
        <p:spPr>
          <a:xfrm>
            <a:off x="5907495" y="920553"/>
            <a:ext cx="24096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F46A68C-277B-3244-B2E7-E6F98D7ECF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8649" y="1836534"/>
            <a:ext cx="4676720" cy="330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8" grpId="0" animBg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65598" y="176057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896278-4951-6044-A39A-D167040C66E4}"/>
              </a:ext>
            </a:extLst>
          </p:cNvPr>
          <p:cNvSpPr txBox="1"/>
          <p:nvPr/>
        </p:nvSpPr>
        <p:spPr>
          <a:xfrm>
            <a:off x="4031705" y="4759152"/>
            <a:ext cx="785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mix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AC2AD8-D5C2-F346-B08D-1D336C4CDC7C}"/>
              </a:ext>
            </a:extLst>
          </p:cNvPr>
          <p:cNvSpPr txBox="1"/>
          <p:nvPr/>
        </p:nvSpPr>
        <p:spPr>
          <a:xfrm>
            <a:off x="6297020" y="4870690"/>
            <a:ext cx="88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mex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39E73-EBE2-BA4A-B86E-2EC190C6EC76}"/>
              </a:ext>
            </a:extLst>
          </p:cNvPr>
          <p:cNvSpPr txBox="1"/>
          <p:nvPr/>
        </p:nvSpPr>
        <p:spPr>
          <a:xfrm>
            <a:off x="8703972" y="4846692"/>
            <a:ext cx="782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mxi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663EE5-9EA1-A34A-A78A-AB65682D6D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2" r="15060"/>
          <a:stretch/>
        </p:blipFill>
        <p:spPr>
          <a:xfrm>
            <a:off x="10681198" y="-1"/>
            <a:ext cx="1317068" cy="13587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FCFAB3-9935-FE46-8764-5F7A94D478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89" r="38484" b="11257"/>
          <a:stretch/>
        </p:blipFill>
        <p:spPr>
          <a:xfrm>
            <a:off x="6971298" y="1638510"/>
            <a:ext cx="843240" cy="21385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996349-5C8A-284F-A87F-5091E30BF9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971" t="2930" r="32991"/>
          <a:stretch/>
        </p:blipFill>
        <p:spPr>
          <a:xfrm>
            <a:off x="5235797" y="2031058"/>
            <a:ext cx="1952627" cy="38094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09427B2-3FD9-D44C-A321-DB68CF247558}"/>
              </a:ext>
            </a:extLst>
          </p:cNvPr>
          <p:cNvGrpSpPr/>
          <p:nvPr/>
        </p:nvGrpSpPr>
        <p:grpSpPr>
          <a:xfrm>
            <a:off x="481267" y="937439"/>
            <a:ext cx="5265929" cy="1514073"/>
            <a:chOff x="659067" y="1417639"/>
            <a:chExt cx="5265929" cy="1514073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B8966F65-CB09-4F46-8E75-A91B34F32BEE}"/>
                </a:ext>
              </a:extLst>
            </p:cNvPr>
            <p:cNvSpPr/>
            <p:nvPr/>
          </p:nvSpPr>
          <p:spPr>
            <a:xfrm>
              <a:off x="659067" y="1417639"/>
              <a:ext cx="5076458" cy="1514073"/>
            </a:xfrm>
            <a:prstGeom prst="wedgeEllipseCallout">
              <a:avLst>
                <a:gd name="adj1" fmla="val 49314"/>
                <a:gd name="adj2" fmla="val 5105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9DF574-A800-0E43-A4F2-1EDF69AC209F}"/>
                </a:ext>
              </a:extLst>
            </p:cNvPr>
            <p:cNvSpPr txBox="1"/>
            <p:nvPr/>
          </p:nvSpPr>
          <p:spPr>
            <a:xfrm>
              <a:off x="848538" y="1851509"/>
              <a:ext cx="5076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I have a bottle of water.</a:t>
              </a:r>
            </a:p>
          </p:txBody>
        </p:sp>
      </p:grpSp>
      <p:pic>
        <p:nvPicPr>
          <p:cNvPr id="25" name="qFuLVmgwTHEOalij_1703673414.mp3" descr="qFuLVmgwTHEOalij_1703673414.mp3">
            <a:hlinkClick r:id="" action="ppaction://media"/>
            <a:extLst>
              <a:ext uri="{FF2B5EF4-FFF2-40B4-BE49-F238E27FC236}">
                <a16:creationId xmlns:a16="http://schemas.microsoft.com/office/drawing/2014/main" id="{587C2322-AF35-784A-A80C-8619561C9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598" y="6921912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8F3061-1401-7F43-8A6A-ACBB77158EAB}"/>
              </a:ext>
            </a:extLst>
          </p:cNvPr>
          <p:cNvSpPr txBox="1"/>
          <p:nvPr/>
        </p:nvSpPr>
        <p:spPr>
          <a:xfrm>
            <a:off x="4071649" y="6364419"/>
            <a:ext cx="270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Students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66601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F896278-4951-6044-A39A-D167040C66E4}"/>
              </a:ext>
            </a:extLst>
          </p:cNvPr>
          <p:cNvSpPr txBox="1"/>
          <p:nvPr/>
        </p:nvSpPr>
        <p:spPr>
          <a:xfrm>
            <a:off x="4031705" y="4759152"/>
            <a:ext cx="785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mix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AC2AD8-D5C2-F346-B08D-1D336C4CDC7C}"/>
              </a:ext>
            </a:extLst>
          </p:cNvPr>
          <p:cNvSpPr txBox="1"/>
          <p:nvPr/>
        </p:nvSpPr>
        <p:spPr>
          <a:xfrm>
            <a:off x="6297020" y="4870690"/>
            <a:ext cx="88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mex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39E73-EBE2-BA4A-B86E-2EC190C6EC76}"/>
              </a:ext>
            </a:extLst>
          </p:cNvPr>
          <p:cNvSpPr txBox="1"/>
          <p:nvPr/>
        </p:nvSpPr>
        <p:spPr>
          <a:xfrm>
            <a:off x="8703972" y="4846692"/>
            <a:ext cx="782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mxi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663EE5-9EA1-A34A-A78A-AB65682D6D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2" r="15060"/>
          <a:stretch/>
        </p:blipFill>
        <p:spPr>
          <a:xfrm>
            <a:off x="10681198" y="-1"/>
            <a:ext cx="1317068" cy="13587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FCFAB3-9935-FE46-8764-5F7A94D478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89" r="38484" b="11257"/>
          <a:stretch/>
        </p:blipFill>
        <p:spPr>
          <a:xfrm>
            <a:off x="6971298" y="1638510"/>
            <a:ext cx="843240" cy="21385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996349-5C8A-284F-A87F-5091E30BF9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971" t="2930" r="32991"/>
          <a:stretch/>
        </p:blipFill>
        <p:spPr>
          <a:xfrm>
            <a:off x="5235797" y="2031058"/>
            <a:ext cx="1952627" cy="38094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09427B2-3FD9-D44C-A321-DB68CF247558}"/>
              </a:ext>
            </a:extLst>
          </p:cNvPr>
          <p:cNvGrpSpPr/>
          <p:nvPr/>
        </p:nvGrpSpPr>
        <p:grpSpPr>
          <a:xfrm>
            <a:off x="659067" y="1417639"/>
            <a:ext cx="5265929" cy="1514073"/>
            <a:chOff x="659067" y="1417639"/>
            <a:chExt cx="5265929" cy="1514073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B8966F65-CB09-4F46-8E75-A91B34F32BEE}"/>
                </a:ext>
              </a:extLst>
            </p:cNvPr>
            <p:cNvSpPr/>
            <p:nvPr/>
          </p:nvSpPr>
          <p:spPr>
            <a:xfrm>
              <a:off x="659067" y="1417639"/>
              <a:ext cx="5076458" cy="1514073"/>
            </a:xfrm>
            <a:prstGeom prst="wedgeEllipseCallout">
              <a:avLst>
                <a:gd name="adj1" fmla="val 49314"/>
                <a:gd name="adj2" fmla="val 5105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9DF574-A800-0E43-A4F2-1EDF69AC209F}"/>
                </a:ext>
              </a:extLst>
            </p:cNvPr>
            <p:cNvSpPr txBox="1"/>
            <p:nvPr/>
          </p:nvSpPr>
          <p:spPr>
            <a:xfrm>
              <a:off x="848538" y="1851509"/>
              <a:ext cx="5076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I have 3 bottles of water.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BDEAFF8-BCFE-9148-9F12-05D8995AE4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89" r="38484" b="11257"/>
          <a:stretch/>
        </p:blipFill>
        <p:spPr>
          <a:xfrm>
            <a:off x="7860732" y="1638510"/>
            <a:ext cx="843240" cy="2138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AD9AE8-1278-644C-9D76-467A8E8E02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89" r="38484" b="11257"/>
          <a:stretch/>
        </p:blipFill>
        <p:spPr>
          <a:xfrm>
            <a:off x="8756344" y="1614513"/>
            <a:ext cx="843240" cy="2138560"/>
          </a:xfrm>
          <a:prstGeom prst="rect">
            <a:avLst/>
          </a:prstGeom>
        </p:spPr>
      </p:pic>
      <p:sp>
        <p:nvSpPr>
          <p:cNvPr id="14" name="Google Shape;281;p15">
            <a:extLst>
              <a:ext uri="{FF2B5EF4-FFF2-40B4-BE49-F238E27FC236}">
                <a16:creationId xmlns:a16="http://schemas.microsoft.com/office/drawing/2014/main" id="{63408F06-562B-3849-AAE5-BA4EDD8055DF}"/>
              </a:ext>
            </a:extLst>
          </p:cNvPr>
          <p:cNvSpPr txBox="1">
            <a:spLocks/>
          </p:cNvSpPr>
          <p:nvPr/>
        </p:nvSpPr>
        <p:spPr>
          <a:xfrm>
            <a:off x="165598" y="176057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</a:p>
        </p:txBody>
      </p:sp>
      <p:pic>
        <p:nvPicPr>
          <p:cNvPr id="4" name="aDuRgWjcFJiyeYnl_1703673393.mp3" descr="aDuRgWjcFJiyeYnl_1703673393.mp3">
            <a:hlinkClick r:id="" action="ppaction://media"/>
            <a:extLst>
              <a:ext uri="{FF2B5EF4-FFF2-40B4-BE49-F238E27FC236}">
                <a16:creationId xmlns:a16="http://schemas.microsoft.com/office/drawing/2014/main" id="{9A2F29B6-3D72-784D-ACDA-C7A013005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38" y="6858000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653837-0204-F345-A01A-F25977FFA60F}"/>
              </a:ext>
            </a:extLst>
          </p:cNvPr>
          <p:cNvSpPr txBox="1"/>
          <p:nvPr/>
        </p:nvSpPr>
        <p:spPr>
          <a:xfrm>
            <a:off x="4071649" y="6364419"/>
            <a:ext cx="270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Students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59599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F896278-4951-6044-A39A-D167040C66E4}"/>
              </a:ext>
            </a:extLst>
          </p:cNvPr>
          <p:cNvSpPr txBox="1"/>
          <p:nvPr/>
        </p:nvSpPr>
        <p:spPr>
          <a:xfrm>
            <a:off x="4031705" y="4759152"/>
            <a:ext cx="785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mix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AC2AD8-D5C2-F346-B08D-1D336C4CDC7C}"/>
              </a:ext>
            </a:extLst>
          </p:cNvPr>
          <p:cNvSpPr txBox="1"/>
          <p:nvPr/>
        </p:nvSpPr>
        <p:spPr>
          <a:xfrm>
            <a:off x="6297020" y="4870690"/>
            <a:ext cx="88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mex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39E73-EBE2-BA4A-B86E-2EC190C6EC76}"/>
              </a:ext>
            </a:extLst>
          </p:cNvPr>
          <p:cNvSpPr txBox="1"/>
          <p:nvPr/>
        </p:nvSpPr>
        <p:spPr>
          <a:xfrm>
            <a:off x="8703972" y="4846692"/>
            <a:ext cx="782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mxi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663EE5-9EA1-A34A-A78A-AB65682D6D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2" r="15060"/>
          <a:stretch/>
        </p:blipFill>
        <p:spPr>
          <a:xfrm>
            <a:off x="10548101" y="82372"/>
            <a:ext cx="1446380" cy="149213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09427B2-3FD9-D44C-A321-DB68CF247558}"/>
              </a:ext>
            </a:extLst>
          </p:cNvPr>
          <p:cNvGrpSpPr/>
          <p:nvPr/>
        </p:nvGrpSpPr>
        <p:grpSpPr>
          <a:xfrm>
            <a:off x="570065" y="1439547"/>
            <a:ext cx="4886987" cy="1514073"/>
            <a:chOff x="578439" y="1417639"/>
            <a:chExt cx="4886987" cy="1514073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B8966F65-CB09-4F46-8E75-A91B34F32BEE}"/>
                </a:ext>
              </a:extLst>
            </p:cNvPr>
            <p:cNvSpPr/>
            <p:nvPr/>
          </p:nvSpPr>
          <p:spPr>
            <a:xfrm>
              <a:off x="659067" y="1417639"/>
              <a:ext cx="4725733" cy="1514073"/>
            </a:xfrm>
            <a:prstGeom prst="wedgeEllipseCallout">
              <a:avLst>
                <a:gd name="adj1" fmla="val 49314"/>
                <a:gd name="adj2" fmla="val 5105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9DF574-A800-0E43-A4F2-1EDF69AC209F}"/>
                </a:ext>
              </a:extLst>
            </p:cNvPr>
            <p:cNvSpPr txBox="1"/>
            <p:nvPr/>
          </p:nvSpPr>
          <p:spPr>
            <a:xfrm>
              <a:off x="578439" y="1574510"/>
              <a:ext cx="48869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I’d like 2 plates of sandwiches.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918F418-99F2-4B45-B0AD-051ADD3603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57"/>
          <a:stretch/>
        </p:blipFill>
        <p:spPr>
          <a:xfrm>
            <a:off x="6466962" y="2011308"/>
            <a:ext cx="2628014" cy="20242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9848E6-0F94-9A48-847B-CBB0501683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57"/>
          <a:stretch/>
        </p:blipFill>
        <p:spPr>
          <a:xfrm>
            <a:off x="6562129" y="3606555"/>
            <a:ext cx="2628014" cy="2024223"/>
          </a:xfrm>
          <a:prstGeom prst="rect">
            <a:avLst/>
          </a:prstGeom>
        </p:spPr>
      </p:pic>
      <p:sp>
        <p:nvSpPr>
          <p:cNvPr id="17" name="Google Shape;281;p15">
            <a:extLst>
              <a:ext uri="{FF2B5EF4-FFF2-40B4-BE49-F238E27FC236}">
                <a16:creationId xmlns:a16="http://schemas.microsoft.com/office/drawing/2014/main" id="{A7D4B53C-89B5-8540-AFEA-120C09AC34D0}"/>
              </a:ext>
            </a:extLst>
          </p:cNvPr>
          <p:cNvSpPr txBox="1">
            <a:spLocks/>
          </p:cNvSpPr>
          <p:nvPr/>
        </p:nvSpPr>
        <p:spPr>
          <a:xfrm>
            <a:off x="165598" y="176057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C2E1412-DF1A-2645-AA42-BFBF12FF2D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45" r="29907" b="33976"/>
          <a:stretch/>
        </p:blipFill>
        <p:spPr>
          <a:xfrm flipH="1">
            <a:off x="3697978" y="2910113"/>
            <a:ext cx="2444880" cy="2722847"/>
          </a:xfrm>
          <a:prstGeom prst="rect">
            <a:avLst/>
          </a:prstGeom>
        </p:spPr>
      </p:pic>
      <p:pic>
        <p:nvPicPr>
          <p:cNvPr id="4" name="I d like 2 plates of.m4a" descr="I d like 2 plates of.m4a">
            <a:hlinkClick r:id="" action="ppaction://media"/>
            <a:extLst>
              <a:ext uri="{FF2B5EF4-FFF2-40B4-BE49-F238E27FC236}">
                <a16:creationId xmlns:a16="http://schemas.microsoft.com/office/drawing/2014/main" id="{14F3F00E-9A36-4D46-B418-5A7DCBA69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4574" y="4618667"/>
            <a:ext cx="812800" cy="81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6D5DAC-3B36-9E41-8A16-C1F262288172}"/>
              </a:ext>
            </a:extLst>
          </p:cNvPr>
          <p:cNvSpPr txBox="1"/>
          <p:nvPr/>
        </p:nvSpPr>
        <p:spPr>
          <a:xfrm>
            <a:off x="4071649" y="6364419"/>
            <a:ext cx="270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Students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414891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F896278-4951-6044-A39A-D167040C66E4}"/>
              </a:ext>
            </a:extLst>
          </p:cNvPr>
          <p:cNvSpPr txBox="1"/>
          <p:nvPr/>
        </p:nvSpPr>
        <p:spPr>
          <a:xfrm>
            <a:off x="4031705" y="4759152"/>
            <a:ext cx="785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mix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AC2AD8-D5C2-F346-B08D-1D336C4CDC7C}"/>
              </a:ext>
            </a:extLst>
          </p:cNvPr>
          <p:cNvSpPr txBox="1"/>
          <p:nvPr/>
        </p:nvSpPr>
        <p:spPr>
          <a:xfrm>
            <a:off x="6297020" y="4870690"/>
            <a:ext cx="88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mex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39E73-EBE2-BA4A-B86E-2EC190C6EC76}"/>
              </a:ext>
            </a:extLst>
          </p:cNvPr>
          <p:cNvSpPr txBox="1"/>
          <p:nvPr/>
        </p:nvSpPr>
        <p:spPr>
          <a:xfrm>
            <a:off x="8703972" y="4846692"/>
            <a:ext cx="782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mxi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663EE5-9EA1-A34A-A78A-AB65682D6D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2" r="15060"/>
          <a:stretch/>
        </p:blipFill>
        <p:spPr>
          <a:xfrm>
            <a:off x="10548101" y="82372"/>
            <a:ext cx="1446380" cy="149213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09427B2-3FD9-D44C-A321-DB68CF247558}"/>
              </a:ext>
            </a:extLst>
          </p:cNvPr>
          <p:cNvGrpSpPr/>
          <p:nvPr/>
        </p:nvGrpSpPr>
        <p:grpSpPr>
          <a:xfrm>
            <a:off x="464457" y="1417639"/>
            <a:ext cx="5226984" cy="1514073"/>
            <a:chOff x="464457" y="1417639"/>
            <a:chExt cx="5226984" cy="1514073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B8966F65-CB09-4F46-8E75-A91B34F32BEE}"/>
                </a:ext>
              </a:extLst>
            </p:cNvPr>
            <p:cNvSpPr/>
            <p:nvPr/>
          </p:nvSpPr>
          <p:spPr>
            <a:xfrm>
              <a:off x="464457" y="1417639"/>
              <a:ext cx="5226984" cy="1514073"/>
            </a:xfrm>
            <a:prstGeom prst="wedgeEllipseCallout">
              <a:avLst>
                <a:gd name="adj1" fmla="val 33713"/>
                <a:gd name="adj2" fmla="val 5488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9DF574-A800-0E43-A4F2-1EDF69AC209F}"/>
                </a:ext>
              </a:extLst>
            </p:cNvPr>
            <p:cNvSpPr txBox="1"/>
            <p:nvPr/>
          </p:nvSpPr>
          <p:spPr>
            <a:xfrm>
              <a:off x="591202" y="1836280"/>
              <a:ext cx="4886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I’d like 3 boxes of cereal.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14AA69A-B210-9145-AE4B-CD6041B90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4358">
            <a:off x="5808165" y="1815742"/>
            <a:ext cx="2398197" cy="1694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45EEFD-BAE7-284E-8535-9D7D6F919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4358">
            <a:off x="6403957" y="3437790"/>
            <a:ext cx="2420837" cy="17106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C29C00-9C8F-C84C-BFFC-7541A7243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4358">
            <a:off x="8226484" y="2165940"/>
            <a:ext cx="2420837" cy="1710686"/>
          </a:xfrm>
          <a:prstGeom prst="rect">
            <a:avLst/>
          </a:prstGeom>
        </p:spPr>
      </p:pic>
      <p:sp>
        <p:nvSpPr>
          <p:cNvPr id="24" name="Google Shape;281;p15">
            <a:extLst>
              <a:ext uri="{FF2B5EF4-FFF2-40B4-BE49-F238E27FC236}">
                <a16:creationId xmlns:a16="http://schemas.microsoft.com/office/drawing/2014/main" id="{60C54105-66B1-E848-AC68-0F06CB387689}"/>
              </a:ext>
            </a:extLst>
          </p:cNvPr>
          <p:cNvSpPr txBox="1">
            <a:spLocks/>
          </p:cNvSpPr>
          <p:nvPr/>
        </p:nvSpPr>
        <p:spPr>
          <a:xfrm>
            <a:off x="165598" y="176057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093E555-BB5E-7445-9018-4E7BC1F553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16" r="21539"/>
          <a:stretch/>
        </p:blipFill>
        <p:spPr>
          <a:xfrm flipH="1">
            <a:off x="3196180" y="2931712"/>
            <a:ext cx="2297711" cy="2778089"/>
          </a:xfrm>
          <a:prstGeom prst="rect">
            <a:avLst/>
          </a:prstGeom>
        </p:spPr>
      </p:pic>
      <p:pic>
        <p:nvPicPr>
          <p:cNvPr id="4" name="I d like 3 boxes of .m4a" descr="I d like 3 boxes of .m4a">
            <a:hlinkClick r:id="" action="ppaction://media"/>
            <a:extLst>
              <a:ext uri="{FF2B5EF4-FFF2-40B4-BE49-F238E27FC236}">
                <a16:creationId xmlns:a16="http://schemas.microsoft.com/office/drawing/2014/main" id="{1EB7042A-45E3-9D43-94B5-04CC3A649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8295" y="6962617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C7E509-911E-2045-A7B2-92D29EF1A637}"/>
              </a:ext>
            </a:extLst>
          </p:cNvPr>
          <p:cNvSpPr txBox="1"/>
          <p:nvPr/>
        </p:nvSpPr>
        <p:spPr>
          <a:xfrm>
            <a:off x="4142142" y="6344100"/>
            <a:ext cx="270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Students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66353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1800225" y="1814513"/>
            <a:ext cx="8701088" cy="35541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1885961" y="1995584"/>
            <a:ext cx="84200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VN" sz="2400" dirty="0"/>
              <a:t>ivide the class into groups of 4. Each group takes out a sheet of paper.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 teacher writes the letters on the board from A to P. 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Students look </a:t>
            </a:r>
            <a:r>
              <a:rPr lang="en-US" sz="2400" dirty="0"/>
              <a:t>at </a:t>
            </a:r>
            <a:r>
              <a:rPr lang="en-VN" sz="2400" dirty="0"/>
              <a:t>the letters and write the word food that </a:t>
            </a:r>
            <a:r>
              <a:rPr lang="en-US" sz="2400" dirty="0"/>
              <a:t>begins</a:t>
            </a:r>
            <a:r>
              <a:rPr lang="en-VN" sz="2400" dirty="0"/>
              <a:t> with that letter. Ex: A – apple, B – bread, C – crisps, …..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After finishing all the </a:t>
            </a:r>
            <a:r>
              <a:rPr lang="en-US" sz="2400" dirty="0"/>
              <a:t>letters</a:t>
            </a:r>
            <a:r>
              <a:rPr lang="en-VN" sz="2400" dirty="0"/>
              <a:t> on the board, students raise their papers to check.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 groups with all the correct word receive 2 points.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A9B9A5-E2D7-8A4B-90C2-B3729C595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668329" y="0"/>
            <a:ext cx="1415665" cy="1460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5051AE-892B-8C4C-BADD-8C769C9A3674}"/>
              </a:ext>
            </a:extLst>
          </p:cNvPr>
          <p:cNvSpPr txBox="1"/>
          <p:nvPr/>
        </p:nvSpPr>
        <p:spPr>
          <a:xfrm>
            <a:off x="2191725" y="1022430"/>
            <a:ext cx="78085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 THE FOOD ALPHABET</a:t>
            </a:r>
          </a:p>
        </p:txBody>
      </p:sp>
    </p:spTree>
    <p:extLst>
      <p:ext uri="{BB962C8B-B14F-4D97-AF65-F5344CB8AC3E}">
        <p14:creationId xmlns:p14="http://schemas.microsoft.com/office/powerpoint/2010/main" val="2761389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F896278-4951-6044-A39A-D167040C66E4}"/>
              </a:ext>
            </a:extLst>
          </p:cNvPr>
          <p:cNvSpPr txBox="1"/>
          <p:nvPr/>
        </p:nvSpPr>
        <p:spPr>
          <a:xfrm>
            <a:off x="4031477" y="4273928"/>
            <a:ext cx="785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mix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AC2AD8-D5C2-F346-B08D-1D336C4CDC7C}"/>
              </a:ext>
            </a:extLst>
          </p:cNvPr>
          <p:cNvSpPr txBox="1"/>
          <p:nvPr/>
        </p:nvSpPr>
        <p:spPr>
          <a:xfrm>
            <a:off x="6296792" y="4385466"/>
            <a:ext cx="88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mex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39E73-EBE2-BA4A-B86E-2EC190C6EC76}"/>
              </a:ext>
            </a:extLst>
          </p:cNvPr>
          <p:cNvSpPr txBox="1"/>
          <p:nvPr/>
        </p:nvSpPr>
        <p:spPr>
          <a:xfrm>
            <a:off x="8703744" y="4361468"/>
            <a:ext cx="782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mxi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663EE5-9EA1-A34A-A78A-AB65682D6D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2" r="15060"/>
          <a:stretch/>
        </p:blipFill>
        <p:spPr>
          <a:xfrm>
            <a:off x="10681198" y="-1"/>
            <a:ext cx="1317068" cy="13587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996349-5C8A-284F-A87F-5091E30BF9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135841" y="2170186"/>
            <a:ext cx="1952627" cy="3809427"/>
          </a:xfrm>
          <a:prstGeom prst="rect">
            <a:avLst/>
          </a:prstGeom>
        </p:spPr>
      </p:pic>
      <p:sp>
        <p:nvSpPr>
          <p:cNvPr id="14" name="Google Shape;281;p15">
            <a:extLst>
              <a:ext uri="{FF2B5EF4-FFF2-40B4-BE49-F238E27FC236}">
                <a16:creationId xmlns:a16="http://schemas.microsoft.com/office/drawing/2014/main" id="{DE6995C6-E623-764A-A1A0-B72084EF1543}"/>
              </a:ext>
            </a:extLst>
          </p:cNvPr>
          <p:cNvSpPr txBox="1">
            <a:spLocks/>
          </p:cNvSpPr>
          <p:nvPr/>
        </p:nvSpPr>
        <p:spPr>
          <a:xfrm>
            <a:off x="165598" y="163091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474B1E8-3B7B-DA4C-AD20-960358569E35}"/>
              </a:ext>
            </a:extLst>
          </p:cNvPr>
          <p:cNvSpPr/>
          <p:nvPr/>
        </p:nvSpPr>
        <p:spPr>
          <a:xfrm>
            <a:off x="2547692" y="743144"/>
            <a:ext cx="2967569" cy="667657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SINGULAR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2B8C94D-454E-C14C-9997-789799245955}"/>
              </a:ext>
            </a:extLst>
          </p:cNvPr>
          <p:cNvSpPr/>
          <p:nvPr/>
        </p:nvSpPr>
        <p:spPr>
          <a:xfrm>
            <a:off x="7400056" y="695017"/>
            <a:ext cx="2810575" cy="66765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PLURAL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497C2C-17EB-2F41-9CDB-1CD6FBC15EEF}"/>
              </a:ext>
            </a:extLst>
          </p:cNvPr>
          <p:cNvSpPr txBox="1"/>
          <p:nvPr/>
        </p:nvSpPr>
        <p:spPr>
          <a:xfrm>
            <a:off x="2032878" y="1458204"/>
            <a:ext cx="388535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/>
              <a:t>- a can of lemonade</a:t>
            </a:r>
            <a:endParaRPr lang="en-VN" sz="3600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796C306-93CC-3A46-8118-4EE61A23F424}"/>
              </a:ext>
            </a:extLst>
          </p:cNvPr>
          <p:cNvSpPr/>
          <p:nvPr/>
        </p:nvSpPr>
        <p:spPr>
          <a:xfrm>
            <a:off x="6183078" y="1625891"/>
            <a:ext cx="645308" cy="3650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7D7600-47E2-C74A-875C-E8B908EEDCED}"/>
              </a:ext>
            </a:extLst>
          </p:cNvPr>
          <p:cNvSpPr txBox="1"/>
          <p:nvPr/>
        </p:nvSpPr>
        <p:spPr>
          <a:xfrm>
            <a:off x="7210807" y="1425781"/>
            <a:ext cx="3495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cans of lemonade</a:t>
            </a:r>
            <a:endParaRPr lang="en-VN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5067E3-F8EB-E740-A903-B6CB20D4BBE7}"/>
              </a:ext>
            </a:extLst>
          </p:cNvPr>
          <p:cNvSpPr txBox="1"/>
          <p:nvPr/>
        </p:nvSpPr>
        <p:spPr>
          <a:xfrm>
            <a:off x="2053224" y="2029012"/>
            <a:ext cx="3550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 a bottle of water</a:t>
            </a:r>
            <a:endParaRPr lang="en-VN" sz="3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79D12A-8D59-4E4E-834C-7565EE0A1861}"/>
              </a:ext>
            </a:extLst>
          </p:cNvPr>
          <p:cNvSpPr txBox="1"/>
          <p:nvPr/>
        </p:nvSpPr>
        <p:spPr>
          <a:xfrm>
            <a:off x="7210807" y="1993513"/>
            <a:ext cx="3161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bottles of water</a:t>
            </a:r>
            <a:endParaRPr lang="en-VN" sz="3600" dirty="0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C452897B-B09D-7543-BFAC-C118A728FEF0}"/>
              </a:ext>
            </a:extLst>
          </p:cNvPr>
          <p:cNvSpPr/>
          <p:nvPr/>
        </p:nvSpPr>
        <p:spPr>
          <a:xfrm>
            <a:off x="6155280" y="2199552"/>
            <a:ext cx="645308" cy="3650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F951D6-C3C0-EC40-B981-E26439789F47}"/>
              </a:ext>
            </a:extLst>
          </p:cNvPr>
          <p:cNvSpPr txBox="1"/>
          <p:nvPr/>
        </p:nvSpPr>
        <p:spPr>
          <a:xfrm>
            <a:off x="2032878" y="2613849"/>
            <a:ext cx="3177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 a bowl of soup</a:t>
            </a:r>
            <a:endParaRPr lang="en-VN" sz="3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301A58-E0CA-6F40-9095-5E2349335323}"/>
              </a:ext>
            </a:extLst>
          </p:cNvPr>
          <p:cNvSpPr txBox="1"/>
          <p:nvPr/>
        </p:nvSpPr>
        <p:spPr>
          <a:xfrm>
            <a:off x="7236499" y="2599180"/>
            <a:ext cx="2787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bowls of soup</a:t>
            </a:r>
            <a:endParaRPr lang="en-VN" sz="3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DAD451-7F71-7F42-9B8D-C84430DC1872}"/>
              </a:ext>
            </a:extLst>
          </p:cNvPr>
          <p:cNvSpPr txBox="1"/>
          <p:nvPr/>
        </p:nvSpPr>
        <p:spPr>
          <a:xfrm>
            <a:off x="2053224" y="3189094"/>
            <a:ext cx="3188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 a cup of coffee</a:t>
            </a:r>
            <a:endParaRPr lang="en-VN" sz="3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50F78B-0F43-C744-A9DE-D0508A29BEF7}"/>
              </a:ext>
            </a:extLst>
          </p:cNvPr>
          <p:cNvSpPr txBox="1"/>
          <p:nvPr/>
        </p:nvSpPr>
        <p:spPr>
          <a:xfrm>
            <a:off x="7258103" y="3200804"/>
            <a:ext cx="2796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cups of coffee</a:t>
            </a:r>
            <a:endParaRPr lang="en-VN" sz="3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52E76B-FB0D-D94B-9268-51D053CC88FF}"/>
              </a:ext>
            </a:extLst>
          </p:cNvPr>
          <p:cNvSpPr txBox="1"/>
          <p:nvPr/>
        </p:nvSpPr>
        <p:spPr>
          <a:xfrm>
            <a:off x="2053223" y="3751733"/>
            <a:ext cx="3046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 a glass of milk</a:t>
            </a:r>
            <a:endParaRPr lang="en-VN" sz="3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D51446-4CEC-1F4B-A1F0-91D2AC9E2B03}"/>
              </a:ext>
            </a:extLst>
          </p:cNvPr>
          <p:cNvSpPr txBox="1"/>
          <p:nvPr/>
        </p:nvSpPr>
        <p:spPr>
          <a:xfrm>
            <a:off x="7260881" y="3751732"/>
            <a:ext cx="2885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glasses of milk</a:t>
            </a:r>
            <a:endParaRPr lang="en-VN" sz="3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4D0434-F949-B04D-B69B-AE32A4C21BC6}"/>
              </a:ext>
            </a:extLst>
          </p:cNvPr>
          <p:cNvSpPr txBox="1"/>
          <p:nvPr/>
        </p:nvSpPr>
        <p:spPr>
          <a:xfrm>
            <a:off x="2059563" y="4342970"/>
            <a:ext cx="4461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 a plate of sandwiches</a:t>
            </a:r>
            <a:endParaRPr lang="en-VN" sz="3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CE1FCE-592B-1743-B433-FF7C78FFABE1}"/>
              </a:ext>
            </a:extLst>
          </p:cNvPr>
          <p:cNvSpPr txBox="1"/>
          <p:nvPr/>
        </p:nvSpPr>
        <p:spPr>
          <a:xfrm>
            <a:off x="7258103" y="4342970"/>
            <a:ext cx="4072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plates of sandwiches</a:t>
            </a:r>
            <a:endParaRPr lang="en-VN" sz="3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27C4A5-C719-FC49-8BC1-8B55E65144E3}"/>
              </a:ext>
            </a:extLst>
          </p:cNvPr>
          <p:cNvSpPr txBox="1"/>
          <p:nvPr/>
        </p:nvSpPr>
        <p:spPr>
          <a:xfrm>
            <a:off x="2066913" y="4932738"/>
            <a:ext cx="3160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 a box of cereal</a:t>
            </a:r>
            <a:endParaRPr lang="en-VN" sz="3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83A569-98C3-4C42-B265-F3156E660335}"/>
              </a:ext>
            </a:extLst>
          </p:cNvPr>
          <p:cNvSpPr txBox="1"/>
          <p:nvPr/>
        </p:nvSpPr>
        <p:spPr>
          <a:xfrm>
            <a:off x="7274341" y="4959023"/>
            <a:ext cx="2988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boxes of cereal</a:t>
            </a:r>
            <a:endParaRPr lang="en-VN" sz="3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05C847-FA55-5948-B90D-461695A2F77B}"/>
              </a:ext>
            </a:extLst>
          </p:cNvPr>
          <p:cNvSpPr txBox="1"/>
          <p:nvPr/>
        </p:nvSpPr>
        <p:spPr>
          <a:xfrm>
            <a:off x="2084834" y="5534421"/>
            <a:ext cx="2832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 a bag of fruit</a:t>
            </a:r>
            <a:endParaRPr lang="en-VN" sz="36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6A86FC-B7C7-324B-BEA6-11A2FF915BA5}"/>
              </a:ext>
            </a:extLst>
          </p:cNvPr>
          <p:cNvSpPr txBox="1"/>
          <p:nvPr/>
        </p:nvSpPr>
        <p:spPr>
          <a:xfrm>
            <a:off x="7274341" y="5525109"/>
            <a:ext cx="2443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bags of fruit</a:t>
            </a:r>
            <a:endParaRPr lang="en-VN" sz="3600" dirty="0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D95F585B-7406-8742-A342-D4F209AF818B}"/>
              </a:ext>
            </a:extLst>
          </p:cNvPr>
          <p:cNvSpPr/>
          <p:nvPr/>
        </p:nvSpPr>
        <p:spPr>
          <a:xfrm>
            <a:off x="6160426" y="2739816"/>
            <a:ext cx="645308" cy="3650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D1521A78-B331-9149-83C3-7CF994A142CE}"/>
              </a:ext>
            </a:extLst>
          </p:cNvPr>
          <p:cNvSpPr/>
          <p:nvPr/>
        </p:nvSpPr>
        <p:spPr>
          <a:xfrm>
            <a:off x="6155280" y="3380112"/>
            <a:ext cx="645308" cy="3650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8D885806-E586-F24C-A0BB-B4EFF2E6714D}"/>
              </a:ext>
            </a:extLst>
          </p:cNvPr>
          <p:cNvSpPr/>
          <p:nvPr/>
        </p:nvSpPr>
        <p:spPr>
          <a:xfrm>
            <a:off x="6174357" y="3919186"/>
            <a:ext cx="645308" cy="3650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22D76762-011E-E442-92B0-8ADF14C75C72}"/>
              </a:ext>
            </a:extLst>
          </p:cNvPr>
          <p:cNvSpPr/>
          <p:nvPr/>
        </p:nvSpPr>
        <p:spPr>
          <a:xfrm>
            <a:off x="6540061" y="4516986"/>
            <a:ext cx="645308" cy="3650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7A764E3A-9EB5-3A47-BC04-8C36F7AB2527}"/>
              </a:ext>
            </a:extLst>
          </p:cNvPr>
          <p:cNvSpPr/>
          <p:nvPr/>
        </p:nvSpPr>
        <p:spPr>
          <a:xfrm>
            <a:off x="6160426" y="5094595"/>
            <a:ext cx="645308" cy="3650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423E39F4-A1F5-B949-801E-9E4EF65AE617}"/>
              </a:ext>
            </a:extLst>
          </p:cNvPr>
          <p:cNvSpPr/>
          <p:nvPr/>
        </p:nvSpPr>
        <p:spPr>
          <a:xfrm>
            <a:off x="6155280" y="5675444"/>
            <a:ext cx="645308" cy="3650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D95CE94-FAD9-8244-B4A8-8921EF47AFD7}"/>
              </a:ext>
            </a:extLst>
          </p:cNvPr>
          <p:cNvSpPr txBox="1"/>
          <p:nvPr/>
        </p:nvSpPr>
        <p:spPr>
          <a:xfrm>
            <a:off x="3271687" y="6413894"/>
            <a:ext cx="4303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Students look at these words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383377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4" grpId="0"/>
      <p:bldP spid="25" grpId="0"/>
      <p:bldP spid="26" grpId="0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PRODUCE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883189" y="1847422"/>
            <a:ext cx="8425622" cy="31631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022650" y="2164285"/>
            <a:ext cx="81466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Ask students to take out a sheet of paper and draw one picture of food and drink using the quantities of food and drink that they’ve learnt.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After finishing, the teacher invites some students to present in front of the class. 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Give points if students say the correct words and have a beautiful picture.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2F447-447B-A449-9CD2-B99650D59FA0}"/>
              </a:ext>
            </a:extLst>
          </p:cNvPr>
          <p:cNvSpPr txBox="1"/>
          <p:nvPr/>
        </p:nvSpPr>
        <p:spPr>
          <a:xfrm>
            <a:off x="1653328" y="841135"/>
            <a:ext cx="91566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YOUR FOOD AND DRINK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AD4E65-8617-E944-BF65-BF37B51A2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99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46192" y="161287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AD4E65-8617-E944-BF65-BF37B51A26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851590-3AF2-B24B-8A25-CE57612D20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45" r="29907" b="-849"/>
          <a:stretch/>
        </p:blipFill>
        <p:spPr>
          <a:xfrm flipH="1">
            <a:off x="3321623" y="2194718"/>
            <a:ext cx="2167168" cy="3686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C6E400-B06F-4D49-9C4E-059824B32B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81" r="5582"/>
          <a:stretch/>
        </p:blipFill>
        <p:spPr>
          <a:xfrm>
            <a:off x="5483258" y="1466537"/>
            <a:ext cx="5326744" cy="42514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11FE7D-5562-1140-95F4-28749E3864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43" t="5503" r="19192" b="4550"/>
          <a:stretch/>
        </p:blipFill>
        <p:spPr>
          <a:xfrm>
            <a:off x="6298454" y="2855685"/>
            <a:ext cx="1757423" cy="17997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92BB41-41E8-6144-A2B8-C22288CBF3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43" t="5503" r="19192" b="4550"/>
          <a:stretch/>
        </p:blipFill>
        <p:spPr>
          <a:xfrm>
            <a:off x="8146630" y="2855684"/>
            <a:ext cx="1757423" cy="1799771"/>
          </a:xfrm>
          <a:prstGeom prst="rect">
            <a:avLst/>
          </a:prstGeom>
        </p:spPr>
      </p:pic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E4C74B61-1B30-5D45-96BA-EC3A3672C64A}"/>
              </a:ext>
            </a:extLst>
          </p:cNvPr>
          <p:cNvSpPr/>
          <p:nvPr/>
        </p:nvSpPr>
        <p:spPr>
          <a:xfrm>
            <a:off x="4285829" y="785197"/>
            <a:ext cx="2394857" cy="65042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3600" b="1" kern="0" dirty="0">
                <a:solidFill>
                  <a:srgbClr val="FFFFFF"/>
                </a:solidFill>
                <a:sym typeface="Arial"/>
              </a:rPr>
              <a:t>EXAMPLE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BFF44-20C9-1341-A15F-C310C3BC8924}"/>
              </a:ext>
            </a:extLst>
          </p:cNvPr>
          <p:cNvGrpSpPr/>
          <p:nvPr/>
        </p:nvGrpSpPr>
        <p:grpSpPr>
          <a:xfrm>
            <a:off x="69705" y="1308717"/>
            <a:ext cx="4042024" cy="1782826"/>
            <a:chOff x="69705" y="1308717"/>
            <a:chExt cx="4042024" cy="1782826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74EB2B47-DFE0-F348-9D86-48FAA2D1D231}"/>
                </a:ext>
              </a:extLst>
            </p:cNvPr>
            <p:cNvSpPr/>
            <p:nvPr/>
          </p:nvSpPr>
          <p:spPr>
            <a:xfrm>
              <a:off x="69705" y="1308717"/>
              <a:ext cx="4042024" cy="1782826"/>
            </a:xfrm>
            <a:prstGeom prst="wedgeEllipseCallout">
              <a:avLst>
                <a:gd name="adj1" fmla="val 41050"/>
                <a:gd name="adj2" fmla="val 5450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5B2327-BF22-314D-A34B-E869CE255B62}"/>
                </a:ext>
              </a:extLst>
            </p:cNvPr>
            <p:cNvSpPr txBox="1"/>
            <p:nvPr/>
          </p:nvSpPr>
          <p:spPr>
            <a:xfrm>
              <a:off x="550686" y="1506755"/>
              <a:ext cx="32734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This is my picture.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6AC746-4739-164F-B172-C02E8C44C5F7}"/>
                </a:ext>
              </a:extLst>
            </p:cNvPr>
            <p:cNvSpPr txBox="1"/>
            <p:nvPr/>
          </p:nvSpPr>
          <p:spPr>
            <a:xfrm>
              <a:off x="335525" y="2009133"/>
              <a:ext cx="34015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I have two glasses of milk.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829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166297" y="2179912"/>
            <a:ext cx="1181120" cy="1101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ACA0-DB91-BF49-BC1A-B407EDFB025D}"/>
              </a:ext>
            </a:extLst>
          </p:cNvPr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22).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DF6BF-7B0E-6342-B58F-E4FD8D3D480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Teacher’s Book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(page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50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DD36B-6995-924B-8144-F69A0236907E}"/>
              </a:ext>
            </a:extLst>
          </p:cNvPr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648B5-282A-8643-9D62-703A4D2CD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342" y="1175286"/>
            <a:ext cx="7226300" cy="177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18C31A-1A22-0A41-A4D4-E68D0C33BC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3">
            <a:extLst>
              <a:ext uri="{FF2B5EF4-FFF2-40B4-BE49-F238E27FC236}">
                <a16:creationId xmlns:a16="http://schemas.microsoft.com/office/drawing/2014/main" id="{E9457AB9-323D-9249-8EAC-87AF53D5A355}"/>
              </a:ext>
            </a:extLst>
          </p:cNvPr>
          <p:cNvSpPr/>
          <p:nvPr/>
        </p:nvSpPr>
        <p:spPr>
          <a:xfrm>
            <a:off x="6315075" y="939800"/>
            <a:ext cx="4345769" cy="4319663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0738F9-3515-AA47-BD93-A66D3EA074CB}"/>
              </a:ext>
            </a:extLst>
          </p:cNvPr>
          <p:cNvSpPr txBox="1"/>
          <p:nvPr/>
        </p:nvSpPr>
        <p:spPr>
          <a:xfrm>
            <a:off x="6524870" y="3922971"/>
            <a:ext cx="3906314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.27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5D94F8-F12D-0746-9F3E-D412D82695CB}"/>
              </a:ext>
            </a:extLst>
          </p:cNvPr>
          <p:cNvSpPr txBox="1"/>
          <p:nvPr/>
        </p:nvSpPr>
        <p:spPr>
          <a:xfrm>
            <a:off x="6524870" y="4518316"/>
            <a:ext cx="3906314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p.22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99;p3">
            <a:extLst>
              <a:ext uri="{FF2B5EF4-FFF2-40B4-BE49-F238E27FC236}">
                <a16:creationId xmlns:a16="http://schemas.microsoft.com/office/drawing/2014/main" id="{6A34E95B-3444-7B44-A947-0926FBF77F72}"/>
              </a:ext>
            </a:extLst>
          </p:cNvPr>
          <p:cNvSpPr txBox="1"/>
          <p:nvPr/>
        </p:nvSpPr>
        <p:spPr>
          <a:xfrm>
            <a:off x="6682506" y="1157692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2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5A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100;p3">
            <a:extLst>
              <a:ext uri="{FF2B5EF4-FFF2-40B4-BE49-F238E27FC236}">
                <a16:creationId xmlns:a16="http://schemas.microsoft.com/office/drawing/2014/main" id="{E5E070D6-E957-7047-87EC-176AE5054BF2}"/>
              </a:ext>
            </a:extLst>
          </p:cNvPr>
          <p:cNvSpPr txBox="1"/>
          <p:nvPr/>
        </p:nvSpPr>
        <p:spPr>
          <a:xfrm>
            <a:off x="7325070" y="1681847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BD1C3F-DE6A-D844-AD4A-14DEE123C4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87D62F-E784-7293-67A5-D2E262960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94" y="673076"/>
            <a:ext cx="3748638" cy="5141938"/>
          </a:xfrm>
          <a:prstGeom prst="rect">
            <a:avLst/>
          </a:prstGeom>
        </p:spPr>
      </p:pic>
      <p:sp>
        <p:nvSpPr>
          <p:cNvPr id="3" name="Google Shape;101;p3">
            <a:extLst>
              <a:ext uri="{FF2B5EF4-FFF2-40B4-BE49-F238E27FC236}">
                <a16:creationId xmlns:a16="http://schemas.microsoft.com/office/drawing/2014/main" id="{C0B79EE8-FBFD-1CB0-4785-036EDC93CE90}"/>
              </a:ext>
            </a:extLst>
          </p:cNvPr>
          <p:cNvSpPr txBox="1"/>
          <p:nvPr/>
        </p:nvSpPr>
        <p:spPr>
          <a:xfrm>
            <a:off x="6524870" y="2219671"/>
            <a:ext cx="3906314" cy="15696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read and pronounce some expressions used to describe </a:t>
            </a:r>
            <a:r>
              <a:rPr lang="en-US" sz="24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the qualities of food and drink.</a:t>
            </a:r>
            <a:endParaRPr lang="en-US" sz="2400" kern="0" noProof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63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A9B9A5-E2D7-8A4B-90C2-B3729C5958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2" r="15060"/>
          <a:stretch/>
        </p:blipFill>
        <p:spPr>
          <a:xfrm>
            <a:off x="10668329" y="0"/>
            <a:ext cx="1415665" cy="1460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B71B76-C897-194A-BC21-9DA71F731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32" b="8750"/>
          <a:stretch/>
        </p:blipFill>
        <p:spPr>
          <a:xfrm>
            <a:off x="1371600" y="525203"/>
            <a:ext cx="9101137" cy="5493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D4D993-777C-EB4F-B9EB-DB491E592327}"/>
              </a:ext>
            </a:extLst>
          </p:cNvPr>
          <p:cNvSpPr txBox="1"/>
          <p:nvPr/>
        </p:nvSpPr>
        <p:spPr>
          <a:xfrm>
            <a:off x="1979504" y="1015491"/>
            <a:ext cx="753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A 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6FB022-A457-9E44-95A8-AAAE59BAA28C}"/>
              </a:ext>
            </a:extLst>
          </p:cNvPr>
          <p:cNvSpPr txBox="1"/>
          <p:nvPr/>
        </p:nvSpPr>
        <p:spPr>
          <a:xfrm>
            <a:off x="1979504" y="2003055"/>
            <a:ext cx="736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B 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1F6E95-E037-BE4B-87AE-F0B17C4E78BD}"/>
              </a:ext>
            </a:extLst>
          </p:cNvPr>
          <p:cNvSpPr txBox="1"/>
          <p:nvPr/>
        </p:nvSpPr>
        <p:spPr>
          <a:xfrm>
            <a:off x="1979504" y="2891523"/>
            <a:ext cx="731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C 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E0A848-998D-264E-A24B-4286B6501C7A}"/>
              </a:ext>
            </a:extLst>
          </p:cNvPr>
          <p:cNvSpPr txBox="1"/>
          <p:nvPr/>
        </p:nvSpPr>
        <p:spPr>
          <a:xfrm>
            <a:off x="1980663" y="3769538"/>
            <a:ext cx="888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D -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85A0CE-F677-8348-AC06-7C2C7A608B0B}"/>
              </a:ext>
            </a:extLst>
          </p:cNvPr>
          <p:cNvSpPr txBox="1"/>
          <p:nvPr/>
        </p:nvSpPr>
        <p:spPr>
          <a:xfrm>
            <a:off x="1979503" y="4599316"/>
            <a:ext cx="731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E 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9E8744-DFB0-084B-9745-E5965691C099}"/>
              </a:ext>
            </a:extLst>
          </p:cNvPr>
          <p:cNvSpPr txBox="1"/>
          <p:nvPr/>
        </p:nvSpPr>
        <p:spPr>
          <a:xfrm>
            <a:off x="4395219" y="1028952"/>
            <a:ext cx="753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F -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6ED964-7CDE-3D46-A097-A8434F8295E9}"/>
              </a:ext>
            </a:extLst>
          </p:cNvPr>
          <p:cNvSpPr txBox="1"/>
          <p:nvPr/>
        </p:nvSpPr>
        <p:spPr>
          <a:xfrm>
            <a:off x="4355924" y="1800888"/>
            <a:ext cx="780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G -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CBE978-DCAC-8C45-BBA0-267842AF0A5C}"/>
              </a:ext>
            </a:extLst>
          </p:cNvPr>
          <p:cNvSpPr txBox="1"/>
          <p:nvPr/>
        </p:nvSpPr>
        <p:spPr>
          <a:xfrm>
            <a:off x="4467747" y="3329593"/>
            <a:ext cx="587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I 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3EE2EA-4EA2-9544-ADE3-1FE1AD7B469A}"/>
              </a:ext>
            </a:extLst>
          </p:cNvPr>
          <p:cNvSpPr txBox="1"/>
          <p:nvPr/>
        </p:nvSpPr>
        <p:spPr>
          <a:xfrm>
            <a:off x="4478621" y="4091136"/>
            <a:ext cx="620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J 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C2DD48-03DF-5C4A-AEFA-5099048196D3}"/>
              </a:ext>
            </a:extLst>
          </p:cNvPr>
          <p:cNvSpPr txBox="1"/>
          <p:nvPr/>
        </p:nvSpPr>
        <p:spPr>
          <a:xfrm>
            <a:off x="4452512" y="4895832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K 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3CE5A7-56AD-F14C-B4DD-63F01D68D8FE}"/>
              </a:ext>
            </a:extLst>
          </p:cNvPr>
          <p:cNvSpPr txBox="1"/>
          <p:nvPr/>
        </p:nvSpPr>
        <p:spPr>
          <a:xfrm>
            <a:off x="7314967" y="999118"/>
            <a:ext cx="673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L 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27ECC5-9D9D-8643-9FC0-C216275E3989}"/>
              </a:ext>
            </a:extLst>
          </p:cNvPr>
          <p:cNvSpPr txBox="1"/>
          <p:nvPr/>
        </p:nvSpPr>
        <p:spPr>
          <a:xfrm>
            <a:off x="7249604" y="1883199"/>
            <a:ext cx="896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M 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B889D7-E5CB-1F4F-8D01-718CA7804233}"/>
              </a:ext>
            </a:extLst>
          </p:cNvPr>
          <p:cNvSpPr txBox="1"/>
          <p:nvPr/>
        </p:nvSpPr>
        <p:spPr>
          <a:xfrm>
            <a:off x="7304664" y="2895677"/>
            <a:ext cx="788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N 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AD9A41-B8AF-6C44-BF35-AB6F677C3964}"/>
              </a:ext>
            </a:extLst>
          </p:cNvPr>
          <p:cNvSpPr txBox="1"/>
          <p:nvPr/>
        </p:nvSpPr>
        <p:spPr>
          <a:xfrm>
            <a:off x="7304664" y="3768347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O 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687F0D-644F-1B4E-99E8-0B8D12CA2E05}"/>
              </a:ext>
            </a:extLst>
          </p:cNvPr>
          <p:cNvSpPr txBox="1"/>
          <p:nvPr/>
        </p:nvSpPr>
        <p:spPr>
          <a:xfrm>
            <a:off x="7354229" y="4625255"/>
            <a:ext cx="721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P 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8745F4-1474-3E42-AD74-2DBE7F9415DF}"/>
              </a:ext>
            </a:extLst>
          </p:cNvPr>
          <p:cNvSpPr txBox="1"/>
          <p:nvPr/>
        </p:nvSpPr>
        <p:spPr>
          <a:xfrm>
            <a:off x="2715603" y="1012775"/>
            <a:ext cx="1340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apple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38A51F-2B6E-CC4D-A098-CE49C53745B4}"/>
              </a:ext>
            </a:extLst>
          </p:cNvPr>
          <p:cNvSpPr txBox="1"/>
          <p:nvPr/>
        </p:nvSpPr>
        <p:spPr>
          <a:xfrm>
            <a:off x="2659819" y="1977626"/>
            <a:ext cx="1396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bread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0A4E16-73F9-BC43-B0F1-47378DA274F2}"/>
              </a:ext>
            </a:extLst>
          </p:cNvPr>
          <p:cNvSpPr txBox="1"/>
          <p:nvPr/>
        </p:nvSpPr>
        <p:spPr>
          <a:xfrm>
            <a:off x="2687711" y="2873582"/>
            <a:ext cx="14459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cereal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762AF3-7B28-2C4D-B01D-F062D5FA704F}"/>
              </a:ext>
            </a:extLst>
          </p:cNvPr>
          <p:cNvSpPr txBox="1"/>
          <p:nvPr/>
        </p:nvSpPr>
        <p:spPr>
          <a:xfrm>
            <a:off x="2712457" y="3744109"/>
            <a:ext cx="1435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donut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663D54-DE99-5E48-BAAC-E2DDF458EA22}"/>
              </a:ext>
            </a:extLst>
          </p:cNvPr>
          <p:cNvSpPr txBox="1"/>
          <p:nvPr/>
        </p:nvSpPr>
        <p:spPr>
          <a:xfrm>
            <a:off x="2638262" y="4581375"/>
            <a:ext cx="928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egg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1A7647-2BEF-1144-8BAC-D467D5F46987}"/>
              </a:ext>
            </a:extLst>
          </p:cNvPr>
          <p:cNvSpPr txBox="1"/>
          <p:nvPr/>
        </p:nvSpPr>
        <p:spPr>
          <a:xfrm>
            <a:off x="5019910" y="995855"/>
            <a:ext cx="928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fish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8B10B3-0F13-7A46-B4EC-71A3241A851B}"/>
              </a:ext>
            </a:extLst>
          </p:cNvPr>
          <p:cNvSpPr txBox="1"/>
          <p:nvPr/>
        </p:nvSpPr>
        <p:spPr>
          <a:xfrm>
            <a:off x="5148950" y="1791874"/>
            <a:ext cx="1365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grape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0E318C-4045-1848-983A-11A91667ED12}"/>
              </a:ext>
            </a:extLst>
          </p:cNvPr>
          <p:cNvSpPr txBox="1"/>
          <p:nvPr/>
        </p:nvSpPr>
        <p:spPr>
          <a:xfrm>
            <a:off x="5101817" y="3350651"/>
            <a:ext cx="2188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</a:t>
            </a:r>
            <a:r>
              <a:rPr lang="en-VN" sz="4000" dirty="0">
                <a:solidFill>
                  <a:schemeClr val="bg1"/>
                </a:solidFill>
              </a:rPr>
              <a:t>ce cream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F9110C-1201-D348-AE8F-AC2D65764C6B}"/>
              </a:ext>
            </a:extLst>
          </p:cNvPr>
          <p:cNvSpPr txBox="1"/>
          <p:nvPr/>
        </p:nvSpPr>
        <p:spPr>
          <a:xfrm>
            <a:off x="5171394" y="4121913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jam</a:t>
            </a:r>
            <a:endParaRPr lang="en-VN" sz="40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DA0AC5-FCDE-7244-8E99-E6275440C7E6}"/>
              </a:ext>
            </a:extLst>
          </p:cNvPr>
          <p:cNvSpPr txBox="1"/>
          <p:nvPr/>
        </p:nvSpPr>
        <p:spPr>
          <a:xfrm>
            <a:off x="5171394" y="4895832"/>
            <a:ext cx="1018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kiwi</a:t>
            </a:r>
            <a:endParaRPr lang="en-VN" sz="4000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E24F9E-934B-9C49-A47A-69319FDFB6C9}"/>
              </a:ext>
            </a:extLst>
          </p:cNvPr>
          <p:cNvSpPr txBox="1"/>
          <p:nvPr/>
        </p:nvSpPr>
        <p:spPr>
          <a:xfrm>
            <a:off x="4395219" y="2566311"/>
            <a:ext cx="77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</a:rPr>
              <a:t>H -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8263A7-0113-9845-8236-F9E2A2F42AC6}"/>
              </a:ext>
            </a:extLst>
          </p:cNvPr>
          <p:cNvSpPr txBox="1"/>
          <p:nvPr/>
        </p:nvSpPr>
        <p:spPr>
          <a:xfrm>
            <a:off x="5128556" y="2586515"/>
            <a:ext cx="1794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</a:t>
            </a:r>
            <a:r>
              <a:rPr lang="en-VN" sz="4000" dirty="0">
                <a:solidFill>
                  <a:schemeClr val="bg1"/>
                </a:solidFill>
              </a:rPr>
              <a:t>ot dog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E8EA33-E6AA-C948-8F52-8CCD8D22EC9B}"/>
              </a:ext>
            </a:extLst>
          </p:cNvPr>
          <p:cNvSpPr txBox="1"/>
          <p:nvPr/>
        </p:nvSpPr>
        <p:spPr>
          <a:xfrm>
            <a:off x="8001509" y="1011578"/>
            <a:ext cx="1507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lemon</a:t>
            </a:r>
            <a:endParaRPr lang="en-VN" sz="40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B60B55-C581-424F-81B4-C86292C1CBF0}"/>
              </a:ext>
            </a:extLst>
          </p:cNvPr>
          <p:cNvSpPr txBox="1"/>
          <p:nvPr/>
        </p:nvSpPr>
        <p:spPr>
          <a:xfrm>
            <a:off x="8121231" y="1883199"/>
            <a:ext cx="10615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milk</a:t>
            </a:r>
            <a:endParaRPr lang="en-VN" sz="400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9781C5-AFD1-5441-B6A7-BD6264FB52EB}"/>
              </a:ext>
            </a:extLst>
          </p:cNvPr>
          <p:cNvSpPr txBox="1"/>
          <p:nvPr/>
        </p:nvSpPr>
        <p:spPr>
          <a:xfrm>
            <a:off x="8075901" y="2922300"/>
            <a:ext cx="1095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nuts</a:t>
            </a:r>
            <a:endParaRPr lang="en-VN" sz="400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B3876E-9889-2A48-B9FA-333AD238761F}"/>
              </a:ext>
            </a:extLst>
          </p:cNvPr>
          <p:cNvSpPr txBox="1"/>
          <p:nvPr/>
        </p:nvSpPr>
        <p:spPr>
          <a:xfrm>
            <a:off x="8101677" y="3774886"/>
            <a:ext cx="1631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orange</a:t>
            </a:r>
            <a:endParaRPr lang="en-VN" sz="4000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5A037F-1786-794E-8C41-57DA77DE19D5}"/>
              </a:ext>
            </a:extLst>
          </p:cNvPr>
          <p:cNvSpPr txBox="1"/>
          <p:nvPr/>
        </p:nvSpPr>
        <p:spPr>
          <a:xfrm>
            <a:off x="8101677" y="4603444"/>
            <a:ext cx="13043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pasta</a:t>
            </a:r>
            <a:endParaRPr lang="en-VN" sz="40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A5482F-2D56-2049-A6ED-8FBA31C1239C}"/>
              </a:ext>
            </a:extLst>
          </p:cNvPr>
          <p:cNvSpPr txBox="1"/>
          <p:nvPr/>
        </p:nvSpPr>
        <p:spPr>
          <a:xfrm>
            <a:off x="1655992" y="6153894"/>
            <a:ext cx="873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If students have the other food words but they’re correct, the teacher also gives points.   </a:t>
            </a:r>
          </a:p>
        </p:txBody>
      </p:sp>
    </p:spTree>
    <p:extLst>
      <p:ext uri="{BB962C8B-B14F-4D97-AF65-F5344CB8AC3E}">
        <p14:creationId xmlns:p14="http://schemas.microsoft.com/office/powerpoint/2010/main" val="424213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28" grpId="0"/>
      <p:bldP spid="30" grpId="0"/>
      <p:bldP spid="31" grpId="0"/>
      <p:bldP spid="32" grpId="0"/>
      <p:bldP spid="33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80172-723B-3241-BD68-6913CAFD42BC}"/>
              </a:ext>
            </a:extLst>
          </p:cNvPr>
          <p:cNvSpPr txBox="1"/>
          <p:nvPr/>
        </p:nvSpPr>
        <p:spPr>
          <a:xfrm>
            <a:off x="2334254" y="5934670"/>
            <a:ext cx="7981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 and explain that in this lesson they will learn some expressions used to describe the quantities of food and drink.</a:t>
            </a:r>
          </a:p>
          <a:p>
            <a:pPr marL="285750" indent="-285750">
              <a:buFontTx/>
              <a:buChar char="-"/>
            </a:pPr>
            <a:r>
              <a:rPr lang="en-US" dirty="0"/>
              <a:t>Students listen and point to each picture.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F68F24-CD1A-C34D-8407-7A824A8EFCB3}"/>
              </a:ext>
            </a:extLst>
          </p:cNvPr>
          <p:cNvSpPr/>
          <p:nvPr/>
        </p:nvSpPr>
        <p:spPr>
          <a:xfrm>
            <a:off x="10522634" y="1322363"/>
            <a:ext cx="1669366" cy="3410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E4A983-56D2-5C4E-B32A-B0D07533A33F}"/>
              </a:ext>
            </a:extLst>
          </p:cNvPr>
          <p:cNvSpPr/>
          <p:nvPr/>
        </p:nvSpPr>
        <p:spPr>
          <a:xfrm>
            <a:off x="3871913" y="1492878"/>
            <a:ext cx="2114550" cy="40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C1D2C6-1FC9-DB49-9143-1B2BFB328A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950"/>
          <a:stretch/>
        </p:blipFill>
        <p:spPr>
          <a:xfrm>
            <a:off x="1008097" y="675758"/>
            <a:ext cx="10175806" cy="567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2E42A1-5E5C-3546-9761-2AD0A947E0FE}"/>
              </a:ext>
            </a:extLst>
          </p:cNvPr>
          <p:cNvSpPr/>
          <p:nvPr/>
        </p:nvSpPr>
        <p:spPr>
          <a:xfrm>
            <a:off x="10041147" y="675758"/>
            <a:ext cx="1142756" cy="45284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4B60FF-4AC6-E648-A0CC-9BBE4C070E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2" r="15060"/>
          <a:stretch/>
        </p:blipFill>
        <p:spPr>
          <a:xfrm>
            <a:off x="10776335" y="4984"/>
            <a:ext cx="1415665" cy="1460451"/>
          </a:xfrm>
          <a:prstGeom prst="rect">
            <a:avLst/>
          </a:prstGeom>
        </p:spPr>
      </p:pic>
      <p:pic>
        <p:nvPicPr>
          <p:cNvPr id="12" name="2.10.mp3" descr="2.10.mp3">
            <a:hlinkClick r:id="" action="ppaction://media"/>
            <a:extLst>
              <a:ext uri="{FF2B5EF4-FFF2-40B4-BE49-F238E27FC236}">
                <a16:creationId xmlns:a16="http://schemas.microsoft.com/office/drawing/2014/main" id="{7B74BC56-1FD3-D548-A191-8C46EED519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7.5758" end="2077.73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914" y="487997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F24796C-1168-0645-AF60-63CD1584AE62}"/>
              </a:ext>
            </a:extLst>
          </p:cNvPr>
          <p:cNvSpPr/>
          <p:nvPr/>
        </p:nvSpPr>
        <p:spPr>
          <a:xfrm>
            <a:off x="2686293" y="731609"/>
            <a:ext cx="3436883" cy="3933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/>
              <a:t>Listen and point.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DB551-9032-8A81-3337-3EE7335BD5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1985" y="1179394"/>
            <a:ext cx="9025858" cy="44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9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1503707" y="2390218"/>
            <a:ext cx="1894373" cy="36957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4097867" y="1261307"/>
            <a:ext cx="4910666" cy="322928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006111" y="4597957"/>
            <a:ext cx="72356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4472C4"/>
                </a:solidFill>
                <a:latin typeface="Calibri" panose="020F0502020204030204"/>
              </a:rPr>
              <a:t>a</a:t>
            </a:r>
            <a:r>
              <a:rPr lang="en-US" sz="7200" b="1" noProof="0" dirty="0">
                <a:solidFill>
                  <a:srgbClr val="4472C4"/>
                </a:solidFill>
                <a:latin typeface="Calibri" panose="020F0502020204030204"/>
              </a:rPr>
              <a:t> can of lemonade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ECAB7F-A51F-094F-AFDA-63C956FADA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BCC100-B214-B94F-BEFB-1C450D50083A}"/>
              </a:ext>
            </a:extLst>
          </p:cNvPr>
          <p:cNvSpPr txBox="1"/>
          <p:nvPr/>
        </p:nvSpPr>
        <p:spPr>
          <a:xfrm>
            <a:off x="2901429" y="6311988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 and repeat the word.  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id="{AF34CD7A-E644-634F-854C-BC57C746CFD8}"/>
              </a:ext>
            </a:extLst>
          </p:cNvPr>
          <p:cNvSpPr/>
          <p:nvPr/>
        </p:nvSpPr>
        <p:spPr>
          <a:xfrm rot="20900997">
            <a:off x="424292" y="1339146"/>
            <a:ext cx="2810468" cy="1046480"/>
          </a:xfrm>
          <a:prstGeom prst="wedgeRoundRectCallout">
            <a:avLst>
              <a:gd name="adj1" fmla="val 19798"/>
              <a:gd name="adj2" fmla="val 7559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listen and repeat!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2EE23-4C67-1046-8E58-4276CCA836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543" r="27492"/>
          <a:stretch/>
        </p:blipFill>
        <p:spPr>
          <a:xfrm>
            <a:off x="5596683" y="1316260"/>
            <a:ext cx="1913033" cy="3146421"/>
          </a:xfrm>
          <a:prstGeom prst="rect">
            <a:avLst/>
          </a:prstGeom>
        </p:spPr>
      </p:pic>
      <p:pic>
        <p:nvPicPr>
          <p:cNvPr id="22" name="2.10.mp3" descr="2.10.mp3">
            <a:hlinkClick r:id="" action="ppaction://media"/>
            <a:extLst>
              <a:ext uri="{FF2B5EF4-FFF2-40B4-BE49-F238E27FC236}">
                <a16:creationId xmlns:a16="http://schemas.microsoft.com/office/drawing/2014/main" id="{6DC2AD86-8297-914A-A4E5-69346EA18D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20.3292" end="28665.05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08320" y="2493125"/>
            <a:ext cx="1476569" cy="147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1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1503707" y="2390218"/>
            <a:ext cx="1894373" cy="36957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4097867" y="1059715"/>
            <a:ext cx="4910666" cy="343088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214470" y="4614323"/>
            <a:ext cx="6594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4472C4"/>
                </a:solidFill>
                <a:latin typeface="Calibri" panose="020F0502020204030204"/>
              </a:rPr>
              <a:t>a</a:t>
            </a:r>
            <a:r>
              <a:rPr lang="en-US" sz="7200" b="1" noProof="0" dirty="0">
                <a:solidFill>
                  <a:srgbClr val="4472C4"/>
                </a:solidFill>
                <a:latin typeface="Calibri" panose="020F0502020204030204"/>
              </a:rPr>
              <a:t> bottle of water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ECAB7F-A51F-094F-AFDA-63C956FADA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BCC100-B214-B94F-BEFB-1C450D50083A}"/>
              </a:ext>
            </a:extLst>
          </p:cNvPr>
          <p:cNvSpPr txBox="1"/>
          <p:nvPr/>
        </p:nvSpPr>
        <p:spPr>
          <a:xfrm>
            <a:off x="2901429" y="6311988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 and repeat the word.  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id="{AF34CD7A-E644-634F-854C-BC57C746CFD8}"/>
              </a:ext>
            </a:extLst>
          </p:cNvPr>
          <p:cNvSpPr/>
          <p:nvPr/>
        </p:nvSpPr>
        <p:spPr>
          <a:xfrm rot="20900997">
            <a:off x="424292" y="1339146"/>
            <a:ext cx="2810468" cy="1046480"/>
          </a:xfrm>
          <a:prstGeom prst="wedgeRoundRectCallout">
            <a:avLst>
              <a:gd name="adj1" fmla="val 19798"/>
              <a:gd name="adj2" fmla="val 7559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listen and repeat!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2.10.mp3" descr="2.10.mp3">
            <a:hlinkClick r:id="" action="ppaction://media"/>
            <a:extLst>
              <a:ext uri="{FF2B5EF4-FFF2-40B4-BE49-F238E27FC236}">
                <a16:creationId xmlns:a16="http://schemas.microsoft.com/office/drawing/2014/main" id="{6DC2AD86-8297-914A-A4E5-69346EA18D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75.4151" end="24824.64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8320" y="2493125"/>
            <a:ext cx="1476569" cy="1476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C9327A-D2B6-474B-8DCD-9C6C6F74D5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789" r="38484" b="11257"/>
          <a:stretch/>
        </p:blipFill>
        <p:spPr>
          <a:xfrm>
            <a:off x="5870657" y="1066161"/>
            <a:ext cx="1282124" cy="32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1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1503707" y="2390218"/>
            <a:ext cx="1894373" cy="36957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4097867" y="1059715"/>
            <a:ext cx="4910666" cy="343088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613688" y="4627899"/>
            <a:ext cx="58142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4472C4"/>
                </a:solidFill>
                <a:latin typeface="Calibri" panose="020F0502020204030204"/>
              </a:rPr>
              <a:t>a</a:t>
            </a:r>
            <a:r>
              <a:rPr lang="en-US" sz="7200" b="1" noProof="0" dirty="0">
                <a:solidFill>
                  <a:srgbClr val="4472C4"/>
                </a:solidFill>
                <a:latin typeface="Calibri" panose="020F0502020204030204"/>
              </a:rPr>
              <a:t> bowl of soup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ECAB7F-A51F-094F-AFDA-63C956FADA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BCC100-B214-B94F-BEFB-1C450D50083A}"/>
              </a:ext>
            </a:extLst>
          </p:cNvPr>
          <p:cNvSpPr txBox="1"/>
          <p:nvPr/>
        </p:nvSpPr>
        <p:spPr>
          <a:xfrm>
            <a:off x="2901429" y="6311988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 and repeat the word.  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id="{AF34CD7A-E644-634F-854C-BC57C746CFD8}"/>
              </a:ext>
            </a:extLst>
          </p:cNvPr>
          <p:cNvSpPr/>
          <p:nvPr/>
        </p:nvSpPr>
        <p:spPr>
          <a:xfrm rot="20900997">
            <a:off x="424292" y="1339146"/>
            <a:ext cx="2810468" cy="1046480"/>
          </a:xfrm>
          <a:prstGeom prst="wedgeRoundRectCallout">
            <a:avLst>
              <a:gd name="adj1" fmla="val 19798"/>
              <a:gd name="adj2" fmla="val 7559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listen and repeat!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2.10.mp3" descr="2.10.mp3">
            <a:hlinkClick r:id="" action="ppaction://media"/>
            <a:extLst>
              <a:ext uri="{FF2B5EF4-FFF2-40B4-BE49-F238E27FC236}">
                <a16:creationId xmlns:a16="http://schemas.microsoft.com/office/drawing/2014/main" id="{6DC2AD86-8297-914A-A4E5-69346EA18D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.8247" end="21135.69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8320" y="2493125"/>
            <a:ext cx="1476569" cy="1476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B6B4A-F848-1343-8492-004ED78E4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7867" y="1029772"/>
            <a:ext cx="4845862" cy="342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5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1503707" y="2390218"/>
            <a:ext cx="1894373" cy="36957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4097867" y="1059715"/>
            <a:ext cx="4910666" cy="343088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613688" y="4627899"/>
            <a:ext cx="5806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4472C4"/>
                </a:solidFill>
                <a:latin typeface="Calibri" panose="020F0502020204030204"/>
              </a:rPr>
              <a:t>a</a:t>
            </a:r>
            <a:r>
              <a:rPr lang="en-US" sz="7200" b="1" noProof="0" dirty="0">
                <a:solidFill>
                  <a:srgbClr val="4472C4"/>
                </a:solidFill>
                <a:latin typeface="Calibri" panose="020F0502020204030204"/>
              </a:rPr>
              <a:t> cup of coffee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ECAB7F-A51F-094F-AFDA-63C956FADA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BCC100-B214-B94F-BEFB-1C450D50083A}"/>
              </a:ext>
            </a:extLst>
          </p:cNvPr>
          <p:cNvSpPr txBox="1"/>
          <p:nvPr/>
        </p:nvSpPr>
        <p:spPr>
          <a:xfrm>
            <a:off x="2901429" y="6311988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 and repeat the word.  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id="{AF34CD7A-E644-634F-854C-BC57C746CFD8}"/>
              </a:ext>
            </a:extLst>
          </p:cNvPr>
          <p:cNvSpPr/>
          <p:nvPr/>
        </p:nvSpPr>
        <p:spPr>
          <a:xfrm rot="20900997">
            <a:off x="424292" y="1339146"/>
            <a:ext cx="2810468" cy="1046480"/>
          </a:xfrm>
          <a:prstGeom prst="wedgeRoundRectCallout">
            <a:avLst>
              <a:gd name="adj1" fmla="val 19798"/>
              <a:gd name="adj2" fmla="val 7559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listen and repeat!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2.10.mp3" descr="2.10.mp3">
            <a:hlinkClick r:id="" action="ppaction://media"/>
            <a:extLst>
              <a:ext uri="{FF2B5EF4-FFF2-40B4-BE49-F238E27FC236}">
                <a16:creationId xmlns:a16="http://schemas.microsoft.com/office/drawing/2014/main" id="{6DC2AD86-8297-914A-A4E5-69346EA18D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13.5008" end="17338.89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8320" y="2493125"/>
            <a:ext cx="1476569" cy="1476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F4EC6F-3B3B-CB43-88BA-DF32C09684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07" r="2681"/>
          <a:stretch/>
        </p:blipFill>
        <p:spPr>
          <a:xfrm>
            <a:off x="4454653" y="977450"/>
            <a:ext cx="4525911" cy="36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2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4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2368</TotalTime>
  <Words>973</Words>
  <Application>Microsoft Office PowerPoint</Application>
  <PresentationFormat>Widescreen</PresentationFormat>
  <Paragraphs>262</Paragraphs>
  <Slides>34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Carter One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Huong Giang</cp:lastModifiedBy>
  <cp:revision>329</cp:revision>
  <dcterms:created xsi:type="dcterms:W3CDTF">2023-11-28T02:26:41Z</dcterms:created>
  <dcterms:modified xsi:type="dcterms:W3CDTF">2024-08-05T02:27:52Z</dcterms:modified>
</cp:coreProperties>
</file>