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  <p:sldId id="274" r:id="rId20"/>
    <p:sldId id="275" r:id="rId21"/>
    <p:sldId id="276" r:id="rId22"/>
    <p:sldId id="277" r:id="rId23"/>
  </p:sldIdLst>
  <p:sldSz cx="12192000" cy="6858000"/>
  <p:notesSz cx="6858000" cy="9144000"/>
  <p:embeddedFontLst>
    <p:embeddedFont>
      <p:font typeface="Carter One" panose="03080802040405060005" pitchFamily="66" charset="77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jGQNOC7C/a7aovJ1rY5wTvoLRDd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8"/>
    <p:restoredTop sz="94673"/>
  </p:normalViewPr>
  <p:slideViewPr>
    <p:cSldViewPr snapToGrid="0" showGuides="1">
      <p:cViewPr varScale="1">
        <p:scale>
          <a:sx n="54" d="100"/>
          <a:sy n="54" d="100"/>
        </p:scale>
        <p:origin x="216" y="13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1.png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1152525" y="2171700"/>
            <a:ext cx="9886949" cy="2114550"/>
          </a:xfrm>
          <a:prstGeom prst="roundRect">
            <a:avLst>
              <a:gd name="adj" fmla="val 16667"/>
            </a:avLst>
          </a:prstGeom>
          <a:solidFill>
            <a:srgbClr val="E2F3DB"/>
          </a:solidFill>
          <a:ln w="28575" cap="flat" cmpd="sng">
            <a:solidFill>
              <a:srgbClr val="BD41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UNIT 2 – PICNIC TIME!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Lesson 5B – Vocabulary and Grammar 2</a:t>
            </a:r>
            <a:endParaRPr/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20806" y="3514055"/>
            <a:ext cx="4935669" cy="347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5">
            <a:alphaModFix/>
          </a:blip>
          <a:srcRect l="16442" r="15060"/>
          <a:stretch/>
        </p:blipFill>
        <p:spPr>
          <a:xfrm>
            <a:off x="9072563" y="3711102"/>
            <a:ext cx="2943224" cy="3036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0"/>
          <p:cNvSpPr txBox="1"/>
          <p:nvPr/>
        </p:nvSpPr>
        <p:spPr>
          <a:xfrm>
            <a:off x="4031477" y="4273928"/>
            <a:ext cx="78579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lang="en-US"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mix</a:t>
            </a:r>
            <a:endParaRPr/>
          </a:p>
        </p:txBody>
      </p:sp>
      <p:sp>
        <p:nvSpPr>
          <p:cNvPr id="205" name="Google Shape;205;p10"/>
          <p:cNvSpPr txBox="1"/>
          <p:nvPr/>
        </p:nvSpPr>
        <p:spPr>
          <a:xfrm>
            <a:off x="6296792" y="4385466"/>
            <a:ext cx="88857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lang="en-US"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mex</a:t>
            </a:r>
            <a:endParaRPr/>
          </a:p>
        </p:txBody>
      </p:sp>
      <p:sp>
        <p:nvSpPr>
          <p:cNvPr id="206" name="Google Shape;206;p10"/>
          <p:cNvSpPr txBox="1"/>
          <p:nvPr/>
        </p:nvSpPr>
        <p:spPr>
          <a:xfrm>
            <a:off x="8703744" y="4361468"/>
            <a:ext cx="7820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lang="en-US"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mxi</a:t>
            </a:r>
            <a:endParaRPr/>
          </a:p>
        </p:txBody>
      </p:sp>
      <p:pic>
        <p:nvPicPr>
          <p:cNvPr id="207" name="Google Shape;207;p10"/>
          <p:cNvPicPr preferRelativeResize="0"/>
          <p:nvPr/>
        </p:nvPicPr>
        <p:blipFill rotWithShape="1">
          <a:blip r:embed="rId4">
            <a:alphaModFix/>
          </a:blip>
          <a:srcRect l="16442" r="15060"/>
          <a:stretch/>
        </p:blipFill>
        <p:spPr>
          <a:xfrm>
            <a:off x="10681198" y="-1"/>
            <a:ext cx="1317068" cy="1358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0"/>
          <p:cNvPicPr preferRelativeResize="0"/>
          <p:nvPr/>
        </p:nvPicPr>
        <p:blipFill rotWithShape="1">
          <a:blip r:embed="rId5">
            <a:alphaModFix/>
          </a:blip>
          <a:srcRect l="31971" t="2930" r="32991"/>
          <a:stretch/>
        </p:blipFill>
        <p:spPr>
          <a:xfrm>
            <a:off x="135841" y="2170186"/>
            <a:ext cx="1952627" cy="3809427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0"/>
          <p:cNvSpPr txBox="1"/>
          <p:nvPr/>
        </p:nvSpPr>
        <p:spPr>
          <a:xfrm>
            <a:off x="165598" y="163091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GRAMMAR </a:t>
            </a:r>
            <a:endParaRPr/>
          </a:p>
        </p:txBody>
      </p:sp>
      <p:sp>
        <p:nvSpPr>
          <p:cNvPr id="210" name="Google Shape;210;p10"/>
          <p:cNvSpPr/>
          <p:nvPr/>
        </p:nvSpPr>
        <p:spPr>
          <a:xfrm>
            <a:off x="2547692" y="743144"/>
            <a:ext cx="2967569" cy="66765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SINGULAR</a:t>
            </a:r>
            <a:endParaRPr/>
          </a:p>
        </p:txBody>
      </p:sp>
      <p:sp>
        <p:nvSpPr>
          <p:cNvPr id="211" name="Google Shape;211;p10"/>
          <p:cNvSpPr/>
          <p:nvPr/>
        </p:nvSpPr>
        <p:spPr>
          <a:xfrm>
            <a:off x="7400056" y="695017"/>
            <a:ext cx="2810575" cy="66765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PLURAL</a:t>
            </a:r>
            <a:endParaRPr/>
          </a:p>
        </p:txBody>
      </p:sp>
      <p:sp>
        <p:nvSpPr>
          <p:cNvPr id="212" name="Google Shape;212;p10"/>
          <p:cNvSpPr txBox="1"/>
          <p:nvPr/>
        </p:nvSpPr>
        <p:spPr>
          <a:xfrm>
            <a:off x="2032878" y="1458204"/>
            <a:ext cx="388535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a can of lemonade</a:t>
            </a: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0"/>
          <p:cNvSpPr/>
          <p:nvPr/>
        </p:nvSpPr>
        <p:spPr>
          <a:xfrm>
            <a:off x="6183078" y="1625891"/>
            <a:ext cx="645308" cy="36505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0"/>
          <p:cNvSpPr txBox="1"/>
          <p:nvPr/>
        </p:nvSpPr>
        <p:spPr>
          <a:xfrm>
            <a:off x="7210807" y="1425781"/>
            <a:ext cx="34958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cans of lemonade</a:t>
            </a: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10"/>
          <p:cNvSpPr txBox="1"/>
          <p:nvPr/>
        </p:nvSpPr>
        <p:spPr>
          <a:xfrm>
            <a:off x="2053224" y="2029012"/>
            <a:ext cx="355084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a bottle of water</a:t>
            </a: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10"/>
          <p:cNvSpPr txBox="1"/>
          <p:nvPr/>
        </p:nvSpPr>
        <p:spPr>
          <a:xfrm>
            <a:off x="7210807" y="1993513"/>
            <a:ext cx="316131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bottles of water</a:t>
            </a: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0"/>
          <p:cNvSpPr/>
          <p:nvPr/>
        </p:nvSpPr>
        <p:spPr>
          <a:xfrm>
            <a:off x="6155280" y="2199552"/>
            <a:ext cx="645308" cy="36505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0"/>
          <p:cNvSpPr txBox="1"/>
          <p:nvPr/>
        </p:nvSpPr>
        <p:spPr>
          <a:xfrm>
            <a:off x="2032878" y="2613849"/>
            <a:ext cx="317728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a bowl of soup</a:t>
            </a: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0"/>
          <p:cNvSpPr txBox="1"/>
          <p:nvPr/>
        </p:nvSpPr>
        <p:spPr>
          <a:xfrm>
            <a:off x="7236499" y="2599180"/>
            <a:ext cx="278775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bowls of soup</a:t>
            </a: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0"/>
          <p:cNvSpPr txBox="1"/>
          <p:nvPr/>
        </p:nvSpPr>
        <p:spPr>
          <a:xfrm>
            <a:off x="2053224" y="3189094"/>
            <a:ext cx="318811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a cup of coffee</a:t>
            </a: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0"/>
          <p:cNvSpPr txBox="1"/>
          <p:nvPr/>
        </p:nvSpPr>
        <p:spPr>
          <a:xfrm>
            <a:off x="7258103" y="3200804"/>
            <a:ext cx="279634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cups of coffee</a:t>
            </a: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0"/>
          <p:cNvSpPr txBox="1"/>
          <p:nvPr/>
        </p:nvSpPr>
        <p:spPr>
          <a:xfrm>
            <a:off x="2053223" y="3751733"/>
            <a:ext cx="304602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a glass of milk</a:t>
            </a: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10"/>
          <p:cNvSpPr txBox="1"/>
          <p:nvPr/>
        </p:nvSpPr>
        <p:spPr>
          <a:xfrm>
            <a:off x="7260881" y="3751732"/>
            <a:ext cx="288572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glasses of milk</a:t>
            </a: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10"/>
          <p:cNvSpPr txBox="1"/>
          <p:nvPr/>
        </p:nvSpPr>
        <p:spPr>
          <a:xfrm>
            <a:off x="2059563" y="4342970"/>
            <a:ext cx="446186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a plate of sandwiches</a:t>
            </a: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0"/>
          <p:cNvSpPr txBox="1"/>
          <p:nvPr/>
        </p:nvSpPr>
        <p:spPr>
          <a:xfrm>
            <a:off x="7258103" y="4342970"/>
            <a:ext cx="407233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plates of sandwiches</a:t>
            </a: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0"/>
          <p:cNvSpPr txBox="1"/>
          <p:nvPr/>
        </p:nvSpPr>
        <p:spPr>
          <a:xfrm>
            <a:off x="2066913" y="4932738"/>
            <a:ext cx="316073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a box of cereal</a:t>
            </a: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0"/>
          <p:cNvSpPr txBox="1"/>
          <p:nvPr/>
        </p:nvSpPr>
        <p:spPr>
          <a:xfrm>
            <a:off x="7274341" y="4959023"/>
            <a:ext cx="29882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boxes of cereal</a:t>
            </a: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0"/>
          <p:cNvSpPr txBox="1"/>
          <p:nvPr/>
        </p:nvSpPr>
        <p:spPr>
          <a:xfrm>
            <a:off x="2084834" y="5534421"/>
            <a:ext cx="283282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a bag of fruit</a:t>
            </a: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0"/>
          <p:cNvSpPr txBox="1"/>
          <p:nvPr/>
        </p:nvSpPr>
        <p:spPr>
          <a:xfrm>
            <a:off x="7274341" y="5525109"/>
            <a:ext cx="244329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US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bags of fruit</a:t>
            </a: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10"/>
          <p:cNvSpPr/>
          <p:nvPr/>
        </p:nvSpPr>
        <p:spPr>
          <a:xfrm>
            <a:off x="6160426" y="2739816"/>
            <a:ext cx="645308" cy="36505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0"/>
          <p:cNvSpPr/>
          <p:nvPr/>
        </p:nvSpPr>
        <p:spPr>
          <a:xfrm>
            <a:off x="6155280" y="3380112"/>
            <a:ext cx="645308" cy="36505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0"/>
          <p:cNvSpPr/>
          <p:nvPr/>
        </p:nvSpPr>
        <p:spPr>
          <a:xfrm>
            <a:off x="6174357" y="3919186"/>
            <a:ext cx="645308" cy="36505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0"/>
          <p:cNvSpPr/>
          <p:nvPr/>
        </p:nvSpPr>
        <p:spPr>
          <a:xfrm>
            <a:off x="6540061" y="4516986"/>
            <a:ext cx="645308" cy="36505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0"/>
          <p:cNvSpPr/>
          <p:nvPr/>
        </p:nvSpPr>
        <p:spPr>
          <a:xfrm>
            <a:off x="6160426" y="5094595"/>
            <a:ext cx="645308" cy="36505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0"/>
          <p:cNvSpPr/>
          <p:nvPr/>
        </p:nvSpPr>
        <p:spPr>
          <a:xfrm>
            <a:off x="6155280" y="5675444"/>
            <a:ext cx="645308" cy="36505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10"/>
          <p:cNvSpPr txBox="1"/>
          <p:nvPr/>
        </p:nvSpPr>
        <p:spPr>
          <a:xfrm>
            <a:off x="2292723" y="6293330"/>
            <a:ext cx="760655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-"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Show one by one word, students look at that and say aloud.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GRAMMAR </a:t>
            </a:r>
            <a:endParaRPr/>
          </a:p>
        </p:txBody>
      </p:sp>
      <p:sp>
        <p:nvSpPr>
          <p:cNvPr id="242" name="Google Shape;242;p11"/>
          <p:cNvSpPr txBox="1"/>
          <p:nvPr/>
        </p:nvSpPr>
        <p:spPr>
          <a:xfrm>
            <a:off x="1468147" y="5930007"/>
            <a:ext cx="997960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-"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Have students look at the conversation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Give students a few minutes to read a dialogue.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-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Play the audio for them to listen to and repeat. </a:t>
            </a:r>
            <a:endParaRPr/>
          </a:p>
        </p:txBody>
      </p:sp>
      <p:pic>
        <p:nvPicPr>
          <p:cNvPr id="243" name="Google Shape;24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6121" y="655792"/>
            <a:ext cx="10848013" cy="5172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1"/>
          <p:cNvPicPr preferRelativeResize="0"/>
          <p:nvPr/>
        </p:nvPicPr>
        <p:blipFill rotWithShape="1">
          <a:blip r:embed="rId6">
            <a:alphaModFix/>
          </a:blip>
          <a:srcRect l="16442" r="15060"/>
          <a:stretch/>
        </p:blipFill>
        <p:spPr>
          <a:xfrm>
            <a:off x="10709334" y="-1"/>
            <a:ext cx="1288932" cy="1329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2.11">
            <a:hlinkClick r:id="" action="ppaction://media"/>
            <a:extLst>
              <a:ext uri="{FF2B5EF4-FFF2-40B4-BE49-F238E27FC236}">
                <a16:creationId xmlns:a16="http://schemas.microsoft.com/office/drawing/2014/main" id="{FA9C4F2A-FD92-1340-2694-138DF4440A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51534" y="65513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2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GRAMMAR </a:t>
            </a:r>
            <a:endParaRPr/>
          </a:p>
        </p:txBody>
      </p:sp>
      <p:sp>
        <p:nvSpPr>
          <p:cNvPr id="251" name="Google Shape;251;p12"/>
          <p:cNvSpPr txBox="1"/>
          <p:nvPr/>
        </p:nvSpPr>
        <p:spPr>
          <a:xfrm>
            <a:off x="1648256" y="5842337"/>
            <a:ext cx="939598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-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Divide the class into 2 teams. One team plays the role of shop assistant and one team plays the role of Nam.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-"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Then they switch roles. 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p12"/>
          <p:cNvPicPr preferRelativeResize="0"/>
          <p:nvPr/>
        </p:nvPicPr>
        <p:blipFill rotWithShape="1">
          <a:blip r:embed="rId5">
            <a:alphaModFix/>
          </a:blip>
          <a:srcRect l="16442" r="15060"/>
          <a:stretch/>
        </p:blipFill>
        <p:spPr>
          <a:xfrm>
            <a:off x="10709334" y="-1"/>
            <a:ext cx="1288932" cy="1329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2"/>
          <p:cNvPicPr preferRelativeResize="0"/>
          <p:nvPr/>
        </p:nvPicPr>
        <p:blipFill rotWithShape="1">
          <a:blip r:embed="rId6">
            <a:alphaModFix/>
          </a:blip>
          <a:srcRect l="5588" r="10790"/>
          <a:stretch/>
        </p:blipFill>
        <p:spPr>
          <a:xfrm flipH="1">
            <a:off x="2305050" y="2469682"/>
            <a:ext cx="3990975" cy="3372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2"/>
          <p:cNvPicPr preferRelativeResize="0"/>
          <p:nvPr/>
        </p:nvPicPr>
        <p:blipFill rotWithShape="1">
          <a:blip r:embed="rId7">
            <a:alphaModFix/>
          </a:blip>
          <a:srcRect l="30175" r="33706"/>
          <a:stretch/>
        </p:blipFill>
        <p:spPr>
          <a:xfrm flipH="1">
            <a:off x="6632634" y="2823442"/>
            <a:ext cx="1543051" cy="30188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5" name="Google Shape;255;p12"/>
          <p:cNvGrpSpPr/>
          <p:nvPr/>
        </p:nvGrpSpPr>
        <p:grpSpPr>
          <a:xfrm>
            <a:off x="269503" y="857250"/>
            <a:ext cx="4588248" cy="1517160"/>
            <a:chOff x="269503" y="857250"/>
            <a:chExt cx="4588248" cy="1517160"/>
          </a:xfrm>
        </p:grpSpPr>
        <p:sp>
          <p:nvSpPr>
            <p:cNvPr id="256" name="Google Shape;256;p12"/>
            <p:cNvSpPr/>
            <p:nvPr/>
          </p:nvSpPr>
          <p:spPr>
            <a:xfrm>
              <a:off x="269503" y="857250"/>
              <a:ext cx="4588248" cy="1517160"/>
            </a:xfrm>
            <a:prstGeom prst="wedgeEllipseCallout">
              <a:avLst>
                <a:gd name="adj1" fmla="val 24849"/>
                <a:gd name="adj2" fmla="val 69392"/>
              </a:avLst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12"/>
            <p:cNvSpPr txBox="1"/>
            <p:nvPr/>
          </p:nvSpPr>
          <p:spPr>
            <a:xfrm>
              <a:off x="717096" y="1260973"/>
              <a:ext cx="369306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Hi! Can I help you?</a:t>
              </a:r>
              <a:endParaRPr/>
            </a:p>
          </p:txBody>
        </p:sp>
      </p:grpSp>
      <p:grpSp>
        <p:nvGrpSpPr>
          <p:cNvPr id="258" name="Google Shape;258;p12"/>
          <p:cNvGrpSpPr/>
          <p:nvPr/>
        </p:nvGrpSpPr>
        <p:grpSpPr>
          <a:xfrm>
            <a:off x="6815138" y="1329708"/>
            <a:ext cx="5183128" cy="1684093"/>
            <a:chOff x="6815138" y="1329708"/>
            <a:chExt cx="5183128" cy="1684093"/>
          </a:xfrm>
        </p:grpSpPr>
        <p:sp>
          <p:nvSpPr>
            <p:cNvPr id="259" name="Google Shape;259;p12"/>
            <p:cNvSpPr/>
            <p:nvPr/>
          </p:nvSpPr>
          <p:spPr>
            <a:xfrm>
              <a:off x="6815138" y="1329708"/>
              <a:ext cx="5183128" cy="1684093"/>
            </a:xfrm>
            <a:prstGeom prst="wedgeEllipseCallout">
              <a:avLst>
                <a:gd name="adj1" fmla="val -34408"/>
                <a:gd name="adj2" fmla="val 54511"/>
              </a:avLst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2"/>
            <p:cNvSpPr txBox="1"/>
            <p:nvPr/>
          </p:nvSpPr>
          <p:spPr>
            <a:xfrm>
              <a:off x="6952819" y="1716612"/>
              <a:ext cx="5006828" cy="1077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Hello. Can I have two bottles of water, please?</a:t>
              </a:r>
              <a:endParaRPr/>
            </a:p>
          </p:txBody>
        </p:sp>
      </p:grpSp>
      <p:grpSp>
        <p:nvGrpSpPr>
          <p:cNvPr id="261" name="Google Shape;261;p12"/>
          <p:cNvGrpSpPr/>
          <p:nvPr/>
        </p:nvGrpSpPr>
        <p:grpSpPr>
          <a:xfrm>
            <a:off x="311815" y="858220"/>
            <a:ext cx="4588248" cy="1517160"/>
            <a:chOff x="269503" y="857250"/>
            <a:chExt cx="4588248" cy="1517160"/>
          </a:xfrm>
        </p:grpSpPr>
        <p:sp>
          <p:nvSpPr>
            <p:cNvPr id="262" name="Google Shape;262;p12"/>
            <p:cNvSpPr/>
            <p:nvPr/>
          </p:nvSpPr>
          <p:spPr>
            <a:xfrm>
              <a:off x="269503" y="857250"/>
              <a:ext cx="4588248" cy="1517160"/>
            </a:xfrm>
            <a:prstGeom prst="wedgeEllipseCallout">
              <a:avLst>
                <a:gd name="adj1" fmla="val 24849"/>
                <a:gd name="adj2" fmla="val 69392"/>
              </a:avLst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12"/>
            <p:cNvSpPr txBox="1"/>
            <p:nvPr/>
          </p:nvSpPr>
          <p:spPr>
            <a:xfrm>
              <a:off x="601181" y="1260003"/>
              <a:ext cx="3979359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Sure. Anything else?</a:t>
              </a:r>
              <a:endParaRPr/>
            </a:p>
          </p:txBody>
        </p:sp>
      </p:grpSp>
      <p:grpSp>
        <p:nvGrpSpPr>
          <p:cNvPr id="264" name="Google Shape;264;p12"/>
          <p:cNvGrpSpPr/>
          <p:nvPr/>
        </p:nvGrpSpPr>
        <p:grpSpPr>
          <a:xfrm>
            <a:off x="6857749" y="1285716"/>
            <a:ext cx="5267902" cy="1684093"/>
            <a:chOff x="6800705" y="1329708"/>
            <a:chExt cx="5267902" cy="1684093"/>
          </a:xfrm>
        </p:grpSpPr>
        <p:sp>
          <p:nvSpPr>
            <p:cNvPr id="265" name="Google Shape;265;p12"/>
            <p:cNvSpPr/>
            <p:nvPr/>
          </p:nvSpPr>
          <p:spPr>
            <a:xfrm>
              <a:off x="6815138" y="1329708"/>
              <a:ext cx="5183128" cy="1684093"/>
            </a:xfrm>
            <a:prstGeom prst="wedgeEllipseCallout">
              <a:avLst>
                <a:gd name="adj1" fmla="val -34408"/>
                <a:gd name="adj2" fmla="val 54511"/>
              </a:avLst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2"/>
            <p:cNvSpPr txBox="1"/>
            <p:nvPr/>
          </p:nvSpPr>
          <p:spPr>
            <a:xfrm>
              <a:off x="6800705" y="1883488"/>
              <a:ext cx="5267902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I’d like a box of cereal, please.</a:t>
              </a:r>
              <a:endParaRPr/>
            </a:p>
          </p:txBody>
        </p:sp>
      </p:grpSp>
      <p:grpSp>
        <p:nvGrpSpPr>
          <p:cNvPr id="267" name="Google Shape;267;p12"/>
          <p:cNvGrpSpPr/>
          <p:nvPr/>
        </p:nvGrpSpPr>
        <p:grpSpPr>
          <a:xfrm>
            <a:off x="346986" y="904401"/>
            <a:ext cx="4588248" cy="1517160"/>
            <a:chOff x="269503" y="857250"/>
            <a:chExt cx="4588248" cy="1517160"/>
          </a:xfrm>
        </p:grpSpPr>
        <p:sp>
          <p:nvSpPr>
            <p:cNvPr id="268" name="Google Shape;268;p12"/>
            <p:cNvSpPr/>
            <p:nvPr/>
          </p:nvSpPr>
          <p:spPr>
            <a:xfrm>
              <a:off x="269503" y="857250"/>
              <a:ext cx="4588248" cy="1517160"/>
            </a:xfrm>
            <a:prstGeom prst="wedgeEllipseCallout">
              <a:avLst>
                <a:gd name="adj1" fmla="val 24849"/>
                <a:gd name="adj2" fmla="val 69392"/>
              </a:avLst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2"/>
            <p:cNvSpPr txBox="1"/>
            <p:nvPr/>
          </p:nvSpPr>
          <p:spPr>
            <a:xfrm>
              <a:off x="1083472" y="936822"/>
              <a:ext cx="324920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Here you are. Anything else?</a:t>
              </a:r>
              <a:endParaRPr/>
            </a:p>
          </p:txBody>
        </p:sp>
      </p:grpSp>
      <p:grpSp>
        <p:nvGrpSpPr>
          <p:cNvPr id="270" name="Google Shape;270;p12"/>
          <p:cNvGrpSpPr/>
          <p:nvPr/>
        </p:nvGrpSpPr>
        <p:grpSpPr>
          <a:xfrm>
            <a:off x="6912868" y="1285716"/>
            <a:ext cx="5267902" cy="1684093"/>
            <a:chOff x="6800705" y="1329708"/>
            <a:chExt cx="5267902" cy="1684093"/>
          </a:xfrm>
        </p:grpSpPr>
        <p:sp>
          <p:nvSpPr>
            <p:cNvPr id="271" name="Google Shape;271;p12"/>
            <p:cNvSpPr/>
            <p:nvPr/>
          </p:nvSpPr>
          <p:spPr>
            <a:xfrm>
              <a:off x="6815138" y="1329708"/>
              <a:ext cx="5183128" cy="1684093"/>
            </a:xfrm>
            <a:prstGeom prst="wedgeEllipseCallout">
              <a:avLst>
                <a:gd name="adj1" fmla="val -34408"/>
                <a:gd name="adj2" fmla="val 54511"/>
              </a:avLst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2"/>
            <p:cNvSpPr txBox="1"/>
            <p:nvPr/>
          </p:nvSpPr>
          <p:spPr>
            <a:xfrm>
              <a:off x="6800705" y="1883488"/>
              <a:ext cx="5267902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No, that’s it. Thank you.</a:t>
              </a:r>
              <a:endParaRPr/>
            </a:p>
          </p:txBody>
        </p:sp>
      </p:grpSp>
      <p:grpSp>
        <p:nvGrpSpPr>
          <p:cNvPr id="273" name="Google Shape;273;p12"/>
          <p:cNvGrpSpPr/>
          <p:nvPr/>
        </p:nvGrpSpPr>
        <p:grpSpPr>
          <a:xfrm>
            <a:off x="252129" y="882127"/>
            <a:ext cx="5183128" cy="1517160"/>
            <a:chOff x="165783" y="857250"/>
            <a:chExt cx="5183128" cy="1517160"/>
          </a:xfrm>
        </p:grpSpPr>
        <p:sp>
          <p:nvSpPr>
            <p:cNvPr id="274" name="Google Shape;274;p12"/>
            <p:cNvSpPr/>
            <p:nvPr/>
          </p:nvSpPr>
          <p:spPr>
            <a:xfrm>
              <a:off x="269503" y="857250"/>
              <a:ext cx="5072264" cy="1517160"/>
            </a:xfrm>
            <a:prstGeom prst="wedgeEllipseCallout">
              <a:avLst>
                <a:gd name="adj1" fmla="val 16399"/>
                <a:gd name="adj2" fmla="val 68450"/>
              </a:avLst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2"/>
            <p:cNvSpPr txBox="1"/>
            <p:nvPr/>
          </p:nvSpPr>
          <p:spPr>
            <a:xfrm>
              <a:off x="165783" y="1177261"/>
              <a:ext cx="5183128" cy="1077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Right……. That’s 80.000 dong, please.</a:t>
              </a:r>
              <a:endParaRPr/>
            </a:p>
          </p:txBody>
        </p:sp>
      </p:grpSp>
      <p:pic>
        <p:nvPicPr>
          <p:cNvPr id="283" name="Google Shape;283;p12"/>
          <p:cNvPicPr preferRelativeResize="0"/>
          <p:nvPr/>
        </p:nvPicPr>
        <p:blipFill rotWithShape="1">
          <a:blip r:embed="rId8">
            <a:alphaModFix/>
          </a:blip>
          <a:srcRect l="36789" r="38484" b="11256"/>
          <a:stretch/>
        </p:blipFill>
        <p:spPr>
          <a:xfrm>
            <a:off x="8007645" y="4200612"/>
            <a:ext cx="532671" cy="1350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2"/>
          <p:cNvPicPr preferRelativeResize="0"/>
          <p:nvPr/>
        </p:nvPicPr>
        <p:blipFill rotWithShape="1">
          <a:blip r:embed="rId8">
            <a:alphaModFix/>
          </a:blip>
          <a:srcRect l="36789" r="38484" b="11256"/>
          <a:stretch/>
        </p:blipFill>
        <p:spPr>
          <a:xfrm>
            <a:off x="8546851" y="4200612"/>
            <a:ext cx="532671" cy="1350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2137474">
            <a:off x="9033511" y="4447970"/>
            <a:ext cx="1585755" cy="112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2.11">
            <a:hlinkClick r:id="" action="ppaction://media"/>
            <a:extLst>
              <a:ext uri="{FF2B5EF4-FFF2-40B4-BE49-F238E27FC236}">
                <a16:creationId xmlns:a16="http://schemas.microsoft.com/office/drawing/2014/main" id="{C4B1510A-F502-E2E6-45C5-6947B5C4223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21.9861" end="20910.073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7063687"/>
            <a:ext cx="812800" cy="812800"/>
          </a:xfrm>
          <a:prstGeom prst="rect">
            <a:avLst/>
          </a:prstGeom>
        </p:spPr>
      </p:pic>
      <p:pic>
        <p:nvPicPr>
          <p:cNvPr id="3" name="2.11">
            <a:hlinkClick r:id="" action="ppaction://media"/>
            <a:extLst>
              <a:ext uri="{FF2B5EF4-FFF2-40B4-BE49-F238E27FC236}">
                <a16:creationId xmlns:a16="http://schemas.microsoft.com/office/drawing/2014/main" id="{00AF7999-D5FD-9A9B-895D-E82BDBB213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464.9206" end="17083.280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4352" y="7063687"/>
            <a:ext cx="812800" cy="812800"/>
          </a:xfrm>
          <a:prstGeom prst="rect">
            <a:avLst/>
          </a:prstGeom>
        </p:spPr>
      </p:pic>
      <p:pic>
        <p:nvPicPr>
          <p:cNvPr id="4" name="2.11">
            <a:hlinkClick r:id="" action="ppaction://media"/>
            <a:extLst>
              <a:ext uri="{FF2B5EF4-FFF2-40B4-BE49-F238E27FC236}">
                <a16:creationId xmlns:a16="http://schemas.microsoft.com/office/drawing/2014/main" id="{0327E438-85A0-56CB-4E37-E204D3C89B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344.6089" end="15307.70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28704" y="7063687"/>
            <a:ext cx="812800" cy="812800"/>
          </a:xfrm>
          <a:prstGeom prst="rect">
            <a:avLst/>
          </a:prstGeom>
        </p:spPr>
      </p:pic>
      <p:pic>
        <p:nvPicPr>
          <p:cNvPr id="5" name="2.11">
            <a:hlinkClick r:id="" action="ppaction://media"/>
            <a:extLst>
              <a:ext uri="{FF2B5EF4-FFF2-40B4-BE49-F238E27FC236}">
                <a16:creationId xmlns:a16="http://schemas.microsoft.com/office/drawing/2014/main" id="{C2A87B60-1A56-6EDE-748A-E5E94AFDB4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15.818" end="12191.141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60554" y="7050132"/>
            <a:ext cx="812800" cy="812800"/>
          </a:xfrm>
          <a:prstGeom prst="rect">
            <a:avLst/>
          </a:prstGeom>
        </p:spPr>
      </p:pic>
      <p:pic>
        <p:nvPicPr>
          <p:cNvPr id="6" name="2.11">
            <a:hlinkClick r:id="" action="ppaction://media"/>
            <a:extLst>
              <a:ext uri="{FF2B5EF4-FFF2-40B4-BE49-F238E27FC236}">
                <a16:creationId xmlns:a16="http://schemas.microsoft.com/office/drawing/2014/main" id="{B6095783-67A6-0D24-3823-13B4C0691E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237.0138" end="9335.599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24906" y="7063687"/>
            <a:ext cx="812800" cy="812800"/>
          </a:xfrm>
          <a:prstGeom prst="rect">
            <a:avLst/>
          </a:prstGeom>
        </p:spPr>
      </p:pic>
      <p:pic>
        <p:nvPicPr>
          <p:cNvPr id="7" name="2.11">
            <a:hlinkClick r:id="" action="ppaction://media"/>
            <a:extLst>
              <a:ext uri="{FF2B5EF4-FFF2-40B4-BE49-F238E27FC236}">
                <a16:creationId xmlns:a16="http://schemas.microsoft.com/office/drawing/2014/main" id="{9A34CE80-5E16-43E1-32C4-FD9333285D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51.8876" end="6277.514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00537" y="7038151"/>
            <a:ext cx="812800" cy="812800"/>
          </a:xfrm>
          <a:prstGeom prst="rect">
            <a:avLst/>
          </a:prstGeom>
        </p:spPr>
      </p:pic>
      <p:pic>
        <p:nvPicPr>
          <p:cNvPr id="8" name="2.11">
            <a:hlinkClick r:id="" action="ppaction://media"/>
            <a:extLst>
              <a:ext uri="{FF2B5EF4-FFF2-40B4-BE49-F238E27FC236}">
                <a16:creationId xmlns:a16="http://schemas.microsoft.com/office/drawing/2014/main" id="{B2720F66-1ACC-76A8-A3D3-9DDC19F5D6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120.0735" end="861.473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45134" y="703815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9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8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0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54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3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GRAMMAR </a:t>
            </a:r>
            <a:endParaRPr/>
          </a:p>
        </p:txBody>
      </p:sp>
      <p:sp>
        <p:nvSpPr>
          <p:cNvPr id="291" name="Google Shape;291;p13"/>
          <p:cNvSpPr txBox="1"/>
          <p:nvPr/>
        </p:nvSpPr>
        <p:spPr>
          <a:xfrm>
            <a:off x="2636314" y="6025638"/>
            <a:ext cx="691937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-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Divide students into pairs and have them practice.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-"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Then, they switch roles and practice again.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292" name="Google Shape;292;p13"/>
          <p:cNvPicPr preferRelativeResize="0"/>
          <p:nvPr/>
        </p:nvPicPr>
        <p:blipFill rotWithShape="1">
          <a:blip r:embed="rId3">
            <a:alphaModFix/>
          </a:blip>
          <a:srcRect t="13027"/>
          <a:stretch/>
        </p:blipFill>
        <p:spPr>
          <a:xfrm>
            <a:off x="0" y="661628"/>
            <a:ext cx="12192000" cy="505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3"/>
          <p:cNvPicPr preferRelativeResize="0"/>
          <p:nvPr/>
        </p:nvPicPr>
        <p:blipFill rotWithShape="1">
          <a:blip r:embed="rId4">
            <a:alphaModFix/>
          </a:blip>
          <a:srcRect l="16442" r="15060"/>
          <a:stretch/>
        </p:blipFill>
        <p:spPr>
          <a:xfrm>
            <a:off x="10709334" y="-1"/>
            <a:ext cx="1288932" cy="1329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4"/>
          <p:cNvSpPr txBox="1"/>
          <p:nvPr/>
        </p:nvSpPr>
        <p:spPr>
          <a:xfrm>
            <a:off x="108006" y="131157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GRAMMAR </a:t>
            </a:r>
            <a:endParaRPr/>
          </a:p>
        </p:txBody>
      </p:sp>
      <p:pic>
        <p:nvPicPr>
          <p:cNvPr id="299" name="Google Shape;299;p14"/>
          <p:cNvPicPr preferRelativeResize="0"/>
          <p:nvPr/>
        </p:nvPicPr>
        <p:blipFill rotWithShape="1">
          <a:blip r:embed="rId3">
            <a:alphaModFix/>
          </a:blip>
          <a:srcRect l="16442" r="15060"/>
          <a:stretch/>
        </p:blipFill>
        <p:spPr>
          <a:xfrm>
            <a:off x="10668329" y="0"/>
            <a:ext cx="1415665" cy="146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4"/>
          <p:cNvPicPr preferRelativeResize="0"/>
          <p:nvPr/>
        </p:nvPicPr>
        <p:blipFill rotWithShape="1">
          <a:blip r:embed="rId4">
            <a:alphaModFix/>
          </a:blip>
          <a:srcRect l="31971" t="2930" r="32991"/>
          <a:stretch/>
        </p:blipFill>
        <p:spPr>
          <a:xfrm>
            <a:off x="1036794" y="1873794"/>
            <a:ext cx="2029136" cy="3958691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14"/>
          <p:cNvSpPr/>
          <p:nvPr/>
        </p:nvSpPr>
        <p:spPr>
          <a:xfrm>
            <a:off x="3160059" y="2228283"/>
            <a:ext cx="6313653" cy="2195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14"/>
          <p:cNvSpPr txBox="1"/>
          <p:nvPr/>
        </p:nvSpPr>
        <p:spPr>
          <a:xfrm flipH="1">
            <a:off x="4633531" y="1108904"/>
            <a:ext cx="409360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STRUCTURE</a:t>
            </a:r>
            <a:endParaRPr/>
          </a:p>
        </p:txBody>
      </p:sp>
      <p:sp>
        <p:nvSpPr>
          <p:cNvPr id="303" name="Google Shape;303;p14"/>
          <p:cNvSpPr txBox="1"/>
          <p:nvPr/>
        </p:nvSpPr>
        <p:spPr>
          <a:xfrm>
            <a:off x="4157108" y="2482515"/>
            <a:ext cx="36363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Can I help you?</a:t>
            </a:r>
            <a:endParaRPr/>
          </a:p>
        </p:txBody>
      </p:sp>
      <p:sp>
        <p:nvSpPr>
          <p:cNvPr id="304" name="Google Shape;304;p14"/>
          <p:cNvSpPr txBox="1"/>
          <p:nvPr/>
        </p:nvSpPr>
        <p:spPr>
          <a:xfrm>
            <a:off x="4183012" y="3343998"/>
            <a:ext cx="36104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Anything else?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"/>
          <p:cNvSpPr txBox="1"/>
          <p:nvPr/>
        </p:nvSpPr>
        <p:spPr>
          <a:xfrm>
            <a:off x="108006" y="131157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GRAMMAR </a:t>
            </a:r>
            <a:endParaRPr/>
          </a:p>
        </p:txBody>
      </p:sp>
      <p:pic>
        <p:nvPicPr>
          <p:cNvPr id="310" name="Google Shape;310;p15"/>
          <p:cNvPicPr preferRelativeResize="0"/>
          <p:nvPr/>
        </p:nvPicPr>
        <p:blipFill rotWithShape="1">
          <a:blip r:embed="rId3">
            <a:alphaModFix/>
          </a:blip>
          <a:srcRect l="16442" r="15060"/>
          <a:stretch/>
        </p:blipFill>
        <p:spPr>
          <a:xfrm>
            <a:off x="10668329" y="0"/>
            <a:ext cx="1415665" cy="146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5"/>
          <p:cNvPicPr preferRelativeResize="0"/>
          <p:nvPr/>
        </p:nvPicPr>
        <p:blipFill rotWithShape="1">
          <a:blip r:embed="rId4">
            <a:alphaModFix/>
          </a:blip>
          <a:srcRect l="31971" t="2930" r="32991"/>
          <a:stretch/>
        </p:blipFill>
        <p:spPr>
          <a:xfrm>
            <a:off x="1036794" y="1873794"/>
            <a:ext cx="2029136" cy="3958691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5"/>
          <p:cNvSpPr/>
          <p:nvPr/>
        </p:nvSpPr>
        <p:spPr>
          <a:xfrm>
            <a:off x="3160059" y="2228283"/>
            <a:ext cx="6313653" cy="2195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15"/>
          <p:cNvSpPr txBox="1"/>
          <p:nvPr/>
        </p:nvSpPr>
        <p:spPr>
          <a:xfrm flipH="1">
            <a:off x="4314265" y="1064599"/>
            <a:ext cx="356347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STRUCTURE</a:t>
            </a:r>
            <a:endParaRPr/>
          </a:p>
        </p:txBody>
      </p:sp>
      <p:sp>
        <p:nvSpPr>
          <p:cNvPr id="314" name="Google Shape;314;p15"/>
          <p:cNvSpPr txBox="1"/>
          <p:nvPr/>
        </p:nvSpPr>
        <p:spPr>
          <a:xfrm>
            <a:off x="3471308" y="2450227"/>
            <a:ext cx="55011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Can I have …….., please?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15"/>
          <p:cNvSpPr txBox="1"/>
          <p:nvPr/>
        </p:nvSpPr>
        <p:spPr>
          <a:xfrm>
            <a:off x="3516132" y="3326183"/>
            <a:ext cx="563974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I’d like …………..., please.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6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GRAMMAR - PRACTICE</a:t>
            </a:r>
            <a:endParaRPr/>
          </a:p>
        </p:txBody>
      </p:sp>
      <p:sp>
        <p:nvSpPr>
          <p:cNvPr id="321" name="Google Shape;321;p16"/>
          <p:cNvSpPr/>
          <p:nvPr/>
        </p:nvSpPr>
        <p:spPr>
          <a:xfrm>
            <a:off x="1800225" y="1814513"/>
            <a:ext cx="8701088" cy="3554149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16"/>
          <p:cNvSpPr txBox="1"/>
          <p:nvPr/>
        </p:nvSpPr>
        <p:spPr>
          <a:xfrm>
            <a:off x="1940730" y="2068093"/>
            <a:ext cx="8420077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Divide the class into groups of 4. Each student draws 2 pictures of food and drink.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member takes on the role of a shop assistant and three other members take on the role of customers. They use the pictures for the real food and drink.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teacher goes around and checks if necessary. 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 out each group to present in front of the class. 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Give points if they have a good conversation.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3" name="Google Shape;323;p16"/>
          <p:cNvPicPr preferRelativeResize="0"/>
          <p:nvPr/>
        </p:nvPicPr>
        <p:blipFill rotWithShape="1">
          <a:blip r:embed="rId3">
            <a:alphaModFix/>
          </a:blip>
          <a:srcRect l="16442" r="15060"/>
          <a:stretch/>
        </p:blipFill>
        <p:spPr>
          <a:xfrm>
            <a:off x="10668329" y="0"/>
            <a:ext cx="1415665" cy="1460451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6"/>
          <p:cNvSpPr txBox="1"/>
          <p:nvPr/>
        </p:nvSpPr>
        <p:spPr>
          <a:xfrm>
            <a:off x="2526087" y="954536"/>
            <a:ext cx="662232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F88438"/>
                </a:solidFill>
                <a:latin typeface="Carter One"/>
                <a:ea typeface="Carter One"/>
                <a:cs typeface="Carter One"/>
                <a:sym typeface="Carter One"/>
              </a:rPr>
              <a:t>Activity: GO SHOPPING!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8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GRAMMAR - PRACTICE </a:t>
            </a:r>
            <a:endParaRPr/>
          </a:p>
        </p:txBody>
      </p:sp>
      <p:pic>
        <p:nvPicPr>
          <p:cNvPr id="352" name="Google Shape;352;p18"/>
          <p:cNvPicPr preferRelativeResize="0"/>
          <p:nvPr/>
        </p:nvPicPr>
        <p:blipFill rotWithShape="1">
          <a:blip r:embed="rId3">
            <a:alphaModFix/>
          </a:blip>
          <a:srcRect l="16442" r="15060"/>
          <a:stretch/>
        </p:blipFill>
        <p:spPr>
          <a:xfrm>
            <a:off x="10709334" y="185641"/>
            <a:ext cx="1288932" cy="1329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8"/>
          <p:cNvPicPr preferRelativeResize="0"/>
          <p:nvPr/>
        </p:nvPicPr>
        <p:blipFill rotWithShape="1">
          <a:blip r:embed="rId4">
            <a:alphaModFix/>
          </a:blip>
          <a:srcRect l="28481" r="31915"/>
          <a:stretch/>
        </p:blipFill>
        <p:spPr>
          <a:xfrm>
            <a:off x="2596107" y="2068643"/>
            <a:ext cx="1322262" cy="2359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8"/>
          <p:cNvPicPr preferRelativeResize="0"/>
          <p:nvPr/>
        </p:nvPicPr>
        <p:blipFill rotWithShape="1">
          <a:blip r:embed="rId5">
            <a:alphaModFix/>
          </a:blip>
          <a:srcRect l="28481" r="31915"/>
          <a:stretch/>
        </p:blipFill>
        <p:spPr>
          <a:xfrm>
            <a:off x="5207513" y="675676"/>
            <a:ext cx="1288932" cy="2299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18"/>
          <p:cNvPicPr preferRelativeResize="0"/>
          <p:nvPr/>
        </p:nvPicPr>
        <p:blipFill rotWithShape="1">
          <a:blip r:embed="rId6">
            <a:alphaModFix/>
          </a:blip>
          <a:srcRect l="28702" t="3322" r="31842" b="2695"/>
          <a:stretch/>
        </p:blipFill>
        <p:spPr>
          <a:xfrm>
            <a:off x="5563224" y="3956629"/>
            <a:ext cx="1322261" cy="2225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8"/>
          <p:cNvPicPr preferRelativeResize="0"/>
          <p:nvPr/>
        </p:nvPicPr>
        <p:blipFill rotWithShape="1">
          <a:blip r:embed="rId7">
            <a:alphaModFix/>
          </a:blip>
          <a:srcRect l="28702" t="3322" r="31842" b="2695"/>
          <a:stretch/>
        </p:blipFill>
        <p:spPr>
          <a:xfrm>
            <a:off x="7481264" y="2344203"/>
            <a:ext cx="1288932" cy="2169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8"/>
          <p:cNvPicPr preferRelativeResize="0"/>
          <p:nvPr/>
        </p:nvPicPr>
        <p:blipFill rotWithShape="1">
          <a:blip r:embed="rId8">
            <a:alphaModFix/>
          </a:blip>
          <a:srcRect l="34618" r="31284"/>
          <a:stretch/>
        </p:blipFill>
        <p:spPr>
          <a:xfrm>
            <a:off x="6425641" y="2635210"/>
            <a:ext cx="637618" cy="1321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8"/>
          <p:cNvPicPr preferRelativeResize="0"/>
          <p:nvPr/>
        </p:nvPicPr>
        <p:blipFill rotWithShape="1">
          <a:blip r:embed="rId9">
            <a:alphaModFix/>
          </a:blip>
          <a:srcRect l="11608" r="9936"/>
          <a:stretch/>
        </p:blipFill>
        <p:spPr>
          <a:xfrm>
            <a:off x="4711415" y="2928787"/>
            <a:ext cx="822736" cy="74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8"/>
          <p:cNvPicPr preferRelativeResize="0"/>
          <p:nvPr/>
        </p:nvPicPr>
        <p:blipFill rotWithShape="1">
          <a:blip r:embed="rId10">
            <a:alphaModFix/>
          </a:blip>
          <a:srcRect l="2208" r="4636"/>
          <a:stretch/>
        </p:blipFill>
        <p:spPr>
          <a:xfrm>
            <a:off x="4334513" y="3533951"/>
            <a:ext cx="1090324" cy="82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8"/>
          <p:cNvPicPr preferRelativeResize="0"/>
          <p:nvPr/>
        </p:nvPicPr>
        <p:blipFill rotWithShape="1">
          <a:blip r:embed="rId11">
            <a:alphaModFix/>
          </a:blip>
          <a:srcRect l="28556" r="29633"/>
          <a:stretch/>
        </p:blipFill>
        <p:spPr>
          <a:xfrm>
            <a:off x="5111457" y="3292845"/>
            <a:ext cx="551618" cy="932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8"/>
          <p:cNvPicPr preferRelativeResize="0"/>
          <p:nvPr/>
        </p:nvPicPr>
        <p:blipFill rotWithShape="1">
          <a:blip r:embed="rId12">
            <a:alphaModFix/>
          </a:blip>
          <a:srcRect l="13908" r="13910"/>
          <a:stretch/>
        </p:blipFill>
        <p:spPr>
          <a:xfrm>
            <a:off x="6479233" y="3390030"/>
            <a:ext cx="904438" cy="885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8"/>
          <p:cNvPicPr preferRelativeResize="0"/>
          <p:nvPr/>
        </p:nvPicPr>
        <p:blipFill rotWithShape="1">
          <a:blip r:embed="rId13">
            <a:alphaModFix/>
          </a:blip>
          <a:srcRect l="19827" r="19464"/>
          <a:stretch/>
        </p:blipFill>
        <p:spPr>
          <a:xfrm>
            <a:off x="5654376" y="2914921"/>
            <a:ext cx="696804" cy="811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8"/>
          <p:cNvPicPr preferRelativeResize="0"/>
          <p:nvPr/>
        </p:nvPicPr>
        <p:blipFill rotWithShape="1">
          <a:blip r:embed="rId14">
            <a:alphaModFix/>
          </a:blip>
          <a:srcRect l="30025" r="24756"/>
          <a:stretch/>
        </p:blipFill>
        <p:spPr>
          <a:xfrm>
            <a:off x="5502279" y="3262314"/>
            <a:ext cx="583684" cy="91216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8"/>
          <p:cNvSpPr txBox="1"/>
          <p:nvPr/>
        </p:nvSpPr>
        <p:spPr>
          <a:xfrm>
            <a:off x="2756812" y="2710898"/>
            <a:ext cx="11892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shop assistant</a:t>
            </a:r>
            <a:endParaRPr/>
          </a:p>
        </p:txBody>
      </p:sp>
      <p:sp>
        <p:nvSpPr>
          <p:cNvPr id="365" name="Google Shape;365;p18"/>
          <p:cNvSpPr txBox="1"/>
          <p:nvPr/>
        </p:nvSpPr>
        <p:spPr>
          <a:xfrm>
            <a:off x="5375726" y="1379727"/>
            <a:ext cx="118920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buyer</a:t>
            </a: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18"/>
          <p:cNvSpPr txBox="1"/>
          <p:nvPr/>
        </p:nvSpPr>
        <p:spPr>
          <a:xfrm>
            <a:off x="7565369" y="3003286"/>
            <a:ext cx="118920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buyer</a:t>
            </a: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18"/>
          <p:cNvSpPr txBox="1"/>
          <p:nvPr/>
        </p:nvSpPr>
        <p:spPr>
          <a:xfrm>
            <a:off x="5649119" y="4605114"/>
            <a:ext cx="118920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buyer</a:t>
            </a: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" name="Google Shape;368;p18"/>
          <p:cNvPicPr preferRelativeResize="0"/>
          <p:nvPr/>
        </p:nvPicPr>
        <p:blipFill rotWithShape="1">
          <a:blip r:embed="rId15">
            <a:alphaModFix/>
          </a:blip>
          <a:srcRect l="30357" t="-2770" r="29487"/>
          <a:stretch/>
        </p:blipFill>
        <p:spPr>
          <a:xfrm>
            <a:off x="6049768" y="3138066"/>
            <a:ext cx="541947" cy="9537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9" name="Google Shape;369;p18"/>
          <p:cNvGrpSpPr/>
          <p:nvPr/>
        </p:nvGrpSpPr>
        <p:grpSpPr>
          <a:xfrm>
            <a:off x="-113762" y="1109905"/>
            <a:ext cx="3743243" cy="1308760"/>
            <a:chOff x="-113762" y="1109905"/>
            <a:chExt cx="3743243" cy="1308760"/>
          </a:xfrm>
        </p:grpSpPr>
        <p:sp>
          <p:nvSpPr>
            <p:cNvPr id="370" name="Google Shape;370;p18"/>
            <p:cNvSpPr/>
            <p:nvPr/>
          </p:nvSpPr>
          <p:spPr>
            <a:xfrm>
              <a:off x="121177" y="1109905"/>
              <a:ext cx="3273366" cy="1308760"/>
            </a:xfrm>
            <a:prstGeom prst="wedgeEllipseCallout">
              <a:avLst>
                <a:gd name="adj1" fmla="val 41797"/>
                <a:gd name="adj2" fmla="val 52663"/>
              </a:avLst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18"/>
            <p:cNvSpPr txBox="1"/>
            <p:nvPr/>
          </p:nvSpPr>
          <p:spPr>
            <a:xfrm>
              <a:off x="-113762" y="1510450"/>
              <a:ext cx="374324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Hello! Can I help you?</a:t>
              </a:r>
              <a:endParaRPr/>
            </a:p>
          </p:txBody>
        </p:sp>
      </p:grpSp>
      <p:grpSp>
        <p:nvGrpSpPr>
          <p:cNvPr id="372" name="Google Shape;372;p18"/>
          <p:cNvGrpSpPr/>
          <p:nvPr/>
        </p:nvGrpSpPr>
        <p:grpSpPr>
          <a:xfrm>
            <a:off x="6525104" y="528423"/>
            <a:ext cx="3743243" cy="1308760"/>
            <a:chOff x="-14299" y="1120462"/>
            <a:chExt cx="3743243" cy="1308760"/>
          </a:xfrm>
        </p:grpSpPr>
        <p:sp>
          <p:nvSpPr>
            <p:cNvPr id="373" name="Google Shape;373;p18"/>
            <p:cNvSpPr/>
            <p:nvPr/>
          </p:nvSpPr>
          <p:spPr>
            <a:xfrm>
              <a:off x="159987" y="1120462"/>
              <a:ext cx="3273366" cy="1308760"/>
            </a:xfrm>
            <a:prstGeom prst="wedgeEllipseCallout">
              <a:avLst>
                <a:gd name="adj1" fmla="val -58690"/>
                <a:gd name="adj2" fmla="val 26462"/>
              </a:avLst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18"/>
            <p:cNvSpPr txBox="1"/>
            <p:nvPr/>
          </p:nvSpPr>
          <p:spPr>
            <a:xfrm>
              <a:off x="-14299" y="1434370"/>
              <a:ext cx="3743243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Hi. Can I a cup of coffee, please?</a:t>
              </a:r>
              <a:endParaRPr/>
            </a:p>
          </p:txBody>
        </p:sp>
      </p:grpSp>
      <p:grpSp>
        <p:nvGrpSpPr>
          <p:cNvPr id="375" name="Google Shape;375;p18"/>
          <p:cNvGrpSpPr/>
          <p:nvPr/>
        </p:nvGrpSpPr>
        <p:grpSpPr>
          <a:xfrm>
            <a:off x="-113368" y="1084691"/>
            <a:ext cx="3743243" cy="1308760"/>
            <a:chOff x="-110841" y="1109905"/>
            <a:chExt cx="3743243" cy="1308760"/>
          </a:xfrm>
        </p:grpSpPr>
        <p:sp>
          <p:nvSpPr>
            <p:cNvPr id="376" name="Google Shape;376;p18"/>
            <p:cNvSpPr/>
            <p:nvPr/>
          </p:nvSpPr>
          <p:spPr>
            <a:xfrm>
              <a:off x="121177" y="1109905"/>
              <a:ext cx="3273366" cy="1308760"/>
            </a:xfrm>
            <a:prstGeom prst="wedgeEllipseCallout">
              <a:avLst>
                <a:gd name="adj1" fmla="val 41797"/>
                <a:gd name="adj2" fmla="val 52663"/>
              </a:avLst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18"/>
            <p:cNvSpPr txBox="1"/>
            <p:nvPr/>
          </p:nvSpPr>
          <p:spPr>
            <a:xfrm>
              <a:off x="-110841" y="1413922"/>
              <a:ext cx="3743243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Sure. Here you are.</a:t>
              </a:r>
              <a:endParaRPr/>
            </a:p>
          </p:txBody>
        </p:sp>
      </p:grpSp>
      <p:grpSp>
        <p:nvGrpSpPr>
          <p:cNvPr id="378" name="Google Shape;378;p18"/>
          <p:cNvGrpSpPr/>
          <p:nvPr/>
        </p:nvGrpSpPr>
        <p:grpSpPr>
          <a:xfrm>
            <a:off x="6845068" y="4423844"/>
            <a:ext cx="3891902" cy="1308760"/>
            <a:chOff x="104781" y="1120462"/>
            <a:chExt cx="3891902" cy="1308760"/>
          </a:xfrm>
        </p:grpSpPr>
        <p:sp>
          <p:nvSpPr>
            <p:cNvPr id="379" name="Google Shape;379;p18"/>
            <p:cNvSpPr/>
            <p:nvPr/>
          </p:nvSpPr>
          <p:spPr>
            <a:xfrm>
              <a:off x="159986" y="1120462"/>
              <a:ext cx="3836697" cy="1308760"/>
            </a:xfrm>
            <a:prstGeom prst="wedgeEllipseCallout">
              <a:avLst>
                <a:gd name="adj1" fmla="val -58690"/>
                <a:gd name="adj2" fmla="val -26909"/>
              </a:avLst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18"/>
            <p:cNvSpPr txBox="1"/>
            <p:nvPr/>
          </p:nvSpPr>
          <p:spPr>
            <a:xfrm>
              <a:off x="104781" y="1369928"/>
              <a:ext cx="3743243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Can I have a bottle of water, please?</a:t>
              </a:r>
              <a:endParaRPr/>
            </a:p>
          </p:txBody>
        </p:sp>
      </p:grpSp>
      <p:grpSp>
        <p:nvGrpSpPr>
          <p:cNvPr id="381" name="Google Shape;381;p18"/>
          <p:cNvGrpSpPr/>
          <p:nvPr/>
        </p:nvGrpSpPr>
        <p:grpSpPr>
          <a:xfrm>
            <a:off x="-113762" y="1098170"/>
            <a:ext cx="3743243" cy="1308760"/>
            <a:chOff x="-133674" y="1109905"/>
            <a:chExt cx="3743243" cy="1308760"/>
          </a:xfrm>
        </p:grpSpPr>
        <p:sp>
          <p:nvSpPr>
            <p:cNvPr id="382" name="Google Shape;382;p18"/>
            <p:cNvSpPr/>
            <p:nvPr/>
          </p:nvSpPr>
          <p:spPr>
            <a:xfrm>
              <a:off x="121177" y="1109905"/>
              <a:ext cx="3273366" cy="1308760"/>
            </a:xfrm>
            <a:prstGeom prst="wedgeEllipseCallout">
              <a:avLst>
                <a:gd name="adj1" fmla="val 41797"/>
                <a:gd name="adj2" fmla="val 52663"/>
              </a:avLst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18"/>
            <p:cNvSpPr txBox="1"/>
            <p:nvPr/>
          </p:nvSpPr>
          <p:spPr>
            <a:xfrm>
              <a:off x="-133674" y="1479672"/>
              <a:ext cx="3743243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Okay. Anything else?</a:t>
              </a:r>
              <a:endParaRPr/>
            </a:p>
          </p:txBody>
        </p:sp>
      </p:grpSp>
      <p:grpSp>
        <p:nvGrpSpPr>
          <p:cNvPr id="384" name="Google Shape;384;p18"/>
          <p:cNvGrpSpPr/>
          <p:nvPr/>
        </p:nvGrpSpPr>
        <p:grpSpPr>
          <a:xfrm>
            <a:off x="8653224" y="2279173"/>
            <a:ext cx="3743243" cy="1308760"/>
            <a:chOff x="-13261" y="1120462"/>
            <a:chExt cx="3743243" cy="1308760"/>
          </a:xfrm>
        </p:grpSpPr>
        <p:sp>
          <p:nvSpPr>
            <p:cNvPr id="385" name="Google Shape;385;p18"/>
            <p:cNvSpPr/>
            <p:nvPr/>
          </p:nvSpPr>
          <p:spPr>
            <a:xfrm>
              <a:off x="159986" y="1120462"/>
              <a:ext cx="3396751" cy="1308760"/>
            </a:xfrm>
            <a:prstGeom prst="wedgeEllipseCallout">
              <a:avLst>
                <a:gd name="adj1" fmla="val -58690"/>
                <a:gd name="adj2" fmla="val 26462"/>
              </a:avLst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18"/>
            <p:cNvSpPr txBox="1"/>
            <p:nvPr/>
          </p:nvSpPr>
          <p:spPr>
            <a:xfrm>
              <a:off x="-13261" y="1559468"/>
              <a:ext cx="374324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I’d like a can of lemonade.</a:t>
              </a:r>
              <a:endParaRPr/>
            </a:p>
          </p:txBody>
        </p:sp>
      </p:grpSp>
      <p:grpSp>
        <p:nvGrpSpPr>
          <p:cNvPr id="387" name="Google Shape;387;p18"/>
          <p:cNvGrpSpPr/>
          <p:nvPr/>
        </p:nvGrpSpPr>
        <p:grpSpPr>
          <a:xfrm>
            <a:off x="-90364" y="1098170"/>
            <a:ext cx="3743243" cy="1308760"/>
            <a:chOff x="-122258" y="1109905"/>
            <a:chExt cx="3743243" cy="1308760"/>
          </a:xfrm>
        </p:grpSpPr>
        <p:sp>
          <p:nvSpPr>
            <p:cNvPr id="388" name="Google Shape;388;p18"/>
            <p:cNvSpPr/>
            <p:nvPr/>
          </p:nvSpPr>
          <p:spPr>
            <a:xfrm>
              <a:off x="121177" y="1109905"/>
              <a:ext cx="3273366" cy="1308760"/>
            </a:xfrm>
            <a:prstGeom prst="wedgeEllipseCallout">
              <a:avLst>
                <a:gd name="adj1" fmla="val 41797"/>
                <a:gd name="adj2" fmla="val 52663"/>
              </a:avLst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18"/>
            <p:cNvSpPr txBox="1"/>
            <p:nvPr/>
          </p:nvSpPr>
          <p:spPr>
            <a:xfrm>
              <a:off x="-122258" y="1348599"/>
              <a:ext cx="3743243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Right…That’s 20,000 dong.</a:t>
              </a:r>
              <a:endParaRPr dirty="0"/>
            </a:p>
          </p:txBody>
        </p:sp>
      </p:grpSp>
      <p:pic>
        <p:nvPicPr>
          <p:cNvPr id="390" name="Google Shape;390;p18" descr="Hello-Can-I-help-you-1703736637.mp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-1526205" y="1727125"/>
            <a:ext cx="682475" cy="68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18" descr="HiCan-I-a-cup-of-coffeeplease1703736759.mp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-1430170" y="2551626"/>
            <a:ext cx="586440" cy="58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8" descr="SureHere-you-are1703736668.mp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-1982565" y="3249658"/>
            <a:ext cx="586440" cy="58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18" descr="Can-I-have-a-bottle-of-waterpl1703736817.mp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-1462847" y="3914747"/>
            <a:ext cx="619117" cy="619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18" descr="OkayAnything-else-1703736716.mp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-1756068" y="4634109"/>
            <a:ext cx="619118" cy="619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18" descr="I’d-like-a-can-of-lemonade1703736785.mp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-1051055" y="4807799"/>
            <a:ext cx="619118" cy="619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18" descr="Right…That’s-8000-dong-1703736736.mp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-910647" y="3249657"/>
            <a:ext cx="509343" cy="509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716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31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86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683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612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429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108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7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GRAMMAR - PRACTICE </a:t>
            </a:r>
            <a:endParaRPr/>
          </a:p>
        </p:txBody>
      </p:sp>
      <p:pic>
        <p:nvPicPr>
          <p:cNvPr id="330" name="Google Shape;330;p17"/>
          <p:cNvPicPr preferRelativeResize="0"/>
          <p:nvPr/>
        </p:nvPicPr>
        <p:blipFill rotWithShape="1">
          <a:blip r:embed="rId3">
            <a:alphaModFix/>
          </a:blip>
          <a:srcRect l="16442" r="15060"/>
          <a:stretch/>
        </p:blipFill>
        <p:spPr>
          <a:xfrm>
            <a:off x="10709334" y="185641"/>
            <a:ext cx="1288932" cy="1329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7"/>
          <p:cNvPicPr preferRelativeResize="0"/>
          <p:nvPr/>
        </p:nvPicPr>
        <p:blipFill rotWithShape="1">
          <a:blip r:embed="rId4">
            <a:alphaModFix/>
          </a:blip>
          <a:srcRect l="28481" r="31915"/>
          <a:stretch/>
        </p:blipFill>
        <p:spPr>
          <a:xfrm>
            <a:off x="2596107" y="2068643"/>
            <a:ext cx="1322262" cy="2359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7"/>
          <p:cNvPicPr preferRelativeResize="0"/>
          <p:nvPr/>
        </p:nvPicPr>
        <p:blipFill rotWithShape="1">
          <a:blip r:embed="rId5">
            <a:alphaModFix/>
          </a:blip>
          <a:srcRect l="28481" r="31915"/>
          <a:stretch/>
        </p:blipFill>
        <p:spPr>
          <a:xfrm>
            <a:off x="5207513" y="675676"/>
            <a:ext cx="1288932" cy="2299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7"/>
          <p:cNvPicPr preferRelativeResize="0"/>
          <p:nvPr/>
        </p:nvPicPr>
        <p:blipFill rotWithShape="1">
          <a:blip r:embed="rId6">
            <a:alphaModFix/>
          </a:blip>
          <a:srcRect l="28702" t="3322" r="31842" b="2695"/>
          <a:stretch/>
        </p:blipFill>
        <p:spPr>
          <a:xfrm>
            <a:off x="5563224" y="3956629"/>
            <a:ext cx="1322261" cy="2225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7"/>
          <p:cNvPicPr preferRelativeResize="0"/>
          <p:nvPr/>
        </p:nvPicPr>
        <p:blipFill rotWithShape="1">
          <a:blip r:embed="rId7">
            <a:alphaModFix/>
          </a:blip>
          <a:srcRect l="28702" t="3322" r="31842" b="2695"/>
          <a:stretch/>
        </p:blipFill>
        <p:spPr>
          <a:xfrm>
            <a:off x="7752260" y="2344203"/>
            <a:ext cx="1288932" cy="2169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7"/>
          <p:cNvPicPr preferRelativeResize="0"/>
          <p:nvPr/>
        </p:nvPicPr>
        <p:blipFill rotWithShape="1">
          <a:blip r:embed="rId8">
            <a:alphaModFix/>
          </a:blip>
          <a:srcRect l="30357" t="-2770" r="29487"/>
          <a:stretch/>
        </p:blipFill>
        <p:spPr>
          <a:xfrm>
            <a:off x="6817550" y="4719187"/>
            <a:ext cx="652157" cy="114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7"/>
          <p:cNvPicPr preferRelativeResize="0"/>
          <p:nvPr/>
        </p:nvPicPr>
        <p:blipFill rotWithShape="1">
          <a:blip r:embed="rId9">
            <a:alphaModFix/>
          </a:blip>
          <a:srcRect l="34618" r="31284"/>
          <a:stretch/>
        </p:blipFill>
        <p:spPr>
          <a:xfrm>
            <a:off x="8873067" y="2068643"/>
            <a:ext cx="637618" cy="1321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7"/>
          <p:cNvPicPr preferRelativeResize="0"/>
          <p:nvPr/>
        </p:nvPicPr>
        <p:blipFill rotWithShape="1">
          <a:blip r:embed="rId10">
            <a:alphaModFix/>
          </a:blip>
          <a:srcRect l="11608" r="9936"/>
          <a:stretch/>
        </p:blipFill>
        <p:spPr>
          <a:xfrm>
            <a:off x="3732692" y="2431507"/>
            <a:ext cx="822736" cy="74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7"/>
          <p:cNvPicPr preferRelativeResize="0"/>
          <p:nvPr/>
        </p:nvPicPr>
        <p:blipFill rotWithShape="1">
          <a:blip r:embed="rId11">
            <a:alphaModFix/>
          </a:blip>
          <a:srcRect l="2208" r="4636"/>
          <a:stretch/>
        </p:blipFill>
        <p:spPr>
          <a:xfrm>
            <a:off x="4713399" y="4943668"/>
            <a:ext cx="1090324" cy="82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7"/>
          <p:cNvPicPr preferRelativeResize="0"/>
          <p:nvPr/>
        </p:nvPicPr>
        <p:blipFill rotWithShape="1">
          <a:blip r:embed="rId12">
            <a:alphaModFix/>
          </a:blip>
          <a:srcRect l="28556" r="29633"/>
          <a:stretch/>
        </p:blipFill>
        <p:spPr>
          <a:xfrm>
            <a:off x="3919705" y="3277785"/>
            <a:ext cx="551618" cy="932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7"/>
          <p:cNvPicPr preferRelativeResize="0"/>
          <p:nvPr/>
        </p:nvPicPr>
        <p:blipFill rotWithShape="1">
          <a:blip r:embed="rId13">
            <a:alphaModFix/>
          </a:blip>
          <a:srcRect l="13908" r="13910"/>
          <a:stretch/>
        </p:blipFill>
        <p:spPr>
          <a:xfrm>
            <a:off x="8929296" y="3470854"/>
            <a:ext cx="904438" cy="885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7"/>
          <p:cNvPicPr preferRelativeResize="0"/>
          <p:nvPr/>
        </p:nvPicPr>
        <p:blipFill rotWithShape="1">
          <a:blip r:embed="rId14">
            <a:alphaModFix/>
          </a:blip>
          <a:srcRect l="19827" r="19464"/>
          <a:stretch/>
        </p:blipFill>
        <p:spPr>
          <a:xfrm>
            <a:off x="6417192" y="2164540"/>
            <a:ext cx="696804" cy="811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7"/>
          <p:cNvPicPr preferRelativeResize="0"/>
          <p:nvPr/>
        </p:nvPicPr>
        <p:blipFill rotWithShape="1">
          <a:blip r:embed="rId15">
            <a:alphaModFix/>
          </a:blip>
          <a:srcRect l="30025" r="24756"/>
          <a:stretch/>
        </p:blipFill>
        <p:spPr>
          <a:xfrm>
            <a:off x="6417191" y="1124595"/>
            <a:ext cx="583684" cy="91216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17"/>
          <p:cNvSpPr txBox="1"/>
          <p:nvPr/>
        </p:nvSpPr>
        <p:spPr>
          <a:xfrm>
            <a:off x="2756812" y="2710898"/>
            <a:ext cx="11892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shop assistant</a:t>
            </a:r>
            <a:endParaRPr dirty="0"/>
          </a:p>
        </p:txBody>
      </p:sp>
      <p:sp>
        <p:nvSpPr>
          <p:cNvPr id="344" name="Google Shape;344;p17"/>
          <p:cNvSpPr txBox="1"/>
          <p:nvPr/>
        </p:nvSpPr>
        <p:spPr>
          <a:xfrm>
            <a:off x="5375726" y="1379727"/>
            <a:ext cx="118920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buyer</a:t>
            </a:r>
            <a:endParaRPr sz="16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17"/>
          <p:cNvSpPr txBox="1"/>
          <p:nvPr/>
        </p:nvSpPr>
        <p:spPr>
          <a:xfrm>
            <a:off x="7836365" y="3003286"/>
            <a:ext cx="118920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buyer</a:t>
            </a: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17"/>
          <p:cNvSpPr txBox="1"/>
          <p:nvPr/>
        </p:nvSpPr>
        <p:spPr>
          <a:xfrm>
            <a:off x="5649119" y="4605114"/>
            <a:ext cx="118920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buyer</a:t>
            </a:r>
            <a:endParaRPr sz="16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9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</a:t>
            </a:r>
            <a:endParaRPr/>
          </a:p>
        </p:txBody>
      </p:sp>
      <p:sp>
        <p:nvSpPr>
          <p:cNvPr id="402" name="Google Shape;402;p19"/>
          <p:cNvSpPr txBox="1"/>
          <p:nvPr/>
        </p:nvSpPr>
        <p:spPr>
          <a:xfrm>
            <a:off x="1438427" y="5655268"/>
            <a:ext cx="964194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-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Draw students’ attention to the speech bubbles and have them read each speech bubble silently.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Put students into pairs. One student takes on the role of a customer and one student takes on the role of a shop assistant. Then they switch roles.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-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Call out some pairs to present in front of the class and give points.</a:t>
            </a:r>
            <a:endParaRPr/>
          </a:p>
        </p:txBody>
      </p:sp>
      <p:pic>
        <p:nvPicPr>
          <p:cNvPr id="403" name="Google Shape;40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734" y="1202732"/>
            <a:ext cx="11497235" cy="3716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19"/>
          <p:cNvPicPr preferRelativeResize="0"/>
          <p:nvPr/>
        </p:nvPicPr>
        <p:blipFill rotWithShape="1">
          <a:blip r:embed="rId4">
            <a:alphaModFix/>
          </a:blip>
          <a:srcRect l="16442" r="15060"/>
          <a:stretch/>
        </p:blipFill>
        <p:spPr>
          <a:xfrm>
            <a:off x="10709334" y="-1"/>
            <a:ext cx="1288932" cy="1329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/>
          <p:nvPr/>
        </p:nvSpPr>
        <p:spPr>
          <a:xfrm>
            <a:off x="5722647" y="1128712"/>
            <a:ext cx="4985342" cy="421481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6035802" y="2337465"/>
            <a:ext cx="4379785" cy="1569620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-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use the structures: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Can I have two bottles of water?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Sure. Anything else?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I’d like a box of cereal, please.</a:t>
            </a:r>
            <a:endParaRPr/>
          </a:p>
        </p:txBody>
      </p:sp>
      <p:sp>
        <p:nvSpPr>
          <p:cNvPr id="97" name="Google Shape;97;p2"/>
          <p:cNvSpPr txBox="1"/>
          <p:nvPr/>
        </p:nvSpPr>
        <p:spPr>
          <a:xfrm>
            <a:off x="6035801" y="4035571"/>
            <a:ext cx="4379785" cy="461665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PB p.27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 txBox="1"/>
          <p:nvPr/>
        </p:nvSpPr>
        <p:spPr>
          <a:xfrm>
            <a:off x="6061823" y="4625722"/>
            <a:ext cx="4353763" cy="461665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AB p.22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 txBox="1"/>
          <p:nvPr/>
        </p:nvSpPr>
        <p:spPr>
          <a:xfrm>
            <a:off x="6061823" y="1327156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UNIT 2 – Lesson 5B</a:t>
            </a: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6707045" y="1804190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 l="16442" r="15060"/>
          <a:stretch/>
        </p:blipFill>
        <p:spPr>
          <a:xfrm>
            <a:off x="10634024" y="54024"/>
            <a:ext cx="1415665" cy="146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0141" y="651320"/>
            <a:ext cx="3748638" cy="5141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0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PRODUCE</a:t>
            </a:r>
            <a:endParaRPr/>
          </a:p>
        </p:txBody>
      </p:sp>
      <p:pic>
        <p:nvPicPr>
          <p:cNvPr id="410" name="Google Shape;410;p20"/>
          <p:cNvPicPr preferRelativeResize="0"/>
          <p:nvPr/>
        </p:nvPicPr>
        <p:blipFill rotWithShape="1">
          <a:blip r:embed="rId3">
            <a:alphaModFix/>
          </a:blip>
          <a:srcRect l="16442" r="15060"/>
          <a:stretch/>
        </p:blipFill>
        <p:spPr>
          <a:xfrm>
            <a:off x="10946021" y="141368"/>
            <a:ext cx="1167932" cy="1204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20"/>
          <p:cNvPicPr preferRelativeResize="0"/>
          <p:nvPr/>
        </p:nvPicPr>
        <p:blipFill rotWithShape="1">
          <a:blip r:embed="rId4">
            <a:alphaModFix/>
          </a:blip>
          <a:srcRect l="28481" r="31915"/>
          <a:stretch/>
        </p:blipFill>
        <p:spPr>
          <a:xfrm>
            <a:off x="2922380" y="2113130"/>
            <a:ext cx="1322262" cy="2359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20"/>
          <p:cNvPicPr preferRelativeResize="0"/>
          <p:nvPr/>
        </p:nvPicPr>
        <p:blipFill rotWithShape="1">
          <a:blip r:embed="rId5">
            <a:alphaModFix/>
          </a:blip>
          <a:srcRect l="28702" t="3322" r="31842" b="2695"/>
          <a:stretch/>
        </p:blipFill>
        <p:spPr>
          <a:xfrm>
            <a:off x="7352672" y="2329915"/>
            <a:ext cx="1288932" cy="2169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20"/>
          <p:cNvPicPr preferRelativeResize="0"/>
          <p:nvPr/>
        </p:nvPicPr>
        <p:blipFill rotWithShape="1">
          <a:blip r:embed="rId6">
            <a:alphaModFix/>
          </a:blip>
          <a:srcRect l="34618" r="31284"/>
          <a:stretch/>
        </p:blipFill>
        <p:spPr>
          <a:xfrm>
            <a:off x="6425641" y="2635210"/>
            <a:ext cx="637618" cy="1321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20"/>
          <p:cNvPicPr preferRelativeResize="0"/>
          <p:nvPr/>
        </p:nvPicPr>
        <p:blipFill rotWithShape="1">
          <a:blip r:embed="rId7">
            <a:alphaModFix/>
          </a:blip>
          <a:srcRect l="11608" r="9936"/>
          <a:stretch/>
        </p:blipFill>
        <p:spPr>
          <a:xfrm>
            <a:off x="4711415" y="2928787"/>
            <a:ext cx="822736" cy="74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20"/>
          <p:cNvPicPr preferRelativeResize="0"/>
          <p:nvPr/>
        </p:nvPicPr>
        <p:blipFill rotWithShape="1">
          <a:blip r:embed="rId8">
            <a:alphaModFix/>
          </a:blip>
          <a:srcRect l="2208" r="4636"/>
          <a:stretch/>
        </p:blipFill>
        <p:spPr>
          <a:xfrm>
            <a:off x="4334513" y="3533951"/>
            <a:ext cx="1090324" cy="82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0"/>
          <p:cNvPicPr preferRelativeResize="0"/>
          <p:nvPr/>
        </p:nvPicPr>
        <p:blipFill rotWithShape="1">
          <a:blip r:embed="rId9">
            <a:alphaModFix/>
          </a:blip>
          <a:srcRect l="28556" r="29633"/>
          <a:stretch/>
        </p:blipFill>
        <p:spPr>
          <a:xfrm>
            <a:off x="5111457" y="3292845"/>
            <a:ext cx="551618" cy="932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0"/>
          <p:cNvPicPr preferRelativeResize="0"/>
          <p:nvPr/>
        </p:nvPicPr>
        <p:blipFill rotWithShape="1">
          <a:blip r:embed="rId10">
            <a:alphaModFix/>
          </a:blip>
          <a:srcRect l="13908" r="13910"/>
          <a:stretch/>
        </p:blipFill>
        <p:spPr>
          <a:xfrm>
            <a:off x="6479233" y="3390030"/>
            <a:ext cx="904438" cy="885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0"/>
          <p:cNvPicPr preferRelativeResize="0"/>
          <p:nvPr/>
        </p:nvPicPr>
        <p:blipFill rotWithShape="1">
          <a:blip r:embed="rId11">
            <a:alphaModFix/>
          </a:blip>
          <a:srcRect l="19827" r="19464"/>
          <a:stretch/>
        </p:blipFill>
        <p:spPr>
          <a:xfrm>
            <a:off x="5654376" y="2914921"/>
            <a:ext cx="696804" cy="811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20"/>
          <p:cNvPicPr preferRelativeResize="0"/>
          <p:nvPr/>
        </p:nvPicPr>
        <p:blipFill rotWithShape="1">
          <a:blip r:embed="rId12">
            <a:alphaModFix/>
          </a:blip>
          <a:srcRect l="30025" r="24756"/>
          <a:stretch/>
        </p:blipFill>
        <p:spPr>
          <a:xfrm>
            <a:off x="5502279" y="3262314"/>
            <a:ext cx="583684" cy="91216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20"/>
          <p:cNvSpPr txBox="1"/>
          <p:nvPr/>
        </p:nvSpPr>
        <p:spPr>
          <a:xfrm>
            <a:off x="3083085" y="2755385"/>
            <a:ext cx="11892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shop assistant</a:t>
            </a:r>
            <a:endParaRPr dirty="0"/>
          </a:p>
        </p:txBody>
      </p:sp>
      <p:sp>
        <p:nvSpPr>
          <p:cNvPr id="421" name="Google Shape;421;p20"/>
          <p:cNvSpPr txBox="1"/>
          <p:nvPr/>
        </p:nvSpPr>
        <p:spPr>
          <a:xfrm>
            <a:off x="7436777" y="2988998"/>
            <a:ext cx="118920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buyer</a:t>
            </a:r>
            <a:endParaRPr sz="16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2" name="Google Shape;422;p20"/>
          <p:cNvPicPr preferRelativeResize="0"/>
          <p:nvPr/>
        </p:nvPicPr>
        <p:blipFill rotWithShape="1">
          <a:blip r:embed="rId13">
            <a:alphaModFix/>
          </a:blip>
          <a:srcRect l="30357" t="-2770" r="29487"/>
          <a:stretch/>
        </p:blipFill>
        <p:spPr>
          <a:xfrm>
            <a:off x="6049768" y="3138066"/>
            <a:ext cx="541947" cy="9537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3" name="Google Shape;423;p20"/>
          <p:cNvGrpSpPr/>
          <p:nvPr/>
        </p:nvGrpSpPr>
        <p:grpSpPr>
          <a:xfrm>
            <a:off x="310145" y="1199949"/>
            <a:ext cx="3273366" cy="1308760"/>
            <a:chOff x="78047" y="1364166"/>
            <a:chExt cx="3273366" cy="1308760"/>
          </a:xfrm>
        </p:grpSpPr>
        <p:sp>
          <p:nvSpPr>
            <p:cNvPr id="424" name="Google Shape;424;p20"/>
            <p:cNvSpPr/>
            <p:nvPr/>
          </p:nvSpPr>
          <p:spPr>
            <a:xfrm>
              <a:off x="78047" y="1364166"/>
              <a:ext cx="3273366" cy="1308760"/>
            </a:xfrm>
            <a:prstGeom prst="wedgeEllipseCallout">
              <a:avLst>
                <a:gd name="adj1" fmla="val 41797"/>
                <a:gd name="adj2" fmla="val 52663"/>
              </a:avLst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20"/>
            <p:cNvSpPr txBox="1"/>
            <p:nvPr/>
          </p:nvSpPr>
          <p:spPr>
            <a:xfrm>
              <a:off x="211789" y="1648739"/>
              <a:ext cx="3045449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Can I help you?</a:t>
              </a:r>
              <a:endParaRPr/>
            </a:p>
          </p:txBody>
        </p:sp>
      </p:grpSp>
      <p:grpSp>
        <p:nvGrpSpPr>
          <p:cNvPr id="426" name="Google Shape;426;p20"/>
          <p:cNvGrpSpPr/>
          <p:nvPr/>
        </p:nvGrpSpPr>
        <p:grpSpPr>
          <a:xfrm>
            <a:off x="7631552" y="1264950"/>
            <a:ext cx="4675755" cy="1373442"/>
            <a:chOff x="7702990" y="1364166"/>
            <a:chExt cx="4675755" cy="1373442"/>
          </a:xfrm>
        </p:grpSpPr>
        <p:sp>
          <p:nvSpPr>
            <p:cNvPr id="427" name="Google Shape;427;p20"/>
            <p:cNvSpPr/>
            <p:nvPr/>
          </p:nvSpPr>
          <p:spPr>
            <a:xfrm>
              <a:off x="7770600" y="1364166"/>
              <a:ext cx="4421399" cy="1373442"/>
            </a:xfrm>
            <a:prstGeom prst="wedgeEllipseCallout">
              <a:avLst>
                <a:gd name="adj1" fmla="val -36232"/>
                <a:gd name="adj2" fmla="val 52294"/>
              </a:avLst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20"/>
            <p:cNvSpPr txBox="1"/>
            <p:nvPr/>
          </p:nvSpPr>
          <p:spPr>
            <a:xfrm>
              <a:off x="7702990" y="1593339"/>
              <a:ext cx="4675755" cy="1077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Can I have a bag of fruit, please?</a:t>
              </a: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1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/>
          </a:p>
        </p:txBody>
      </p:sp>
      <p:sp>
        <p:nvSpPr>
          <p:cNvPr id="434" name="Google Shape;434;p21"/>
          <p:cNvSpPr/>
          <p:nvPr/>
        </p:nvSpPr>
        <p:spPr>
          <a:xfrm>
            <a:off x="1989104" y="2730500"/>
            <a:ext cx="8061563" cy="2657707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5" name="Google Shape;435;p21"/>
          <p:cNvPicPr preferRelativeResize="0"/>
          <p:nvPr/>
        </p:nvPicPr>
        <p:blipFill rotWithShape="1">
          <a:blip r:embed="rId3">
            <a:alphaModFix/>
          </a:blip>
          <a:srcRect l="12071" r="12396"/>
          <a:stretch/>
        </p:blipFill>
        <p:spPr>
          <a:xfrm>
            <a:off x="9166297" y="2179912"/>
            <a:ext cx="1181120" cy="1101175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21"/>
          <p:cNvSpPr txBox="1"/>
          <p:nvPr/>
        </p:nvSpPr>
        <p:spPr>
          <a:xfrm>
            <a:off x="2381945" y="4079976"/>
            <a:ext cx="733428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Char char="-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 exercises in the Activity book (page 22).</a:t>
            </a:r>
            <a:endParaRPr dirty="0"/>
          </a:p>
        </p:txBody>
      </p:sp>
      <p:sp>
        <p:nvSpPr>
          <p:cNvPr id="437" name="Google Shape;437;p21"/>
          <p:cNvSpPr txBox="1"/>
          <p:nvPr/>
        </p:nvSpPr>
        <p:spPr>
          <a:xfrm>
            <a:off x="2353216" y="6253287"/>
            <a:ext cx="760655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-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Check answers in the Teacher’s book (page </a:t>
            </a: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50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 or Active Teach.</a:t>
            </a:r>
            <a:endParaRPr/>
          </a:p>
        </p:txBody>
      </p:sp>
      <p:sp>
        <p:nvSpPr>
          <p:cNvPr id="438" name="Google Shape;438;p21"/>
          <p:cNvSpPr txBox="1"/>
          <p:nvPr/>
        </p:nvSpPr>
        <p:spPr>
          <a:xfrm>
            <a:off x="3129965" y="3385826"/>
            <a:ext cx="60530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Char char="-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Review vocabulary and grammar.</a:t>
            </a:r>
            <a:endParaRPr/>
          </a:p>
        </p:txBody>
      </p:sp>
      <p:pic>
        <p:nvPicPr>
          <p:cNvPr id="439" name="Google Shape;43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43342" y="1175286"/>
            <a:ext cx="7226300" cy="17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21"/>
          <p:cNvPicPr preferRelativeResize="0"/>
          <p:nvPr/>
        </p:nvPicPr>
        <p:blipFill rotWithShape="1">
          <a:blip r:embed="rId5">
            <a:alphaModFix/>
          </a:blip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22"/>
          <p:cNvPicPr preferRelativeResize="0"/>
          <p:nvPr/>
        </p:nvPicPr>
        <p:blipFill rotWithShape="1">
          <a:blip r:embed="rId3">
            <a:alphaModFix/>
          </a:blip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22"/>
          <p:cNvSpPr/>
          <p:nvPr/>
        </p:nvSpPr>
        <p:spPr>
          <a:xfrm>
            <a:off x="5722647" y="1128712"/>
            <a:ext cx="4985342" cy="421481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22"/>
          <p:cNvSpPr txBox="1"/>
          <p:nvPr/>
        </p:nvSpPr>
        <p:spPr>
          <a:xfrm>
            <a:off x="6035802" y="2337465"/>
            <a:ext cx="4379785" cy="1569620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-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use the structures: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Can I have two bottles of water?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Sure. Anything else?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I’d like a box of cereal, please.</a:t>
            </a:r>
            <a:endParaRPr/>
          </a:p>
        </p:txBody>
      </p:sp>
      <p:sp>
        <p:nvSpPr>
          <p:cNvPr id="448" name="Google Shape;448;p22"/>
          <p:cNvSpPr txBox="1"/>
          <p:nvPr/>
        </p:nvSpPr>
        <p:spPr>
          <a:xfrm>
            <a:off x="6035801" y="4035571"/>
            <a:ext cx="4379785" cy="461665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PB p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.27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22"/>
          <p:cNvSpPr txBox="1"/>
          <p:nvPr/>
        </p:nvSpPr>
        <p:spPr>
          <a:xfrm>
            <a:off x="6061823" y="4625722"/>
            <a:ext cx="4353763" cy="461665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AB p.22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22"/>
          <p:cNvSpPr txBox="1"/>
          <p:nvPr/>
        </p:nvSpPr>
        <p:spPr>
          <a:xfrm>
            <a:off x="6061823" y="1327156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UNIT 2</a:t>
            </a:r>
            <a:r>
              <a:rPr lang="en-US" sz="2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Lesson 5B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22"/>
          <p:cNvSpPr txBox="1"/>
          <p:nvPr/>
        </p:nvSpPr>
        <p:spPr>
          <a:xfrm>
            <a:off x="6678789" y="1804190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We’ve learned…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0141" y="651320"/>
            <a:ext cx="3748638" cy="5141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 ACTIVITY</a:t>
            </a:r>
            <a:endParaRPr/>
          </a:p>
        </p:txBody>
      </p:sp>
      <p:sp>
        <p:nvSpPr>
          <p:cNvPr id="108" name="Google Shape;108;p3"/>
          <p:cNvSpPr/>
          <p:nvPr/>
        </p:nvSpPr>
        <p:spPr>
          <a:xfrm>
            <a:off x="1800225" y="1814513"/>
            <a:ext cx="8701088" cy="3554149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1885961" y="1995584"/>
            <a:ext cx="8420077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Divide the class into groups of 4. Invite each member of each team to stand up and join in the activity.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teacher shows 8 pictures on the slide. Students look carefully and then, they close their eyes. 2 pictures will disappear. 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open their eyes and raise their hands to get a chance to say the names of 2 pictures. 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fastest student with the correct answer receives 2 points. 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3"/>
          <p:cNvPicPr preferRelativeResize="0"/>
          <p:nvPr/>
        </p:nvPicPr>
        <p:blipFill rotWithShape="1">
          <a:blip r:embed="rId3">
            <a:alphaModFix/>
          </a:blip>
          <a:srcRect l="16442" r="15060"/>
          <a:stretch/>
        </p:blipFill>
        <p:spPr>
          <a:xfrm>
            <a:off x="10668329" y="0"/>
            <a:ext cx="1415665" cy="146045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"/>
          <p:cNvSpPr txBox="1"/>
          <p:nvPr/>
        </p:nvSpPr>
        <p:spPr>
          <a:xfrm>
            <a:off x="884882" y="1016092"/>
            <a:ext cx="1005916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F88438"/>
                </a:solidFill>
                <a:latin typeface="Carter One"/>
                <a:ea typeface="Carter One"/>
                <a:cs typeface="Carter One"/>
                <a:sym typeface="Carter One"/>
              </a:rPr>
              <a:t>Activity:  WHAT PICTURES ARE MISSING?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 ACTIVITY</a:t>
            </a:r>
            <a:endParaRPr/>
          </a:p>
        </p:txBody>
      </p:sp>
      <p:pic>
        <p:nvPicPr>
          <p:cNvPr id="117" name="Google Shape;11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4258" y="1004436"/>
            <a:ext cx="1992599" cy="2358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31014" y="1020411"/>
            <a:ext cx="1589987" cy="2342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7366" y="797932"/>
            <a:ext cx="3021985" cy="25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89860" y="976191"/>
            <a:ext cx="2880645" cy="2467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93536" y="3521372"/>
            <a:ext cx="1635588" cy="2296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5545" y="3557450"/>
            <a:ext cx="3030870" cy="2296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75022" y="3557449"/>
            <a:ext cx="3140650" cy="2223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784279" y="3557448"/>
            <a:ext cx="3123182" cy="2223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 ACTIVITY</a:t>
            </a:r>
            <a:endParaRPr/>
          </a:p>
        </p:txBody>
      </p:sp>
      <p:pic>
        <p:nvPicPr>
          <p:cNvPr id="130" name="Google Shape;13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4258" y="1004436"/>
            <a:ext cx="1992599" cy="2358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31014" y="1020411"/>
            <a:ext cx="1589987" cy="2342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7366" y="797932"/>
            <a:ext cx="3021985" cy="25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89860" y="976191"/>
            <a:ext cx="2880645" cy="2467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93536" y="3521372"/>
            <a:ext cx="1635588" cy="2296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5545" y="3557450"/>
            <a:ext cx="3030870" cy="2296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75022" y="3557449"/>
            <a:ext cx="3140650" cy="2223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784279" y="3557448"/>
            <a:ext cx="3123182" cy="2223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 ACTIVITY</a:t>
            </a:r>
            <a:endParaRPr/>
          </a:p>
        </p:txBody>
      </p:sp>
      <p:pic>
        <p:nvPicPr>
          <p:cNvPr id="143" name="Google Shape;14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6836" y="3414573"/>
            <a:ext cx="1992599" cy="2358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2876" y="3391680"/>
            <a:ext cx="1589987" cy="2342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91699" y="670723"/>
            <a:ext cx="3021985" cy="25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5770" y="832655"/>
            <a:ext cx="2880645" cy="2467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30641" y="878979"/>
            <a:ext cx="1742271" cy="2445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95010" y="878980"/>
            <a:ext cx="3366026" cy="2550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265944" y="3391680"/>
            <a:ext cx="3383477" cy="2395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364464" y="3429000"/>
            <a:ext cx="3364660" cy="2395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 ACTIVITY</a:t>
            </a:r>
            <a:endParaRPr/>
          </a:p>
        </p:txBody>
      </p:sp>
      <p:pic>
        <p:nvPicPr>
          <p:cNvPr id="156" name="Google Shape;15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25874" y="3429000"/>
            <a:ext cx="1992599" cy="2358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2876" y="3391680"/>
            <a:ext cx="1589987" cy="2342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27160" y="3215843"/>
            <a:ext cx="3021985" cy="25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5770" y="832655"/>
            <a:ext cx="2880645" cy="2467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287803" y="878979"/>
            <a:ext cx="1742271" cy="2445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30646" y="3429000"/>
            <a:ext cx="3366026" cy="2550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842856" y="878980"/>
            <a:ext cx="3383477" cy="2395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16727" y="878979"/>
            <a:ext cx="3364660" cy="2395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 ACTIVITY</a:t>
            </a:r>
            <a:endParaRPr/>
          </a:p>
        </p:txBody>
      </p:sp>
      <p:pic>
        <p:nvPicPr>
          <p:cNvPr id="169" name="Google Shape;16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84543" y="833303"/>
            <a:ext cx="2013154" cy="2382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49726" y="3411886"/>
            <a:ext cx="1589987" cy="2342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89947" y="3181018"/>
            <a:ext cx="3021985" cy="25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57553" y="772067"/>
            <a:ext cx="2880645" cy="2467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3821" y="3361919"/>
            <a:ext cx="1742271" cy="2445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966" y="826909"/>
            <a:ext cx="3366026" cy="2550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686736" y="3411886"/>
            <a:ext cx="3383477" cy="2395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46548" y="833303"/>
            <a:ext cx="3364660" cy="2395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VOCABULARY - REVIEW</a:t>
            </a:r>
            <a:endParaRPr/>
          </a:p>
        </p:txBody>
      </p:sp>
      <p:sp>
        <p:nvSpPr>
          <p:cNvPr id="182" name="Google Shape;182;p9"/>
          <p:cNvSpPr txBox="1"/>
          <p:nvPr/>
        </p:nvSpPr>
        <p:spPr>
          <a:xfrm>
            <a:off x="1585256" y="5657671"/>
            <a:ext cx="963293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Put students into pairs. Each pair takes out a sheet of paper.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look at 8 phrases with blanks on the slide and write the correct word for each blank.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 finishing, students raise their papers to check. The 5 first pairs with the correct answer receive 2 points.  </a:t>
            </a:r>
            <a:endParaRPr/>
          </a:p>
        </p:txBody>
      </p:sp>
      <p:sp>
        <p:nvSpPr>
          <p:cNvPr id="183" name="Google Shape;183;p9"/>
          <p:cNvSpPr/>
          <p:nvPr/>
        </p:nvSpPr>
        <p:spPr>
          <a:xfrm>
            <a:off x="947737" y="756888"/>
            <a:ext cx="4850833" cy="857250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a can of …………..</a:t>
            </a:r>
            <a:endParaRPr/>
          </a:p>
        </p:txBody>
      </p:sp>
      <p:sp>
        <p:nvSpPr>
          <p:cNvPr id="184" name="Google Shape;184;p9"/>
          <p:cNvSpPr/>
          <p:nvPr/>
        </p:nvSpPr>
        <p:spPr>
          <a:xfrm>
            <a:off x="947738" y="1783547"/>
            <a:ext cx="4850832" cy="857250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a bowl of ………...</a:t>
            </a:r>
            <a:endParaRPr/>
          </a:p>
        </p:txBody>
      </p:sp>
      <p:sp>
        <p:nvSpPr>
          <p:cNvPr id="185" name="Google Shape;185;p9"/>
          <p:cNvSpPr/>
          <p:nvPr/>
        </p:nvSpPr>
        <p:spPr>
          <a:xfrm>
            <a:off x="947737" y="2843906"/>
            <a:ext cx="4850833" cy="857250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a cup of ……………</a:t>
            </a:r>
            <a:endParaRPr/>
          </a:p>
        </p:txBody>
      </p:sp>
      <p:sp>
        <p:nvSpPr>
          <p:cNvPr id="186" name="Google Shape;186;p9"/>
          <p:cNvSpPr/>
          <p:nvPr/>
        </p:nvSpPr>
        <p:spPr>
          <a:xfrm>
            <a:off x="947737" y="3887201"/>
            <a:ext cx="4850832" cy="857250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a bottle of …………</a:t>
            </a:r>
            <a:endParaRPr/>
          </a:p>
        </p:txBody>
      </p:sp>
      <p:sp>
        <p:nvSpPr>
          <p:cNvPr id="187" name="Google Shape;187;p9"/>
          <p:cNvSpPr/>
          <p:nvPr/>
        </p:nvSpPr>
        <p:spPr>
          <a:xfrm>
            <a:off x="6546909" y="756888"/>
            <a:ext cx="4850832" cy="857250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a box of …………</a:t>
            </a:r>
            <a:endParaRPr/>
          </a:p>
        </p:txBody>
      </p:sp>
      <p:sp>
        <p:nvSpPr>
          <p:cNvPr id="188" name="Google Shape;188;p9"/>
          <p:cNvSpPr/>
          <p:nvPr/>
        </p:nvSpPr>
        <p:spPr>
          <a:xfrm>
            <a:off x="6520837" y="1769130"/>
            <a:ext cx="5223488" cy="857250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 a plate of ………………..</a:t>
            </a:r>
            <a:endParaRPr/>
          </a:p>
        </p:txBody>
      </p:sp>
      <p:sp>
        <p:nvSpPr>
          <p:cNvPr id="189" name="Google Shape;189;p9"/>
          <p:cNvSpPr/>
          <p:nvPr/>
        </p:nvSpPr>
        <p:spPr>
          <a:xfrm>
            <a:off x="6520837" y="2829489"/>
            <a:ext cx="4850832" cy="857250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 a bag of …………</a:t>
            </a:r>
            <a:endParaRPr/>
          </a:p>
        </p:txBody>
      </p:sp>
      <p:sp>
        <p:nvSpPr>
          <p:cNvPr id="190" name="Google Shape;190;p9"/>
          <p:cNvSpPr/>
          <p:nvPr/>
        </p:nvSpPr>
        <p:spPr>
          <a:xfrm>
            <a:off x="6520837" y="3902458"/>
            <a:ext cx="4850832" cy="857250"/>
          </a:xfrm>
          <a:prstGeom prst="roundRect">
            <a:avLst>
              <a:gd name="adj" fmla="val 16667"/>
            </a:avLst>
          </a:prstGeom>
          <a:solidFill>
            <a:srgbClr val="F7CAA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 a glass of …………</a:t>
            </a:r>
            <a:endParaRPr/>
          </a:p>
        </p:txBody>
      </p:sp>
      <p:sp>
        <p:nvSpPr>
          <p:cNvPr id="191" name="Google Shape;191;p9"/>
          <p:cNvSpPr/>
          <p:nvPr/>
        </p:nvSpPr>
        <p:spPr>
          <a:xfrm>
            <a:off x="4935139" y="5004814"/>
            <a:ext cx="2321722" cy="65042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ANSWER</a:t>
            </a:r>
            <a:endParaRPr sz="3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9"/>
          <p:cNvSpPr txBox="1"/>
          <p:nvPr/>
        </p:nvSpPr>
        <p:spPr>
          <a:xfrm>
            <a:off x="3521984" y="817829"/>
            <a:ext cx="227658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lemonade</a:t>
            </a:r>
            <a:endParaRPr dirty="0"/>
          </a:p>
        </p:txBody>
      </p:sp>
      <p:sp>
        <p:nvSpPr>
          <p:cNvPr id="193" name="Google Shape;193;p9"/>
          <p:cNvSpPr txBox="1"/>
          <p:nvPr/>
        </p:nvSpPr>
        <p:spPr>
          <a:xfrm>
            <a:off x="3876565" y="1825727"/>
            <a:ext cx="119455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soup</a:t>
            </a:r>
            <a:endParaRPr/>
          </a:p>
        </p:txBody>
      </p:sp>
      <p:sp>
        <p:nvSpPr>
          <p:cNvPr id="194" name="Google Shape;194;p9"/>
          <p:cNvSpPr txBox="1"/>
          <p:nvPr/>
        </p:nvSpPr>
        <p:spPr>
          <a:xfrm>
            <a:off x="3597192" y="2904435"/>
            <a:ext cx="176732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coffee</a:t>
            </a:r>
            <a:endParaRPr/>
          </a:p>
        </p:txBody>
      </p:sp>
      <p:sp>
        <p:nvSpPr>
          <p:cNvPr id="195" name="Google Shape;195;p9"/>
          <p:cNvSpPr txBox="1"/>
          <p:nvPr/>
        </p:nvSpPr>
        <p:spPr>
          <a:xfrm>
            <a:off x="3977603" y="3925613"/>
            <a:ext cx="160379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dirty="0"/>
          </a:p>
        </p:txBody>
      </p:sp>
      <p:sp>
        <p:nvSpPr>
          <p:cNvPr id="196" name="Google Shape;196;p9"/>
          <p:cNvSpPr txBox="1"/>
          <p:nvPr/>
        </p:nvSpPr>
        <p:spPr>
          <a:xfrm>
            <a:off x="9322416" y="805653"/>
            <a:ext cx="144590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cereal</a:t>
            </a:r>
            <a:endParaRPr/>
          </a:p>
        </p:txBody>
      </p:sp>
      <p:sp>
        <p:nvSpPr>
          <p:cNvPr id="197" name="Google Shape;197;p9"/>
          <p:cNvSpPr txBox="1"/>
          <p:nvPr/>
        </p:nvSpPr>
        <p:spPr>
          <a:xfrm>
            <a:off x="9104568" y="1804215"/>
            <a:ext cx="259398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sandwiches</a:t>
            </a:r>
            <a:endParaRPr/>
          </a:p>
        </p:txBody>
      </p:sp>
      <p:sp>
        <p:nvSpPr>
          <p:cNvPr id="198" name="Google Shape;198;p9"/>
          <p:cNvSpPr txBox="1"/>
          <p:nvPr/>
        </p:nvSpPr>
        <p:spPr>
          <a:xfrm>
            <a:off x="9322416" y="2904171"/>
            <a:ext cx="107914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fruit</a:t>
            </a:r>
            <a:endParaRPr/>
          </a:p>
        </p:txBody>
      </p:sp>
      <p:sp>
        <p:nvSpPr>
          <p:cNvPr id="199" name="Google Shape;199;p9"/>
          <p:cNvSpPr txBox="1"/>
          <p:nvPr/>
        </p:nvSpPr>
        <p:spPr>
          <a:xfrm>
            <a:off x="9505799" y="3961883"/>
            <a:ext cx="106150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milk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830</Words>
  <Application>Microsoft Macintosh PowerPoint</Application>
  <PresentationFormat>Widescreen</PresentationFormat>
  <Paragraphs>134</Paragraphs>
  <Slides>22</Slides>
  <Notes>22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Calibri</vt:lpstr>
      <vt:lpstr>Arial</vt:lpstr>
      <vt:lpstr>Carter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lenguyennhatha@outlook.com</cp:lastModifiedBy>
  <cp:revision>2</cp:revision>
  <dcterms:created xsi:type="dcterms:W3CDTF">2023-11-28T02:26:41Z</dcterms:created>
  <dcterms:modified xsi:type="dcterms:W3CDTF">2024-07-11T07:43:22Z</dcterms:modified>
</cp:coreProperties>
</file>