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5"/>
  </p:notesMasterIdLst>
  <p:sldIdLst>
    <p:sldId id="256" r:id="rId2"/>
    <p:sldId id="266" r:id="rId3"/>
    <p:sldId id="267" r:id="rId4"/>
    <p:sldId id="303" r:id="rId5"/>
    <p:sldId id="304" r:id="rId6"/>
    <p:sldId id="305" r:id="rId7"/>
    <p:sldId id="307" r:id="rId8"/>
    <p:sldId id="310" r:id="rId9"/>
    <p:sldId id="306" r:id="rId10"/>
    <p:sldId id="308" r:id="rId11"/>
    <p:sldId id="309" r:id="rId12"/>
    <p:sldId id="312" r:id="rId13"/>
    <p:sldId id="313" r:id="rId14"/>
    <p:sldId id="311" r:id="rId15"/>
    <p:sldId id="314" r:id="rId16"/>
    <p:sldId id="315" r:id="rId17"/>
    <p:sldId id="316" r:id="rId18"/>
    <p:sldId id="317" r:id="rId19"/>
    <p:sldId id="318" r:id="rId20"/>
    <p:sldId id="319" r:id="rId21"/>
    <p:sldId id="320" r:id="rId22"/>
    <p:sldId id="302" r:id="rId23"/>
    <p:sldId id="301" r:id="rId24"/>
  </p:sldIdLst>
  <p:sldSz cx="12192000" cy="6858000"/>
  <p:notesSz cx="6858000" cy="9144000"/>
  <p:defaultTextStyle>
    <a:defPPr>
      <a:defRPr lang="en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88438"/>
    <a:srgbClr val="F78437"/>
    <a:srgbClr val="D679F4"/>
    <a:srgbClr val="F7F732"/>
    <a:srgbClr val="36A1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7440"/>
    <p:restoredTop sz="95118"/>
  </p:normalViewPr>
  <p:slideViewPr>
    <p:cSldViewPr snapToGrid="0" snapToObjects="1">
      <p:cViewPr varScale="1">
        <p:scale>
          <a:sx n="41" d="100"/>
          <a:sy n="41" d="100"/>
        </p:scale>
        <p:origin x="67" y="9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7F190F-CF1C-D743-AA03-9B9A64FBF378}" type="datetimeFigureOut">
              <a:rPr lang="en-VN" smtClean="0"/>
              <a:t>08/04/2024</a:t>
            </a:fld>
            <a:endParaRPr lang="en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02262E-8BC2-3047-8B56-B0F59C191323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031799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F42B71-D28B-1C42-BA8C-5D07633D4B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3B53218-2A88-1849-9326-6485B3864C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A43933-8003-8A41-B962-8E4E70E5BB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56345-128C-994A-923E-DC503EB6F2DE}" type="datetimeFigureOut">
              <a:rPr lang="en-VN" smtClean="0"/>
              <a:t>08/04/2024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4D2DA6-657E-E942-85AA-6C4CABA7CD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61084-ABB7-5045-9553-3138A76B29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8A462-1078-974E-9411-14989EDF0743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9013868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EDFAF8-0A65-3141-AB8B-A7EB589331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DEB3443-BC0C-0F47-A913-0C526ADB96B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C3F0BA-4597-6840-AE53-A165501761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56345-128C-994A-923E-DC503EB6F2DE}" type="datetimeFigureOut">
              <a:rPr lang="en-VN" smtClean="0"/>
              <a:t>08/04/2024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7169E4-3054-E64E-9DB9-1360B11CCD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6F149C-876D-5A47-9A87-25EDCCFC13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8A462-1078-974E-9411-14989EDF0743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0015150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529D083-0B8A-9246-AE1D-7C301F0B95C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8FB21D4-4C92-A942-9E3D-D362D860255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C7B798-DDFE-0945-9D1D-0374F97E97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56345-128C-994A-923E-DC503EB6F2DE}" type="datetimeFigureOut">
              <a:rPr lang="en-VN" smtClean="0"/>
              <a:t>08/04/2024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7784C8-E921-B646-BD32-73256EC678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FF9E25-D7B7-644D-974E-D8C13EA4B4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8A462-1078-974E-9411-14989EDF0743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8659766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B608CF-7CAC-0243-85BB-6FAA0FE42C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C01184-B1C9-C84A-AC28-64088836F0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568A50-A310-8E44-9B95-6755587AA8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56345-128C-994A-923E-DC503EB6F2DE}" type="datetimeFigureOut">
              <a:rPr lang="en-VN" smtClean="0"/>
              <a:t>08/04/2024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1D914-245C-B447-937B-4DDA91C9FF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FE0253-5905-FE41-BD94-4EA65B410E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8A462-1078-974E-9411-14989EDF0743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1352412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367512-800C-3B4D-8F3E-00541DCE9D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036E75-8DF7-3844-951E-2A1965A528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5033B8-035B-AB41-93F5-48166DC898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56345-128C-994A-923E-DC503EB6F2DE}" type="datetimeFigureOut">
              <a:rPr lang="en-VN" smtClean="0"/>
              <a:t>08/04/2024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5AC78A-2609-AF49-AD54-0465CD5345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8A969B-6FEA-6C44-B10E-BD5797B630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8A462-1078-974E-9411-14989EDF0743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9590963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9E94D6-F8D3-CF44-B5AF-F606F08A30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2F3439-00AC-4949-8F93-482DA808748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FC9940C-5FCA-9F41-98B8-6DEDCBA4FE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59073DD-1134-574B-AE73-78B58AB97F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56345-128C-994A-923E-DC503EB6F2DE}" type="datetimeFigureOut">
              <a:rPr lang="en-VN" smtClean="0"/>
              <a:t>08/04/2024</a:t>
            </a:fld>
            <a:endParaRPr lang="en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EA4FE18-C5D6-9D4E-BF10-D695A6F3D1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E260C4-BB28-3541-8B96-BB48EC6C3F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8A462-1078-974E-9411-14989EDF0743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0176079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499B51-12B1-4740-9770-A28EBCA600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787EDD-F2E9-5E44-9698-EBABAF8849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33E509C-BDA3-804D-B909-E6D023451D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021C67D-CCFD-1B4C-B834-9E4C39EF5AD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32BC66-3FFE-4841-9A81-4C17E6AAA78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4AAFB3E-75C6-1E43-A929-9303D38844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56345-128C-994A-923E-DC503EB6F2DE}" type="datetimeFigureOut">
              <a:rPr lang="en-VN" smtClean="0"/>
              <a:t>08/04/2024</a:t>
            </a:fld>
            <a:endParaRPr lang="en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37D531E-9A71-8549-876B-8BEFC36D19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C9DDB24-3E2E-C340-9627-637BFF4A5A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8A462-1078-974E-9411-14989EDF0743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6377030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DF8B9F-E924-654F-AAE8-74AA673FA1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512CD5E-B4EF-FB47-8398-BBF8BED1D4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56345-128C-994A-923E-DC503EB6F2DE}" type="datetimeFigureOut">
              <a:rPr lang="en-VN" smtClean="0"/>
              <a:t>08/04/2024</a:t>
            </a:fld>
            <a:endParaRPr lang="en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4AEC918-2BA0-174A-A7FE-3310BF2FC0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0A3B8A6-28C6-FC45-908E-586EED32C0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8A462-1078-974E-9411-14989EDF0743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4729585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9E6C021-BC14-F543-BEA8-3ECBA6BF2E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56345-128C-994A-923E-DC503EB6F2DE}" type="datetimeFigureOut">
              <a:rPr lang="en-VN" smtClean="0"/>
              <a:t>08/04/2024</a:t>
            </a:fld>
            <a:endParaRPr lang="en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DFABC50-41AC-7C47-9711-C9DEB4E85E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D3A2FF-B620-924C-8C2F-7A6E137AF3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8A462-1078-974E-9411-14989EDF0743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6087100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4F4888-6F32-6A44-8215-FFA8AD8C4C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4B6429-66EB-EE43-BC52-1E4BB47951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A190DFD-051B-E84B-B9D5-E7ABA398ED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903EE3C-E4B0-2E49-BBBD-A963A117B3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56345-128C-994A-923E-DC503EB6F2DE}" type="datetimeFigureOut">
              <a:rPr lang="en-VN" smtClean="0"/>
              <a:t>08/04/2024</a:t>
            </a:fld>
            <a:endParaRPr lang="en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F7A4ED-DE07-0542-9F05-FCB0E0CE81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476CA77-CEB9-F445-8A43-430AAA7C6C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8A462-1078-974E-9411-14989EDF0743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6380751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243421-1800-914B-9777-E7EF01B684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75B7EF7-EF9A-5945-AD2C-6012BE24441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2F5E80-212C-E144-A728-5CE570A9B0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953433-6B63-0649-B8F9-B86A84E8B1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56345-128C-994A-923E-DC503EB6F2DE}" type="datetimeFigureOut">
              <a:rPr lang="en-VN" smtClean="0"/>
              <a:t>08/04/2024</a:t>
            </a:fld>
            <a:endParaRPr lang="en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942F6C-E31A-CF47-9888-944E416768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909B252-186F-EF45-8BA3-97414DBB2D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8A462-1078-974E-9411-14989EDF0743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5527676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F859B08-B414-FE42-8E47-67143C8F63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C91514-C9A6-2340-B3B1-FD6DCC33F6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2ABC3F-3629-C647-87B6-EEEC1F6BD6F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956345-128C-994A-923E-DC503EB6F2DE}" type="datetimeFigureOut">
              <a:rPr lang="en-VN" smtClean="0"/>
              <a:t>08/04/2024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3CC94B-BF89-F34A-BBC3-1DC2D62C085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2A608F-CE39-1247-9355-A76C7AC812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D8A462-1078-974E-9411-14989EDF0743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42132952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microsoft.com/office/2007/relationships/media" Target="../media/media3.mp3"/><Relationship Id="rId7" Type="http://schemas.openxmlformats.org/officeDocument/2006/relationships/image" Target="../media/image15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8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.mp3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microsoft.com/office/2007/relationships/media" Target="../media/media5.mp3"/><Relationship Id="rId7" Type="http://schemas.openxmlformats.org/officeDocument/2006/relationships/image" Target="../media/image15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8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5.mp3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audio" Target="../media/media9.mp3"/><Relationship Id="rId13" Type="http://schemas.openxmlformats.org/officeDocument/2006/relationships/slideLayout" Target="../slideLayouts/slideLayout2.xml"/><Relationship Id="rId3" Type="http://schemas.microsoft.com/office/2007/relationships/media" Target="../media/media7.mp3"/><Relationship Id="rId7" Type="http://schemas.microsoft.com/office/2007/relationships/media" Target="../media/media9.mp3"/><Relationship Id="rId12" Type="http://schemas.openxmlformats.org/officeDocument/2006/relationships/audio" Target="../media/media11.mp3"/><Relationship Id="rId2" Type="http://schemas.openxmlformats.org/officeDocument/2006/relationships/audio" Target="../media/media6.m4a"/><Relationship Id="rId16" Type="http://schemas.openxmlformats.org/officeDocument/2006/relationships/image" Target="../media/image16.png"/><Relationship Id="rId1" Type="http://schemas.microsoft.com/office/2007/relationships/media" Target="../media/media6.m4a"/><Relationship Id="rId6" Type="http://schemas.openxmlformats.org/officeDocument/2006/relationships/audio" Target="../media/media8.mp3"/><Relationship Id="rId11" Type="http://schemas.microsoft.com/office/2007/relationships/media" Target="../media/media11.mp3"/><Relationship Id="rId5" Type="http://schemas.microsoft.com/office/2007/relationships/media" Target="../media/media8.mp3"/><Relationship Id="rId15" Type="http://schemas.openxmlformats.org/officeDocument/2006/relationships/image" Target="../media/image15.png"/><Relationship Id="rId10" Type="http://schemas.openxmlformats.org/officeDocument/2006/relationships/audio" Target="../media/media10.mp3"/><Relationship Id="rId4" Type="http://schemas.openxmlformats.org/officeDocument/2006/relationships/audio" Target="../media/media7.mp3"/><Relationship Id="rId9" Type="http://schemas.microsoft.com/office/2007/relationships/media" Target="../media/media10.mp3"/><Relationship Id="rId14" Type="http://schemas.openxmlformats.org/officeDocument/2006/relationships/image" Target="../media/image8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996EFD3A-3CA5-DE4C-9EDF-C318732F5AE6}"/>
              </a:ext>
            </a:extLst>
          </p:cNvPr>
          <p:cNvSpPr/>
          <p:nvPr/>
        </p:nvSpPr>
        <p:spPr>
          <a:xfrm>
            <a:off x="1857376" y="2306791"/>
            <a:ext cx="8643938" cy="2114550"/>
          </a:xfrm>
          <a:prstGeom prst="roundRect">
            <a:avLst/>
          </a:prstGeom>
          <a:solidFill>
            <a:srgbClr val="E2F3DB"/>
          </a:solidFill>
          <a:ln w="28575">
            <a:solidFill>
              <a:srgbClr val="BD41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7030A0"/>
                </a:solidFill>
              </a:rPr>
              <a:t>UNIT 2 – PICNIC TIME!</a:t>
            </a:r>
          </a:p>
          <a:p>
            <a:pPr algn="ctr"/>
            <a:r>
              <a:rPr lang="en-US" sz="4400" b="1" dirty="0">
                <a:solidFill>
                  <a:srgbClr val="7030A0"/>
                </a:solidFill>
              </a:rPr>
              <a:t>Lesson 8 – Project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A52F57D-A8FA-A340-ABF5-15DB1A6EBD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20805" y="3493934"/>
            <a:ext cx="4964243" cy="349582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0611C78-39BB-A84A-971F-0072A58A800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442" r="15060"/>
          <a:stretch/>
        </p:blipFill>
        <p:spPr>
          <a:xfrm>
            <a:off x="9072563" y="3711102"/>
            <a:ext cx="2943224" cy="3036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16157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81;p15">
            <a:extLst>
              <a:ext uri="{FF2B5EF4-FFF2-40B4-BE49-F238E27FC236}">
                <a16:creationId xmlns:a16="http://schemas.microsoft.com/office/drawing/2014/main" id="{84E0C1A0-A252-5F41-91F5-A7904921180E}"/>
              </a:ext>
            </a:extLst>
          </p:cNvPr>
          <p:cNvSpPr txBox="1">
            <a:spLocks/>
          </p:cNvSpPr>
          <p:nvPr/>
        </p:nvSpPr>
        <p:spPr>
          <a:xfrm>
            <a:off x="150871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PUPILS’ BOOK p.31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7781A5B-65D9-B748-8BC0-9F9371842C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3968" y="674865"/>
            <a:ext cx="9644063" cy="5087751"/>
          </a:xfrm>
          <a:prstGeom prst="rect">
            <a:avLst/>
          </a:prstGeom>
        </p:spPr>
      </p:pic>
      <p:sp>
        <p:nvSpPr>
          <p:cNvPr id="9" name="Rectangle: Rounded Corners 13">
            <a:extLst>
              <a:ext uri="{FF2B5EF4-FFF2-40B4-BE49-F238E27FC236}">
                <a16:creationId xmlns:a16="http://schemas.microsoft.com/office/drawing/2014/main" id="{EA94CFA8-26BB-924F-94B1-191B885A26E6}"/>
              </a:ext>
            </a:extLst>
          </p:cNvPr>
          <p:cNvSpPr/>
          <p:nvPr/>
        </p:nvSpPr>
        <p:spPr>
          <a:xfrm>
            <a:off x="4988715" y="5437402"/>
            <a:ext cx="1912148" cy="650428"/>
          </a:xfrm>
          <a:prstGeom prst="roundRect">
            <a:avLst/>
          </a:prstGeom>
          <a:solidFill>
            <a:srgbClr val="C00000"/>
          </a:solidFill>
          <a:ln w="38100" cap="flat" cmpd="sng" algn="ctr">
            <a:solidFill>
              <a:srgbClr val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SG" sz="3200" b="1" kern="0" dirty="0">
                <a:solidFill>
                  <a:srgbClr val="FFFFFF"/>
                </a:solidFill>
                <a:sym typeface="Arial"/>
              </a:rPr>
              <a:t>ANSWER</a:t>
            </a:r>
            <a:endParaRPr kumimoji="0" lang="en-SG" sz="32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sym typeface="Arial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04E08B2-187B-124B-9073-6A19B3E32C50}"/>
              </a:ext>
            </a:extLst>
          </p:cNvPr>
          <p:cNvSpPr txBox="1"/>
          <p:nvPr/>
        </p:nvSpPr>
        <p:spPr>
          <a:xfrm>
            <a:off x="1605394" y="6089185"/>
            <a:ext cx="885305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Have students open their books and read the text again. Students read and choose which ingredient is not in the recipe. Then, they circle the word.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Show the answer to check.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5A119D58-B58C-A448-855E-10A61AD0443F}"/>
              </a:ext>
            </a:extLst>
          </p:cNvPr>
          <p:cNvSpPr/>
          <p:nvPr/>
        </p:nvSpPr>
        <p:spPr>
          <a:xfrm>
            <a:off x="2771774" y="1285875"/>
            <a:ext cx="500063" cy="35718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831944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81;p15">
            <a:extLst>
              <a:ext uri="{FF2B5EF4-FFF2-40B4-BE49-F238E27FC236}">
                <a16:creationId xmlns:a16="http://schemas.microsoft.com/office/drawing/2014/main" id="{84E0C1A0-A252-5F41-91F5-A7904921180E}"/>
              </a:ext>
            </a:extLst>
          </p:cNvPr>
          <p:cNvSpPr txBox="1">
            <a:spLocks/>
          </p:cNvSpPr>
          <p:nvPr/>
        </p:nvSpPr>
        <p:spPr>
          <a:xfrm>
            <a:off x="150871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PUPILS’ BOOK p.31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FFC56B9-3198-3743-AD62-2DE9C54DE71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847" t="14762" r="21574" b="45849"/>
          <a:stretch/>
        </p:blipFill>
        <p:spPr>
          <a:xfrm>
            <a:off x="2324447" y="1536792"/>
            <a:ext cx="7536309" cy="2106397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20AE04F-4061-4C48-9C5F-E047342CA1D4}"/>
              </a:ext>
            </a:extLst>
          </p:cNvPr>
          <p:cNvSpPr txBox="1"/>
          <p:nvPr/>
        </p:nvSpPr>
        <p:spPr>
          <a:xfrm>
            <a:off x="2324447" y="780638"/>
            <a:ext cx="7696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4000" dirty="0">
                <a:solidFill>
                  <a:schemeClr val="accent2"/>
                </a:solidFill>
                <a:latin typeface="Carter One" panose="03080802040405060005" pitchFamily="66" charset="77"/>
                <a:ea typeface="Carter One" panose="03080802040405060005" pitchFamily="66" charset="77"/>
              </a:rPr>
              <a:t>Activity: MAKE YOUR RECIPE</a:t>
            </a:r>
          </a:p>
        </p:txBody>
      </p:sp>
      <p:sp>
        <p:nvSpPr>
          <p:cNvPr id="13" name="Rectangle: Rounded Corners 6">
            <a:extLst>
              <a:ext uri="{FF2B5EF4-FFF2-40B4-BE49-F238E27FC236}">
                <a16:creationId xmlns:a16="http://schemas.microsoft.com/office/drawing/2014/main" id="{164F5F7C-7462-9641-8D32-96172E2841BE}"/>
              </a:ext>
            </a:extLst>
          </p:cNvPr>
          <p:cNvSpPr/>
          <p:nvPr/>
        </p:nvSpPr>
        <p:spPr>
          <a:xfrm>
            <a:off x="1671639" y="3758637"/>
            <a:ext cx="8936830" cy="198493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0CB79F4-99D4-EC4D-8AAE-B574D767A73E}"/>
              </a:ext>
            </a:extLst>
          </p:cNvPr>
          <p:cNvSpPr txBox="1"/>
          <p:nvPr/>
        </p:nvSpPr>
        <p:spPr>
          <a:xfrm>
            <a:off x="1865709" y="3804582"/>
            <a:ext cx="854869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n-US" sz="2400" dirty="0"/>
              <a:t>Put students into groups of 4. Each group takes out a sheet of paper</a:t>
            </a:r>
            <a:r>
              <a:rPr lang="en-VN" sz="2400" dirty="0"/>
              <a:t>. Students in the group discuss and write the answer for each question. </a:t>
            </a:r>
          </a:p>
          <a:p>
            <a:pPr marL="342900" indent="-342900">
              <a:buFontTx/>
              <a:buChar char="-"/>
            </a:pPr>
            <a:r>
              <a:rPr lang="en-VN" sz="2400" dirty="0"/>
              <a:t>Each member takes turns writing the answer. </a:t>
            </a:r>
          </a:p>
          <a:p>
            <a:pPr marL="342900" indent="-342900">
              <a:buFontTx/>
              <a:buChar char="-"/>
            </a:pPr>
            <a:r>
              <a:rPr lang="en-VN" sz="2400" dirty="0"/>
              <a:t>Show the example on the next slide. </a:t>
            </a:r>
          </a:p>
        </p:txBody>
      </p:sp>
    </p:spTree>
    <p:extLst>
      <p:ext uri="{BB962C8B-B14F-4D97-AF65-F5344CB8AC3E}">
        <p14:creationId xmlns:p14="http://schemas.microsoft.com/office/powerpoint/2010/main" val="38158990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81;p15">
            <a:extLst>
              <a:ext uri="{FF2B5EF4-FFF2-40B4-BE49-F238E27FC236}">
                <a16:creationId xmlns:a16="http://schemas.microsoft.com/office/drawing/2014/main" id="{84E0C1A0-A252-5F41-91F5-A7904921180E}"/>
              </a:ext>
            </a:extLst>
          </p:cNvPr>
          <p:cNvSpPr txBox="1">
            <a:spLocks/>
          </p:cNvSpPr>
          <p:nvPr/>
        </p:nvSpPr>
        <p:spPr>
          <a:xfrm>
            <a:off x="150871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PUPILS’ BOOK p.31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20AE04F-4061-4C48-9C5F-E047342CA1D4}"/>
              </a:ext>
            </a:extLst>
          </p:cNvPr>
          <p:cNvSpPr txBox="1"/>
          <p:nvPr/>
        </p:nvSpPr>
        <p:spPr>
          <a:xfrm>
            <a:off x="2445104" y="906628"/>
            <a:ext cx="7696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4000" dirty="0">
                <a:solidFill>
                  <a:schemeClr val="accent2"/>
                </a:solidFill>
                <a:latin typeface="Carter One" panose="03080802040405060005" pitchFamily="66" charset="77"/>
                <a:ea typeface="Carter One" panose="03080802040405060005" pitchFamily="66" charset="77"/>
              </a:rPr>
              <a:t>Activity: MAKE YOUR RECIPE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6859070-67F2-B94E-AAF6-F26B969F957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 l="28482" r="31916"/>
          <a:stretch/>
        </p:blipFill>
        <p:spPr>
          <a:xfrm>
            <a:off x="2234306" y="4306645"/>
            <a:ext cx="1031987" cy="184146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A250E31-AE3F-E444-A2BD-EED9E7A35ED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 l="28482" r="31916"/>
          <a:stretch/>
        </p:blipFill>
        <p:spPr>
          <a:xfrm>
            <a:off x="9121680" y="1516503"/>
            <a:ext cx="1087474" cy="194047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D6444F6-408B-4A41-A1DA-15494BF3C30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 l="28702" t="3322" r="31843" b="2696"/>
          <a:stretch/>
        </p:blipFill>
        <p:spPr>
          <a:xfrm>
            <a:off x="2282491" y="1659807"/>
            <a:ext cx="1031987" cy="173709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F7A267B-084F-2344-8897-A186788F881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 l="28702" t="3322" r="31843" b="2696"/>
          <a:stretch/>
        </p:blipFill>
        <p:spPr>
          <a:xfrm>
            <a:off x="9233819" y="4260565"/>
            <a:ext cx="1058185" cy="178118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7AF315E-964C-D745-8C89-4B630D71797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6709" t="16315" r="25069" b="29982"/>
          <a:stretch/>
        </p:blipFill>
        <p:spPr>
          <a:xfrm>
            <a:off x="3131647" y="1813973"/>
            <a:ext cx="6279607" cy="433413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5" name="Rectangle: Rounded Corners 13">
            <a:extLst>
              <a:ext uri="{FF2B5EF4-FFF2-40B4-BE49-F238E27FC236}">
                <a16:creationId xmlns:a16="http://schemas.microsoft.com/office/drawing/2014/main" id="{C15C3238-4FB3-8A4F-98B4-947CCABD7D38}"/>
              </a:ext>
            </a:extLst>
          </p:cNvPr>
          <p:cNvSpPr/>
          <p:nvPr/>
        </p:nvSpPr>
        <p:spPr>
          <a:xfrm>
            <a:off x="212518" y="3294035"/>
            <a:ext cx="2232586" cy="650428"/>
          </a:xfrm>
          <a:prstGeom prst="roundRect">
            <a:avLst/>
          </a:prstGeom>
          <a:solidFill>
            <a:srgbClr val="C00000"/>
          </a:solidFill>
          <a:ln w="38100" cap="flat" cmpd="sng" algn="ctr">
            <a:solidFill>
              <a:srgbClr val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SG" sz="3600" b="1" kern="0" dirty="0">
                <a:solidFill>
                  <a:srgbClr val="FFFFFF"/>
                </a:solidFill>
                <a:sym typeface="Arial"/>
              </a:rPr>
              <a:t>EXAMPLE</a:t>
            </a:r>
            <a:endParaRPr kumimoji="0" lang="en-SG" sz="36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sym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B76A744-FD18-A545-8E2B-25D91D42A354}"/>
              </a:ext>
            </a:extLst>
          </p:cNvPr>
          <p:cNvSpPr txBox="1"/>
          <p:nvPr/>
        </p:nvSpPr>
        <p:spPr>
          <a:xfrm>
            <a:off x="3451172" y="1965953"/>
            <a:ext cx="39149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600" dirty="0"/>
              <a:t>1. Name of food: </a:t>
            </a:r>
          </a:p>
          <a:p>
            <a:r>
              <a:rPr lang="en-VN" sz="3600" dirty="0">
                <a:solidFill>
                  <a:srgbClr val="FF0000"/>
                </a:solidFill>
              </a:rPr>
              <a:t>Chocolate cupcakes 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196D18A-15CB-9A4B-B58E-8A1B681FC99C}"/>
              </a:ext>
            </a:extLst>
          </p:cNvPr>
          <p:cNvSpPr txBox="1"/>
          <p:nvPr/>
        </p:nvSpPr>
        <p:spPr>
          <a:xfrm>
            <a:off x="3400940" y="3193566"/>
            <a:ext cx="601031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600" dirty="0"/>
              <a:t>2. Ingredients: </a:t>
            </a:r>
          </a:p>
          <a:p>
            <a:r>
              <a:rPr lang="en-US" sz="3600" dirty="0">
                <a:solidFill>
                  <a:srgbClr val="FF0000"/>
                </a:solidFill>
              </a:rPr>
              <a:t>C</a:t>
            </a:r>
            <a:r>
              <a:rPr lang="en-VN" sz="3600" dirty="0">
                <a:solidFill>
                  <a:srgbClr val="FF0000"/>
                </a:solidFill>
              </a:rPr>
              <a:t>hocolate, flour, sugar, eggs, butter and milk.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FC2C311-D764-8D4B-8D69-61A468B784BB}"/>
              </a:ext>
            </a:extLst>
          </p:cNvPr>
          <p:cNvSpPr txBox="1"/>
          <p:nvPr/>
        </p:nvSpPr>
        <p:spPr>
          <a:xfrm>
            <a:off x="3451172" y="4901700"/>
            <a:ext cx="440695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600" dirty="0"/>
              <a:t>3.  Time: </a:t>
            </a:r>
          </a:p>
          <a:p>
            <a:r>
              <a:rPr lang="en-VN" sz="3600" dirty="0">
                <a:solidFill>
                  <a:srgbClr val="FF0000"/>
                </a:solidFill>
              </a:rPr>
              <a:t>It takes 20 minutes.</a:t>
            </a:r>
          </a:p>
        </p:txBody>
      </p:sp>
    </p:spTree>
    <p:extLst>
      <p:ext uri="{BB962C8B-B14F-4D97-AF65-F5344CB8AC3E}">
        <p14:creationId xmlns:p14="http://schemas.microsoft.com/office/powerpoint/2010/main" val="4020394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5" grpId="0"/>
      <p:bldP spid="16" grpId="0"/>
      <p:bldP spid="1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81;p15">
            <a:extLst>
              <a:ext uri="{FF2B5EF4-FFF2-40B4-BE49-F238E27FC236}">
                <a16:creationId xmlns:a16="http://schemas.microsoft.com/office/drawing/2014/main" id="{84E0C1A0-A252-5F41-91F5-A7904921180E}"/>
              </a:ext>
            </a:extLst>
          </p:cNvPr>
          <p:cNvSpPr txBox="1">
            <a:spLocks/>
          </p:cNvSpPr>
          <p:nvPr/>
        </p:nvSpPr>
        <p:spPr>
          <a:xfrm>
            <a:off x="150871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PUPILS’ BOOK p.31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20AE04F-4061-4C48-9C5F-E047342CA1D4}"/>
              </a:ext>
            </a:extLst>
          </p:cNvPr>
          <p:cNvSpPr txBox="1"/>
          <p:nvPr/>
        </p:nvSpPr>
        <p:spPr>
          <a:xfrm>
            <a:off x="2445103" y="829933"/>
            <a:ext cx="7696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4000" dirty="0">
                <a:solidFill>
                  <a:schemeClr val="accent2"/>
                </a:solidFill>
                <a:latin typeface="Carter One" panose="03080802040405060005" pitchFamily="66" charset="77"/>
                <a:ea typeface="Carter One" panose="03080802040405060005" pitchFamily="66" charset="77"/>
              </a:rPr>
              <a:t>Activity: MAKE YOUR RECIPE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6859070-67F2-B94E-AAF6-F26B969F957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 l="28482" r="31916"/>
          <a:stretch/>
        </p:blipFill>
        <p:spPr>
          <a:xfrm>
            <a:off x="2287887" y="4260565"/>
            <a:ext cx="1031987" cy="184146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A250E31-AE3F-E444-A2BD-EED9E7A35ED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 l="28482" r="31916"/>
          <a:stretch/>
        </p:blipFill>
        <p:spPr>
          <a:xfrm>
            <a:off x="9459043" y="1561702"/>
            <a:ext cx="1087474" cy="194047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D6444F6-408B-4A41-A1DA-15494BF3C30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 l="28702" t="3322" r="31843" b="2696"/>
          <a:stretch/>
        </p:blipFill>
        <p:spPr>
          <a:xfrm>
            <a:off x="2282491" y="1659807"/>
            <a:ext cx="1031987" cy="173709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F7A267B-084F-2344-8897-A186788F881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 l="28702" t="3322" r="31843" b="2696"/>
          <a:stretch/>
        </p:blipFill>
        <p:spPr>
          <a:xfrm>
            <a:off x="9536278" y="4334001"/>
            <a:ext cx="1058185" cy="178118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7AF315E-964C-D745-8C89-4B630D71797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6709" t="16315" r="25069" b="29982"/>
          <a:stretch/>
        </p:blipFill>
        <p:spPr>
          <a:xfrm>
            <a:off x="3268272" y="1619567"/>
            <a:ext cx="6553805" cy="466019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5" name="Rectangle: Rounded Corners 13">
            <a:extLst>
              <a:ext uri="{FF2B5EF4-FFF2-40B4-BE49-F238E27FC236}">
                <a16:creationId xmlns:a16="http://schemas.microsoft.com/office/drawing/2014/main" id="{C15C3238-4FB3-8A4F-98B4-947CCABD7D38}"/>
              </a:ext>
            </a:extLst>
          </p:cNvPr>
          <p:cNvSpPr/>
          <p:nvPr/>
        </p:nvSpPr>
        <p:spPr>
          <a:xfrm>
            <a:off x="212518" y="3294035"/>
            <a:ext cx="2232586" cy="650428"/>
          </a:xfrm>
          <a:prstGeom prst="roundRect">
            <a:avLst/>
          </a:prstGeom>
          <a:solidFill>
            <a:srgbClr val="C00000"/>
          </a:solidFill>
          <a:ln w="38100" cap="flat" cmpd="sng" algn="ctr">
            <a:solidFill>
              <a:srgbClr val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SG" sz="3600" b="1" kern="0" dirty="0">
                <a:solidFill>
                  <a:srgbClr val="FFFFFF"/>
                </a:solidFill>
                <a:sym typeface="Arial"/>
              </a:rPr>
              <a:t>EXAMPLE</a:t>
            </a:r>
            <a:endParaRPr kumimoji="0" lang="en-SG" sz="36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sym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B76A744-FD18-A545-8E2B-25D91D42A354}"/>
              </a:ext>
            </a:extLst>
          </p:cNvPr>
          <p:cNvSpPr txBox="1"/>
          <p:nvPr/>
        </p:nvSpPr>
        <p:spPr>
          <a:xfrm>
            <a:off x="3591994" y="1659807"/>
            <a:ext cx="60103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600" dirty="0"/>
              <a:t>4. It makes for 4 people.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196D18A-15CB-9A4B-B58E-8A1B681FC99C}"/>
              </a:ext>
            </a:extLst>
          </p:cNvPr>
          <p:cNvSpPr txBox="1"/>
          <p:nvPr/>
        </p:nvSpPr>
        <p:spPr>
          <a:xfrm>
            <a:off x="3515244" y="2369642"/>
            <a:ext cx="6256226" cy="97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VN" sz="3200" dirty="0"/>
              <a:t>5. Steps: </a:t>
            </a:r>
          </a:p>
          <a:p>
            <a:r>
              <a:rPr lang="en-US" sz="3200" dirty="0">
                <a:solidFill>
                  <a:srgbClr val="FF0000"/>
                </a:solidFill>
              </a:rPr>
              <a:t>- M</a:t>
            </a:r>
            <a:r>
              <a:rPr lang="en-VN" sz="3200" dirty="0">
                <a:solidFill>
                  <a:srgbClr val="FF0000"/>
                </a:solidFill>
              </a:rPr>
              <a:t>ix sugar and butter.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7AB3C30-ED50-B645-9073-BDB4632BA940}"/>
              </a:ext>
            </a:extLst>
          </p:cNvPr>
          <p:cNvSpPr txBox="1"/>
          <p:nvPr/>
        </p:nvSpPr>
        <p:spPr>
          <a:xfrm>
            <a:off x="3515244" y="3217242"/>
            <a:ext cx="537249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- A</a:t>
            </a:r>
            <a:r>
              <a:rPr lang="en-VN" sz="3200" dirty="0">
                <a:solidFill>
                  <a:srgbClr val="FF0000"/>
                </a:solidFill>
              </a:rPr>
              <a:t>dd eggs and milk.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73EEF72-D369-5644-8DF1-2B7E9A4AACFC}"/>
              </a:ext>
            </a:extLst>
          </p:cNvPr>
          <p:cNvSpPr txBox="1"/>
          <p:nvPr/>
        </p:nvSpPr>
        <p:spPr>
          <a:xfrm>
            <a:off x="3519294" y="3747710"/>
            <a:ext cx="591837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- A</a:t>
            </a:r>
            <a:r>
              <a:rPr lang="en-VN" sz="3200" dirty="0">
                <a:solidFill>
                  <a:srgbClr val="FF0000"/>
                </a:solidFill>
              </a:rPr>
              <a:t>dd flour </a:t>
            </a:r>
            <a:r>
              <a:rPr lang="en-US" sz="3200" dirty="0">
                <a:solidFill>
                  <a:srgbClr val="FF0000"/>
                </a:solidFill>
              </a:rPr>
              <a:t>and </a:t>
            </a:r>
            <a:r>
              <a:rPr lang="en-VN" sz="3200" dirty="0">
                <a:solidFill>
                  <a:srgbClr val="FF0000"/>
                </a:solidFill>
              </a:rPr>
              <a:t>chocolate and mix them.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9D69473-B9A6-8845-B2B1-7E7ED9F1E655}"/>
              </a:ext>
            </a:extLst>
          </p:cNvPr>
          <p:cNvSpPr txBox="1"/>
          <p:nvPr/>
        </p:nvSpPr>
        <p:spPr>
          <a:xfrm>
            <a:off x="3499498" y="4689609"/>
            <a:ext cx="630677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VN" sz="3200" dirty="0">
                <a:solidFill>
                  <a:srgbClr val="FF0000"/>
                </a:solidFill>
              </a:rPr>
              <a:t>- Fill them in the cups and bake </a:t>
            </a:r>
            <a:r>
              <a:rPr lang="en-US" sz="3200" dirty="0">
                <a:solidFill>
                  <a:srgbClr val="FF0000"/>
                </a:solidFill>
              </a:rPr>
              <a:t>them </a:t>
            </a:r>
            <a:r>
              <a:rPr lang="en-VN" sz="3200" dirty="0">
                <a:solidFill>
                  <a:srgbClr val="FF0000"/>
                </a:solidFill>
              </a:rPr>
              <a:t>in the oven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7B38C73-9270-164F-8CC6-D1339BCFA44B}"/>
              </a:ext>
            </a:extLst>
          </p:cNvPr>
          <p:cNvSpPr txBox="1"/>
          <p:nvPr/>
        </p:nvSpPr>
        <p:spPr>
          <a:xfrm>
            <a:off x="3499498" y="5612700"/>
            <a:ext cx="644985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- D</a:t>
            </a:r>
            <a:r>
              <a:rPr lang="en-VN" sz="3200" dirty="0">
                <a:solidFill>
                  <a:srgbClr val="FF0000"/>
                </a:solidFill>
              </a:rPr>
              <a:t>ecorate and serve on the table.</a:t>
            </a:r>
          </a:p>
        </p:txBody>
      </p:sp>
    </p:spTree>
    <p:extLst>
      <p:ext uri="{BB962C8B-B14F-4D97-AF65-F5344CB8AC3E}">
        <p14:creationId xmlns:p14="http://schemas.microsoft.com/office/powerpoint/2010/main" val="3093031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5" grpId="0"/>
      <p:bldP spid="16" grpId="0"/>
      <p:bldP spid="14" grpId="0"/>
      <p:bldP spid="1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81;p15">
            <a:extLst>
              <a:ext uri="{FF2B5EF4-FFF2-40B4-BE49-F238E27FC236}">
                <a16:creationId xmlns:a16="http://schemas.microsoft.com/office/drawing/2014/main" id="{84E0C1A0-A252-5F41-91F5-A7904921180E}"/>
              </a:ext>
            </a:extLst>
          </p:cNvPr>
          <p:cNvSpPr txBox="1">
            <a:spLocks/>
          </p:cNvSpPr>
          <p:nvPr/>
        </p:nvSpPr>
        <p:spPr>
          <a:xfrm>
            <a:off x="150871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PUPILS’ BOOK p.31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FFC56B9-3198-3743-AD62-2DE9C54DE71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547" t="55650" r="47257" b="2802"/>
          <a:stretch/>
        </p:blipFill>
        <p:spPr>
          <a:xfrm>
            <a:off x="3748088" y="1688615"/>
            <a:ext cx="4783931" cy="2168944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20AE04F-4061-4C48-9C5F-E047342CA1D4}"/>
              </a:ext>
            </a:extLst>
          </p:cNvPr>
          <p:cNvSpPr txBox="1"/>
          <p:nvPr/>
        </p:nvSpPr>
        <p:spPr>
          <a:xfrm>
            <a:off x="2324447" y="780638"/>
            <a:ext cx="7696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4000" dirty="0">
                <a:solidFill>
                  <a:schemeClr val="accent2"/>
                </a:solidFill>
                <a:latin typeface="Carter One" panose="03080802040405060005" pitchFamily="66" charset="77"/>
                <a:ea typeface="Carter One" panose="03080802040405060005" pitchFamily="66" charset="77"/>
              </a:rPr>
              <a:t>Activity: MAKE YOUR RECIPE</a:t>
            </a:r>
          </a:p>
        </p:txBody>
      </p:sp>
      <p:sp>
        <p:nvSpPr>
          <p:cNvPr id="13" name="Rectangle: Rounded Corners 6">
            <a:extLst>
              <a:ext uri="{FF2B5EF4-FFF2-40B4-BE49-F238E27FC236}">
                <a16:creationId xmlns:a16="http://schemas.microsoft.com/office/drawing/2014/main" id="{164F5F7C-7462-9641-8D32-96172E2841BE}"/>
              </a:ext>
            </a:extLst>
          </p:cNvPr>
          <p:cNvSpPr/>
          <p:nvPr/>
        </p:nvSpPr>
        <p:spPr>
          <a:xfrm>
            <a:off x="1671639" y="4057650"/>
            <a:ext cx="8936830" cy="142875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0CB79F4-99D4-EC4D-8AAE-B574D767A73E}"/>
              </a:ext>
            </a:extLst>
          </p:cNvPr>
          <p:cNvSpPr txBox="1"/>
          <p:nvPr/>
        </p:nvSpPr>
        <p:spPr>
          <a:xfrm>
            <a:off x="1971671" y="4171860"/>
            <a:ext cx="854869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n-US" sz="2400" dirty="0"/>
              <a:t>Next, students in the group discuss how to make their food</a:t>
            </a:r>
            <a:r>
              <a:rPr lang="en-VN" sz="2400" dirty="0"/>
              <a:t>. </a:t>
            </a:r>
          </a:p>
          <a:p>
            <a:pPr marL="342900" indent="-342900">
              <a:buFontTx/>
              <a:buChar char="-"/>
            </a:pPr>
            <a:r>
              <a:rPr lang="en-US" sz="2400" dirty="0"/>
              <a:t>T</a:t>
            </a:r>
            <a:r>
              <a:rPr lang="en-VN" sz="2400" dirty="0"/>
              <a:t>hey write the steps of making their food on the paper.  </a:t>
            </a:r>
          </a:p>
          <a:p>
            <a:pPr marL="342900" indent="-342900">
              <a:buFontTx/>
              <a:buChar char="-"/>
            </a:pPr>
            <a:r>
              <a:rPr lang="en-US" sz="2400" dirty="0"/>
              <a:t>S</a:t>
            </a:r>
            <a:r>
              <a:rPr lang="en-VN" sz="2400" dirty="0"/>
              <a:t>how the example on the next slide. </a:t>
            </a:r>
          </a:p>
        </p:txBody>
      </p:sp>
    </p:spTree>
    <p:extLst>
      <p:ext uri="{BB962C8B-B14F-4D97-AF65-F5344CB8AC3E}">
        <p14:creationId xmlns:p14="http://schemas.microsoft.com/office/powerpoint/2010/main" val="30076761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81;p15">
            <a:extLst>
              <a:ext uri="{FF2B5EF4-FFF2-40B4-BE49-F238E27FC236}">
                <a16:creationId xmlns:a16="http://schemas.microsoft.com/office/drawing/2014/main" id="{84E0C1A0-A252-5F41-91F5-A7904921180E}"/>
              </a:ext>
            </a:extLst>
          </p:cNvPr>
          <p:cNvSpPr txBox="1">
            <a:spLocks/>
          </p:cNvSpPr>
          <p:nvPr/>
        </p:nvSpPr>
        <p:spPr>
          <a:xfrm>
            <a:off x="150871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PUPILS’ BOOK p.31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20AE04F-4061-4C48-9C5F-E047342CA1D4}"/>
              </a:ext>
            </a:extLst>
          </p:cNvPr>
          <p:cNvSpPr txBox="1"/>
          <p:nvPr/>
        </p:nvSpPr>
        <p:spPr>
          <a:xfrm>
            <a:off x="2406090" y="715323"/>
            <a:ext cx="7696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4000" dirty="0">
                <a:solidFill>
                  <a:schemeClr val="accent2"/>
                </a:solidFill>
                <a:latin typeface="Carter One" panose="03080802040405060005" pitchFamily="66" charset="77"/>
                <a:ea typeface="Carter One" panose="03080802040405060005" pitchFamily="66" charset="77"/>
              </a:rPr>
              <a:t>Activity: MAKE YOUR RECIPE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599CA53-B139-5D40-AF45-E8417E32ECB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709" t="16315" r="25069" b="29982"/>
          <a:stretch/>
        </p:blipFill>
        <p:spPr>
          <a:xfrm>
            <a:off x="1840221" y="1423209"/>
            <a:ext cx="9095615" cy="474092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A92C21C-3A10-D04A-86B8-E9DD5F00DF63}"/>
              </a:ext>
            </a:extLst>
          </p:cNvPr>
          <p:cNvSpPr txBox="1"/>
          <p:nvPr/>
        </p:nvSpPr>
        <p:spPr>
          <a:xfrm>
            <a:off x="2256556" y="1584753"/>
            <a:ext cx="86792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600" dirty="0"/>
              <a:t>- First, you mix sugar and butter in the bowl. 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1BB6F63-5224-0141-A64F-096917AA7667}"/>
              </a:ext>
            </a:extLst>
          </p:cNvPr>
          <p:cNvSpPr txBox="1"/>
          <p:nvPr/>
        </p:nvSpPr>
        <p:spPr>
          <a:xfrm>
            <a:off x="2256550" y="2131095"/>
            <a:ext cx="82629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600" dirty="0"/>
              <a:t>- Second, you add eggs and milk.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198D96D-3E5D-F642-A5EB-85F541B2F1C0}"/>
              </a:ext>
            </a:extLst>
          </p:cNvPr>
          <p:cNvSpPr txBox="1"/>
          <p:nvPr/>
        </p:nvSpPr>
        <p:spPr>
          <a:xfrm>
            <a:off x="2273226" y="2697198"/>
            <a:ext cx="82629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600" dirty="0"/>
              <a:t>- Then, add flour and chocolate </a:t>
            </a:r>
            <a:r>
              <a:rPr lang="en-US" sz="3600" dirty="0"/>
              <a:t>to</a:t>
            </a:r>
            <a:r>
              <a:rPr lang="en-VN" sz="3600" dirty="0"/>
              <a:t> the bowl and mix them.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8E771DA-F8B4-5045-AE33-94A497921363}"/>
              </a:ext>
            </a:extLst>
          </p:cNvPr>
          <p:cNvSpPr txBox="1"/>
          <p:nvPr/>
        </p:nvSpPr>
        <p:spPr>
          <a:xfrm>
            <a:off x="2289902" y="3763476"/>
            <a:ext cx="82629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600" dirty="0"/>
              <a:t>- After that, you fill them in the cups and bake them in the oven.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BC31BFE-988A-E24D-AAD1-522C9B3F5085}"/>
              </a:ext>
            </a:extLst>
          </p:cNvPr>
          <p:cNvSpPr txBox="1"/>
          <p:nvPr/>
        </p:nvSpPr>
        <p:spPr>
          <a:xfrm>
            <a:off x="2256549" y="4963805"/>
            <a:ext cx="96796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600" dirty="0"/>
              <a:t>- Last, you decorate and serve them </a:t>
            </a:r>
          </a:p>
          <a:p>
            <a:r>
              <a:rPr lang="en-VN" sz="3600" dirty="0"/>
              <a:t>on the table. </a:t>
            </a:r>
          </a:p>
        </p:txBody>
      </p:sp>
    </p:spTree>
    <p:extLst>
      <p:ext uri="{BB962C8B-B14F-4D97-AF65-F5344CB8AC3E}">
        <p14:creationId xmlns:p14="http://schemas.microsoft.com/office/powerpoint/2010/main" val="3760468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5" grpId="0"/>
      <p:bldP spid="1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81;p15">
            <a:extLst>
              <a:ext uri="{FF2B5EF4-FFF2-40B4-BE49-F238E27FC236}">
                <a16:creationId xmlns:a16="http://schemas.microsoft.com/office/drawing/2014/main" id="{84E0C1A0-A252-5F41-91F5-A7904921180E}"/>
              </a:ext>
            </a:extLst>
          </p:cNvPr>
          <p:cNvSpPr txBox="1">
            <a:spLocks/>
          </p:cNvSpPr>
          <p:nvPr/>
        </p:nvSpPr>
        <p:spPr>
          <a:xfrm>
            <a:off x="150871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PUPILS’ BOOK p.31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FFC56B9-3198-3743-AD62-2DE9C54DE71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0230" t="53331" r="-1630" b="15703"/>
          <a:stretch/>
        </p:blipFill>
        <p:spPr>
          <a:xfrm>
            <a:off x="3428826" y="1745654"/>
            <a:ext cx="5334348" cy="2054866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20AE04F-4061-4C48-9C5F-E047342CA1D4}"/>
              </a:ext>
            </a:extLst>
          </p:cNvPr>
          <p:cNvSpPr txBox="1"/>
          <p:nvPr/>
        </p:nvSpPr>
        <p:spPr>
          <a:xfrm>
            <a:off x="2324447" y="780638"/>
            <a:ext cx="7696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4000" dirty="0">
                <a:solidFill>
                  <a:schemeClr val="accent2"/>
                </a:solidFill>
                <a:latin typeface="Carter One" panose="03080802040405060005" pitchFamily="66" charset="77"/>
                <a:ea typeface="Carter One" panose="03080802040405060005" pitchFamily="66" charset="77"/>
              </a:rPr>
              <a:t>Activity: MAKE YOUR RECIPE</a:t>
            </a:r>
          </a:p>
        </p:txBody>
      </p:sp>
      <p:sp>
        <p:nvSpPr>
          <p:cNvPr id="13" name="Rectangle: Rounded Corners 6">
            <a:extLst>
              <a:ext uri="{FF2B5EF4-FFF2-40B4-BE49-F238E27FC236}">
                <a16:creationId xmlns:a16="http://schemas.microsoft.com/office/drawing/2014/main" id="{164F5F7C-7462-9641-8D32-96172E2841BE}"/>
              </a:ext>
            </a:extLst>
          </p:cNvPr>
          <p:cNvSpPr/>
          <p:nvPr/>
        </p:nvSpPr>
        <p:spPr>
          <a:xfrm>
            <a:off x="1671639" y="4057650"/>
            <a:ext cx="8936830" cy="142875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0CB79F4-99D4-EC4D-8AAE-B574D767A73E}"/>
              </a:ext>
            </a:extLst>
          </p:cNvPr>
          <p:cNvSpPr txBox="1"/>
          <p:nvPr/>
        </p:nvSpPr>
        <p:spPr>
          <a:xfrm>
            <a:off x="1865709" y="4210385"/>
            <a:ext cx="854869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n-US" sz="2400" dirty="0"/>
              <a:t>After students finish their work, they raise their papers to check.</a:t>
            </a:r>
          </a:p>
          <a:p>
            <a:pPr marL="342900" indent="-342900">
              <a:buFontTx/>
              <a:buChar char="-"/>
            </a:pPr>
            <a:r>
              <a:rPr lang="en-US" sz="2400" dirty="0"/>
              <a:t>Call out each group to present their recipe in front of the class.</a:t>
            </a:r>
          </a:p>
          <a:p>
            <a:pPr marL="342900" indent="-342900">
              <a:buFontTx/>
              <a:buChar char="-"/>
            </a:pPr>
            <a:r>
              <a:rPr lang="en-US" sz="2400" dirty="0"/>
              <a:t>Give points.</a:t>
            </a:r>
            <a:endParaRPr lang="en-VN" sz="2400" dirty="0"/>
          </a:p>
        </p:txBody>
      </p:sp>
    </p:spTree>
    <p:extLst>
      <p:ext uri="{BB962C8B-B14F-4D97-AF65-F5344CB8AC3E}">
        <p14:creationId xmlns:p14="http://schemas.microsoft.com/office/powerpoint/2010/main" val="28960857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81;p15">
            <a:extLst>
              <a:ext uri="{FF2B5EF4-FFF2-40B4-BE49-F238E27FC236}">
                <a16:creationId xmlns:a16="http://schemas.microsoft.com/office/drawing/2014/main" id="{84E0C1A0-A252-5F41-91F5-A7904921180E}"/>
              </a:ext>
            </a:extLst>
          </p:cNvPr>
          <p:cNvSpPr txBox="1">
            <a:spLocks/>
          </p:cNvSpPr>
          <p:nvPr/>
        </p:nvSpPr>
        <p:spPr>
          <a:xfrm>
            <a:off x="150871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PUPILS’ BOOK p.31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B666A62-E7CF-0A4E-BBF5-846CF2484F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8726" y="666312"/>
            <a:ext cx="9974547" cy="513693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CD65AC8-E387-9F48-A0B0-9388132601E2}"/>
              </a:ext>
            </a:extLst>
          </p:cNvPr>
          <p:cNvSpPr/>
          <p:nvPr/>
        </p:nvSpPr>
        <p:spPr>
          <a:xfrm>
            <a:off x="9844088" y="5281183"/>
            <a:ext cx="1261214" cy="5220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B53AE4F-8C15-B447-8611-0BFFB52A32B9}"/>
              </a:ext>
            </a:extLst>
          </p:cNvPr>
          <p:cNvSpPr txBox="1"/>
          <p:nvPr/>
        </p:nvSpPr>
        <p:spPr>
          <a:xfrm>
            <a:off x="1664279" y="6026724"/>
            <a:ext cx="88634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VN" dirty="0"/>
              <a:t>Have students open their </a:t>
            </a:r>
            <a:r>
              <a:rPr lang="en-US" dirty="0"/>
              <a:t>books</a:t>
            </a:r>
            <a:r>
              <a:rPr lang="en-VN" dirty="0"/>
              <a:t>, use the prompts and write their </a:t>
            </a:r>
            <a:r>
              <a:rPr lang="en-US" dirty="0"/>
              <a:t>recipes</a:t>
            </a:r>
            <a:r>
              <a:rPr lang="en-VN" dirty="0"/>
              <a:t> in their books.</a:t>
            </a:r>
          </a:p>
          <a:p>
            <a:pPr marL="285750" indent="-285750">
              <a:buFontTx/>
              <a:buChar char="-"/>
            </a:pPr>
            <a:r>
              <a:rPr lang="en-VN" dirty="0"/>
              <a:t>After finishing, they say Bingo. The teacher reads and checks students’ work.</a:t>
            </a:r>
          </a:p>
        </p:txBody>
      </p:sp>
    </p:spTree>
    <p:extLst>
      <p:ext uri="{BB962C8B-B14F-4D97-AF65-F5344CB8AC3E}">
        <p14:creationId xmlns:p14="http://schemas.microsoft.com/office/powerpoint/2010/main" val="13187653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81;p15">
            <a:extLst>
              <a:ext uri="{FF2B5EF4-FFF2-40B4-BE49-F238E27FC236}">
                <a16:creationId xmlns:a16="http://schemas.microsoft.com/office/drawing/2014/main" id="{84E0C1A0-A252-5F41-91F5-A7904921180E}"/>
              </a:ext>
            </a:extLst>
          </p:cNvPr>
          <p:cNvSpPr txBox="1">
            <a:spLocks/>
          </p:cNvSpPr>
          <p:nvPr/>
        </p:nvSpPr>
        <p:spPr>
          <a:xfrm>
            <a:off x="150871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PUPILS’ BOOK p.31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B53AE4F-8C15-B447-8611-0BFFB52A32B9}"/>
              </a:ext>
            </a:extLst>
          </p:cNvPr>
          <p:cNvSpPr txBox="1"/>
          <p:nvPr/>
        </p:nvSpPr>
        <p:spPr>
          <a:xfrm>
            <a:off x="1631580" y="5623560"/>
            <a:ext cx="10055595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VN" sz="1600" dirty="0"/>
              <a:t>Ask students to look at the </a:t>
            </a:r>
            <a:r>
              <a:rPr lang="en-VN" sz="1600"/>
              <a:t>bubbles questions. </a:t>
            </a:r>
            <a:r>
              <a:rPr lang="en-VN" sz="1600" dirty="0"/>
              <a:t>Students </a:t>
            </a:r>
            <a:r>
              <a:rPr lang="en-US" sz="1600" dirty="0"/>
              <a:t>ask</a:t>
            </a:r>
            <a:r>
              <a:rPr lang="en-VN" sz="1600" dirty="0"/>
              <a:t> the questions and the teacher answers.</a:t>
            </a:r>
          </a:p>
          <a:p>
            <a:pPr marL="285750" indent="-285750">
              <a:buFontTx/>
              <a:buChar char="-"/>
            </a:pPr>
            <a:r>
              <a:rPr lang="en-VN" sz="1600" dirty="0"/>
              <a:t>Students will get the ideas and know how to answer the questions. </a:t>
            </a:r>
          </a:p>
          <a:p>
            <a:pPr marL="285750" indent="-285750">
              <a:buFontTx/>
              <a:buChar char="-"/>
            </a:pPr>
            <a:r>
              <a:rPr lang="en-US" sz="1600" dirty="0"/>
              <a:t>P</a:t>
            </a:r>
            <a:r>
              <a:rPr lang="en-VN" sz="1600" dirty="0"/>
              <a:t>ut students into pairs and have them practice the </a:t>
            </a:r>
            <a:r>
              <a:rPr lang="en-US" sz="1600" dirty="0"/>
              <a:t>dialogue</a:t>
            </a:r>
            <a:r>
              <a:rPr lang="en-VN" sz="1600" dirty="0"/>
              <a:t> using the clues in their work </a:t>
            </a:r>
          </a:p>
          <a:p>
            <a:r>
              <a:rPr lang="en-VN" sz="1600" dirty="0"/>
              <a:t>     in Activity 2.</a:t>
            </a:r>
          </a:p>
          <a:p>
            <a:r>
              <a:rPr lang="en-VN" sz="1600" dirty="0"/>
              <a:t>-    Call out some pairs to present in front of the class.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3BF88D0-410C-A346-865A-AE2891EA58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84" y="926923"/>
            <a:ext cx="12151515" cy="455314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997C56C-0770-E040-B572-7832B6F9AA52}"/>
              </a:ext>
            </a:extLst>
          </p:cNvPr>
          <p:cNvSpPr/>
          <p:nvPr/>
        </p:nvSpPr>
        <p:spPr>
          <a:xfrm>
            <a:off x="0" y="906788"/>
            <a:ext cx="5437414" cy="4711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71651335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81;p15">
            <a:extLst>
              <a:ext uri="{FF2B5EF4-FFF2-40B4-BE49-F238E27FC236}">
                <a16:creationId xmlns:a16="http://schemas.microsoft.com/office/drawing/2014/main" id="{84E0C1A0-A252-5F41-91F5-A7904921180E}"/>
              </a:ext>
            </a:extLst>
          </p:cNvPr>
          <p:cNvSpPr txBox="1">
            <a:spLocks/>
          </p:cNvSpPr>
          <p:nvPr/>
        </p:nvSpPr>
        <p:spPr>
          <a:xfrm>
            <a:off x="150871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PUPILS’ BOOK p.31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D0EA755-409A-C34C-90BB-E880901A063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6460" t="2930" r="34181" b="44844"/>
          <a:stretch/>
        </p:blipFill>
        <p:spPr>
          <a:xfrm>
            <a:off x="7515224" y="3137091"/>
            <a:ext cx="2228851" cy="279222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DBD05FB-597B-0E4B-87A4-6E08BAA87B3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3749" b="12084"/>
          <a:stretch/>
        </p:blipFill>
        <p:spPr>
          <a:xfrm>
            <a:off x="673443" y="3415347"/>
            <a:ext cx="4796738" cy="2513968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051D8466-4DC6-834C-9130-919780B367BD}"/>
              </a:ext>
            </a:extLst>
          </p:cNvPr>
          <p:cNvGrpSpPr/>
          <p:nvPr/>
        </p:nvGrpSpPr>
        <p:grpSpPr>
          <a:xfrm>
            <a:off x="415312" y="1285875"/>
            <a:ext cx="5702843" cy="1710019"/>
            <a:chOff x="415312" y="1285875"/>
            <a:chExt cx="5702843" cy="1710019"/>
          </a:xfrm>
        </p:grpSpPr>
        <p:sp>
          <p:nvSpPr>
            <p:cNvPr id="5" name="Oval Callout 4">
              <a:extLst>
                <a:ext uri="{FF2B5EF4-FFF2-40B4-BE49-F238E27FC236}">
                  <a16:creationId xmlns:a16="http://schemas.microsoft.com/office/drawing/2014/main" id="{F9D4E96C-4D9F-FD40-A2A2-E08CB89E1C76}"/>
                </a:ext>
              </a:extLst>
            </p:cNvPr>
            <p:cNvSpPr/>
            <p:nvPr/>
          </p:nvSpPr>
          <p:spPr>
            <a:xfrm>
              <a:off x="415312" y="1285875"/>
              <a:ext cx="5702843" cy="1710019"/>
            </a:xfrm>
            <a:prstGeom prst="wedgeEllipseCallout">
              <a:avLst>
                <a:gd name="adj1" fmla="val -18212"/>
                <a:gd name="adj2" fmla="val 73305"/>
              </a:avLst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 dirty="0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E6F609D-AA6E-424B-BA7A-851854762601}"/>
                </a:ext>
              </a:extLst>
            </p:cNvPr>
            <p:cNvSpPr txBox="1"/>
            <p:nvPr/>
          </p:nvSpPr>
          <p:spPr>
            <a:xfrm>
              <a:off x="415312" y="1817718"/>
              <a:ext cx="570284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VN" sz="3600" dirty="0"/>
                <a:t>What’s your favourite recipe?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D540D1F-9098-6848-856E-C53FA8A134EC}"/>
              </a:ext>
            </a:extLst>
          </p:cNvPr>
          <p:cNvGrpSpPr/>
          <p:nvPr/>
        </p:nvGrpSpPr>
        <p:grpSpPr>
          <a:xfrm>
            <a:off x="6479602" y="1107453"/>
            <a:ext cx="5493976" cy="1710019"/>
            <a:chOff x="415313" y="1285875"/>
            <a:chExt cx="5493976" cy="1710019"/>
          </a:xfrm>
        </p:grpSpPr>
        <p:sp>
          <p:nvSpPr>
            <p:cNvPr id="13" name="Oval Callout 12">
              <a:extLst>
                <a:ext uri="{FF2B5EF4-FFF2-40B4-BE49-F238E27FC236}">
                  <a16:creationId xmlns:a16="http://schemas.microsoft.com/office/drawing/2014/main" id="{119322FC-0945-8C42-9D17-55327A79FC99}"/>
                </a:ext>
              </a:extLst>
            </p:cNvPr>
            <p:cNvSpPr/>
            <p:nvPr/>
          </p:nvSpPr>
          <p:spPr>
            <a:xfrm>
              <a:off x="415313" y="1285875"/>
              <a:ext cx="5493976" cy="1710019"/>
            </a:xfrm>
            <a:prstGeom prst="wedgeEllipseCallout">
              <a:avLst>
                <a:gd name="adj1" fmla="val -18212"/>
                <a:gd name="adj2" fmla="val 73305"/>
              </a:avLst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 dirty="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ECA3A08-E0B3-C747-BD11-79F19E4E67D4}"/>
                </a:ext>
              </a:extLst>
            </p:cNvPr>
            <p:cNvSpPr txBox="1"/>
            <p:nvPr/>
          </p:nvSpPr>
          <p:spPr>
            <a:xfrm>
              <a:off x="976202" y="1817718"/>
              <a:ext cx="458106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VN" sz="3600" dirty="0"/>
                <a:t>It’s chocolate cupcakes.</a:t>
              </a:r>
            </a:p>
          </p:txBody>
        </p:sp>
      </p:grpSp>
      <p:pic>
        <p:nvPicPr>
          <p:cNvPr id="15" name="What s your favourit.m4a" descr="What s your favourit.m4a">
            <a:hlinkClick r:id="" action="ppaction://media"/>
            <a:extLst>
              <a:ext uri="{FF2B5EF4-FFF2-40B4-BE49-F238E27FC236}">
                <a16:creationId xmlns:a16="http://schemas.microsoft.com/office/drawing/2014/main" id="{C304E081-C4A4-644D-8002-30109971187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138377" y="1004916"/>
            <a:ext cx="812800" cy="812800"/>
          </a:xfrm>
          <a:prstGeom prst="rect">
            <a:avLst/>
          </a:prstGeom>
        </p:spPr>
      </p:pic>
      <p:pic>
        <p:nvPicPr>
          <p:cNvPr id="16" name="It’s-chocolate-cupcakes1703907136.mp3" descr="It’s-chocolate-cupcakes1703907136.mp3">
            <a:hlinkClick r:id="" action="ppaction://media"/>
            <a:extLst>
              <a:ext uri="{FF2B5EF4-FFF2-40B4-BE49-F238E27FC236}">
                <a16:creationId xmlns:a16="http://schemas.microsoft.com/office/drawing/2014/main" id="{98F844C7-A2DA-0145-8504-FA052E968BB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124352" y="2183092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5030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475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776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98;p3">
            <a:extLst>
              <a:ext uri="{FF2B5EF4-FFF2-40B4-BE49-F238E27FC236}">
                <a16:creationId xmlns:a16="http://schemas.microsoft.com/office/drawing/2014/main" id="{7CAC707C-89E7-FD40-9558-6F4C1F4111BE}"/>
              </a:ext>
            </a:extLst>
          </p:cNvPr>
          <p:cNvSpPr/>
          <p:nvPr/>
        </p:nvSpPr>
        <p:spPr>
          <a:xfrm>
            <a:off x="6096000" y="1271589"/>
            <a:ext cx="4514850" cy="4016450"/>
          </a:xfrm>
          <a:prstGeom prst="roundRect">
            <a:avLst>
              <a:gd name="adj" fmla="val 16667"/>
            </a:avLst>
          </a:prstGeom>
          <a:solidFill>
            <a:schemeClr val="accent6">
              <a:lumMod val="40000"/>
              <a:lumOff val="60000"/>
            </a:schemeClr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Google Shape;101;p3">
            <a:extLst>
              <a:ext uri="{FF2B5EF4-FFF2-40B4-BE49-F238E27FC236}">
                <a16:creationId xmlns:a16="http://schemas.microsoft.com/office/drawing/2014/main" id="{622B3DB9-F532-364E-B146-F0B51B39A5D1}"/>
              </a:ext>
            </a:extLst>
          </p:cNvPr>
          <p:cNvSpPr txBox="1"/>
          <p:nvPr/>
        </p:nvSpPr>
        <p:spPr>
          <a:xfrm>
            <a:off x="6423093" y="2755492"/>
            <a:ext cx="3860663" cy="46162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Clr>
                <a:srgbClr val="000000"/>
              </a:buClr>
              <a:defRPr/>
            </a:pPr>
            <a:r>
              <a:rPr lang="en-US" sz="24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- to write a recipe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90BDAFE-0972-C44C-A427-7B498FFD3E82}"/>
              </a:ext>
            </a:extLst>
          </p:cNvPr>
          <p:cNvSpPr txBox="1"/>
          <p:nvPr/>
        </p:nvSpPr>
        <p:spPr>
          <a:xfrm>
            <a:off x="6443611" y="3572355"/>
            <a:ext cx="3860663" cy="46166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- PB p</a:t>
            </a:r>
            <a:r>
              <a:rPr lang="en-US" sz="2400" noProof="0" dirty="0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rPr>
              <a:t>.31</a:t>
            </a:r>
            <a:endParaRPr kumimoji="0" lang="en-US" sz="2400" b="0" i="0" u="none" strike="noStrike" kern="1200" cap="none" spc="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84D132A-EA03-B948-A9C1-5660C6F573DC}"/>
              </a:ext>
            </a:extLst>
          </p:cNvPr>
          <p:cNvSpPr txBox="1"/>
          <p:nvPr/>
        </p:nvSpPr>
        <p:spPr>
          <a:xfrm>
            <a:off x="6487162" y="4389259"/>
            <a:ext cx="3860663" cy="46166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- AB p.25</a:t>
            </a:r>
            <a:endParaRPr kumimoji="0" lang="en-US" sz="2400" b="0" i="0" u="none" strike="noStrike" kern="1200" cap="none" spc="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8" name="Google Shape;99;p3">
            <a:extLst>
              <a:ext uri="{FF2B5EF4-FFF2-40B4-BE49-F238E27FC236}">
                <a16:creationId xmlns:a16="http://schemas.microsoft.com/office/drawing/2014/main" id="{7943169A-672D-6C47-A6D9-D49F9BF62E69}"/>
              </a:ext>
            </a:extLst>
          </p:cNvPr>
          <p:cNvSpPr txBox="1"/>
          <p:nvPr/>
        </p:nvSpPr>
        <p:spPr>
          <a:xfrm>
            <a:off x="6487162" y="1542750"/>
            <a:ext cx="3624741" cy="8001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Clr>
                <a:srgbClr val="000000"/>
              </a:buClr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UNIT 2</a:t>
            </a:r>
            <a:r>
              <a:rPr lang="en-US" sz="3200" b="1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– Lesson 8</a:t>
            </a:r>
            <a:endParaRPr lang="en-US" sz="3200" b="1" dirty="0"/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" name="Google Shape;100;p3">
            <a:extLst>
              <a:ext uri="{FF2B5EF4-FFF2-40B4-BE49-F238E27FC236}">
                <a16:creationId xmlns:a16="http://schemas.microsoft.com/office/drawing/2014/main" id="{BED4F29A-2206-1C4F-812F-789F9B12E7CA}"/>
              </a:ext>
            </a:extLst>
          </p:cNvPr>
          <p:cNvSpPr txBox="1"/>
          <p:nvPr/>
        </p:nvSpPr>
        <p:spPr>
          <a:xfrm>
            <a:off x="6991326" y="2066695"/>
            <a:ext cx="2765234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We’re learning…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608254C-1390-F64A-92A1-418E992B55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8904" y="649077"/>
            <a:ext cx="3550514" cy="5186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4488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81;p15">
            <a:extLst>
              <a:ext uri="{FF2B5EF4-FFF2-40B4-BE49-F238E27FC236}">
                <a16:creationId xmlns:a16="http://schemas.microsoft.com/office/drawing/2014/main" id="{84E0C1A0-A252-5F41-91F5-A7904921180E}"/>
              </a:ext>
            </a:extLst>
          </p:cNvPr>
          <p:cNvSpPr txBox="1">
            <a:spLocks/>
          </p:cNvSpPr>
          <p:nvPr/>
        </p:nvSpPr>
        <p:spPr>
          <a:xfrm>
            <a:off x="150871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PUPILS’ BOOK p.31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D0EA755-409A-C34C-90BB-E880901A063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6460" t="2930" r="34181" b="44844"/>
          <a:stretch/>
        </p:blipFill>
        <p:spPr>
          <a:xfrm>
            <a:off x="7515224" y="3137091"/>
            <a:ext cx="2228851" cy="279222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DBD05FB-597B-0E4B-87A4-6E08BAA87B3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3749" b="12084"/>
          <a:stretch/>
        </p:blipFill>
        <p:spPr>
          <a:xfrm>
            <a:off x="673443" y="3415347"/>
            <a:ext cx="4796738" cy="2513968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051D8466-4DC6-834C-9130-919780B367BD}"/>
              </a:ext>
            </a:extLst>
          </p:cNvPr>
          <p:cNvGrpSpPr/>
          <p:nvPr/>
        </p:nvGrpSpPr>
        <p:grpSpPr>
          <a:xfrm>
            <a:off x="229573" y="1285875"/>
            <a:ext cx="5628302" cy="1710019"/>
            <a:chOff x="229573" y="1285875"/>
            <a:chExt cx="5628302" cy="1710019"/>
          </a:xfrm>
        </p:grpSpPr>
        <p:sp>
          <p:nvSpPr>
            <p:cNvPr id="5" name="Oval Callout 4">
              <a:extLst>
                <a:ext uri="{FF2B5EF4-FFF2-40B4-BE49-F238E27FC236}">
                  <a16:creationId xmlns:a16="http://schemas.microsoft.com/office/drawing/2014/main" id="{F9D4E96C-4D9F-FD40-A2A2-E08CB89E1C76}"/>
                </a:ext>
              </a:extLst>
            </p:cNvPr>
            <p:cNvSpPr/>
            <p:nvPr/>
          </p:nvSpPr>
          <p:spPr>
            <a:xfrm>
              <a:off x="415312" y="1285875"/>
              <a:ext cx="5442563" cy="1710019"/>
            </a:xfrm>
            <a:prstGeom prst="wedgeEllipseCallout">
              <a:avLst>
                <a:gd name="adj1" fmla="val -18212"/>
                <a:gd name="adj2" fmla="val 73305"/>
              </a:avLst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 dirty="0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E6F609D-AA6E-424B-BA7A-851854762601}"/>
                </a:ext>
              </a:extLst>
            </p:cNvPr>
            <p:cNvSpPr txBox="1"/>
            <p:nvPr/>
          </p:nvSpPr>
          <p:spPr>
            <a:xfrm>
              <a:off x="229573" y="1689130"/>
              <a:ext cx="5442563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3600" dirty="0"/>
                <a:t>What ingredients do you need?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D540D1F-9098-6848-856E-C53FA8A134EC}"/>
              </a:ext>
            </a:extLst>
          </p:cNvPr>
          <p:cNvGrpSpPr/>
          <p:nvPr/>
        </p:nvGrpSpPr>
        <p:grpSpPr>
          <a:xfrm>
            <a:off x="5857875" y="1285873"/>
            <a:ext cx="6104552" cy="1710019"/>
            <a:chOff x="415313" y="1285875"/>
            <a:chExt cx="5493976" cy="1710019"/>
          </a:xfrm>
        </p:grpSpPr>
        <p:sp>
          <p:nvSpPr>
            <p:cNvPr id="13" name="Oval Callout 12">
              <a:extLst>
                <a:ext uri="{FF2B5EF4-FFF2-40B4-BE49-F238E27FC236}">
                  <a16:creationId xmlns:a16="http://schemas.microsoft.com/office/drawing/2014/main" id="{119322FC-0945-8C42-9D17-55327A79FC99}"/>
                </a:ext>
              </a:extLst>
            </p:cNvPr>
            <p:cNvSpPr/>
            <p:nvPr/>
          </p:nvSpPr>
          <p:spPr>
            <a:xfrm>
              <a:off x="415313" y="1285875"/>
              <a:ext cx="5493976" cy="1710019"/>
            </a:xfrm>
            <a:prstGeom prst="wedgeEllipseCallout">
              <a:avLst>
                <a:gd name="adj1" fmla="val -16808"/>
                <a:gd name="adj2" fmla="val 73305"/>
              </a:avLst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 dirty="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ECA3A08-E0B3-C747-BD11-79F19E4E67D4}"/>
                </a:ext>
              </a:extLst>
            </p:cNvPr>
            <p:cNvSpPr txBox="1"/>
            <p:nvPr/>
          </p:nvSpPr>
          <p:spPr>
            <a:xfrm>
              <a:off x="582474" y="1540719"/>
              <a:ext cx="5308237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3600" dirty="0"/>
                <a:t>I need some chocolate, flour, sugar, eggs and milk.</a:t>
              </a:r>
            </a:p>
          </p:txBody>
        </p:sp>
      </p:grpSp>
      <p:pic>
        <p:nvPicPr>
          <p:cNvPr id="3" name="What ingredients do .m4a" descr="What ingredients do .m4a">
            <a:hlinkClick r:id="" action="ppaction://media"/>
            <a:extLst>
              <a:ext uri="{FF2B5EF4-FFF2-40B4-BE49-F238E27FC236}">
                <a16:creationId xmlns:a16="http://schemas.microsoft.com/office/drawing/2014/main" id="{AF73F1DC-D9C0-704C-821F-9F9ADEB387A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617028" y="1734481"/>
            <a:ext cx="812800" cy="812800"/>
          </a:xfrm>
          <a:prstGeom prst="rect">
            <a:avLst/>
          </a:prstGeom>
        </p:spPr>
      </p:pic>
      <p:pic>
        <p:nvPicPr>
          <p:cNvPr id="6" name="I-need-some-chocolatefloursuga1703907282.mp3" descr="I-need-some-chocolatefloursuga1703907282.mp3">
            <a:hlinkClick r:id="" action="ppaction://media"/>
            <a:extLst>
              <a:ext uri="{FF2B5EF4-FFF2-40B4-BE49-F238E27FC236}">
                <a16:creationId xmlns:a16="http://schemas.microsoft.com/office/drawing/2014/main" id="{4B3A0A98-2AF1-5842-9FE6-93E14ABD729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420009" y="2724019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7064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55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367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81;p15">
            <a:extLst>
              <a:ext uri="{FF2B5EF4-FFF2-40B4-BE49-F238E27FC236}">
                <a16:creationId xmlns:a16="http://schemas.microsoft.com/office/drawing/2014/main" id="{84E0C1A0-A252-5F41-91F5-A7904921180E}"/>
              </a:ext>
            </a:extLst>
          </p:cNvPr>
          <p:cNvSpPr txBox="1">
            <a:spLocks/>
          </p:cNvSpPr>
          <p:nvPr/>
        </p:nvSpPr>
        <p:spPr>
          <a:xfrm>
            <a:off x="150871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PUPILS’ BOOK p.31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D0EA755-409A-C34C-90BB-E880901A0631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36460" t="2930" r="34181" b="44844"/>
          <a:stretch/>
        </p:blipFill>
        <p:spPr>
          <a:xfrm>
            <a:off x="7515224" y="3137091"/>
            <a:ext cx="2228851" cy="279222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DBD05FB-597B-0E4B-87A4-6E08BAA87B34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t="13749" b="12084"/>
          <a:stretch/>
        </p:blipFill>
        <p:spPr>
          <a:xfrm>
            <a:off x="673443" y="3415347"/>
            <a:ext cx="4796738" cy="2513968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051D8466-4DC6-834C-9130-919780B367BD}"/>
              </a:ext>
            </a:extLst>
          </p:cNvPr>
          <p:cNvGrpSpPr/>
          <p:nvPr/>
        </p:nvGrpSpPr>
        <p:grpSpPr>
          <a:xfrm>
            <a:off x="150871" y="1285875"/>
            <a:ext cx="5442563" cy="1710019"/>
            <a:chOff x="150871" y="1285875"/>
            <a:chExt cx="5442563" cy="1710019"/>
          </a:xfrm>
        </p:grpSpPr>
        <p:sp>
          <p:nvSpPr>
            <p:cNvPr id="5" name="Oval Callout 4">
              <a:extLst>
                <a:ext uri="{FF2B5EF4-FFF2-40B4-BE49-F238E27FC236}">
                  <a16:creationId xmlns:a16="http://schemas.microsoft.com/office/drawing/2014/main" id="{F9D4E96C-4D9F-FD40-A2A2-E08CB89E1C76}"/>
                </a:ext>
              </a:extLst>
            </p:cNvPr>
            <p:cNvSpPr/>
            <p:nvPr/>
          </p:nvSpPr>
          <p:spPr>
            <a:xfrm>
              <a:off x="415312" y="1285875"/>
              <a:ext cx="4796739" cy="1710019"/>
            </a:xfrm>
            <a:prstGeom prst="wedgeEllipseCallout">
              <a:avLst>
                <a:gd name="adj1" fmla="val -19106"/>
                <a:gd name="adj2" fmla="val 66621"/>
              </a:avLst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 dirty="0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E6F609D-AA6E-424B-BA7A-851854762601}"/>
                </a:ext>
              </a:extLst>
            </p:cNvPr>
            <p:cNvSpPr txBox="1"/>
            <p:nvPr/>
          </p:nvSpPr>
          <p:spPr>
            <a:xfrm>
              <a:off x="150871" y="1817715"/>
              <a:ext cx="544256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3600" dirty="0"/>
                <a:t>How do you make it?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D540D1F-9098-6848-856E-C53FA8A134EC}"/>
              </a:ext>
            </a:extLst>
          </p:cNvPr>
          <p:cNvGrpSpPr/>
          <p:nvPr/>
        </p:nvGrpSpPr>
        <p:grpSpPr>
          <a:xfrm>
            <a:off x="5857875" y="1285873"/>
            <a:ext cx="6104552" cy="1710019"/>
            <a:chOff x="415313" y="1285875"/>
            <a:chExt cx="5493976" cy="1710019"/>
          </a:xfrm>
        </p:grpSpPr>
        <p:sp>
          <p:nvSpPr>
            <p:cNvPr id="13" name="Oval Callout 12">
              <a:extLst>
                <a:ext uri="{FF2B5EF4-FFF2-40B4-BE49-F238E27FC236}">
                  <a16:creationId xmlns:a16="http://schemas.microsoft.com/office/drawing/2014/main" id="{119322FC-0945-8C42-9D17-55327A79FC99}"/>
                </a:ext>
              </a:extLst>
            </p:cNvPr>
            <p:cNvSpPr/>
            <p:nvPr/>
          </p:nvSpPr>
          <p:spPr>
            <a:xfrm>
              <a:off x="415313" y="1285875"/>
              <a:ext cx="5493976" cy="1710019"/>
            </a:xfrm>
            <a:prstGeom prst="wedgeEllipseCallout">
              <a:avLst>
                <a:gd name="adj1" fmla="val -16808"/>
                <a:gd name="adj2" fmla="val 73305"/>
              </a:avLst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 dirty="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ECA3A08-E0B3-C747-BD11-79F19E4E67D4}"/>
                </a:ext>
              </a:extLst>
            </p:cNvPr>
            <p:cNvSpPr txBox="1"/>
            <p:nvPr/>
          </p:nvSpPr>
          <p:spPr>
            <a:xfrm>
              <a:off x="508182" y="1656048"/>
              <a:ext cx="5308237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3600" dirty="0"/>
                <a:t>First, </a:t>
              </a:r>
              <a:r>
                <a:rPr lang="en-US" sz="3600" dirty="0"/>
                <a:t>I</a:t>
              </a:r>
              <a:r>
                <a:rPr lang="en-VN" sz="3600" dirty="0"/>
                <a:t> mix sugar and butter </a:t>
              </a:r>
            </a:p>
            <a:p>
              <a:pPr algn="ctr"/>
              <a:r>
                <a:rPr lang="en-VN" sz="3600" dirty="0"/>
                <a:t>in the bowl.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CCF0A75C-949E-4343-B1EA-464A9E469174}"/>
              </a:ext>
            </a:extLst>
          </p:cNvPr>
          <p:cNvGrpSpPr/>
          <p:nvPr/>
        </p:nvGrpSpPr>
        <p:grpSpPr>
          <a:xfrm>
            <a:off x="5857875" y="1257298"/>
            <a:ext cx="6104552" cy="1710019"/>
            <a:chOff x="415313" y="1285875"/>
            <a:chExt cx="5493976" cy="1710019"/>
          </a:xfrm>
        </p:grpSpPr>
        <p:sp>
          <p:nvSpPr>
            <p:cNvPr id="16" name="Oval Callout 15">
              <a:extLst>
                <a:ext uri="{FF2B5EF4-FFF2-40B4-BE49-F238E27FC236}">
                  <a16:creationId xmlns:a16="http://schemas.microsoft.com/office/drawing/2014/main" id="{C72274B9-1049-D94E-AA9A-240CEA2AD0C1}"/>
                </a:ext>
              </a:extLst>
            </p:cNvPr>
            <p:cNvSpPr/>
            <p:nvPr/>
          </p:nvSpPr>
          <p:spPr>
            <a:xfrm>
              <a:off x="415313" y="1285875"/>
              <a:ext cx="5493976" cy="1710019"/>
            </a:xfrm>
            <a:prstGeom prst="wedgeEllipseCallout">
              <a:avLst>
                <a:gd name="adj1" fmla="val -16808"/>
                <a:gd name="adj2" fmla="val 73305"/>
              </a:avLst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 dirty="0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F59C4D5E-A76C-9748-AF4A-C849B9E34D17}"/>
                </a:ext>
              </a:extLst>
            </p:cNvPr>
            <p:cNvSpPr txBox="1"/>
            <p:nvPr/>
          </p:nvSpPr>
          <p:spPr>
            <a:xfrm>
              <a:off x="601052" y="1817717"/>
              <a:ext cx="530823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/>
                <a:t>S</a:t>
              </a:r>
              <a:r>
                <a:rPr lang="en-VN" sz="3600" dirty="0"/>
                <a:t>econd, I add eggs and milk.  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E037E414-B510-BA45-9A4B-383683B162BE}"/>
              </a:ext>
            </a:extLst>
          </p:cNvPr>
          <p:cNvGrpSpPr/>
          <p:nvPr/>
        </p:nvGrpSpPr>
        <p:grpSpPr>
          <a:xfrm>
            <a:off x="5857874" y="1270025"/>
            <a:ext cx="6492247" cy="1710019"/>
            <a:chOff x="415312" y="1285875"/>
            <a:chExt cx="5842894" cy="1710019"/>
          </a:xfrm>
        </p:grpSpPr>
        <p:sp>
          <p:nvSpPr>
            <p:cNvPr id="19" name="Oval Callout 18">
              <a:extLst>
                <a:ext uri="{FF2B5EF4-FFF2-40B4-BE49-F238E27FC236}">
                  <a16:creationId xmlns:a16="http://schemas.microsoft.com/office/drawing/2014/main" id="{61B11A4F-ACAF-E34C-B22D-F0596C3360C9}"/>
                </a:ext>
              </a:extLst>
            </p:cNvPr>
            <p:cNvSpPr/>
            <p:nvPr/>
          </p:nvSpPr>
          <p:spPr>
            <a:xfrm>
              <a:off x="415312" y="1285875"/>
              <a:ext cx="5700587" cy="1710019"/>
            </a:xfrm>
            <a:prstGeom prst="wedgeEllipseCallout">
              <a:avLst>
                <a:gd name="adj1" fmla="val -16808"/>
                <a:gd name="adj2" fmla="val 73305"/>
              </a:avLst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 dirty="0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F1AEF5ED-A089-2D40-B632-44522288B372}"/>
                </a:ext>
              </a:extLst>
            </p:cNvPr>
            <p:cNvSpPr txBox="1"/>
            <p:nvPr/>
          </p:nvSpPr>
          <p:spPr>
            <a:xfrm>
              <a:off x="415313" y="1656048"/>
              <a:ext cx="5842893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/>
                <a:t>Then</a:t>
              </a:r>
              <a:r>
                <a:rPr lang="en-VN" sz="3600" dirty="0"/>
                <a:t>, I add flour and chocolate </a:t>
              </a:r>
            </a:p>
            <a:p>
              <a:pPr algn="ctr"/>
              <a:r>
                <a:rPr lang="en-VN" sz="3600" dirty="0"/>
                <a:t>to the bowl and mix them.  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6C50E841-BF9B-004C-BB11-A57ADC9FEF47}"/>
              </a:ext>
            </a:extLst>
          </p:cNvPr>
          <p:cNvGrpSpPr/>
          <p:nvPr/>
        </p:nvGrpSpPr>
        <p:grpSpPr>
          <a:xfrm>
            <a:off x="5889261" y="1240004"/>
            <a:ext cx="6492246" cy="1710019"/>
            <a:chOff x="344159" y="1285875"/>
            <a:chExt cx="5842893" cy="1710019"/>
          </a:xfrm>
        </p:grpSpPr>
        <p:sp>
          <p:nvSpPr>
            <p:cNvPr id="22" name="Oval Callout 21">
              <a:extLst>
                <a:ext uri="{FF2B5EF4-FFF2-40B4-BE49-F238E27FC236}">
                  <a16:creationId xmlns:a16="http://schemas.microsoft.com/office/drawing/2014/main" id="{B6C62DA7-E6B5-A245-B6B4-B04F68B57A8C}"/>
                </a:ext>
              </a:extLst>
            </p:cNvPr>
            <p:cNvSpPr/>
            <p:nvPr/>
          </p:nvSpPr>
          <p:spPr>
            <a:xfrm>
              <a:off x="344160" y="1285875"/>
              <a:ext cx="5771741" cy="1710019"/>
            </a:xfrm>
            <a:prstGeom prst="wedgeEllipseCallout">
              <a:avLst>
                <a:gd name="adj1" fmla="val -17936"/>
                <a:gd name="adj2" fmla="val 74976"/>
              </a:avLst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 dirty="0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09B7D923-AB71-C941-B54F-79BE09914A98}"/>
                </a:ext>
              </a:extLst>
            </p:cNvPr>
            <p:cNvSpPr txBox="1"/>
            <p:nvPr/>
          </p:nvSpPr>
          <p:spPr>
            <a:xfrm>
              <a:off x="344159" y="1579923"/>
              <a:ext cx="5842893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/>
                <a:t>After that, I fill them in the cups and bake them in the oven</a:t>
              </a:r>
              <a:r>
                <a:rPr lang="en-VN" sz="3600" dirty="0"/>
                <a:t>.  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E545AF12-1567-2647-82F5-37808A64AC3A}"/>
              </a:ext>
            </a:extLst>
          </p:cNvPr>
          <p:cNvGrpSpPr/>
          <p:nvPr/>
        </p:nvGrpSpPr>
        <p:grpSpPr>
          <a:xfrm>
            <a:off x="5778814" y="1144674"/>
            <a:ext cx="6571307" cy="1835370"/>
            <a:chOff x="273007" y="1160525"/>
            <a:chExt cx="5914046" cy="1835370"/>
          </a:xfrm>
        </p:grpSpPr>
        <p:sp>
          <p:nvSpPr>
            <p:cNvPr id="28" name="Oval Callout 27">
              <a:extLst>
                <a:ext uri="{FF2B5EF4-FFF2-40B4-BE49-F238E27FC236}">
                  <a16:creationId xmlns:a16="http://schemas.microsoft.com/office/drawing/2014/main" id="{DD8AEAB0-057D-AB4C-98A6-21D89E328AC9}"/>
                </a:ext>
              </a:extLst>
            </p:cNvPr>
            <p:cNvSpPr/>
            <p:nvPr/>
          </p:nvSpPr>
          <p:spPr>
            <a:xfrm>
              <a:off x="273007" y="1160525"/>
              <a:ext cx="5842893" cy="1835370"/>
            </a:xfrm>
            <a:prstGeom prst="wedgeEllipseCallout">
              <a:avLst>
                <a:gd name="adj1" fmla="val -17632"/>
                <a:gd name="adj2" fmla="val 71526"/>
              </a:avLst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 dirty="0"/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22D5FE20-0564-EE41-B318-CEB440DA0166}"/>
                </a:ext>
              </a:extLst>
            </p:cNvPr>
            <p:cNvSpPr txBox="1"/>
            <p:nvPr/>
          </p:nvSpPr>
          <p:spPr>
            <a:xfrm>
              <a:off x="344160" y="1608498"/>
              <a:ext cx="5842893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/>
                <a:t>Last, I decorate and serve them on the table</a:t>
              </a:r>
              <a:r>
                <a:rPr lang="en-VN" sz="3600" dirty="0"/>
                <a:t>.  </a:t>
              </a:r>
            </a:p>
          </p:txBody>
        </p:sp>
      </p:grpSp>
      <p:pic>
        <p:nvPicPr>
          <p:cNvPr id="3" name="How do you make it .m4a" descr="How do you make it .m4a">
            <a:hlinkClick r:id="" action="ppaction://media"/>
            <a:extLst>
              <a:ext uri="{FF2B5EF4-FFF2-40B4-BE49-F238E27FC236}">
                <a16:creationId xmlns:a16="http://schemas.microsoft.com/office/drawing/2014/main" id="{74E7DD52-9119-B141-A460-DFE032B3003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957756" y="2306837"/>
            <a:ext cx="812800" cy="812800"/>
          </a:xfrm>
          <a:prstGeom prst="rect">
            <a:avLst/>
          </a:prstGeom>
        </p:spPr>
      </p:pic>
      <p:pic>
        <p:nvPicPr>
          <p:cNvPr id="6" name="FirstI-mix-sugar-and-butter-in1703907826.mp3" descr="FirstI-mix-sugar-and-butter-in1703907826.mp3">
            <a:hlinkClick r:id="" action="ppaction://media"/>
            <a:extLst>
              <a:ext uri="{FF2B5EF4-FFF2-40B4-BE49-F238E27FC236}">
                <a16:creationId xmlns:a16="http://schemas.microsoft.com/office/drawing/2014/main" id="{9826B785-9B1C-9A43-9636-EDC600C80AB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2015671" y="7092819"/>
            <a:ext cx="596124" cy="596124"/>
          </a:xfrm>
          <a:prstGeom prst="rect">
            <a:avLst/>
          </a:prstGeom>
        </p:spPr>
      </p:pic>
      <p:pic>
        <p:nvPicPr>
          <p:cNvPr id="7" name="SecondI-add-eggs-and-milk1703907920.mp3" descr="SecondI-add-eggs-and-milk1703907920.mp3">
            <a:hlinkClick r:id="" action="ppaction://media"/>
            <a:extLst>
              <a:ext uri="{FF2B5EF4-FFF2-40B4-BE49-F238E27FC236}">
                <a16:creationId xmlns:a16="http://schemas.microsoft.com/office/drawing/2014/main" id="{40D47378-699B-7A48-A859-B9EE1A0D3A9A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2872152" y="7026729"/>
            <a:ext cx="662214" cy="662214"/>
          </a:xfrm>
          <a:prstGeom prst="rect">
            <a:avLst/>
          </a:prstGeom>
        </p:spPr>
      </p:pic>
      <p:pic>
        <p:nvPicPr>
          <p:cNvPr id="8" name="ThenI-add-flour-and-chocolate-1703908104.mp3" descr="ThenI-add-flour-and-chocolate-1703908104.mp3">
            <a:hlinkClick r:id="" action="ppaction://media"/>
            <a:extLst>
              <a:ext uri="{FF2B5EF4-FFF2-40B4-BE49-F238E27FC236}">
                <a16:creationId xmlns:a16="http://schemas.microsoft.com/office/drawing/2014/main" id="{2ED75A01-FFCE-A542-8671-E47B4F213384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3746874" y="7128461"/>
            <a:ext cx="532734" cy="532734"/>
          </a:xfrm>
          <a:prstGeom prst="rect">
            <a:avLst/>
          </a:prstGeom>
        </p:spPr>
      </p:pic>
      <p:pic>
        <p:nvPicPr>
          <p:cNvPr id="30" name="After-thatI-fill-them-in-the-c1703908237.mp3" descr="After-thatI-fill-them-in-the-c1703908237.mp3">
            <a:hlinkClick r:id="" action="ppaction://media"/>
            <a:extLst>
              <a:ext uri="{FF2B5EF4-FFF2-40B4-BE49-F238E27FC236}">
                <a16:creationId xmlns:a16="http://schemas.microsoft.com/office/drawing/2014/main" id="{9CF599E0-86E8-1E4A-8A03-88ED27B7C104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4566165" y="7026729"/>
            <a:ext cx="645886" cy="645886"/>
          </a:xfrm>
          <a:prstGeom prst="rect">
            <a:avLst/>
          </a:prstGeom>
        </p:spPr>
      </p:pic>
      <p:pic>
        <p:nvPicPr>
          <p:cNvPr id="31" name="LastI-decorate-and-serve-them-1703908317.mp3" descr="LastI-decorate-and-serve-them-1703908317.mp3">
            <a:hlinkClick r:id="" action="ppaction://media"/>
            <a:extLst>
              <a:ext uri="{FF2B5EF4-FFF2-40B4-BE49-F238E27FC236}">
                <a16:creationId xmlns:a16="http://schemas.microsoft.com/office/drawing/2014/main" id="{60CD6D57-5616-504C-ADD6-8CDDB644D46C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5593434" y="7005382"/>
            <a:ext cx="532734" cy="532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578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91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324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288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405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3696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3048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81;p15">
            <a:extLst>
              <a:ext uri="{FF2B5EF4-FFF2-40B4-BE49-F238E27FC236}">
                <a16:creationId xmlns:a16="http://schemas.microsoft.com/office/drawing/2014/main" id="{84E0C1A0-A252-5F41-91F5-A7904921180E}"/>
              </a:ext>
            </a:extLst>
          </p:cNvPr>
          <p:cNvSpPr txBox="1">
            <a:spLocks/>
          </p:cNvSpPr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HOMEWORK</a:t>
            </a:r>
          </a:p>
        </p:txBody>
      </p:sp>
      <p:sp>
        <p:nvSpPr>
          <p:cNvPr id="6" name="Rectangle: Rounded Corners 6">
            <a:extLst>
              <a:ext uri="{FF2B5EF4-FFF2-40B4-BE49-F238E27FC236}">
                <a16:creationId xmlns:a16="http://schemas.microsoft.com/office/drawing/2014/main" id="{A929908A-62CD-4A48-BA53-832F915000CF}"/>
              </a:ext>
            </a:extLst>
          </p:cNvPr>
          <p:cNvSpPr/>
          <p:nvPr/>
        </p:nvSpPr>
        <p:spPr>
          <a:xfrm>
            <a:off x="1989104" y="2730500"/>
            <a:ext cx="8061563" cy="265770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8EA999C-76D6-F742-ADAB-E9234D98F3B5}"/>
              </a:ext>
            </a:extLst>
          </p:cNvPr>
          <p:cNvSpPr txBox="1"/>
          <p:nvPr/>
        </p:nvSpPr>
        <p:spPr>
          <a:xfrm>
            <a:off x="3383809" y="1447700"/>
            <a:ext cx="681429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6600">
                <a:solidFill>
                  <a:schemeClr val="accent2"/>
                </a:solidFill>
                <a:latin typeface="Carter One" panose="03080802040405060005" pitchFamily="66" charset="77"/>
                <a:ea typeface="Carter One" panose="03080802040405060005" pitchFamily="66" charset="77"/>
              </a:rPr>
              <a:t>HOMEWORK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994F301-8CFC-2F4B-B301-0055B0F4A09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071" r="12396"/>
          <a:stretch/>
        </p:blipFill>
        <p:spPr>
          <a:xfrm>
            <a:off x="9716231" y="1469793"/>
            <a:ext cx="1181120" cy="110117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E71ACA0-DB91-BF49-BC1A-B407EDFB025D}"/>
              </a:ext>
            </a:extLst>
          </p:cNvPr>
          <p:cNvSpPr txBox="1"/>
          <p:nvPr/>
        </p:nvSpPr>
        <p:spPr>
          <a:xfrm>
            <a:off x="2381945" y="4079976"/>
            <a:ext cx="73342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 exercises in the Activity Book (page 25).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F9DF6BF-7B0E-6342-B58F-E4FD8D3D4807}"/>
              </a:ext>
            </a:extLst>
          </p:cNvPr>
          <p:cNvSpPr txBox="1"/>
          <p:nvPr/>
        </p:nvSpPr>
        <p:spPr>
          <a:xfrm>
            <a:off x="2353216" y="6253287"/>
            <a:ext cx="76065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Check answers in the Teacher’s Book (page 56) or Active Teach.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DEDD36B-6995-924B-8144-F69A0236907E}"/>
              </a:ext>
            </a:extLst>
          </p:cNvPr>
          <p:cNvSpPr txBox="1"/>
          <p:nvPr/>
        </p:nvSpPr>
        <p:spPr>
          <a:xfrm>
            <a:off x="3129965" y="3385826"/>
            <a:ext cx="60530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Review vocabulary and grammar.</a:t>
            </a:r>
          </a:p>
        </p:txBody>
      </p:sp>
    </p:spTree>
    <p:extLst>
      <p:ext uri="{BB962C8B-B14F-4D97-AF65-F5344CB8AC3E}">
        <p14:creationId xmlns:p14="http://schemas.microsoft.com/office/powerpoint/2010/main" val="235908337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98;p3">
            <a:extLst>
              <a:ext uri="{FF2B5EF4-FFF2-40B4-BE49-F238E27FC236}">
                <a16:creationId xmlns:a16="http://schemas.microsoft.com/office/drawing/2014/main" id="{26F4975D-EBD8-C946-87FB-C20E8243D49F}"/>
              </a:ext>
            </a:extLst>
          </p:cNvPr>
          <p:cNvSpPr/>
          <p:nvPr/>
        </p:nvSpPr>
        <p:spPr>
          <a:xfrm>
            <a:off x="6096000" y="1271589"/>
            <a:ext cx="4514850" cy="4016450"/>
          </a:xfrm>
          <a:prstGeom prst="roundRect">
            <a:avLst>
              <a:gd name="adj" fmla="val 16667"/>
            </a:avLst>
          </a:prstGeom>
          <a:solidFill>
            <a:schemeClr val="accent6">
              <a:lumMod val="40000"/>
              <a:lumOff val="60000"/>
            </a:schemeClr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101;p3">
            <a:extLst>
              <a:ext uri="{FF2B5EF4-FFF2-40B4-BE49-F238E27FC236}">
                <a16:creationId xmlns:a16="http://schemas.microsoft.com/office/drawing/2014/main" id="{493DE82A-E14B-1D45-BF6A-98D8F6B3F8B4}"/>
              </a:ext>
            </a:extLst>
          </p:cNvPr>
          <p:cNvSpPr txBox="1"/>
          <p:nvPr/>
        </p:nvSpPr>
        <p:spPr>
          <a:xfrm>
            <a:off x="6423093" y="2755492"/>
            <a:ext cx="3860663" cy="46162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Clr>
                <a:srgbClr val="000000"/>
              </a:buClr>
              <a:defRPr/>
            </a:pPr>
            <a:r>
              <a:rPr lang="en-US" sz="24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- to write a recipe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89C783A-6584-9A4E-9393-A91185BFBEB9}"/>
              </a:ext>
            </a:extLst>
          </p:cNvPr>
          <p:cNvSpPr txBox="1"/>
          <p:nvPr/>
        </p:nvSpPr>
        <p:spPr>
          <a:xfrm>
            <a:off x="6443611" y="3572355"/>
            <a:ext cx="3860663" cy="46166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- PB p</a:t>
            </a:r>
            <a:r>
              <a:rPr lang="en-US" sz="2400" noProof="0" dirty="0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rPr>
              <a:t>.31</a:t>
            </a:r>
            <a:endParaRPr kumimoji="0" lang="en-US" sz="2400" b="0" i="0" u="none" strike="noStrike" kern="1200" cap="none" spc="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CFAC034-22B9-4549-9B01-A6D7353EAD12}"/>
              </a:ext>
            </a:extLst>
          </p:cNvPr>
          <p:cNvSpPr txBox="1"/>
          <p:nvPr/>
        </p:nvSpPr>
        <p:spPr>
          <a:xfrm>
            <a:off x="6487162" y="4389259"/>
            <a:ext cx="3860663" cy="46166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- AB p.25</a:t>
            </a:r>
            <a:endParaRPr kumimoji="0" lang="en-US" sz="2400" b="0" i="0" u="none" strike="noStrike" kern="1200" cap="none" spc="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15" name="Google Shape;99;p3">
            <a:extLst>
              <a:ext uri="{FF2B5EF4-FFF2-40B4-BE49-F238E27FC236}">
                <a16:creationId xmlns:a16="http://schemas.microsoft.com/office/drawing/2014/main" id="{1AC5CB43-9833-1D4D-8E67-4B094685FE11}"/>
              </a:ext>
            </a:extLst>
          </p:cNvPr>
          <p:cNvSpPr txBox="1"/>
          <p:nvPr/>
        </p:nvSpPr>
        <p:spPr>
          <a:xfrm>
            <a:off x="6487162" y="1542750"/>
            <a:ext cx="3624741" cy="8001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Clr>
                <a:srgbClr val="000000"/>
              </a:buClr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UNIT 2</a:t>
            </a:r>
            <a:r>
              <a:rPr lang="en-US" sz="3200" b="1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– Lesson 8</a:t>
            </a:r>
            <a:endParaRPr lang="en-US" sz="3200" b="1" dirty="0"/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" name="Google Shape;100;p3">
            <a:extLst>
              <a:ext uri="{FF2B5EF4-FFF2-40B4-BE49-F238E27FC236}">
                <a16:creationId xmlns:a16="http://schemas.microsoft.com/office/drawing/2014/main" id="{25E395EC-E8CD-A646-B88A-64E6F14878AB}"/>
              </a:ext>
            </a:extLst>
          </p:cNvPr>
          <p:cNvSpPr txBox="1"/>
          <p:nvPr/>
        </p:nvSpPr>
        <p:spPr>
          <a:xfrm>
            <a:off x="6991326" y="2066695"/>
            <a:ext cx="2765234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We’ve learned…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19228C7C-2E2A-7A45-A90F-9DF18D8C66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8904" y="649077"/>
            <a:ext cx="3550514" cy="5186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9639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81;p15">
            <a:extLst>
              <a:ext uri="{FF2B5EF4-FFF2-40B4-BE49-F238E27FC236}">
                <a16:creationId xmlns:a16="http://schemas.microsoft.com/office/drawing/2014/main" id="{84E0C1A0-A252-5F41-91F5-A7904921180E}"/>
              </a:ext>
            </a:extLst>
          </p:cNvPr>
          <p:cNvSpPr txBox="1">
            <a:spLocks/>
          </p:cNvSpPr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WARM-UP ACTIVITY</a:t>
            </a:r>
          </a:p>
        </p:txBody>
      </p:sp>
      <p:sp>
        <p:nvSpPr>
          <p:cNvPr id="3" name="Rectangle: Rounded Corners 6">
            <a:extLst>
              <a:ext uri="{FF2B5EF4-FFF2-40B4-BE49-F238E27FC236}">
                <a16:creationId xmlns:a16="http://schemas.microsoft.com/office/drawing/2014/main" id="{ADE2883A-D1DC-6C43-A3EA-963210D34DD1}"/>
              </a:ext>
            </a:extLst>
          </p:cNvPr>
          <p:cNvSpPr/>
          <p:nvPr/>
        </p:nvSpPr>
        <p:spPr>
          <a:xfrm>
            <a:off x="1743075" y="1928812"/>
            <a:ext cx="8786813" cy="3571876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A6F7930-DD21-AB48-8213-D16DECE274C7}"/>
              </a:ext>
            </a:extLst>
          </p:cNvPr>
          <p:cNvSpPr txBox="1"/>
          <p:nvPr/>
        </p:nvSpPr>
        <p:spPr>
          <a:xfrm>
            <a:off x="1900235" y="2109102"/>
            <a:ext cx="854869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n-US" sz="2400" dirty="0"/>
              <a:t>Put students into groups of 4. Each group takes out a pen or a ruler and puts it in the middle of each group.</a:t>
            </a:r>
          </a:p>
          <a:p>
            <a:pPr marL="342900" indent="-342900">
              <a:buFontTx/>
              <a:buChar char="-"/>
            </a:pPr>
            <a:r>
              <a:rPr lang="en-VN" sz="2400" dirty="0"/>
              <a:t>Show the text and give 2 minutes for students to read the information. </a:t>
            </a:r>
          </a:p>
          <a:p>
            <a:pPr marL="342900" indent="-342900">
              <a:buFontTx/>
              <a:buChar char="-"/>
            </a:pPr>
            <a:r>
              <a:rPr lang="en-VN" sz="2400" dirty="0"/>
              <a:t>Ask the questions, students listen, find the information in the picture and raise their pens or ruler to get a chance to say the answer. </a:t>
            </a:r>
          </a:p>
          <a:p>
            <a:pPr marL="342900" indent="-342900">
              <a:buFontTx/>
              <a:buChar char="-"/>
            </a:pPr>
            <a:r>
              <a:rPr lang="en-US" sz="2400" dirty="0"/>
              <a:t>T</a:t>
            </a:r>
            <a:r>
              <a:rPr lang="en-VN" sz="2400" dirty="0"/>
              <a:t>he fastest group with the correct information receives 2 points.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181B777-4BAD-CD43-9960-B497C29D63D5}"/>
              </a:ext>
            </a:extLst>
          </p:cNvPr>
          <p:cNvSpPr txBox="1"/>
          <p:nvPr/>
        </p:nvSpPr>
        <p:spPr>
          <a:xfrm>
            <a:off x="1578916" y="856575"/>
            <a:ext cx="913041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4400" dirty="0">
                <a:solidFill>
                  <a:schemeClr val="accent2"/>
                </a:solidFill>
                <a:latin typeface="Carter One" panose="03080802040405060005" pitchFamily="66" charset="77"/>
                <a:ea typeface="Carter One" panose="03080802040405060005" pitchFamily="66" charset="77"/>
              </a:rPr>
              <a:t>Activity: ANSWER THE QUESTION</a:t>
            </a:r>
          </a:p>
        </p:txBody>
      </p:sp>
    </p:spTree>
    <p:extLst>
      <p:ext uri="{BB962C8B-B14F-4D97-AF65-F5344CB8AC3E}">
        <p14:creationId xmlns:p14="http://schemas.microsoft.com/office/powerpoint/2010/main" val="27613899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81;p15">
            <a:extLst>
              <a:ext uri="{FF2B5EF4-FFF2-40B4-BE49-F238E27FC236}">
                <a16:creationId xmlns:a16="http://schemas.microsoft.com/office/drawing/2014/main" id="{84E0C1A0-A252-5F41-91F5-A7904921180E}"/>
              </a:ext>
            </a:extLst>
          </p:cNvPr>
          <p:cNvSpPr txBox="1">
            <a:spLocks/>
          </p:cNvSpPr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WARM-UP ACTIVITY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82FED6E-9796-0A4A-983A-9F20BE8DEB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2418" y="652864"/>
            <a:ext cx="11587163" cy="5094999"/>
          </a:xfrm>
          <a:prstGeom prst="rect">
            <a:avLst/>
          </a:prstGeom>
        </p:spPr>
      </p:pic>
      <p:pic>
        <p:nvPicPr>
          <p:cNvPr id="8" name="2 Minute Timer.mp4" descr="2 Minute Timer.mp4">
            <a:hlinkClick r:id="" action="ppaction://media"/>
            <a:extLst>
              <a:ext uri="{FF2B5EF4-FFF2-40B4-BE49-F238E27FC236}">
                <a16:creationId xmlns:a16="http://schemas.microsoft.com/office/drawing/2014/main" id="{477441ED-86ED-DD49-AC55-6ADF160FE50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12422" t="14937" r="14219" b="18750"/>
          <a:stretch/>
        </p:blipFill>
        <p:spPr>
          <a:xfrm>
            <a:off x="5139162" y="5747863"/>
            <a:ext cx="1913673" cy="973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518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502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81;p15">
            <a:extLst>
              <a:ext uri="{FF2B5EF4-FFF2-40B4-BE49-F238E27FC236}">
                <a16:creationId xmlns:a16="http://schemas.microsoft.com/office/drawing/2014/main" id="{84E0C1A0-A252-5F41-91F5-A7904921180E}"/>
              </a:ext>
            </a:extLst>
          </p:cNvPr>
          <p:cNvSpPr txBox="1">
            <a:spLocks/>
          </p:cNvSpPr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WARM-UP ACTIVITY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82FED6E-9796-0A4A-983A-9F20BE8DEB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6025" y="1590290"/>
            <a:ext cx="9705975" cy="426782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7EC04E2-16BE-E947-9D03-173A87A3FE4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1971" t="2930" r="32991"/>
          <a:stretch/>
        </p:blipFill>
        <p:spPr>
          <a:xfrm>
            <a:off x="535891" y="2053547"/>
            <a:ext cx="1950134" cy="3804563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660664FC-F8AB-CF43-A894-700689F2532D}"/>
              </a:ext>
            </a:extLst>
          </p:cNvPr>
          <p:cNvGrpSpPr/>
          <p:nvPr/>
        </p:nvGrpSpPr>
        <p:grpSpPr>
          <a:xfrm>
            <a:off x="321577" y="733909"/>
            <a:ext cx="7365097" cy="830429"/>
            <a:chOff x="321577" y="733909"/>
            <a:chExt cx="7365097" cy="830429"/>
          </a:xfrm>
        </p:grpSpPr>
        <p:sp>
          <p:nvSpPr>
            <p:cNvPr id="3" name="Rounded Rectangular Callout 2">
              <a:extLst>
                <a:ext uri="{FF2B5EF4-FFF2-40B4-BE49-F238E27FC236}">
                  <a16:creationId xmlns:a16="http://schemas.microsoft.com/office/drawing/2014/main" id="{C5A307AF-8D61-204D-95DE-6D0A0ED2AB83}"/>
                </a:ext>
              </a:extLst>
            </p:cNvPr>
            <p:cNvSpPr/>
            <p:nvPr/>
          </p:nvSpPr>
          <p:spPr>
            <a:xfrm>
              <a:off x="321577" y="733909"/>
              <a:ext cx="7365097" cy="830429"/>
            </a:xfrm>
            <a:prstGeom prst="wedgeRoundRectCallout">
              <a:avLst>
                <a:gd name="adj1" fmla="val -35031"/>
                <a:gd name="adj2" fmla="val 97487"/>
                <a:gd name="adj3" fmla="val 16667"/>
              </a:avLst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EBB924FE-C69E-5840-94CB-630527272569}"/>
                </a:ext>
              </a:extLst>
            </p:cNvPr>
            <p:cNvSpPr txBox="1"/>
            <p:nvPr/>
          </p:nvSpPr>
          <p:spPr>
            <a:xfrm>
              <a:off x="911355" y="825957"/>
              <a:ext cx="618553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VN" sz="3600" dirty="0"/>
                <a:t>What is the name of </a:t>
              </a:r>
              <a:r>
                <a:rPr lang="en-US" sz="3600" dirty="0"/>
                <a:t>the </a:t>
              </a:r>
              <a:r>
                <a:rPr lang="en-VN" sz="3600" dirty="0"/>
                <a:t>recipe?</a:t>
              </a:r>
            </a:p>
          </p:txBody>
        </p:sp>
      </p:grpSp>
      <p:sp>
        <p:nvSpPr>
          <p:cNvPr id="9" name="Rectangle: Rounded Corners 13">
            <a:extLst>
              <a:ext uri="{FF2B5EF4-FFF2-40B4-BE49-F238E27FC236}">
                <a16:creationId xmlns:a16="http://schemas.microsoft.com/office/drawing/2014/main" id="{75BEFB32-B47D-8347-9521-ADC428AFC2AE}"/>
              </a:ext>
            </a:extLst>
          </p:cNvPr>
          <p:cNvSpPr/>
          <p:nvPr/>
        </p:nvSpPr>
        <p:spPr>
          <a:xfrm>
            <a:off x="5017290" y="6022627"/>
            <a:ext cx="2321722" cy="650428"/>
          </a:xfrm>
          <a:prstGeom prst="roundRect">
            <a:avLst/>
          </a:prstGeom>
          <a:solidFill>
            <a:srgbClr val="C00000"/>
          </a:solidFill>
          <a:ln w="38100" cap="flat" cmpd="sng" algn="ctr">
            <a:solidFill>
              <a:srgbClr val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SG" sz="3600" b="1" kern="0" dirty="0">
                <a:solidFill>
                  <a:srgbClr val="FFFFFF"/>
                </a:solidFill>
                <a:sym typeface="Arial"/>
              </a:rPr>
              <a:t>ANSWER</a:t>
            </a:r>
            <a:endParaRPr kumimoji="0" lang="en-SG" sz="36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sym typeface="Arial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821FDC1-D47F-5548-8697-423B56FF55B4}"/>
              </a:ext>
            </a:extLst>
          </p:cNvPr>
          <p:cNvGrpSpPr/>
          <p:nvPr/>
        </p:nvGrpSpPr>
        <p:grpSpPr>
          <a:xfrm>
            <a:off x="736770" y="746885"/>
            <a:ext cx="4714764" cy="830429"/>
            <a:chOff x="321578" y="733909"/>
            <a:chExt cx="4714764" cy="830429"/>
          </a:xfrm>
        </p:grpSpPr>
        <p:sp>
          <p:nvSpPr>
            <p:cNvPr id="11" name="Rounded Rectangular Callout 10">
              <a:extLst>
                <a:ext uri="{FF2B5EF4-FFF2-40B4-BE49-F238E27FC236}">
                  <a16:creationId xmlns:a16="http://schemas.microsoft.com/office/drawing/2014/main" id="{06828A8E-1D81-BC4E-8BF5-324C10ABBEE1}"/>
                </a:ext>
              </a:extLst>
            </p:cNvPr>
            <p:cNvSpPr/>
            <p:nvPr/>
          </p:nvSpPr>
          <p:spPr>
            <a:xfrm>
              <a:off x="321578" y="733909"/>
              <a:ext cx="4714764" cy="830429"/>
            </a:xfrm>
            <a:prstGeom prst="wedgeRoundRectCallout">
              <a:avLst>
                <a:gd name="adj1" fmla="val -35031"/>
                <a:gd name="adj2" fmla="val 97487"/>
                <a:gd name="adj3" fmla="val 16667"/>
              </a:avLst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3B83CE1-FF30-4B46-83B8-1C73BD3D7299}"/>
                </a:ext>
              </a:extLst>
            </p:cNvPr>
            <p:cNvSpPr txBox="1"/>
            <p:nvPr/>
          </p:nvSpPr>
          <p:spPr>
            <a:xfrm>
              <a:off x="911355" y="825957"/>
              <a:ext cx="392472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VN" sz="3600" dirty="0"/>
                <a:t>It’s tomato noodles.</a:t>
              </a:r>
            </a:p>
          </p:txBody>
        </p:sp>
      </p:grp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957FE956-DFD7-5947-96D8-E413460FA0D0}"/>
              </a:ext>
            </a:extLst>
          </p:cNvPr>
          <p:cNvSpPr/>
          <p:nvPr/>
        </p:nvSpPr>
        <p:spPr>
          <a:xfrm>
            <a:off x="2873829" y="1894114"/>
            <a:ext cx="2873828" cy="538843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951888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81;p15">
            <a:extLst>
              <a:ext uri="{FF2B5EF4-FFF2-40B4-BE49-F238E27FC236}">
                <a16:creationId xmlns:a16="http://schemas.microsoft.com/office/drawing/2014/main" id="{84E0C1A0-A252-5F41-91F5-A7904921180E}"/>
              </a:ext>
            </a:extLst>
          </p:cNvPr>
          <p:cNvSpPr txBox="1">
            <a:spLocks/>
          </p:cNvSpPr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WARM-UP ACTIVITY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82FED6E-9796-0A4A-983A-9F20BE8DEB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6025" y="1590290"/>
            <a:ext cx="9705975" cy="426782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7EC04E2-16BE-E947-9D03-173A87A3FE4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1971" t="2930" r="32991"/>
          <a:stretch/>
        </p:blipFill>
        <p:spPr>
          <a:xfrm>
            <a:off x="535891" y="2053547"/>
            <a:ext cx="1950134" cy="3804563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660664FC-F8AB-CF43-A894-700689F2532D}"/>
              </a:ext>
            </a:extLst>
          </p:cNvPr>
          <p:cNvGrpSpPr/>
          <p:nvPr/>
        </p:nvGrpSpPr>
        <p:grpSpPr>
          <a:xfrm>
            <a:off x="321577" y="733909"/>
            <a:ext cx="8024465" cy="830429"/>
            <a:chOff x="321577" y="733909"/>
            <a:chExt cx="8024465" cy="830429"/>
          </a:xfrm>
        </p:grpSpPr>
        <p:sp>
          <p:nvSpPr>
            <p:cNvPr id="3" name="Rounded Rectangular Callout 2">
              <a:extLst>
                <a:ext uri="{FF2B5EF4-FFF2-40B4-BE49-F238E27FC236}">
                  <a16:creationId xmlns:a16="http://schemas.microsoft.com/office/drawing/2014/main" id="{C5A307AF-8D61-204D-95DE-6D0A0ED2AB83}"/>
                </a:ext>
              </a:extLst>
            </p:cNvPr>
            <p:cNvSpPr/>
            <p:nvPr/>
          </p:nvSpPr>
          <p:spPr>
            <a:xfrm>
              <a:off x="321577" y="733909"/>
              <a:ext cx="8024465" cy="830429"/>
            </a:xfrm>
            <a:prstGeom prst="wedgeRoundRectCallout">
              <a:avLst>
                <a:gd name="adj1" fmla="val -35031"/>
                <a:gd name="adj2" fmla="val 97487"/>
                <a:gd name="adj3" fmla="val 16667"/>
              </a:avLst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EBB924FE-C69E-5840-94CB-630527272569}"/>
                </a:ext>
              </a:extLst>
            </p:cNvPr>
            <p:cNvSpPr txBox="1"/>
            <p:nvPr/>
          </p:nvSpPr>
          <p:spPr>
            <a:xfrm>
              <a:off x="535891" y="825957"/>
              <a:ext cx="781015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/>
                <a:t>H</a:t>
              </a:r>
              <a:r>
                <a:rPr lang="en-VN" sz="3600" dirty="0"/>
                <a:t>ow many ingredients are in this recipe?</a:t>
              </a:r>
            </a:p>
          </p:txBody>
        </p:sp>
      </p:grpSp>
      <p:sp>
        <p:nvSpPr>
          <p:cNvPr id="9" name="Rectangle: Rounded Corners 13">
            <a:extLst>
              <a:ext uri="{FF2B5EF4-FFF2-40B4-BE49-F238E27FC236}">
                <a16:creationId xmlns:a16="http://schemas.microsoft.com/office/drawing/2014/main" id="{75BEFB32-B47D-8347-9521-ADC428AFC2AE}"/>
              </a:ext>
            </a:extLst>
          </p:cNvPr>
          <p:cNvSpPr/>
          <p:nvPr/>
        </p:nvSpPr>
        <p:spPr>
          <a:xfrm>
            <a:off x="5017290" y="6022627"/>
            <a:ext cx="2321722" cy="650428"/>
          </a:xfrm>
          <a:prstGeom prst="roundRect">
            <a:avLst/>
          </a:prstGeom>
          <a:solidFill>
            <a:srgbClr val="C00000"/>
          </a:solidFill>
          <a:ln w="38100" cap="flat" cmpd="sng" algn="ctr">
            <a:solidFill>
              <a:srgbClr val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SG" sz="3600" b="1" kern="0" dirty="0">
                <a:solidFill>
                  <a:srgbClr val="FFFFFF"/>
                </a:solidFill>
                <a:sym typeface="Arial"/>
              </a:rPr>
              <a:t>ANSWER</a:t>
            </a:r>
            <a:endParaRPr kumimoji="0" lang="en-SG" sz="36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sym typeface="Arial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821FDC1-D47F-5548-8697-423B56FF55B4}"/>
              </a:ext>
            </a:extLst>
          </p:cNvPr>
          <p:cNvGrpSpPr/>
          <p:nvPr/>
        </p:nvGrpSpPr>
        <p:grpSpPr>
          <a:xfrm>
            <a:off x="302525" y="697638"/>
            <a:ext cx="7661492" cy="1200329"/>
            <a:chOff x="-5746024" y="-1282210"/>
            <a:chExt cx="7661492" cy="1200329"/>
          </a:xfrm>
        </p:grpSpPr>
        <p:sp>
          <p:nvSpPr>
            <p:cNvPr id="11" name="Rounded Rectangular Callout 10">
              <a:extLst>
                <a:ext uri="{FF2B5EF4-FFF2-40B4-BE49-F238E27FC236}">
                  <a16:creationId xmlns:a16="http://schemas.microsoft.com/office/drawing/2014/main" id="{06828A8E-1D81-BC4E-8BF5-324C10ABBEE1}"/>
                </a:ext>
              </a:extLst>
            </p:cNvPr>
            <p:cNvSpPr/>
            <p:nvPr/>
          </p:nvSpPr>
          <p:spPr>
            <a:xfrm>
              <a:off x="-5746024" y="-1261552"/>
              <a:ext cx="6620789" cy="1170734"/>
            </a:xfrm>
            <a:prstGeom prst="wedgeRoundRectCallout">
              <a:avLst>
                <a:gd name="adj1" fmla="val -32847"/>
                <a:gd name="adj2" fmla="val 69844"/>
                <a:gd name="adj3" fmla="val 16667"/>
              </a:avLst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3B83CE1-FF30-4B46-83B8-1C73BD3D7299}"/>
                </a:ext>
              </a:extLst>
            </p:cNvPr>
            <p:cNvSpPr txBox="1"/>
            <p:nvPr/>
          </p:nvSpPr>
          <p:spPr>
            <a:xfrm>
              <a:off x="-5512658" y="-1282210"/>
              <a:ext cx="7428126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3600" dirty="0"/>
                <a:t>There are 4 ingredients: noodles, tomatoes, water, olive oil.</a:t>
              </a:r>
            </a:p>
          </p:txBody>
        </p:sp>
      </p:grp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A8B93190-C1F4-FE47-9001-1719EF1BCE38}"/>
              </a:ext>
            </a:extLst>
          </p:cNvPr>
          <p:cNvSpPr/>
          <p:nvPr/>
        </p:nvSpPr>
        <p:spPr>
          <a:xfrm>
            <a:off x="2813040" y="2406163"/>
            <a:ext cx="2873828" cy="696266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098353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81;p15">
            <a:extLst>
              <a:ext uri="{FF2B5EF4-FFF2-40B4-BE49-F238E27FC236}">
                <a16:creationId xmlns:a16="http://schemas.microsoft.com/office/drawing/2014/main" id="{84E0C1A0-A252-5F41-91F5-A7904921180E}"/>
              </a:ext>
            </a:extLst>
          </p:cNvPr>
          <p:cNvSpPr txBox="1">
            <a:spLocks/>
          </p:cNvSpPr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WARM-UP ACTIVITY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82FED6E-9796-0A4A-983A-9F20BE8DEB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6025" y="1590290"/>
            <a:ext cx="9705975" cy="426782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7EC04E2-16BE-E947-9D03-173A87A3FE4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1971" t="2930" r="32991"/>
          <a:stretch/>
        </p:blipFill>
        <p:spPr>
          <a:xfrm>
            <a:off x="535891" y="2053547"/>
            <a:ext cx="1950134" cy="3804563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660664FC-F8AB-CF43-A894-700689F2532D}"/>
              </a:ext>
            </a:extLst>
          </p:cNvPr>
          <p:cNvGrpSpPr/>
          <p:nvPr/>
        </p:nvGrpSpPr>
        <p:grpSpPr>
          <a:xfrm>
            <a:off x="321578" y="814310"/>
            <a:ext cx="5774422" cy="830429"/>
            <a:chOff x="321578" y="733909"/>
            <a:chExt cx="5774422" cy="830429"/>
          </a:xfrm>
        </p:grpSpPr>
        <p:sp>
          <p:nvSpPr>
            <p:cNvPr id="3" name="Rounded Rectangular Callout 2">
              <a:extLst>
                <a:ext uri="{FF2B5EF4-FFF2-40B4-BE49-F238E27FC236}">
                  <a16:creationId xmlns:a16="http://schemas.microsoft.com/office/drawing/2014/main" id="{C5A307AF-8D61-204D-95DE-6D0A0ED2AB83}"/>
                </a:ext>
              </a:extLst>
            </p:cNvPr>
            <p:cNvSpPr/>
            <p:nvPr/>
          </p:nvSpPr>
          <p:spPr>
            <a:xfrm>
              <a:off x="321578" y="733909"/>
              <a:ext cx="5774422" cy="830429"/>
            </a:xfrm>
            <a:prstGeom prst="wedgeRoundRectCallout">
              <a:avLst>
                <a:gd name="adj1" fmla="val -35031"/>
                <a:gd name="adj2" fmla="val 97487"/>
                <a:gd name="adj3" fmla="val 16667"/>
              </a:avLst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EBB924FE-C69E-5840-94CB-630527272569}"/>
                </a:ext>
              </a:extLst>
            </p:cNvPr>
            <p:cNvSpPr txBox="1"/>
            <p:nvPr/>
          </p:nvSpPr>
          <p:spPr>
            <a:xfrm>
              <a:off x="535891" y="825957"/>
              <a:ext cx="518359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/>
                <a:t>How many people is it for</a:t>
              </a:r>
              <a:r>
                <a:rPr lang="en-VN" sz="3600" dirty="0"/>
                <a:t>?</a:t>
              </a:r>
            </a:p>
          </p:txBody>
        </p:sp>
      </p:grpSp>
      <p:sp>
        <p:nvSpPr>
          <p:cNvPr id="9" name="Rectangle: Rounded Corners 13">
            <a:extLst>
              <a:ext uri="{FF2B5EF4-FFF2-40B4-BE49-F238E27FC236}">
                <a16:creationId xmlns:a16="http://schemas.microsoft.com/office/drawing/2014/main" id="{75BEFB32-B47D-8347-9521-ADC428AFC2AE}"/>
              </a:ext>
            </a:extLst>
          </p:cNvPr>
          <p:cNvSpPr/>
          <p:nvPr/>
        </p:nvSpPr>
        <p:spPr>
          <a:xfrm>
            <a:off x="5017290" y="6022627"/>
            <a:ext cx="2321722" cy="650428"/>
          </a:xfrm>
          <a:prstGeom prst="roundRect">
            <a:avLst/>
          </a:prstGeom>
          <a:solidFill>
            <a:srgbClr val="C00000"/>
          </a:solidFill>
          <a:ln w="38100" cap="flat" cmpd="sng" algn="ctr">
            <a:solidFill>
              <a:srgbClr val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SG" sz="3600" b="1" kern="0" dirty="0">
                <a:solidFill>
                  <a:srgbClr val="FFFFFF"/>
                </a:solidFill>
                <a:sym typeface="Arial"/>
              </a:rPr>
              <a:t>ANSWER</a:t>
            </a:r>
            <a:endParaRPr kumimoji="0" lang="en-SG" sz="36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sym typeface="Arial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821FDC1-D47F-5548-8697-423B56FF55B4}"/>
              </a:ext>
            </a:extLst>
          </p:cNvPr>
          <p:cNvGrpSpPr/>
          <p:nvPr/>
        </p:nvGrpSpPr>
        <p:grpSpPr>
          <a:xfrm>
            <a:off x="466949" y="835128"/>
            <a:ext cx="3878204" cy="830429"/>
            <a:chOff x="-5828878" y="-1201850"/>
            <a:chExt cx="3858579" cy="830429"/>
          </a:xfrm>
        </p:grpSpPr>
        <p:sp>
          <p:nvSpPr>
            <p:cNvPr id="11" name="Rounded Rectangular Callout 10">
              <a:extLst>
                <a:ext uri="{FF2B5EF4-FFF2-40B4-BE49-F238E27FC236}">
                  <a16:creationId xmlns:a16="http://schemas.microsoft.com/office/drawing/2014/main" id="{06828A8E-1D81-BC4E-8BF5-324C10ABBEE1}"/>
                </a:ext>
              </a:extLst>
            </p:cNvPr>
            <p:cNvSpPr/>
            <p:nvPr/>
          </p:nvSpPr>
          <p:spPr>
            <a:xfrm>
              <a:off x="-5828878" y="-1201850"/>
              <a:ext cx="3731382" cy="830429"/>
            </a:xfrm>
            <a:prstGeom prst="wedgeRoundRectCallout">
              <a:avLst>
                <a:gd name="adj1" fmla="val -33234"/>
                <a:gd name="adj2" fmla="val 95405"/>
                <a:gd name="adj3" fmla="val 16667"/>
              </a:avLst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3B83CE1-FF30-4B46-83B8-1C73BD3D7299}"/>
                </a:ext>
              </a:extLst>
            </p:cNvPr>
            <p:cNvSpPr txBox="1"/>
            <p:nvPr/>
          </p:nvSpPr>
          <p:spPr>
            <a:xfrm>
              <a:off x="-5701681" y="-1131372"/>
              <a:ext cx="373138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3600" dirty="0"/>
                <a:t>It’s for 2 people.</a:t>
              </a:r>
            </a:p>
          </p:txBody>
        </p:sp>
      </p:grp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A8B93190-C1F4-FE47-9001-1719EF1BCE38}"/>
              </a:ext>
            </a:extLst>
          </p:cNvPr>
          <p:cNvSpPr/>
          <p:nvPr/>
        </p:nvSpPr>
        <p:spPr>
          <a:xfrm>
            <a:off x="2893110" y="3349129"/>
            <a:ext cx="1611992" cy="279896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274955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81;p15">
            <a:extLst>
              <a:ext uri="{FF2B5EF4-FFF2-40B4-BE49-F238E27FC236}">
                <a16:creationId xmlns:a16="http://schemas.microsoft.com/office/drawing/2014/main" id="{84E0C1A0-A252-5F41-91F5-A7904921180E}"/>
              </a:ext>
            </a:extLst>
          </p:cNvPr>
          <p:cNvSpPr txBox="1">
            <a:spLocks/>
          </p:cNvSpPr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WARM-UP ACTIVITY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82FED6E-9796-0A4A-983A-9F20BE8DEB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6025" y="1590290"/>
            <a:ext cx="9705975" cy="426782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7EC04E2-16BE-E947-9D03-173A87A3FE4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1971" t="2930" r="32991"/>
          <a:stretch/>
        </p:blipFill>
        <p:spPr>
          <a:xfrm>
            <a:off x="535891" y="2053547"/>
            <a:ext cx="1950134" cy="3804563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660664FC-F8AB-CF43-A894-700689F2532D}"/>
              </a:ext>
            </a:extLst>
          </p:cNvPr>
          <p:cNvGrpSpPr/>
          <p:nvPr/>
        </p:nvGrpSpPr>
        <p:grpSpPr>
          <a:xfrm>
            <a:off x="321578" y="789103"/>
            <a:ext cx="6626646" cy="830429"/>
            <a:chOff x="321578" y="708702"/>
            <a:chExt cx="6626646" cy="830429"/>
          </a:xfrm>
        </p:grpSpPr>
        <p:sp>
          <p:nvSpPr>
            <p:cNvPr id="3" name="Rounded Rectangular Callout 2">
              <a:extLst>
                <a:ext uri="{FF2B5EF4-FFF2-40B4-BE49-F238E27FC236}">
                  <a16:creationId xmlns:a16="http://schemas.microsoft.com/office/drawing/2014/main" id="{C5A307AF-8D61-204D-95DE-6D0A0ED2AB83}"/>
                </a:ext>
              </a:extLst>
            </p:cNvPr>
            <p:cNvSpPr/>
            <p:nvPr/>
          </p:nvSpPr>
          <p:spPr>
            <a:xfrm>
              <a:off x="321578" y="708702"/>
              <a:ext cx="6626646" cy="830429"/>
            </a:xfrm>
            <a:prstGeom prst="wedgeRoundRectCallout">
              <a:avLst>
                <a:gd name="adj1" fmla="val -35031"/>
                <a:gd name="adj2" fmla="val 97487"/>
                <a:gd name="adj3" fmla="val 16667"/>
              </a:avLst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EBB924FE-C69E-5840-94CB-630527272569}"/>
                </a:ext>
              </a:extLst>
            </p:cNvPr>
            <p:cNvSpPr txBox="1"/>
            <p:nvPr/>
          </p:nvSpPr>
          <p:spPr>
            <a:xfrm>
              <a:off x="492939" y="766448"/>
              <a:ext cx="641233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/>
                <a:t>How long does it take to make it</a:t>
              </a:r>
              <a:r>
                <a:rPr lang="en-VN" sz="3600" dirty="0"/>
                <a:t>?</a:t>
              </a:r>
            </a:p>
          </p:txBody>
        </p:sp>
      </p:grpSp>
      <p:sp>
        <p:nvSpPr>
          <p:cNvPr id="9" name="Rectangle: Rounded Corners 13">
            <a:extLst>
              <a:ext uri="{FF2B5EF4-FFF2-40B4-BE49-F238E27FC236}">
                <a16:creationId xmlns:a16="http://schemas.microsoft.com/office/drawing/2014/main" id="{75BEFB32-B47D-8347-9521-ADC428AFC2AE}"/>
              </a:ext>
            </a:extLst>
          </p:cNvPr>
          <p:cNvSpPr/>
          <p:nvPr/>
        </p:nvSpPr>
        <p:spPr>
          <a:xfrm>
            <a:off x="5017290" y="6022627"/>
            <a:ext cx="2321722" cy="650428"/>
          </a:xfrm>
          <a:prstGeom prst="roundRect">
            <a:avLst/>
          </a:prstGeom>
          <a:solidFill>
            <a:srgbClr val="C00000"/>
          </a:solidFill>
          <a:ln w="38100" cap="flat" cmpd="sng" algn="ctr">
            <a:solidFill>
              <a:srgbClr val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SG" sz="3600" b="1" kern="0" dirty="0">
                <a:solidFill>
                  <a:srgbClr val="FFFFFF"/>
                </a:solidFill>
                <a:sym typeface="Arial"/>
              </a:rPr>
              <a:t>ANSWER</a:t>
            </a:r>
            <a:endParaRPr kumimoji="0" lang="en-SG" sz="36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sym typeface="Arial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821FDC1-D47F-5548-8697-423B56FF55B4}"/>
              </a:ext>
            </a:extLst>
          </p:cNvPr>
          <p:cNvGrpSpPr/>
          <p:nvPr/>
        </p:nvGrpSpPr>
        <p:grpSpPr>
          <a:xfrm>
            <a:off x="535891" y="776824"/>
            <a:ext cx="4566817" cy="830429"/>
            <a:chOff x="-5828879" y="-1201850"/>
            <a:chExt cx="4543707" cy="830429"/>
          </a:xfrm>
        </p:grpSpPr>
        <p:sp>
          <p:nvSpPr>
            <p:cNvPr id="11" name="Rounded Rectangular Callout 10">
              <a:extLst>
                <a:ext uri="{FF2B5EF4-FFF2-40B4-BE49-F238E27FC236}">
                  <a16:creationId xmlns:a16="http://schemas.microsoft.com/office/drawing/2014/main" id="{06828A8E-1D81-BC4E-8BF5-324C10ABBEE1}"/>
                </a:ext>
              </a:extLst>
            </p:cNvPr>
            <p:cNvSpPr/>
            <p:nvPr/>
          </p:nvSpPr>
          <p:spPr>
            <a:xfrm>
              <a:off x="-5828879" y="-1201850"/>
              <a:ext cx="4127148" cy="830429"/>
            </a:xfrm>
            <a:prstGeom prst="wedgeRoundRectCallout">
              <a:avLst>
                <a:gd name="adj1" fmla="val -33234"/>
                <a:gd name="adj2" fmla="val 95405"/>
                <a:gd name="adj3" fmla="val 16667"/>
              </a:avLst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3B83CE1-FF30-4B46-83B8-1C73BD3D7299}"/>
                </a:ext>
              </a:extLst>
            </p:cNvPr>
            <p:cNvSpPr txBox="1"/>
            <p:nvPr/>
          </p:nvSpPr>
          <p:spPr>
            <a:xfrm>
              <a:off x="-5701681" y="-1131372"/>
              <a:ext cx="441650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3600" dirty="0"/>
                <a:t>It takes 15 minutes.</a:t>
              </a:r>
            </a:p>
          </p:txBody>
        </p:sp>
      </p:grp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A8B93190-C1F4-FE47-9001-1719EF1BCE38}"/>
              </a:ext>
            </a:extLst>
          </p:cNvPr>
          <p:cNvSpPr/>
          <p:nvPr/>
        </p:nvSpPr>
        <p:spPr>
          <a:xfrm>
            <a:off x="2918830" y="3020516"/>
            <a:ext cx="1950133" cy="294183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453048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81;p15">
            <a:extLst>
              <a:ext uri="{FF2B5EF4-FFF2-40B4-BE49-F238E27FC236}">
                <a16:creationId xmlns:a16="http://schemas.microsoft.com/office/drawing/2014/main" id="{84E0C1A0-A252-5F41-91F5-A7904921180E}"/>
              </a:ext>
            </a:extLst>
          </p:cNvPr>
          <p:cNvSpPr txBox="1">
            <a:spLocks/>
          </p:cNvSpPr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WARM-UP ACTIVITY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82FED6E-9796-0A4A-983A-9F20BE8DEB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6025" y="1590290"/>
            <a:ext cx="9705975" cy="426782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7EC04E2-16BE-E947-9D03-173A87A3FE4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1971" t="2930" r="32991"/>
          <a:stretch/>
        </p:blipFill>
        <p:spPr>
          <a:xfrm>
            <a:off x="535891" y="2053547"/>
            <a:ext cx="1950134" cy="3804563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660664FC-F8AB-CF43-A894-700689F2532D}"/>
              </a:ext>
            </a:extLst>
          </p:cNvPr>
          <p:cNvGrpSpPr/>
          <p:nvPr/>
        </p:nvGrpSpPr>
        <p:grpSpPr>
          <a:xfrm>
            <a:off x="321577" y="733909"/>
            <a:ext cx="8712987" cy="830429"/>
            <a:chOff x="321577" y="733909"/>
            <a:chExt cx="8712987" cy="830429"/>
          </a:xfrm>
        </p:grpSpPr>
        <p:sp>
          <p:nvSpPr>
            <p:cNvPr id="3" name="Rounded Rectangular Callout 2">
              <a:extLst>
                <a:ext uri="{FF2B5EF4-FFF2-40B4-BE49-F238E27FC236}">
                  <a16:creationId xmlns:a16="http://schemas.microsoft.com/office/drawing/2014/main" id="{C5A307AF-8D61-204D-95DE-6D0A0ED2AB83}"/>
                </a:ext>
              </a:extLst>
            </p:cNvPr>
            <p:cNvSpPr/>
            <p:nvPr/>
          </p:nvSpPr>
          <p:spPr>
            <a:xfrm>
              <a:off x="321577" y="733909"/>
              <a:ext cx="8712987" cy="830429"/>
            </a:xfrm>
            <a:prstGeom prst="wedgeRoundRectCallout">
              <a:avLst>
                <a:gd name="adj1" fmla="val -35031"/>
                <a:gd name="adj2" fmla="val 97487"/>
                <a:gd name="adj3" fmla="val 16667"/>
              </a:avLst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EBB924FE-C69E-5840-94CB-630527272569}"/>
                </a:ext>
              </a:extLst>
            </p:cNvPr>
            <p:cNvSpPr txBox="1"/>
            <p:nvPr/>
          </p:nvSpPr>
          <p:spPr>
            <a:xfrm>
              <a:off x="535891" y="825957"/>
              <a:ext cx="849867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/>
                <a:t>H</a:t>
              </a:r>
              <a:r>
                <a:rPr lang="en-VN" sz="3600" dirty="0"/>
                <a:t>ow many steps of making tomato noodles?</a:t>
              </a:r>
            </a:p>
          </p:txBody>
        </p:sp>
      </p:grpSp>
      <p:sp>
        <p:nvSpPr>
          <p:cNvPr id="9" name="Rectangle: Rounded Corners 13">
            <a:extLst>
              <a:ext uri="{FF2B5EF4-FFF2-40B4-BE49-F238E27FC236}">
                <a16:creationId xmlns:a16="http://schemas.microsoft.com/office/drawing/2014/main" id="{75BEFB32-B47D-8347-9521-ADC428AFC2AE}"/>
              </a:ext>
            </a:extLst>
          </p:cNvPr>
          <p:cNvSpPr/>
          <p:nvPr/>
        </p:nvSpPr>
        <p:spPr>
          <a:xfrm>
            <a:off x="5017290" y="6022627"/>
            <a:ext cx="2321722" cy="650428"/>
          </a:xfrm>
          <a:prstGeom prst="roundRect">
            <a:avLst/>
          </a:prstGeom>
          <a:solidFill>
            <a:srgbClr val="C00000"/>
          </a:solidFill>
          <a:ln w="38100" cap="flat" cmpd="sng" algn="ctr">
            <a:solidFill>
              <a:srgbClr val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SG" sz="3600" b="1" kern="0" dirty="0">
                <a:solidFill>
                  <a:srgbClr val="FFFFFF"/>
                </a:solidFill>
                <a:sym typeface="Arial"/>
              </a:rPr>
              <a:t>ANSWER</a:t>
            </a:r>
            <a:endParaRPr kumimoji="0" lang="en-SG" sz="36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sym typeface="Arial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821FDC1-D47F-5548-8697-423B56FF55B4}"/>
              </a:ext>
            </a:extLst>
          </p:cNvPr>
          <p:cNvGrpSpPr/>
          <p:nvPr/>
        </p:nvGrpSpPr>
        <p:grpSpPr>
          <a:xfrm>
            <a:off x="684551" y="698920"/>
            <a:ext cx="6654461" cy="1143000"/>
            <a:chOff x="-5746023" y="-1261552"/>
            <a:chExt cx="6620788" cy="1143000"/>
          </a:xfrm>
        </p:grpSpPr>
        <p:sp>
          <p:nvSpPr>
            <p:cNvPr id="11" name="Rounded Rectangular Callout 10">
              <a:extLst>
                <a:ext uri="{FF2B5EF4-FFF2-40B4-BE49-F238E27FC236}">
                  <a16:creationId xmlns:a16="http://schemas.microsoft.com/office/drawing/2014/main" id="{06828A8E-1D81-BC4E-8BF5-324C10ABBEE1}"/>
                </a:ext>
              </a:extLst>
            </p:cNvPr>
            <p:cNvSpPr/>
            <p:nvPr/>
          </p:nvSpPr>
          <p:spPr>
            <a:xfrm>
              <a:off x="-5746023" y="-1261552"/>
              <a:ext cx="3997747" cy="1143000"/>
            </a:xfrm>
            <a:prstGeom prst="wedgeRoundRectCallout">
              <a:avLst>
                <a:gd name="adj1" fmla="val -32847"/>
                <a:gd name="adj2" fmla="val 69844"/>
                <a:gd name="adj3" fmla="val 16667"/>
              </a:avLst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3B83CE1-FF30-4B46-83B8-1C73BD3D7299}"/>
                </a:ext>
              </a:extLst>
            </p:cNvPr>
            <p:cNvSpPr txBox="1"/>
            <p:nvPr/>
          </p:nvSpPr>
          <p:spPr>
            <a:xfrm>
              <a:off x="-5512658" y="-999351"/>
              <a:ext cx="638742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3600" dirty="0"/>
                <a:t>There are 4 steps.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18802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3726</TotalTime>
  <Words>867</Words>
  <Application>Microsoft Office PowerPoint</Application>
  <PresentationFormat>Widescreen</PresentationFormat>
  <Paragraphs>114</Paragraphs>
  <Slides>23</Slides>
  <Notes>0</Notes>
  <HiddenSlides>0</HiddenSlides>
  <MMClips>11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8" baseType="lpstr">
      <vt:lpstr>Arial</vt:lpstr>
      <vt:lpstr>Calibri</vt:lpstr>
      <vt:lpstr>Calibri Light</vt:lpstr>
      <vt:lpstr>Carter One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Huong Giang</cp:lastModifiedBy>
  <cp:revision>596</cp:revision>
  <dcterms:created xsi:type="dcterms:W3CDTF">2023-11-28T02:26:41Z</dcterms:created>
  <dcterms:modified xsi:type="dcterms:W3CDTF">2024-08-03T17:16:39Z</dcterms:modified>
</cp:coreProperties>
</file>