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tiff" ContentType="image/tif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sldIdLst>
    <p:sldId id="256" r:id="rId4"/>
    <p:sldId id="266" r:id="rId5"/>
    <p:sldId id="267" r:id="rId6"/>
    <p:sldId id="306" r:id="rId7"/>
    <p:sldId id="498" r:id="rId8"/>
    <p:sldId id="270" r:id="rId9"/>
    <p:sldId id="271" r:id="rId10"/>
    <p:sldId id="499" r:id="rId11"/>
    <p:sldId id="500" r:id="rId12"/>
    <p:sldId id="503" r:id="rId13"/>
    <p:sldId id="502" r:id="rId14"/>
    <p:sldId id="501" r:id="rId15"/>
    <p:sldId id="279" r:id="rId16"/>
    <p:sldId id="280" r:id="rId17"/>
    <p:sldId id="479" r:id="rId18"/>
    <p:sldId id="480" r:id="rId19"/>
    <p:sldId id="504" r:id="rId20"/>
    <p:sldId id="505" r:id="rId21"/>
    <p:sldId id="506" r:id="rId22"/>
    <p:sldId id="507" r:id="rId23"/>
    <p:sldId id="508" r:id="rId24"/>
    <p:sldId id="486" r:id="rId25"/>
    <p:sldId id="307" r:id="rId26"/>
    <p:sldId id="510" r:id="rId27"/>
    <p:sldId id="491" r:id="rId28"/>
    <p:sldId id="292" r:id="rId29"/>
    <p:sldId id="515" r:id="rId30"/>
    <p:sldId id="516" r:id="rId31"/>
    <p:sldId id="517" r:id="rId32"/>
    <p:sldId id="496" r:id="rId33"/>
    <p:sldId id="518" r:id="rId34"/>
    <p:sldId id="519" r:id="rId35"/>
    <p:sldId id="520" r:id="rId36"/>
    <p:sldId id="522" r:id="rId37"/>
    <p:sldId id="521" r:id="rId38"/>
    <p:sldId id="302" r:id="rId39"/>
    <p:sldId id="531" r:id="rId4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438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33" autoAdjust="0"/>
    <p:restoredTop sz="95118"/>
  </p:normalViewPr>
  <p:slideViewPr>
    <p:cSldViewPr snapToGrid="0" snapToObjects="1">
      <p:cViewPr varScale="1">
        <p:scale>
          <a:sx n="49" d="100"/>
          <a:sy n="49" d="100"/>
        </p:scale>
        <p:origin x="208" y="1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x-none" smtClean="0"/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195144" y="-20513963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algn="ctr"/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9" name="MsPham-0936082789"/>
          <p:cNvSpPr txBox="1"/>
          <p:nvPr userDrawn="1"/>
        </p:nvSpPr>
        <p:spPr>
          <a:xfrm>
            <a:off x="1143000" y="24520237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algn="ctr"/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0" name="MsPham-0936082789"/>
          <p:cNvSpPr txBox="1"/>
          <p:nvPr userDrawn="1"/>
        </p:nvSpPr>
        <p:spPr>
          <a:xfrm>
            <a:off x="-45186600" y="735518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algn="ctr"/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1" name="MsPham-0936082789"/>
          <p:cNvSpPr txBox="1"/>
          <p:nvPr userDrawn="1"/>
        </p:nvSpPr>
        <p:spPr>
          <a:xfrm>
            <a:off x="41775176" y="735518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algn="ctr"/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emf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tiff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2.wav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30.png"/><Relationship Id="rId7" Type="http://schemas.openxmlformats.org/officeDocument/2006/relationships/image" Target="../media/image31.png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30.png"/><Relationship Id="rId7" Type="http://schemas.openxmlformats.org/officeDocument/2006/relationships/image" Target="../media/image31.png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30.png"/><Relationship Id="rId7" Type="http://schemas.openxmlformats.org/officeDocument/2006/relationships/image" Target="../media/image31.png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30.png"/><Relationship Id="rId7" Type="http://schemas.openxmlformats.org/officeDocument/2006/relationships/image" Target="../media/image31.png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30.png"/><Relationship Id="rId7" Type="http://schemas.openxmlformats.org/officeDocument/2006/relationships/image" Target="../media/image31.png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30.png"/><Relationship Id="rId7" Type="http://schemas.openxmlformats.org/officeDocument/2006/relationships/image" Target="../media/image31.png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emf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tiff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2" Type="http://schemas.openxmlformats.org/officeDocument/2006/relationships/slideLayout" Target="../slideLayouts/slideLayout12.xml"/><Relationship Id="rId11" Type="http://schemas.openxmlformats.org/officeDocument/2006/relationships/audio" Target="../media/audio4.wav"/><Relationship Id="rId10" Type="http://schemas.openxmlformats.org/officeDocument/2006/relationships/audio" Target="../media/audio2.wav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../media/media4.mp3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openxmlformats.org/officeDocument/2006/relationships/image" Target="../media/image38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37.png"/><Relationship Id="rId16" Type="http://schemas.openxmlformats.org/officeDocument/2006/relationships/slideLayout" Target="../slideLayouts/slideLayout2.xml"/><Relationship Id="rId15" Type="http://schemas.openxmlformats.org/officeDocument/2006/relationships/audio" Target="../media/audio1.wav"/><Relationship Id="rId14" Type="http://schemas.openxmlformats.org/officeDocument/2006/relationships/image" Target="../media/image4.png"/><Relationship Id="rId13" Type="http://schemas.openxmlformats.org/officeDocument/2006/relationships/image" Target="../media/image39.png"/><Relationship Id="rId12" Type="http://schemas.microsoft.com/office/2007/relationships/media" Target="../media/media5.mp3"/><Relationship Id="rId11" Type="http://schemas.openxmlformats.org/officeDocument/2006/relationships/audio" Target="../media/media5.mp3"/><Relationship Id="rId10" Type="http://schemas.openxmlformats.org/officeDocument/2006/relationships/image" Target="../media/image14.png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44.emf"/><Relationship Id="rId1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audio" Target="../media/audio1.wav"/><Relationship Id="rId7" Type="http://schemas.openxmlformats.org/officeDocument/2006/relationships/image" Target="../media/image4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3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839209" y="2128837"/>
            <a:ext cx="7131083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3 – HOBBIES</a:t>
            </a:r>
            <a:endParaRPr lang="en-US" sz="4400" b="1" dirty="0">
              <a:solidFill>
                <a:srgbClr val="7030A0"/>
              </a:solidFill>
            </a:endParaRP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1 – Vocabulary </a:t>
            </a:r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06" y="3383259"/>
            <a:ext cx="5121406" cy="3606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919" y="3721712"/>
            <a:ext cx="2557471" cy="25574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Hobbies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88528" y="3654717"/>
            <a:ext cx="4195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play chess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dirty="0"/>
          </a:p>
        </p:txBody>
      </p:sp>
      <p:pic>
        <p:nvPicPr>
          <p:cNvPr id="10" name="3.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251.000000" end="9892.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4427" y="3765832"/>
            <a:ext cx="1089214" cy="10892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06508" y="774536"/>
            <a:ext cx="4376408" cy="2944461"/>
            <a:chOff x="3146610" y="796266"/>
            <a:chExt cx="5279947" cy="3695779"/>
          </a:xfrm>
        </p:grpSpPr>
        <p:sp>
          <p:nvSpPr>
            <p:cNvPr id="18" name="Rectangle 17"/>
            <p:cNvSpPr/>
            <p:nvPr/>
          </p:nvSpPr>
          <p:spPr>
            <a:xfrm>
              <a:off x="3146610" y="796266"/>
              <a:ext cx="5279947" cy="369577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4359" y="878428"/>
              <a:ext cx="2984969" cy="3532935"/>
            </a:xfrm>
            <a:prstGeom prst="rect">
              <a:avLst/>
            </a:prstGeom>
          </p:spPr>
        </p:pic>
      </p:grpSp>
      <p:sp>
        <p:nvSpPr>
          <p:cNvPr id="11" name="Freeform 7"/>
          <p:cNvSpPr/>
          <p:nvPr/>
        </p:nvSpPr>
        <p:spPr>
          <a:xfrm>
            <a:off x="2751830" y="50145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3421930" y="500651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4064555" y="500631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4699986" y="500067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y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6118528" y="500197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6785784" y="499856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7417101" y="499823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8071079" y="500631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8713704" y="499771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1407710" y="949141"/>
            <a:ext cx="2087887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Hobbies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-201590" y="1713740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51857" y="3405167"/>
            <a:ext cx="7947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play board games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dirty="0"/>
          </a:p>
        </p:txBody>
      </p:sp>
      <p:pic>
        <p:nvPicPr>
          <p:cNvPr id="10" name="3.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358.000000" end="6353.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8116" y="3516282"/>
            <a:ext cx="1089214" cy="10892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01759" y="730128"/>
            <a:ext cx="3988481" cy="2775532"/>
            <a:chOff x="3146610" y="796266"/>
            <a:chExt cx="5279947" cy="3695779"/>
          </a:xfrm>
        </p:grpSpPr>
        <p:sp>
          <p:nvSpPr>
            <p:cNvPr id="18" name="Rectangle 17"/>
            <p:cNvSpPr/>
            <p:nvPr/>
          </p:nvSpPr>
          <p:spPr>
            <a:xfrm>
              <a:off x="3146610" y="796266"/>
              <a:ext cx="5279947" cy="369577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8576" y="834256"/>
              <a:ext cx="3079097" cy="3644342"/>
            </a:xfrm>
            <a:prstGeom prst="rect">
              <a:avLst/>
            </a:prstGeom>
          </p:spPr>
        </p:pic>
      </p:grpSp>
      <p:sp>
        <p:nvSpPr>
          <p:cNvPr id="11" name="Freeform 7"/>
          <p:cNvSpPr/>
          <p:nvPr/>
        </p:nvSpPr>
        <p:spPr>
          <a:xfrm>
            <a:off x="1487456" y="49045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2157556" y="489650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2814200" y="489630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3449833" y="48998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y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4724214" y="48921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b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5391470" y="488875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6022787" y="48884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6676765" y="489650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7319390" y="490175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8602723" y="489087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4" name="Freeform 7"/>
          <p:cNvSpPr/>
          <p:nvPr/>
        </p:nvSpPr>
        <p:spPr>
          <a:xfrm>
            <a:off x="9256547" y="4888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5" name="Freeform 7"/>
          <p:cNvSpPr/>
          <p:nvPr/>
        </p:nvSpPr>
        <p:spPr>
          <a:xfrm>
            <a:off x="9923803" y="48884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6" name="Freeform 7"/>
          <p:cNvSpPr/>
          <p:nvPr/>
        </p:nvSpPr>
        <p:spPr>
          <a:xfrm>
            <a:off x="10545416" y="48884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7" name="Speech Bubble: Rectangle with Corners Rounded 26"/>
          <p:cNvSpPr/>
          <p:nvPr/>
        </p:nvSpPr>
        <p:spPr>
          <a:xfrm rot="438702">
            <a:off x="887676" y="926354"/>
            <a:ext cx="2087887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28" name="Freeform 7"/>
          <p:cNvSpPr/>
          <p:nvPr/>
        </p:nvSpPr>
        <p:spPr>
          <a:xfrm>
            <a:off x="11169736" y="48884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Hobbies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-157817" y="1807668"/>
            <a:ext cx="1877628" cy="3108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81198" y="3519384"/>
            <a:ext cx="8404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play computer games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dirty="0"/>
          </a:p>
        </p:txBody>
      </p:sp>
      <p:pic>
        <p:nvPicPr>
          <p:cNvPr id="10" name="3.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031.000000" end="2229.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5609" y="3729575"/>
            <a:ext cx="832252" cy="8322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89317" y="716193"/>
            <a:ext cx="3960772" cy="2847479"/>
            <a:chOff x="3146610" y="796266"/>
            <a:chExt cx="5279947" cy="3695779"/>
          </a:xfrm>
        </p:grpSpPr>
        <p:sp>
          <p:nvSpPr>
            <p:cNvPr id="18" name="Rectangle 17"/>
            <p:cNvSpPr/>
            <p:nvPr/>
          </p:nvSpPr>
          <p:spPr>
            <a:xfrm>
              <a:off x="3146610" y="796266"/>
              <a:ext cx="5279947" cy="369577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2077" y="915105"/>
              <a:ext cx="2964728" cy="3508977"/>
            </a:xfrm>
            <a:prstGeom prst="rect">
              <a:avLst/>
            </a:prstGeom>
          </p:spPr>
        </p:pic>
      </p:grpSp>
      <p:sp>
        <p:nvSpPr>
          <p:cNvPr id="12" name="Speech Bubble: Rectangle with Corners Rounded 11"/>
          <p:cNvSpPr/>
          <p:nvPr/>
        </p:nvSpPr>
        <p:spPr>
          <a:xfrm rot="438702">
            <a:off x="643215" y="843759"/>
            <a:ext cx="2121694" cy="747984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13" name="Freeform 7"/>
          <p:cNvSpPr/>
          <p:nvPr/>
        </p:nvSpPr>
        <p:spPr>
          <a:xfrm>
            <a:off x="473616" y="48849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1143716" y="487696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1800360" y="487676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2435993" y="488028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y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3397873" y="488743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4065129" y="48840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4696446" y="48836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5350424" y="489176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4" name="Freeform 7"/>
          <p:cNvSpPr/>
          <p:nvPr/>
        </p:nvSpPr>
        <p:spPr>
          <a:xfrm>
            <a:off x="5993049" y="48970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5" name="Freeform 7"/>
          <p:cNvSpPr/>
          <p:nvPr/>
        </p:nvSpPr>
        <p:spPr>
          <a:xfrm>
            <a:off x="8897347" y="490956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6" name="Freeform 7"/>
          <p:cNvSpPr/>
          <p:nvPr/>
        </p:nvSpPr>
        <p:spPr>
          <a:xfrm>
            <a:off x="9551171" y="490711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7" name="Freeform 7"/>
          <p:cNvSpPr/>
          <p:nvPr/>
        </p:nvSpPr>
        <p:spPr>
          <a:xfrm>
            <a:off x="10218427" y="49071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8" name="Freeform 7"/>
          <p:cNvSpPr/>
          <p:nvPr/>
        </p:nvSpPr>
        <p:spPr>
          <a:xfrm>
            <a:off x="10840040" y="49071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9" name="Freeform 7"/>
          <p:cNvSpPr/>
          <p:nvPr/>
        </p:nvSpPr>
        <p:spPr>
          <a:xfrm>
            <a:off x="11464360" y="490711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30" name="Freeform 7"/>
          <p:cNvSpPr/>
          <p:nvPr/>
        </p:nvSpPr>
        <p:spPr>
          <a:xfrm>
            <a:off x="6675937" y="491626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31" name="Freeform 7"/>
          <p:cNvSpPr/>
          <p:nvPr/>
        </p:nvSpPr>
        <p:spPr>
          <a:xfrm>
            <a:off x="7339112" y="491626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32" name="Freeform 7"/>
          <p:cNvSpPr/>
          <p:nvPr/>
        </p:nvSpPr>
        <p:spPr>
          <a:xfrm>
            <a:off x="7992936" y="491626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/>
          <p:cNvSpPr txBox="1"/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36920" y="2589672"/>
            <a:ext cx="1838149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go sailing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378099" y="2589672"/>
            <a:ext cx="2826090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go windsurfing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13834" y="5206521"/>
            <a:ext cx="1946820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play chess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1571" y="6062870"/>
            <a:ext cx="56629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- Show one by one picture, students look and say the word.</a:t>
            </a:r>
            <a:endParaRPr lang="x-none" dirty="0"/>
          </a:p>
          <a:p>
            <a:r>
              <a:rPr lang="x-none" dirty="0"/>
              <a:t>- Show the word</a:t>
            </a:r>
            <a:r>
              <a:rPr lang="en-US" altLang="x-none" dirty="0"/>
              <a:t>s</a:t>
            </a:r>
            <a:r>
              <a:rPr lang="x-none" dirty="0"/>
              <a:t>, students spell it again.</a:t>
            </a:r>
            <a:endParaRPr lang="x-none" dirty="0"/>
          </a:p>
        </p:txBody>
      </p:sp>
      <p:sp>
        <p:nvSpPr>
          <p:cNvPr id="45" name="Rounded Rectangle 44"/>
          <p:cNvSpPr/>
          <p:nvPr/>
        </p:nvSpPr>
        <p:spPr>
          <a:xfrm>
            <a:off x="1443494" y="2594199"/>
            <a:ext cx="2226805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fishing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460144" y="5191451"/>
            <a:ext cx="3248951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play board games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877840" y="5213290"/>
            <a:ext cx="3868683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play computer games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0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Hobbies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80345" y="701733"/>
            <a:ext cx="2553104" cy="1768673"/>
            <a:chOff x="1280345" y="701733"/>
            <a:chExt cx="2553104" cy="1768673"/>
          </a:xfrm>
        </p:grpSpPr>
        <p:sp>
          <p:nvSpPr>
            <p:cNvPr id="4" name="Rounded Rectangle 3"/>
            <p:cNvSpPr/>
            <p:nvPr/>
          </p:nvSpPr>
          <p:spPr>
            <a:xfrm>
              <a:off x="1280345" y="701733"/>
              <a:ext cx="2553104" cy="1768673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04035" y="727785"/>
              <a:ext cx="1985582" cy="174262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679443" y="701732"/>
            <a:ext cx="2553104" cy="1768673"/>
            <a:chOff x="4679443" y="701732"/>
            <a:chExt cx="2553104" cy="1768673"/>
          </a:xfrm>
        </p:grpSpPr>
        <p:sp>
          <p:nvSpPr>
            <p:cNvPr id="35" name="Rounded Rectangle 34"/>
            <p:cNvSpPr/>
            <p:nvPr/>
          </p:nvSpPr>
          <p:spPr>
            <a:xfrm>
              <a:off x="4679443" y="701732"/>
              <a:ext cx="2553104" cy="1768673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1247" y="711720"/>
              <a:ext cx="1425387" cy="175868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8476273" y="701732"/>
            <a:ext cx="2553104" cy="1768673"/>
            <a:chOff x="8135368" y="701732"/>
            <a:chExt cx="2553104" cy="1768673"/>
          </a:xfrm>
        </p:grpSpPr>
        <p:sp>
          <p:nvSpPr>
            <p:cNvPr id="36" name="Rounded Rectangle 35"/>
            <p:cNvSpPr/>
            <p:nvPr/>
          </p:nvSpPr>
          <p:spPr>
            <a:xfrm>
              <a:off x="8135368" y="701732"/>
              <a:ext cx="2553104" cy="1768673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2896" y="726500"/>
              <a:ext cx="1473422" cy="174390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13095" y="3253880"/>
            <a:ext cx="2553104" cy="1768673"/>
            <a:chOff x="1213095" y="3253880"/>
            <a:chExt cx="2553104" cy="1768673"/>
          </a:xfrm>
        </p:grpSpPr>
        <p:sp>
          <p:nvSpPr>
            <p:cNvPr id="37" name="Rounded Rectangle 36"/>
            <p:cNvSpPr/>
            <p:nvPr/>
          </p:nvSpPr>
          <p:spPr>
            <a:xfrm>
              <a:off x="1213095" y="3253880"/>
              <a:ext cx="2553104" cy="1768673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5399" y="3279361"/>
              <a:ext cx="1470955" cy="174098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747626" y="3265897"/>
            <a:ext cx="2553104" cy="1768673"/>
            <a:chOff x="4747626" y="3265897"/>
            <a:chExt cx="2553104" cy="1768673"/>
          </a:xfrm>
        </p:grpSpPr>
        <p:sp>
          <p:nvSpPr>
            <p:cNvPr id="38" name="Rounded Rectangle 37"/>
            <p:cNvSpPr/>
            <p:nvPr/>
          </p:nvSpPr>
          <p:spPr>
            <a:xfrm>
              <a:off x="4747626" y="3265897"/>
              <a:ext cx="2553104" cy="1768673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4694" y="3279344"/>
              <a:ext cx="1482972" cy="175520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524473" y="3265880"/>
            <a:ext cx="2553104" cy="1768673"/>
            <a:chOff x="8156230" y="3279361"/>
            <a:chExt cx="2553104" cy="1768673"/>
          </a:xfrm>
        </p:grpSpPr>
        <p:sp>
          <p:nvSpPr>
            <p:cNvPr id="39" name="Rounded Rectangle 38"/>
            <p:cNvSpPr/>
            <p:nvPr/>
          </p:nvSpPr>
          <p:spPr>
            <a:xfrm>
              <a:off x="8156230" y="3279361"/>
              <a:ext cx="2553104" cy="1768673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32896" y="3303338"/>
              <a:ext cx="1473422" cy="17439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45" grpId="0" animBg="1"/>
      <p:bldP spid="46" grpId="0" animBg="1"/>
      <p:bldP spid="47" grpId="0" animBg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Practice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: Rounded Corners 6"/>
          <p:cNvSpPr/>
          <p:nvPr/>
        </p:nvSpPr>
        <p:spPr>
          <a:xfrm>
            <a:off x="2120765" y="1873147"/>
            <a:ext cx="7968036" cy="35582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1980" y="2278039"/>
            <a:ext cx="74687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x-none" sz="2400" dirty="0"/>
              <a:t>ivide the class into pairs. Each pair takes out a mini-board. </a:t>
            </a:r>
            <a:endParaRPr lang="x-none" sz="2400" dirty="0"/>
          </a:p>
          <a:p>
            <a:pPr marL="342900" indent="-342900">
              <a:buFontTx/>
              <a:buChar char="-"/>
            </a:pPr>
            <a:r>
              <a:rPr lang="x-none" sz="2400" dirty="0"/>
              <a:t>Show the word with blanks. Students look at and write the missing letters. </a:t>
            </a:r>
            <a:endParaRPr lang="x-none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students raise their boards to check the answers. 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3 first pairs with the correct answer receive a point.</a:t>
            </a:r>
            <a:endParaRPr lang="x-none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9216492" y="1426620"/>
            <a:ext cx="1181120" cy="1101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3395" y="1013764"/>
            <a:ext cx="6862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FIND THE LETTERS</a:t>
            </a:r>
            <a:endParaRPr lang="x-none" sz="4000" dirty="0">
              <a:solidFill>
                <a:srgbClr val="F88438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/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Grp="1" noRot="1" noMove="1" noResize="1" noUngrp="1"/>
          </p:cNvGrpSpPr>
          <p:nvPr/>
        </p:nvGrpSpPr>
        <p:grpSpPr>
          <a:xfrm>
            <a:off x="0" y="20451"/>
            <a:ext cx="12587153" cy="6837549"/>
            <a:chOff x="0" y="20451"/>
            <a:chExt cx="12587153" cy="6837549"/>
          </a:xfrm>
        </p:grpSpPr>
        <p:grpSp>
          <p:nvGrpSpPr>
            <p:cNvPr id="5" name="Group 4"/>
            <p:cNvGrpSpPr>
              <a:grpSpLocks noGrp="1" noRot="1" noMove="1" noResize="1" noUngrp="1"/>
            </p:cNvGrpSpPr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9" name="Picture 18"/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/>
              <a:srcRect l="1375" r="1250"/>
              <a:stretch>
                <a:fillRect/>
              </a:stretch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9">
            <a:hlinkClick r:id="" action="ppaction://hlinkshowjump?jump=nextslide"/>
          </p:cNvPr>
          <p:cNvSpPr/>
          <p:nvPr/>
        </p:nvSpPr>
        <p:spPr>
          <a:xfrm>
            <a:off x="8691123" y="5097504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START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22" name="Рисунок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527005" y="-1198012"/>
            <a:ext cx="1099021" cy="112980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89559" y="552161"/>
            <a:ext cx="8780951" cy="6281032"/>
            <a:chOff x="6708688" y="2226460"/>
            <a:chExt cx="4868182" cy="4190417"/>
          </a:xfrm>
        </p:grpSpPr>
        <p:pic>
          <p:nvPicPr>
            <p:cNvPr id="7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>
              <a:fillRect/>
            </a:stretch>
          </p:blipFill>
          <p:spPr bwMode="auto">
            <a:xfrm flipH="1">
              <a:off x="7806723" y="4099172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sPham-0936082789"/>
            <p:cNvSpPr/>
            <p:nvPr/>
          </p:nvSpPr>
          <p:spPr>
            <a:xfrm>
              <a:off x="6708688" y="2226460"/>
              <a:ext cx="4868182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>
              <a:fillRect/>
            </a:stretch>
          </p:blipFill>
          <p:spPr bwMode="auto">
            <a:xfrm flipH="1">
              <a:off x="9020858" y="4099173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7601">
            <a:off x="8798040" y="213646"/>
            <a:ext cx="2674765" cy="18901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3" y="2992928"/>
            <a:ext cx="1580845" cy="11171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9952" y="3199860"/>
            <a:ext cx="1535622" cy="1085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9722" y="1548717"/>
            <a:ext cx="8775700" cy="1447800"/>
          </a:xfrm>
          <a:prstGeom prst="rect">
            <a:avLst/>
          </a:prstGeom>
        </p:spPr>
      </p:pic>
    </p:spTree>
  </p:cSld>
  <p:clrMapOvr>
    <a:masterClrMapping/>
  </p:clrMapOvr>
  <p:transition spd="slow" advClick="0">
    <p:wipe dir="r"/>
    <p:sndAc>
      <p:stSnd>
        <p:snd r:embed="rId10" name="drumroll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/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1375" r="1250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632670" y="910270"/>
            <a:ext cx="7526214" cy="5530995"/>
            <a:chOff x="5361665" y="1591455"/>
            <a:chExt cx="5329948" cy="4987283"/>
          </a:xfrm>
        </p:grpSpPr>
        <p:pic>
          <p:nvPicPr>
            <p:cNvPr id="34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>
              <a:fillRect/>
            </a:stretch>
          </p:blipFill>
          <p:spPr bwMode="auto">
            <a:xfrm flipH="1">
              <a:off x="6876259" y="4046362"/>
              <a:ext cx="1459805" cy="253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sPham-0936082789"/>
            <p:cNvSpPr/>
            <p:nvPr/>
          </p:nvSpPr>
          <p:spPr>
            <a:xfrm>
              <a:off x="5361665" y="1591455"/>
              <a:ext cx="5329948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>
              <a:fillRect/>
            </a:stretch>
          </p:blipFill>
          <p:spPr bwMode="auto">
            <a:xfrm flipH="1">
              <a:off x="8224368" y="4046363"/>
              <a:ext cx="1240955" cy="2532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Next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0" name="Скругленный прямоугольник 9"/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Check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3092" y="381175"/>
            <a:ext cx="2674765" cy="189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25" y="595597"/>
            <a:ext cx="1580845" cy="111710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3489" y="3036634"/>
            <a:ext cx="1580845" cy="11171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03096" y="1691997"/>
            <a:ext cx="715292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0" spc="600" dirty="0">
                <a:latin typeface="Arial Black" panose="020B0A04020102020204" pitchFamily="34" charset="0"/>
                <a:cs typeface="Arial" panose="020B0604020202020204" pitchFamily="34" charset="0"/>
              </a:rPr>
              <a:t>g_ </a:t>
            </a:r>
            <a:r>
              <a:rPr lang="en-US" sz="10000" spc="600" dirty="0" err="1">
                <a:latin typeface="Arial Black" panose="020B0A04020102020204" pitchFamily="34" charset="0"/>
                <a:cs typeface="Arial" panose="020B0604020202020204" pitchFamily="34" charset="0"/>
              </a:rPr>
              <a:t>fis_in</a:t>
            </a:r>
            <a:r>
              <a:rPr lang="en-US" sz="10000" spc="600" dirty="0">
                <a:latin typeface="Arial Black" panose="020B0A04020102020204" pitchFamily="34" charset="0"/>
                <a:cs typeface="Arial" panose="020B0604020202020204" pitchFamily="34" charset="0"/>
              </a:rPr>
              <a:t>_</a:t>
            </a:r>
            <a:endParaRPr lang="x-none" sz="10000" spc="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5741" y="1607563"/>
            <a:ext cx="112562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o</a:t>
            </a:r>
            <a:endParaRPr lang="x-none" sz="11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48296" y="1605639"/>
            <a:ext cx="112562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h</a:t>
            </a:r>
            <a:endParaRPr lang="x-none" sz="11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28987" y="1639692"/>
            <a:ext cx="112562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g</a:t>
            </a:r>
            <a:endParaRPr lang="x-none" sz="11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26" grpId="0"/>
      <p:bldP spid="38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/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1375" r="1250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632670" y="910270"/>
            <a:ext cx="7526214" cy="5530995"/>
            <a:chOff x="5361665" y="1591455"/>
            <a:chExt cx="5329948" cy="4987283"/>
          </a:xfrm>
        </p:grpSpPr>
        <p:pic>
          <p:nvPicPr>
            <p:cNvPr id="34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>
              <a:fillRect/>
            </a:stretch>
          </p:blipFill>
          <p:spPr bwMode="auto">
            <a:xfrm flipH="1">
              <a:off x="6876259" y="4046362"/>
              <a:ext cx="1459805" cy="253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sPham-0936082789"/>
            <p:cNvSpPr/>
            <p:nvPr/>
          </p:nvSpPr>
          <p:spPr>
            <a:xfrm>
              <a:off x="5361665" y="1591455"/>
              <a:ext cx="5329948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>
              <a:fillRect/>
            </a:stretch>
          </p:blipFill>
          <p:spPr bwMode="auto">
            <a:xfrm flipH="1">
              <a:off x="8224368" y="4046363"/>
              <a:ext cx="1240955" cy="2532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Next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0" name="Скругленный прямоугольник 9"/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Check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3092" y="381175"/>
            <a:ext cx="2674765" cy="189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25" y="595597"/>
            <a:ext cx="1580845" cy="111710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3489" y="3036634"/>
            <a:ext cx="1580845" cy="11171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0691" y="1691997"/>
            <a:ext cx="712566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0" spc="300" dirty="0">
                <a:latin typeface="Arial Black" panose="020B0A04020102020204" pitchFamily="34" charset="0"/>
                <a:cs typeface="Arial" panose="020B0604020202020204" pitchFamily="34" charset="0"/>
              </a:rPr>
              <a:t>g_ </a:t>
            </a:r>
            <a:r>
              <a:rPr lang="en-US" sz="10000" spc="300" dirty="0" err="1">
                <a:latin typeface="Arial Black" panose="020B0A04020102020204" pitchFamily="34" charset="0"/>
                <a:cs typeface="Arial" panose="020B0604020202020204" pitchFamily="34" charset="0"/>
              </a:rPr>
              <a:t>sai_in</a:t>
            </a:r>
            <a:r>
              <a:rPr lang="en-US" sz="10000" spc="300" dirty="0">
                <a:latin typeface="Arial Black" panose="020B0A04020102020204" pitchFamily="34" charset="0"/>
                <a:cs typeface="Arial" panose="020B0604020202020204" pitchFamily="34" charset="0"/>
              </a:rPr>
              <a:t>_</a:t>
            </a:r>
            <a:endParaRPr lang="x-none" sz="10000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5741" y="1607563"/>
            <a:ext cx="112562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o</a:t>
            </a:r>
            <a:endParaRPr lang="x-none" sz="11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17672" y="1607563"/>
            <a:ext cx="65434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l</a:t>
            </a:r>
            <a:endParaRPr lang="x-none" sz="11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52365" y="1633464"/>
            <a:ext cx="112562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g</a:t>
            </a:r>
            <a:endParaRPr lang="x-none" sz="11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26" grpId="0"/>
      <p:bldP spid="38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/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1375" r="1250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56603" y="910270"/>
            <a:ext cx="10214957" cy="5530995"/>
            <a:chOff x="5361665" y="1591455"/>
            <a:chExt cx="5329948" cy="4987283"/>
          </a:xfrm>
        </p:grpSpPr>
        <p:pic>
          <p:nvPicPr>
            <p:cNvPr id="34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>
              <a:fillRect/>
            </a:stretch>
          </p:blipFill>
          <p:spPr bwMode="auto">
            <a:xfrm flipH="1">
              <a:off x="6876259" y="4046362"/>
              <a:ext cx="1459805" cy="253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sPham-0936082789"/>
            <p:cNvSpPr/>
            <p:nvPr/>
          </p:nvSpPr>
          <p:spPr>
            <a:xfrm>
              <a:off x="5361665" y="1591455"/>
              <a:ext cx="5329948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>
              <a:fillRect/>
            </a:stretch>
          </p:blipFill>
          <p:spPr bwMode="auto">
            <a:xfrm flipH="1">
              <a:off x="8224368" y="4046363"/>
              <a:ext cx="1240955" cy="2532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</p:cNvPr>
          <p:cNvSpPr/>
          <p:nvPr/>
        </p:nvSpPr>
        <p:spPr>
          <a:xfrm>
            <a:off x="9265849" y="552102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Next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0" name="Скругленный прямоугольник 9"/>
          <p:cNvSpPr/>
          <p:nvPr/>
        </p:nvSpPr>
        <p:spPr>
          <a:xfrm>
            <a:off x="9265849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Check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9657" y="20451"/>
            <a:ext cx="2674765" cy="189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25" y="595597"/>
            <a:ext cx="1580845" cy="11171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8697" y="1880913"/>
            <a:ext cx="109020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0" spc="300" dirty="0">
                <a:latin typeface="Arial Black" panose="020B0A04020102020204" pitchFamily="34" charset="0"/>
                <a:cs typeface="Arial" panose="020B0604020202020204" pitchFamily="34" charset="0"/>
              </a:rPr>
              <a:t>go  _</a:t>
            </a:r>
            <a:r>
              <a:rPr lang="en-US" sz="9000" spc="300" dirty="0" err="1">
                <a:latin typeface="Arial Black" panose="020B0A04020102020204" pitchFamily="34" charset="0"/>
                <a:cs typeface="Arial" panose="020B0604020202020204" pitchFamily="34" charset="0"/>
              </a:rPr>
              <a:t>inds_rfing</a:t>
            </a:r>
            <a:endParaRPr lang="x-none" sz="9000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05617" y="1880913"/>
            <a:ext cx="12747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</a:t>
            </a:r>
            <a:endParaRPr lang="x-none" sz="9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5916" y="1864215"/>
            <a:ext cx="9541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u</a:t>
            </a:r>
            <a:endParaRPr lang="x-none" sz="9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8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/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1375" r="1250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632670" y="1083212"/>
            <a:ext cx="8493054" cy="5076699"/>
            <a:chOff x="5361665" y="1591455"/>
            <a:chExt cx="5329948" cy="4987283"/>
          </a:xfrm>
        </p:grpSpPr>
        <p:pic>
          <p:nvPicPr>
            <p:cNvPr id="34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>
              <a:fillRect/>
            </a:stretch>
          </p:blipFill>
          <p:spPr bwMode="auto">
            <a:xfrm flipH="1">
              <a:off x="6876259" y="4046362"/>
              <a:ext cx="1459805" cy="253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sPham-0936082789"/>
            <p:cNvSpPr/>
            <p:nvPr/>
          </p:nvSpPr>
          <p:spPr>
            <a:xfrm>
              <a:off x="5361665" y="1591455"/>
              <a:ext cx="5329948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>
              <a:fillRect/>
            </a:stretch>
          </p:blipFill>
          <p:spPr bwMode="auto">
            <a:xfrm flipH="1">
              <a:off x="8224368" y="4046363"/>
              <a:ext cx="1240955" cy="2532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</p:cNvPr>
          <p:cNvSpPr/>
          <p:nvPr/>
        </p:nvSpPr>
        <p:spPr>
          <a:xfrm>
            <a:off x="9265849" y="552102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Next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0" name="Скругленный прямоугольник 9"/>
          <p:cNvSpPr/>
          <p:nvPr/>
        </p:nvSpPr>
        <p:spPr>
          <a:xfrm>
            <a:off x="9265849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Check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9657" y="20451"/>
            <a:ext cx="2674765" cy="189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25" y="595597"/>
            <a:ext cx="1580845" cy="11171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8697" y="1566183"/>
            <a:ext cx="109020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spc="300" dirty="0" err="1">
                <a:latin typeface="Arial Black" panose="020B0A04020102020204" pitchFamily="34" charset="0"/>
                <a:cs typeface="Arial" panose="020B0604020202020204" pitchFamily="34" charset="0"/>
              </a:rPr>
              <a:t>pl_y</a:t>
            </a:r>
            <a:r>
              <a:rPr lang="en-US" sz="10000" spc="3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10000" spc="300" dirty="0" err="1">
                <a:latin typeface="Arial Black" panose="020B0A04020102020204" pitchFamily="34" charset="0"/>
                <a:cs typeface="Arial" panose="020B0604020202020204" pitchFamily="34" charset="0"/>
              </a:rPr>
              <a:t>ch_ss</a:t>
            </a:r>
            <a:endParaRPr lang="x-none" sz="10000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45737" y="1563573"/>
            <a:ext cx="10406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a</a:t>
            </a:r>
            <a:endParaRPr lang="x-none" sz="10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6943" y="1563573"/>
            <a:ext cx="10406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e</a:t>
            </a:r>
            <a:endParaRPr lang="x-none" sz="10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8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895869" y="1460451"/>
            <a:ext cx="3778026" cy="3904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081010" y="2590165"/>
            <a:ext cx="3427095" cy="15081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read and pronounce words </a:t>
            </a:r>
            <a:r>
              <a:rPr lang="en-US" sz="2400" kern="0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related to hobbies.</a:t>
            </a:r>
            <a:endParaRPr lang="en-US" sz="2400" kern="0" dirty="0">
              <a:solidFill>
                <a:srgbClr val="000000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- To use struture: </a:t>
            </a:r>
            <a:endParaRPr lang="en-US" sz="2400" kern="0" dirty="0">
              <a:solidFill>
                <a:srgbClr val="000000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He’s going fishing.</a:t>
            </a:r>
            <a:endParaRPr lang="en-US" sz="2400" kern="0" dirty="0">
              <a:solidFill>
                <a:srgbClr val="000000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0899" y="4155589"/>
            <a:ext cx="3451715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p.32,33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0899" y="4675112"/>
            <a:ext cx="345748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p.26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050575" y="1647248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3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695797" y="2114757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949" y="647851"/>
            <a:ext cx="3687016" cy="5199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965" y="647851"/>
            <a:ext cx="3686922" cy="51997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2355830" y="25266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/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1375" r="1250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56603" y="910270"/>
            <a:ext cx="10214957" cy="5530995"/>
            <a:chOff x="5361665" y="1591455"/>
            <a:chExt cx="5329948" cy="4987283"/>
          </a:xfrm>
        </p:grpSpPr>
        <p:pic>
          <p:nvPicPr>
            <p:cNvPr id="34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>
              <a:fillRect/>
            </a:stretch>
          </p:blipFill>
          <p:spPr bwMode="auto">
            <a:xfrm flipH="1">
              <a:off x="6876259" y="4046362"/>
              <a:ext cx="1459805" cy="253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sPham-0936082789"/>
            <p:cNvSpPr/>
            <p:nvPr/>
          </p:nvSpPr>
          <p:spPr>
            <a:xfrm>
              <a:off x="5361665" y="1591455"/>
              <a:ext cx="5329948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>
              <a:fillRect/>
            </a:stretch>
          </p:blipFill>
          <p:spPr bwMode="auto">
            <a:xfrm flipH="1">
              <a:off x="8224368" y="4046363"/>
              <a:ext cx="1240955" cy="2532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</p:cNvPr>
          <p:cNvSpPr/>
          <p:nvPr/>
        </p:nvSpPr>
        <p:spPr>
          <a:xfrm>
            <a:off x="9265849" y="552102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Next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0" name="Скругленный прямоугольник 9"/>
          <p:cNvSpPr/>
          <p:nvPr/>
        </p:nvSpPr>
        <p:spPr>
          <a:xfrm>
            <a:off x="9265849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Check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9657" y="20451"/>
            <a:ext cx="2674765" cy="189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25" y="595597"/>
            <a:ext cx="1580845" cy="11171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8985" y="982819"/>
            <a:ext cx="109020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0" spc="300" dirty="0" err="1">
                <a:latin typeface="Arial Black" panose="020B0A04020102020204" pitchFamily="34" charset="0"/>
                <a:cs typeface="Arial" panose="020B0604020202020204" pitchFamily="34" charset="0"/>
              </a:rPr>
              <a:t>pla</a:t>
            </a:r>
            <a:r>
              <a:rPr lang="en-US" sz="9000" spc="300" dirty="0">
                <a:latin typeface="Arial Black" panose="020B0A04020102020204" pitchFamily="34" charset="0"/>
                <a:cs typeface="Arial" panose="020B0604020202020204" pitchFamily="34" charset="0"/>
              </a:rPr>
              <a:t>_ </a:t>
            </a:r>
            <a:r>
              <a:rPr lang="en-US" sz="9000" spc="300" dirty="0" err="1">
                <a:latin typeface="Arial Black" panose="020B0A04020102020204" pitchFamily="34" charset="0"/>
                <a:cs typeface="Arial" panose="020B0604020202020204" pitchFamily="34" charset="0"/>
              </a:rPr>
              <a:t>bo_rd</a:t>
            </a:r>
            <a:r>
              <a:rPr lang="en-US" sz="9000" spc="300" dirty="0">
                <a:latin typeface="Arial Black" panose="020B0A04020102020204" pitchFamily="34" charset="0"/>
                <a:cs typeface="Arial" panose="020B0604020202020204" pitchFamily="34" charset="0"/>
              </a:rPr>
              <a:t>  </a:t>
            </a:r>
            <a:endParaRPr lang="en-US" sz="9000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0" spc="300" dirty="0" err="1">
                <a:latin typeface="Arial Black" panose="020B0A04020102020204" pitchFamily="34" charset="0"/>
                <a:cs typeface="Arial" panose="020B0604020202020204" pitchFamily="34" charset="0"/>
              </a:rPr>
              <a:t>ga</a:t>
            </a:r>
            <a:r>
              <a:rPr lang="en-US" sz="9000" spc="300" dirty="0">
                <a:latin typeface="Arial Black" panose="020B0A04020102020204" pitchFamily="34" charset="0"/>
                <a:cs typeface="Arial" panose="020B0604020202020204" pitchFamily="34" charset="0"/>
              </a:rPr>
              <a:t>_ </a:t>
            </a:r>
            <a:r>
              <a:rPr lang="en-US" sz="9000" spc="300" dirty="0" err="1">
                <a:latin typeface="Arial Black" panose="020B0A04020102020204" pitchFamily="34" charset="0"/>
                <a:cs typeface="Arial" panose="020B0604020202020204" pitchFamily="34" charset="0"/>
              </a:rPr>
              <a:t>es</a:t>
            </a:r>
            <a:endParaRPr lang="x-none" sz="9000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82480" y="1041121"/>
            <a:ext cx="8899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y</a:t>
            </a:r>
            <a:endParaRPr lang="x-none" sz="9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80102" y="988107"/>
            <a:ext cx="9541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a</a:t>
            </a:r>
            <a:endParaRPr lang="x-none" sz="9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88898" y="2367813"/>
            <a:ext cx="21082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m  </a:t>
            </a:r>
            <a:endParaRPr lang="x-none" sz="9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8" grpId="0"/>
      <p:bldP spid="22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/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1375" r="1250"/>
            <a:stretch>
              <a:fillRect/>
            </a:stretch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56603" y="910270"/>
            <a:ext cx="10214957" cy="5530995"/>
            <a:chOff x="5361665" y="1591455"/>
            <a:chExt cx="5329948" cy="4987283"/>
          </a:xfrm>
        </p:grpSpPr>
        <p:pic>
          <p:nvPicPr>
            <p:cNvPr id="34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>
              <a:fillRect/>
            </a:stretch>
          </p:blipFill>
          <p:spPr bwMode="auto">
            <a:xfrm flipH="1">
              <a:off x="6876259" y="4046362"/>
              <a:ext cx="1459805" cy="253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sPham-0936082789"/>
            <p:cNvSpPr/>
            <p:nvPr/>
          </p:nvSpPr>
          <p:spPr>
            <a:xfrm>
              <a:off x="5361665" y="1591455"/>
              <a:ext cx="5329948" cy="2841223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>
              <a:fillRect/>
            </a:stretch>
          </p:blipFill>
          <p:spPr bwMode="auto">
            <a:xfrm flipH="1">
              <a:off x="8224368" y="4046363"/>
              <a:ext cx="1240955" cy="2532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78" y="4670413"/>
            <a:ext cx="1376243" cy="2125987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</p:cNvPr>
          <p:cNvSpPr/>
          <p:nvPr/>
        </p:nvSpPr>
        <p:spPr>
          <a:xfrm>
            <a:off x="9265849" y="552102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Next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30" name="Скругленный прямоугольник 9"/>
          <p:cNvSpPr/>
          <p:nvPr/>
        </p:nvSpPr>
        <p:spPr>
          <a:xfrm>
            <a:off x="9265849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Check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9657" y="20451"/>
            <a:ext cx="2674765" cy="189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7040" y="3197399"/>
            <a:ext cx="1535622" cy="10851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25" y="595597"/>
            <a:ext cx="1580845" cy="11171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8985" y="982819"/>
            <a:ext cx="109020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0" spc="300" dirty="0" err="1">
                <a:latin typeface="Arial Black" panose="020B0A04020102020204" pitchFamily="34" charset="0"/>
                <a:cs typeface="Arial" panose="020B0604020202020204" pitchFamily="34" charset="0"/>
              </a:rPr>
              <a:t>p_ay</a:t>
            </a:r>
            <a:r>
              <a:rPr lang="en-US" sz="9000" spc="3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9000" spc="300" dirty="0" err="1">
                <a:latin typeface="Arial Black" panose="020B0A04020102020204" pitchFamily="34" charset="0"/>
                <a:cs typeface="Arial" panose="020B0604020202020204" pitchFamily="34" charset="0"/>
              </a:rPr>
              <a:t>comp_t_r</a:t>
            </a:r>
            <a:r>
              <a:rPr lang="en-US" sz="9000" spc="300" dirty="0">
                <a:latin typeface="Arial Black" panose="020B0A04020102020204" pitchFamily="34" charset="0"/>
                <a:cs typeface="Arial" panose="020B0604020202020204" pitchFamily="34" charset="0"/>
              </a:rPr>
              <a:t>  </a:t>
            </a:r>
            <a:endParaRPr lang="en-US" sz="9000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0" spc="300" dirty="0" err="1">
                <a:latin typeface="Arial Black" panose="020B0A04020102020204" pitchFamily="34" charset="0"/>
                <a:cs typeface="Arial" panose="020B0604020202020204" pitchFamily="34" charset="0"/>
              </a:rPr>
              <a:t>ga</a:t>
            </a:r>
            <a:r>
              <a:rPr lang="en-US" sz="9000" spc="300" dirty="0">
                <a:latin typeface="Arial Black" panose="020B0A04020102020204" pitchFamily="34" charset="0"/>
                <a:cs typeface="Arial" panose="020B0604020202020204" pitchFamily="34" charset="0"/>
              </a:rPr>
              <a:t>_ </a:t>
            </a:r>
            <a:r>
              <a:rPr lang="en-US" sz="9000" spc="300" dirty="0" err="1">
                <a:latin typeface="Arial Black" panose="020B0A04020102020204" pitchFamily="34" charset="0"/>
                <a:cs typeface="Arial" panose="020B0604020202020204" pitchFamily="34" charset="0"/>
              </a:rPr>
              <a:t>es</a:t>
            </a:r>
            <a:endParaRPr lang="x-none" sz="9000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12428" y="1013137"/>
            <a:ext cx="5693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l</a:t>
            </a:r>
            <a:endParaRPr lang="x-none" sz="9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34209" y="1013137"/>
            <a:ext cx="9541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u</a:t>
            </a:r>
            <a:endParaRPr lang="x-none" sz="9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88898" y="2367813"/>
            <a:ext cx="21082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m  </a:t>
            </a:r>
            <a:endParaRPr lang="x-none" sz="9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25202" y="981633"/>
            <a:ext cx="9541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e</a:t>
            </a:r>
            <a:endParaRPr lang="x-none" sz="9000" b="1" dirty="0">
              <a:solidFill>
                <a:srgbClr val="FF0000"/>
              </a:solidFill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8" grpId="0"/>
      <p:bldP spid="22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/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CD6211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MsPham-0936082789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CD6211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Grp="1" noRot="1" noMove="1" noResize="1" noUngrp="1"/>
          </p:cNvGrpSpPr>
          <p:nvPr/>
        </p:nvGrpSpPr>
        <p:grpSpPr>
          <a:xfrm>
            <a:off x="0" y="20451"/>
            <a:ext cx="12587153" cy="6837549"/>
            <a:chOff x="0" y="20451"/>
            <a:chExt cx="12587153" cy="6837549"/>
          </a:xfrm>
        </p:grpSpPr>
        <p:grpSp>
          <p:nvGrpSpPr>
            <p:cNvPr id="5" name="Group 4"/>
            <p:cNvGrpSpPr>
              <a:grpSpLocks noGrp="1" noRot="1" noMove="1" noResize="1" noUngrp="1"/>
            </p:cNvGrpSpPr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9" name="Picture 18"/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/>
              <a:srcRect l="1375" r="1250"/>
              <a:stretch>
                <a:fillRect/>
              </a:stretch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9">
            <a:hlinkClick r:id="" action="ppaction://hlinkshowjump?jump=nextslide"/>
          </p:cNvPr>
          <p:cNvSpPr/>
          <p:nvPr/>
        </p:nvSpPr>
        <p:spPr>
          <a:xfrm>
            <a:off x="8691123" y="5097504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FINISH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22" name="Рисунок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527005" y="-1198012"/>
            <a:ext cx="1099021" cy="112980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89559" y="552161"/>
            <a:ext cx="8780951" cy="6281032"/>
            <a:chOff x="6708688" y="2226460"/>
            <a:chExt cx="4868182" cy="4190417"/>
          </a:xfrm>
        </p:grpSpPr>
        <p:pic>
          <p:nvPicPr>
            <p:cNvPr id="7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>
              <a:fillRect/>
            </a:stretch>
          </p:blipFill>
          <p:spPr bwMode="auto">
            <a:xfrm flipH="1">
              <a:off x="7806723" y="4099172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sPham-0936082789"/>
            <p:cNvSpPr/>
            <p:nvPr/>
          </p:nvSpPr>
          <p:spPr>
            <a:xfrm>
              <a:off x="6708688" y="2226460"/>
              <a:ext cx="4868182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60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Crab clipart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>
              <a:fillRect/>
            </a:stretch>
          </p:blipFill>
          <p:spPr bwMode="auto">
            <a:xfrm flipH="1">
              <a:off x="9020858" y="4099173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7601">
            <a:off x="8856170" y="158619"/>
            <a:ext cx="2674765" cy="18901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3" y="2992928"/>
            <a:ext cx="1580845" cy="11171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9952" y="3199860"/>
            <a:ext cx="1535622" cy="10851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484" y="1472817"/>
            <a:ext cx="10325100" cy="1574800"/>
          </a:xfrm>
          <a:prstGeom prst="rect">
            <a:avLst/>
          </a:prstGeom>
        </p:spPr>
      </p:pic>
    </p:spTree>
  </p:cSld>
  <p:clrMapOvr>
    <a:masterClrMapping/>
  </p:clrMapOvr>
  <p:transition spd="slow" advClick="0">
    <p:wipe dir="r"/>
    <p:sndAc>
      <p:stSnd>
        <p:snd r:embed="rId10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(p.33)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0632" y="6007590"/>
            <a:ext cx="93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H</a:t>
            </a:r>
            <a:r>
              <a:rPr lang="x-none" sz="1600" dirty="0"/>
              <a:t>ave students look at the </a:t>
            </a:r>
            <a:r>
              <a:rPr lang="en-US" sz="1600" dirty="0"/>
              <a:t>picture on page 32</a:t>
            </a:r>
            <a:r>
              <a:rPr lang="x-none" sz="1600" dirty="0"/>
              <a:t>. </a:t>
            </a:r>
            <a:endParaRPr lang="en-US" sz="1600" dirty="0"/>
          </a:p>
          <a:p>
            <a:pPr fontAlgn="base"/>
            <a:r>
              <a:rPr lang="en-US" sz="1600" dirty="0"/>
              <a:t>-    Ask students to use the Present Continuous tense and practice with question:” What are they doing?”</a:t>
            </a:r>
            <a:endParaRPr lang="en-US" sz="1600" dirty="0"/>
          </a:p>
          <a:p>
            <a:r>
              <a:rPr lang="en-US" sz="1600" dirty="0"/>
              <a:t>-    Then</a:t>
            </a:r>
            <a:r>
              <a:rPr lang="x-none" sz="1600" dirty="0"/>
              <a:t>, open the bubbles speech on the next slide.</a:t>
            </a:r>
            <a:endParaRPr lang="x-none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311" y="1148197"/>
            <a:ext cx="11169030" cy="4324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(p.33)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: Rounded Corners 6"/>
          <p:cNvSpPr/>
          <p:nvPr/>
        </p:nvSpPr>
        <p:spPr>
          <a:xfrm>
            <a:off x="2120765" y="1873147"/>
            <a:ext cx="7968036" cy="35582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9216492" y="1426620"/>
            <a:ext cx="1181120" cy="1101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3395" y="1013764"/>
            <a:ext cx="563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</a:t>
            </a:r>
            <a:r>
              <a:rPr lang="en-US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 SPEAKING TIME</a:t>
            </a:r>
            <a:endParaRPr lang="x-none" sz="4000" dirty="0">
              <a:solidFill>
                <a:srgbClr val="F88438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7064" y="2527795"/>
            <a:ext cx="746871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/>
              <a:t>-    Put students work in pairs. Have students look at the pictures on page 32.</a:t>
            </a:r>
            <a:endParaRPr lang="en-US" sz="2400" dirty="0"/>
          </a:p>
          <a:p>
            <a:pPr marL="342900" indent="-342900" fontAlgn="base">
              <a:buFontTx/>
              <a:buChar char="-"/>
            </a:pPr>
            <a:r>
              <a:rPr lang="en-US" sz="2400" dirty="0"/>
              <a:t>Ask students to use the present continuous tense and practice with question: ” What are they doing?”</a:t>
            </a:r>
            <a:endParaRPr lang="en-US" sz="2400" dirty="0"/>
          </a:p>
          <a:p>
            <a:pPr marL="342900" indent="-342900" fontAlgn="base">
              <a:buFontTx/>
              <a:buChar char="-"/>
            </a:pPr>
            <a:r>
              <a:rPr lang="en-US" sz="2400" dirty="0"/>
              <a:t>Invite some pairs to present in front of the class. </a:t>
            </a:r>
            <a:endParaRPr lang="en-US" sz="2400" dirty="0"/>
          </a:p>
          <a:p>
            <a:pPr indent="0" fontAlgn="base">
              <a:buFontTx/>
              <a:buNone/>
            </a:pPr>
            <a:r>
              <a:rPr lang="en-US" sz="2400" dirty="0"/>
              <a:t>     Give points if they give the correct answers.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(p.33)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28345" r="29907"/>
          <a:stretch>
            <a:fillRect/>
          </a:stretch>
        </p:blipFill>
        <p:spPr>
          <a:xfrm>
            <a:off x="8440621" y="2188641"/>
            <a:ext cx="2247679" cy="3791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1141902" y="2271713"/>
            <a:ext cx="2356262" cy="37913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028" y="972639"/>
            <a:ext cx="6125337" cy="1571625"/>
            <a:chOff x="1988383" y="1157288"/>
            <a:chExt cx="4946672" cy="1571625"/>
          </a:xfrm>
        </p:grpSpPr>
        <p:sp>
          <p:nvSpPr>
            <p:cNvPr id="3" name="Oval Callout 2"/>
            <p:cNvSpPr/>
            <p:nvPr/>
          </p:nvSpPr>
          <p:spPr>
            <a:xfrm>
              <a:off x="2095499" y="1157288"/>
              <a:ext cx="4732441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88383" y="1549986"/>
              <a:ext cx="4946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What are they doing?</a:t>
              </a:r>
              <a:endParaRPr lang="x-none" sz="36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58493" y="1061923"/>
            <a:ext cx="6125337" cy="1571625"/>
            <a:chOff x="3962095" y="2829836"/>
            <a:chExt cx="6125337" cy="1571625"/>
          </a:xfrm>
        </p:grpSpPr>
        <p:sp>
          <p:nvSpPr>
            <p:cNvPr id="18" name="Oval Callout 17"/>
            <p:cNvSpPr/>
            <p:nvPr/>
          </p:nvSpPr>
          <p:spPr>
            <a:xfrm>
              <a:off x="5221707" y="2829836"/>
              <a:ext cx="3606115" cy="1571625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62095" y="3027182"/>
              <a:ext cx="61253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They’re playing </a:t>
              </a:r>
              <a:endParaRPr lang="en-US" sz="3600" dirty="0"/>
            </a:p>
            <a:p>
              <a:pPr algn="ctr"/>
              <a:r>
                <a:rPr lang="en-US" sz="3600" dirty="0"/>
                <a:t>board games</a:t>
              </a:r>
              <a:r>
                <a:rPr lang="x-none" sz="3600" dirty="0"/>
                <a:t>.</a:t>
              </a:r>
              <a:endParaRPr lang="x-none" sz="3600" dirty="0"/>
            </a:p>
          </p:txBody>
        </p:sp>
      </p:grpSp>
      <p:pic>
        <p:nvPicPr>
          <p:cNvPr id="12" name="2.02.mp3" descr="2.0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927.306641" end="8625.4589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7796" y="6881812"/>
            <a:ext cx="960697" cy="960697"/>
          </a:xfrm>
          <a:prstGeom prst="rect">
            <a:avLst/>
          </a:prstGeom>
        </p:spPr>
      </p:pic>
      <p:pic>
        <p:nvPicPr>
          <p:cNvPr id="7" name="en-US-AnaNeural (9).mp3" descr="en-US-AnaNeural (9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0218" y="7029709"/>
            <a:ext cx="812800" cy="812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21393" y="60630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Invite some pairs to present in front of the class. Give points if they give the correct answers.</a:t>
            </a:r>
            <a:endParaRPr lang="en-US" sz="1800" dirty="0"/>
          </a:p>
        </p:txBody>
      </p:sp>
      <p:pic>
        <p:nvPicPr>
          <p:cNvPr id="8" name="They’re-playing-board-games-170614919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10110" y="1453651"/>
            <a:ext cx="609600" cy="609600"/>
          </a:xfrm>
          <a:prstGeom prst="rect">
            <a:avLst/>
          </a:prstGeom>
        </p:spPr>
      </p:pic>
      <p:pic>
        <p:nvPicPr>
          <p:cNvPr id="9" name="What-are-they-doing-170615274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14656" y="2619654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8847" y="2746228"/>
            <a:ext cx="3961091" cy="29315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(p.33)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28345" r="29907"/>
          <a:stretch>
            <a:fillRect/>
          </a:stretch>
        </p:blipFill>
        <p:spPr>
          <a:xfrm>
            <a:off x="8440621" y="2188641"/>
            <a:ext cx="2247679" cy="3791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1141902" y="2271713"/>
            <a:ext cx="2356262" cy="37913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2817" y="972639"/>
            <a:ext cx="6342894" cy="1571625"/>
            <a:chOff x="1978522" y="1157288"/>
            <a:chExt cx="5122366" cy="1571625"/>
          </a:xfrm>
        </p:grpSpPr>
        <p:sp>
          <p:nvSpPr>
            <p:cNvPr id="3" name="Oval Callout 2"/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78522" y="1622154"/>
              <a:ext cx="4946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What are they doing?</a:t>
              </a:r>
              <a:endParaRPr lang="x-none" sz="36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58493" y="994193"/>
            <a:ext cx="6125337" cy="1571625"/>
            <a:chOff x="3676469" y="2829836"/>
            <a:chExt cx="6125337" cy="1571625"/>
          </a:xfrm>
        </p:grpSpPr>
        <p:sp>
          <p:nvSpPr>
            <p:cNvPr id="18" name="Oval Callout 17"/>
            <p:cNvSpPr/>
            <p:nvPr/>
          </p:nvSpPr>
          <p:spPr>
            <a:xfrm>
              <a:off x="4650453" y="2829836"/>
              <a:ext cx="4177370" cy="1571625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6469" y="3251594"/>
              <a:ext cx="6125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dirty="0"/>
                <a:t>They’re </a:t>
              </a:r>
              <a:r>
                <a:rPr lang="en-US" sz="3600" dirty="0"/>
                <a:t>playing chess</a:t>
              </a:r>
              <a:r>
                <a:rPr lang="x-none" sz="3600" dirty="0"/>
                <a:t>.</a:t>
              </a:r>
              <a:endParaRPr lang="x-none" sz="36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21393" y="60630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Invite some pairs to present in front of the class. Give points if they give the correct answers.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355" y="2912000"/>
            <a:ext cx="3954356" cy="27542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(p.33)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28345" r="29907"/>
          <a:stretch>
            <a:fillRect/>
          </a:stretch>
        </p:blipFill>
        <p:spPr>
          <a:xfrm>
            <a:off x="8440621" y="2188641"/>
            <a:ext cx="2247679" cy="3791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1141902" y="2271713"/>
            <a:ext cx="2356262" cy="37913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71600" y="972639"/>
            <a:ext cx="6354112" cy="1571625"/>
            <a:chOff x="1969463" y="1157288"/>
            <a:chExt cx="5131425" cy="1571625"/>
          </a:xfrm>
        </p:grpSpPr>
        <p:sp>
          <p:nvSpPr>
            <p:cNvPr id="3" name="Oval Callout 2"/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69463" y="1600599"/>
              <a:ext cx="4946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What is she doing?</a:t>
              </a:r>
              <a:endParaRPr lang="x-none" sz="36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58493" y="994193"/>
            <a:ext cx="6125337" cy="1571625"/>
            <a:chOff x="3676469" y="2829836"/>
            <a:chExt cx="6125337" cy="1571625"/>
          </a:xfrm>
        </p:grpSpPr>
        <p:sp>
          <p:nvSpPr>
            <p:cNvPr id="18" name="Oval Callout 17"/>
            <p:cNvSpPr/>
            <p:nvPr/>
          </p:nvSpPr>
          <p:spPr>
            <a:xfrm>
              <a:off x="4650453" y="2829836"/>
              <a:ext cx="4177370" cy="1571625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6469" y="3251594"/>
              <a:ext cx="6125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She’s</a:t>
              </a:r>
              <a:r>
                <a:rPr lang="x-none" sz="3600" dirty="0"/>
                <a:t> </a:t>
              </a:r>
              <a:r>
                <a:rPr lang="en-US" sz="3600" dirty="0"/>
                <a:t>going sailing</a:t>
              </a:r>
              <a:r>
                <a:rPr lang="x-none" sz="3600" dirty="0"/>
                <a:t>.</a:t>
              </a:r>
              <a:endParaRPr lang="x-none" sz="36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21393" y="60630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Invite some pairs to present in front of the class. Give points if they give the correct answers.</a:t>
            </a:r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430" y="2658745"/>
            <a:ext cx="2517140" cy="3016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(p.33)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28345" r="29907"/>
          <a:stretch>
            <a:fillRect/>
          </a:stretch>
        </p:blipFill>
        <p:spPr>
          <a:xfrm>
            <a:off x="8440621" y="2188641"/>
            <a:ext cx="2247679" cy="3791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1141902" y="2271713"/>
            <a:ext cx="2356262" cy="37913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49265" y="972639"/>
            <a:ext cx="6476447" cy="1571625"/>
            <a:chOff x="1870668" y="1157288"/>
            <a:chExt cx="5230220" cy="1571625"/>
          </a:xfrm>
        </p:grpSpPr>
        <p:sp>
          <p:nvSpPr>
            <p:cNvPr id="3" name="Oval Callout 2"/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70668" y="1586974"/>
              <a:ext cx="4946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What is she doing?</a:t>
              </a:r>
              <a:endParaRPr lang="x-none" sz="36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90815" y="994193"/>
            <a:ext cx="6125337" cy="1571625"/>
            <a:chOff x="3808791" y="2829836"/>
            <a:chExt cx="6125337" cy="1571625"/>
          </a:xfrm>
        </p:grpSpPr>
        <p:sp>
          <p:nvSpPr>
            <p:cNvPr id="18" name="Oval Callout 17"/>
            <p:cNvSpPr/>
            <p:nvPr/>
          </p:nvSpPr>
          <p:spPr>
            <a:xfrm>
              <a:off x="4650453" y="2829836"/>
              <a:ext cx="4177370" cy="1571625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08791" y="3015483"/>
              <a:ext cx="61253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She’s going </a:t>
              </a:r>
              <a:endParaRPr lang="en-US" sz="3600" dirty="0"/>
            </a:p>
            <a:p>
              <a:pPr algn="ctr"/>
              <a:r>
                <a:rPr lang="en-US" sz="3600" dirty="0"/>
                <a:t>windsurfing</a:t>
              </a:r>
              <a:r>
                <a:rPr lang="x-none" sz="3600" dirty="0"/>
                <a:t>.</a:t>
              </a:r>
              <a:endParaRPr lang="x-none" sz="36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21393" y="60630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Invite some pairs to present in front of the class. Give points if they give the correct answers.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159" y="2599267"/>
            <a:ext cx="1970235" cy="30960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(p.33)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28345" r="29907"/>
          <a:stretch>
            <a:fillRect/>
          </a:stretch>
        </p:blipFill>
        <p:spPr>
          <a:xfrm>
            <a:off x="8440621" y="2188641"/>
            <a:ext cx="2247679" cy="3791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1141902" y="2271713"/>
            <a:ext cx="2356262" cy="37913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2817" y="972639"/>
            <a:ext cx="6342895" cy="1571625"/>
            <a:chOff x="1978522" y="1157288"/>
            <a:chExt cx="5122366" cy="1571625"/>
          </a:xfrm>
        </p:grpSpPr>
        <p:sp>
          <p:nvSpPr>
            <p:cNvPr id="3" name="Oval Callout 2"/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78522" y="1629364"/>
              <a:ext cx="4946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What is he doing?</a:t>
              </a:r>
              <a:endParaRPr lang="x-none" sz="36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58493" y="994193"/>
            <a:ext cx="6125337" cy="1571625"/>
            <a:chOff x="3676469" y="2829836"/>
            <a:chExt cx="6125337" cy="1571625"/>
          </a:xfrm>
        </p:grpSpPr>
        <p:sp>
          <p:nvSpPr>
            <p:cNvPr id="18" name="Oval Callout 17"/>
            <p:cNvSpPr/>
            <p:nvPr/>
          </p:nvSpPr>
          <p:spPr>
            <a:xfrm>
              <a:off x="4650453" y="2829836"/>
              <a:ext cx="4177370" cy="1571625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76469" y="3251594"/>
              <a:ext cx="6125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He’s going fishing</a:t>
              </a:r>
              <a:r>
                <a:rPr lang="x-none" sz="3600" dirty="0"/>
                <a:t>.</a:t>
              </a:r>
              <a:endParaRPr lang="x-none" sz="36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21393" y="60630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Invite some pairs to present in front of the class. Give points if they give the correct answers.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591" y="3016340"/>
            <a:ext cx="3482564" cy="23753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: Rounded Corners 6"/>
          <p:cNvSpPr/>
          <p:nvPr/>
        </p:nvSpPr>
        <p:spPr>
          <a:xfrm>
            <a:off x="2138516" y="1649739"/>
            <a:ext cx="7934172" cy="37290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1175" y="1817052"/>
            <a:ext cx="75811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x-none" sz="2400" dirty="0"/>
              <a:t>ivide the class into groups of 4. Each group takes out a sheet of paper. </a:t>
            </a:r>
            <a:endParaRPr lang="x-none" sz="2400" dirty="0"/>
          </a:p>
          <a:p>
            <a:pPr marL="342900" indent="-342900">
              <a:buFontTx/>
              <a:buChar char="-"/>
            </a:pPr>
            <a:r>
              <a:rPr lang="x-none" sz="2400" dirty="0"/>
              <a:t>Show the </a:t>
            </a:r>
            <a:r>
              <a:rPr lang="en-US" sz="2400" dirty="0"/>
              <a:t>slide with 6 pictures and </a:t>
            </a:r>
            <a:r>
              <a:rPr lang="x-none" sz="2400" dirty="0"/>
              <a:t>ask students </a:t>
            </a:r>
            <a:r>
              <a:rPr lang="en-US" sz="2400" dirty="0"/>
              <a:t>to </a:t>
            </a:r>
            <a:r>
              <a:rPr lang="x-none" sz="2400" dirty="0"/>
              <a:t>look at and write </a:t>
            </a:r>
            <a:r>
              <a:rPr lang="en-US" sz="2400" dirty="0"/>
              <a:t>6</a:t>
            </a:r>
            <a:r>
              <a:rPr lang="x-none" sz="2400" dirty="0"/>
              <a:t> </a:t>
            </a:r>
            <a:r>
              <a:rPr lang="en-US" sz="2400" dirty="0"/>
              <a:t>food/drink words</a:t>
            </a:r>
            <a:r>
              <a:rPr lang="x-none" sz="2400" dirty="0"/>
              <a:t> they can see on the paper. Ex: “</a:t>
            </a:r>
            <a:r>
              <a:rPr lang="en-US" sz="2400" dirty="0"/>
              <a:t>cereal</a:t>
            </a:r>
            <a:r>
              <a:rPr lang="x-none" sz="2400" dirty="0"/>
              <a:t>, </a:t>
            </a:r>
            <a:r>
              <a:rPr lang="en-US" sz="2400" dirty="0"/>
              <a:t>coffee</a:t>
            </a:r>
            <a:r>
              <a:rPr lang="x-none" sz="2400" dirty="0"/>
              <a:t>, </a:t>
            </a:r>
            <a:r>
              <a:rPr lang="en-US" sz="2400" dirty="0"/>
              <a:t>salad</a:t>
            </a:r>
            <a:r>
              <a:rPr lang="x-none" sz="2400" dirty="0"/>
              <a:t>, </a:t>
            </a:r>
            <a:r>
              <a:rPr lang="en-US" sz="2400" dirty="0"/>
              <a:t>sandwiches</a:t>
            </a:r>
            <a:r>
              <a:rPr lang="x-none" sz="2400" dirty="0"/>
              <a:t>,</a:t>
            </a:r>
            <a:r>
              <a:rPr lang="en-US" sz="2400" dirty="0"/>
              <a:t> noodles</a:t>
            </a:r>
            <a:r>
              <a:rPr lang="x-none" sz="2400" dirty="0"/>
              <a:t>,…..”</a:t>
            </a:r>
            <a:endParaRPr lang="x-none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They have 2 minutes to write and then each group says their words aloud. 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group with the most correct words receives 2 points. </a:t>
            </a:r>
            <a:endParaRPr lang="x-none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736183" y="904532"/>
            <a:ext cx="6651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BRAINSTORMING</a:t>
            </a:r>
            <a:endParaRPr lang="x-none" sz="4000" dirty="0">
              <a:solidFill>
                <a:srgbClr val="F88438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734" y="1021681"/>
            <a:ext cx="11537095" cy="4000869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9389" y="5891739"/>
            <a:ext cx="8966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x-none" dirty="0"/>
              <a:t>Put students work in pairs</a:t>
            </a:r>
            <a:r>
              <a:rPr lang="en-US" dirty="0"/>
              <a:t> and have them ask/answer the questions. Then switch roles.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Do this a few times.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sz="1800" dirty="0"/>
              <a:t>Invite some pairs to present in front of the class. Give points if they give the good dialogue.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28345" r="29907"/>
          <a:stretch>
            <a:fillRect/>
          </a:stretch>
        </p:blipFill>
        <p:spPr>
          <a:xfrm>
            <a:off x="9017393" y="2188641"/>
            <a:ext cx="2247679" cy="3791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193734" y="2188641"/>
            <a:ext cx="2356262" cy="37913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77370" y="861646"/>
            <a:ext cx="4932731" cy="1399231"/>
            <a:chOff x="2095499" y="1157288"/>
            <a:chExt cx="5005389" cy="1571625"/>
          </a:xfrm>
        </p:grpSpPr>
        <p:sp>
          <p:nvSpPr>
            <p:cNvPr id="3" name="Oval Callout 2"/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54216" y="1567397"/>
              <a:ext cx="4946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What are your hobbies?</a:t>
              </a:r>
              <a:endParaRPr lang="x-none" sz="36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34296" y="877986"/>
            <a:ext cx="6125337" cy="1310656"/>
            <a:chOff x="4452272" y="2713629"/>
            <a:chExt cx="6125337" cy="1310656"/>
          </a:xfrm>
        </p:grpSpPr>
        <p:sp>
          <p:nvSpPr>
            <p:cNvPr id="18" name="Oval Callout 17"/>
            <p:cNvSpPr/>
            <p:nvPr/>
          </p:nvSpPr>
          <p:spPr>
            <a:xfrm>
              <a:off x="5426256" y="2713629"/>
              <a:ext cx="4177370" cy="1310656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52272" y="3019066"/>
              <a:ext cx="6125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I like</a:t>
              </a:r>
              <a:r>
                <a:rPr lang="en-US" sz="3600" b="1" dirty="0">
                  <a:solidFill>
                    <a:srgbClr val="FF0000"/>
                  </a:solidFill>
                </a:rPr>
                <a:t>….</a:t>
              </a:r>
              <a:r>
                <a:rPr lang="x-none" sz="3600" b="1" dirty="0">
                  <a:solidFill>
                    <a:srgbClr val="FF0000"/>
                  </a:solidFill>
                </a:rPr>
                <a:t>.</a:t>
              </a:r>
              <a:endParaRPr lang="x-none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21393" y="62196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/>
              <a:t>Practice in pairs or in groups of 3 or 4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66161" y="3136612"/>
            <a:ext cx="2795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 fishing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6462" y="2649796"/>
            <a:ext cx="2418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 sailing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81035" y="3982802"/>
            <a:ext cx="39901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 windsurfing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83115" y="3952669"/>
            <a:ext cx="31231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chess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58493" y="4905180"/>
            <a:ext cx="39901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board games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4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28345" r="29907"/>
          <a:stretch>
            <a:fillRect/>
          </a:stretch>
        </p:blipFill>
        <p:spPr>
          <a:xfrm>
            <a:off x="9800021" y="2099319"/>
            <a:ext cx="2247679" cy="3791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144300" y="2271713"/>
            <a:ext cx="2356262" cy="37913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3373" y="794912"/>
            <a:ext cx="6096000" cy="1304407"/>
            <a:chOff x="2095499" y="1157288"/>
            <a:chExt cx="5027159" cy="1571625"/>
          </a:xfrm>
        </p:grpSpPr>
        <p:sp>
          <p:nvSpPr>
            <p:cNvPr id="3" name="Oval Callout 2"/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75986" y="1578320"/>
              <a:ext cx="4946672" cy="778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When do you often….?</a:t>
              </a:r>
              <a:endParaRPr lang="x-none" sz="36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51534" y="921515"/>
            <a:ext cx="6125337" cy="1571625"/>
            <a:chOff x="3808791" y="2829836"/>
            <a:chExt cx="6125337" cy="1571625"/>
          </a:xfrm>
        </p:grpSpPr>
        <p:sp>
          <p:nvSpPr>
            <p:cNvPr id="18" name="Oval Callout 17"/>
            <p:cNvSpPr/>
            <p:nvPr/>
          </p:nvSpPr>
          <p:spPr>
            <a:xfrm>
              <a:off x="4650453" y="2829836"/>
              <a:ext cx="4177370" cy="1571625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08791" y="3056383"/>
              <a:ext cx="61253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I often …..</a:t>
              </a:r>
              <a:endParaRPr lang="en-US" sz="3600" dirty="0"/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……</a:t>
              </a:r>
              <a:r>
                <a:rPr lang="x-none" sz="3600" b="1" dirty="0">
                  <a:solidFill>
                    <a:srgbClr val="FF0000"/>
                  </a:solidFill>
                </a:rPr>
                <a:t>.</a:t>
              </a:r>
              <a:endParaRPr lang="x-none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774074" y="2716127"/>
            <a:ext cx="3213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weekend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7048" y="4954588"/>
            <a:ext cx="3213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Sundays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36756" y="4253665"/>
            <a:ext cx="3213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June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80973" y="3532238"/>
            <a:ext cx="3213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a week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67834" y="607173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/>
              <a:t>Practice in pairs or in groups of 3 or 4 to prepare present in front of the class. 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28345" r="29907"/>
          <a:stretch>
            <a:fillRect/>
          </a:stretch>
        </p:blipFill>
        <p:spPr>
          <a:xfrm>
            <a:off x="10081951" y="2188641"/>
            <a:ext cx="2247679" cy="3791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79672" y="2271713"/>
            <a:ext cx="2356262" cy="37913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6806" y="726173"/>
            <a:ext cx="4886576" cy="1667251"/>
            <a:chOff x="2095499" y="1157288"/>
            <a:chExt cx="5005389" cy="1571625"/>
          </a:xfrm>
        </p:grpSpPr>
        <p:sp>
          <p:nvSpPr>
            <p:cNvPr id="3" name="Oval Callout 2"/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397734" y="1398926"/>
              <a:ext cx="43308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Who do you often…..with?</a:t>
              </a:r>
              <a:endParaRPr lang="x-none" sz="36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44400" y="789785"/>
            <a:ext cx="6125337" cy="1571625"/>
            <a:chOff x="5262376" y="2625428"/>
            <a:chExt cx="6125337" cy="1571625"/>
          </a:xfrm>
        </p:grpSpPr>
        <p:sp>
          <p:nvSpPr>
            <p:cNvPr id="18" name="Oval Callout 17"/>
            <p:cNvSpPr/>
            <p:nvPr/>
          </p:nvSpPr>
          <p:spPr>
            <a:xfrm>
              <a:off x="6212821" y="2625428"/>
              <a:ext cx="4177370" cy="1571625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62376" y="3052043"/>
              <a:ext cx="6125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I often ….. with</a:t>
              </a:r>
              <a:r>
                <a:rPr lang="en-US" sz="3600" b="1" dirty="0">
                  <a:solidFill>
                    <a:srgbClr val="FF0000"/>
                  </a:solidFill>
                </a:rPr>
                <a:t>….</a:t>
              </a:r>
              <a:endParaRPr lang="x-none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30549" y="2983118"/>
            <a:ext cx="3213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grandpa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9505" y="2646576"/>
            <a:ext cx="3213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dad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62625" y="3771757"/>
            <a:ext cx="3213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mum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83343" y="5041812"/>
            <a:ext cx="3213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brother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06428" y="4660557"/>
            <a:ext cx="3213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sister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3793" y="60573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/>
              <a:t>Practice in pairs or in groups of 3 or 4 to prepare present in front of the class. 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/>
          <a:srcRect l="28345" r="29907"/>
          <a:stretch>
            <a:fillRect/>
          </a:stretch>
        </p:blipFill>
        <p:spPr>
          <a:xfrm>
            <a:off x="10081951" y="2188641"/>
            <a:ext cx="2247679" cy="3791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27815" r="28420"/>
          <a:stretch>
            <a:fillRect/>
          </a:stretch>
        </p:blipFill>
        <p:spPr>
          <a:xfrm>
            <a:off x="79672" y="2271713"/>
            <a:ext cx="2356262" cy="37913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66602" y="3685587"/>
            <a:ext cx="4875266" cy="919902"/>
            <a:chOff x="2073924" y="1343337"/>
            <a:chExt cx="5005389" cy="1571625"/>
          </a:xfrm>
        </p:grpSpPr>
        <p:sp>
          <p:nvSpPr>
            <p:cNvPr id="3" name="Oval Callout 2"/>
            <p:cNvSpPr/>
            <p:nvPr/>
          </p:nvSpPr>
          <p:spPr>
            <a:xfrm>
              <a:off x="2073924" y="1343337"/>
              <a:ext cx="5005389" cy="1571625"/>
            </a:xfrm>
            <a:prstGeom prst="wedgeEllipseCallout">
              <a:avLst>
                <a:gd name="adj1" fmla="val -58781"/>
                <a:gd name="adj2" fmla="val 4278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22146" y="1627013"/>
              <a:ext cx="4330899" cy="788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Who do you often…with?</a:t>
              </a:r>
              <a:endParaRPr lang="x-none" sz="2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80064" y="4413452"/>
            <a:ext cx="5673737" cy="901749"/>
            <a:chOff x="5262376" y="2625428"/>
            <a:chExt cx="6125337" cy="1161260"/>
          </a:xfrm>
        </p:grpSpPr>
        <p:sp>
          <p:nvSpPr>
            <p:cNvPr id="18" name="Oval Callout 17"/>
            <p:cNvSpPr/>
            <p:nvPr/>
          </p:nvSpPr>
          <p:spPr>
            <a:xfrm>
              <a:off x="6212821" y="2625428"/>
              <a:ext cx="4177370" cy="1161260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62376" y="2854673"/>
              <a:ext cx="6125337" cy="594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 often … with …</a:t>
              </a:r>
              <a:endParaRPr lang="x-none" sz="24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21393" y="60630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/>
              <a:t>Invite some pairs to present in front of the class. Give points if they give the good dialogue.</a:t>
            </a:r>
            <a:endParaRPr lang="en-US" dirty="0"/>
          </a:p>
        </p:txBody>
      </p:sp>
      <p:sp>
        <p:nvSpPr>
          <p:cNvPr id="27" name="Oval Callout 2"/>
          <p:cNvSpPr/>
          <p:nvPr/>
        </p:nvSpPr>
        <p:spPr>
          <a:xfrm>
            <a:off x="1804111" y="2473954"/>
            <a:ext cx="4291889" cy="848140"/>
          </a:xfrm>
          <a:prstGeom prst="wedgeEllipseCallout">
            <a:avLst>
              <a:gd name="adj1" fmla="val -44244"/>
              <a:gd name="adj2" fmla="val 5278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When do you often….?</a:t>
            </a:r>
            <a:endParaRPr lang="x-none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77039" y="1134702"/>
            <a:ext cx="4407137" cy="1137009"/>
            <a:chOff x="2154216" y="980487"/>
            <a:chExt cx="5005389" cy="1826283"/>
          </a:xfrm>
        </p:grpSpPr>
        <p:sp>
          <p:nvSpPr>
            <p:cNvPr id="29" name="Oval Callout 2"/>
            <p:cNvSpPr/>
            <p:nvPr/>
          </p:nvSpPr>
          <p:spPr>
            <a:xfrm>
              <a:off x="2154216" y="980487"/>
              <a:ext cx="5005389" cy="1826283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2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54216" y="1567398"/>
              <a:ext cx="4946672" cy="57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What are your hobbies?</a:t>
              </a:r>
              <a:endParaRPr lang="x-none" sz="24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55003" y="2779645"/>
            <a:ext cx="6125337" cy="850559"/>
            <a:chOff x="3808791" y="2829837"/>
            <a:chExt cx="6125337" cy="850559"/>
          </a:xfrm>
        </p:grpSpPr>
        <p:sp>
          <p:nvSpPr>
            <p:cNvPr id="32" name="Oval Callout 17"/>
            <p:cNvSpPr/>
            <p:nvPr/>
          </p:nvSpPr>
          <p:spPr>
            <a:xfrm>
              <a:off x="4958435" y="2829837"/>
              <a:ext cx="3869388" cy="850559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08791" y="3056383"/>
              <a:ext cx="6125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 often … …</a:t>
              </a:r>
              <a:endParaRPr lang="x-none" sz="24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661420" y="1371329"/>
            <a:ext cx="6125337" cy="935138"/>
            <a:chOff x="4503593" y="2713629"/>
            <a:chExt cx="6125337" cy="1068785"/>
          </a:xfrm>
        </p:grpSpPr>
        <p:sp>
          <p:nvSpPr>
            <p:cNvPr id="35" name="Oval Callout 17"/>
            <p:cNvSpPr/>
            <p:nvPr/>
          </p:nvSpPr>
          <p:spPr>
            <a:xfrm>
              <a:off x="5426256" y="2713629"/>
              <a:ext cx="4177370" cy="1068785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503593" y="2907312"/>
              <a:ext cx="61253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 like….</a:t>
              </a:r>
              <a:r>
                <a:rPr lang="x-none" sz="2400" dirty="0"/>
                <a:t>.</a:t>
              </a:r>
              <a:endParaRPr lang="x-none" sz="2400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  <p:sp>
        <p:nvSpPr>
          <p:cNvPr id="7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/>
          <p:cNvSpPr txBox="1"/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670647" y="2578001"/>
            <a:ext cx="1838149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go sailing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11133" y="5192256"/>
            <a:ext cx="2826090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go windsurfing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13834" y="5206521"/>
            <a:ext cx="1946820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play chess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86405" y="5834523"/>
            <a:ext cx="8501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Put students into groups of 4 to 6. Call out each member from each group to stand up and look at the slide.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Show the picture, students look at and spell the word. 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The first student with the correct word receives a point for the team. </a:t>
            </a:r>
            <a:endParaRPr lang="en-US" sz="1600" dirty="0"/>
          </a:p>
        </p:txBody>
      </p:sp>
      <p:sp>
        <p:nvSpPr>
          <p:cNvPr id="45" name="Rounded Rectangle 44"/>
          <p:cNvSpPr/>
          <p:nvPr/>
        </p:nvSpPr>
        <p:spPr>
          <a:xfrm>
            <a:off x="4842592" y="2594199"/>
            <a:ext cx="2226805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fishing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107542" y="2588371"/>
            <a:ext cx="3248951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play board games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877840" y="5213290"/>
            <a:ext cx="3868683" cy="5095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play computer games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0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Hobbies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80345" y="701733"/>
            <a:ext cx="2553104" cy="1783452"/>
            <a:chOff x="1280345" y="701733"/>
            <a:chExt cx="2553104" cy="1783452"/>
          </a:xfrm>
        </p:grpSpPr>
        <p:sp>
          <p:nvSpPr>
            <p:cNvPr id="4" name="Rounded Rectangle 3"/>
            <p:cNvSpPr/>
            <p:nvPr/>
          </p:nvSpPr>
          <p:spPr>
            <a:xfrm>
              <a:off x="1280345" y="701733"/>
              <a:ext cx="2553104" cy="1768673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77029" y="726500"/>
              <a:ext cx="1425387" cy="175868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13095" y="3253880"/>
            <a:ext cx="2553104" cy="1768673"/>
            <a:chOff x="1213095" y="3253880"/>
            <a:chExt cx="2553104" cy="1768673"/>
          </a:xfrm>
        </p:grpSpPr>
        <p:sp>
          <p:nvSpPr>
            <p:cNvPr id="37" name="Rounded Rectangle 36"/>
            <p:cNvSpPr/>
            <p:nvPr/>
          </p:nvSpPr>
          <p:spPr>
            <a:xfrm>
              <a:off x="1213095" y="3253880"/>
              <a:ext cx="2553104" cy="1768673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5399" y="3279361"/>
              <a:ext cx="1470955" cy="174098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524473" y="3265880"/>
            <a:ext cx="2553104" cy="1768673"/>
            <a:chOff x="8156230" y="3279361"/>
            <a:chExt cx="2553104" cy="1768673"/>
          </a:xfrm>
        </p:grpSpPr>
        <p:sp>
          <p:nvSpPr>
            <p:cNvPr id="39" name="Rounded Rectangle 38"/>
            <p:cNvSpPr/>
            <p:nvPr/>
          </p:nvSpPr>
          <p:spPr>
            <a:xfrm>
              <a:off x="8156230" y="3279361"/>
              <a:ext cx="2553104" cy="1768673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2896" y="3303338"/>
              <a:ext cx="1473422" cy="174390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679443" y="701732"/>
            <a:ext cx="2553104" cy="1768673"/>
            <a:chOff x="4679443" y="701732"/>
            <a:chExt cx="2553104" cy="1768673"/>
          </a:xfrm>
        </p:grpSpPr>
        <p:sp>
          <p:nvSpPr>
            <p:cNvPr id="35" name="Rounded Rectangle 34"/>
            <p:cNvSpPr/>
            <p:nvPr/>
          </p:nvSpPr>
          <p:spPr>
            <a:xfrm>
              <a:off x="4679443" y="701732"/>
              <a:ext cx="2553104" cy="1768673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7543" y="714757"/>
              <a:ext cx="1985582" cy="174262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747626" y="3265897"/>
            <a:ext cx="2553104" cy="1769735"/>
            <a:chOff x="4747626" y="3265897"/>
            <a:chExt cx="2553104" cy="1769735"/>
          </a:xfrm>
        </p:grpSpPr>
        <p:sp>
          <p:nvSpPr>
            <p:cNvPr id="38" name="Rounded Rectangle 37"/>
            <p:cNvSpPr/>
            <p:nvPr/>
          </p:nvSpPr>
          <p:spPr>
            <a:xfrm>
              <a:off x="4747626" y="3265897"/>
              <a:ext cx="2553104" cy="1768673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0840" y="3291727"/>
              <a:ext cx="1473422" cy="174390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476273" y="700940"/>
            <a:ext cx="2553104" cy="1769465"/>
            <a:chOff x="8476273" y="700940"/>
            <a:chExt cx="2553104" cy="1769465"/>
          </a:xfrm>
        </p:grpSpPr>
        <p:sp>
          <p:nvSpPr>
            <p:cNvPr id="36" name="Rounded Rectangle 35"/>
            <p:cNvSpPr/>
            <p:nvPr/>
          </p:nvSpPr>
          <p:spPr>
            <a:xfrm>
              <a:off x="8476273" y="701732"/>
              <a:ext cx="2553104" cy="1768673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49658" y="700940"/>
              <a:ext cx="1482972" cy="175520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45" grpId="0" animBg="1"/>
      <p:bldP spid="46" grpId="0" animBg="1"/>
      <p:bldP spid="47" grpId="0" animBg="1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26).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60) or Active Teach.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342" y="1175286"/>
            <a:ext cx="7226300" cy="177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791742" y="1339215"/>
            <a:ext cx="3847465" cy="385826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075295" y="2520950"/>
            <a:ext cx="3336925" cy="11607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understand simple cartoon stories.</a:t>
            </a:r>
            <a:endParaRPr lang="en-US" sz="2400" kern="0" noProof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review.</a:t>
            </a:r>
            <a:endParaRPr lang="en-US" sz="2400" kern="0" noProof="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1934" y="3786187"/>
            <a:ext cx="333692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109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&amp;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110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3047" y="4350385"/>
            <a:ext cx="3314700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075333" y="1538628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7B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606432" y="2021116"/>
            <a:ext cx="24157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037" y="692728"/>
            <a:ext cx="3498026" cy="49322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063" y="692728"/>
            <a:ext cx="3498026" cy="4932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https://lh7-us.googleusercontent.com/uzfDn3O6Td_oy6EiY1r2ItQqYRFsttzDiYwUSrh0Hutv6M-tajGluP10XynnTZ8NVYrUw58wLSQ1ZKWLbtTcWmggswE38YKZu0yizDGVOpopvfp9MzC2s1jovfcOjQJtnKbbV6RiGutRFBts1lt0pw=s204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33254"/>
            <a:ext cx="3369737" cy="238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lh7-us.googleusercontent.com/1WebCuZxPNH3uQrY78iCMFfMXidoj2vEuzMWHrJGlQZ_EBM_dCb5JM1q7qGbRYrJ0ovmgEabof0n7ZvssBPOkLqOu1Y208wpv_jltEAxcxC8xIyWM-phfVIhFxcsM0G-m26xOLwbXoilmCQtcMViRQ=s2048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34" name="Picture 10" descr="https://lh7-us.googleusercontent.com/fPPMREW-Z4jtIzjrAhz84uS47sd_2QTt-mxUikLR6HckgiDF9b_m1JDMYnh5b_lLiSt3zjF-C0a2FioMq-PFhPbRwxS0HT4jldwWVb24Yt8pVK-WomSy8P6zT4o1nnFPOM3r7LquyHN24m0-uzNd-A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94" y="806824"/>
            <a:ext cx="2953225" cy="208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721" y="633254"/>
            <a:ext cx="2782702" cy="2014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60" y="3496235"/>
            <a:ext cx="1850144" cy="1775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097" y="3344683"/>
            <a:ext cx="2140044" cy="2032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078" y="3702703"/>
            <a:ext cx="2874309" cy="1938803"/>
          </a:xfrm>
          <a:prstGeom prst="rect">
            <a:avLst/>
          </a:prstGeom>
        </p:spPr>
      </p:pic>
      <p:sp>
        <p:nvSpPr>
          <p:cNvPr id="17" name="Rectangle: Rounded Corners 13"/>
          <p:cNvSpPr/>
          <p:nvPr/>
        </p:nvSpPr>
        <p:spPr>
          <a:xfrm>
            <a:off x="5172581" y="6116534"/>
            <a:ext cx="1846837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 panose="020B060402020202020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91056" y="2912963"/>
            <a:ext cx="1597682" cy="52863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salad</a:t>
            </a:r>
            <a:endParaRPr lang="x-none" sz="3200" dirty="0"/>
          </a:p>
        </p:txBody>
      </p:sp>
      <p:sp>
        <p:nvSpPr>
          <p:cNvPr id="19" name="Rounded Rectangle 18"/>
          <p:cNvSpPr/>
          <p:nvPr/>
        </p:nvSpPr>
        <p:spPr>
          <a:xfrm>
            <a:off x="8165786" y="5271247"/>
            <a:ext cx="1861238" cy="52863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cupcakes</a:t>
            </a:r>
            <a:endParaRPr lang="x-none" sz="3200" dirty="0"/>
          </a:p>
        </p:txBody>
      </p:sp>
      <p:sp>
        <p:nvSpPr>
          <p:cNvPr id="20" name="Rounded Rectangle 19"/>
          <p:cNvSpPr/>
          <p:nvPr/>
        </p:nvSpPr>
        <p:spPr>
          <a:xfrm>
            <a:off x="1403969" y="2887576"/>
            <a:ext cx="1597682" cy="52863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noodles</a:t>
            </a:r>
            <a:endParaRPr lang="x-none" sz="3200" dirty="0"/>
          </a:p>
        </p:txBody>
      </p:sp>
      <p:sp>
        <p:nvSpPr>
          <p:cNvPr id="21" name="Rounded Rectangle 20"/>
          <p:cNvSpPr/>
          <p:nvPr/>
        </p:nvSpPr>
        <p:spPr>
          <a:xfrm>
            <a:off x="1403969" y="5274180"/>
            <a:ext cx="1597682" cy="52863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cereal</a:t>
            </a:r>
            <a:endParaRPr lang="x-none" sz="3200" dirty="0"/>
          </a:p>
        </p:txBody>
      </p:sp>
      <p:sp>
        <p:nvSpPr>
          <p:cNvPr id="23" name="Rounded Rectangle 22"/>
          <p:cNvSpPr/>
          <p:nvPr/>
        </p:nvSpPr>
        <p:spPr>
          <a:xfrm>
            <a:off x="4590922" y="5274180"/>
            <a:ext cx="1597682" cy="52863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crisps</a:t>
            </a:r>
            <a:endParaRPr lang="x-none" sz="3200" dirty="0"/>
          </a:p>
        </p:txBody>
      </p:sp>
      <p:sp>
        <p:nvSpPr>
          <p:cNvPr id="24" name="Rounded Rectangle 23"/>
          <p:cNvSpPr/>
          <p:nvPr/>
        </p:nvSpPr>
        <p:spPr>
          <a:xfrm>
            <a:off x="7823891" y="2912963"/>
            <a:ext cx="2355532" cy="52863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sandwiches</a:t>
            </a:r>
            <a:endParaRPr lang="x-none" sz="3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AutoShape 6" descr="https://lh7-us.googleusercontent.com/1WebCuZxPNH3uQrY78iCMFfMXidoj2vEuzMWHrJGlQZ_EBM_dCb5JM1q7qGbRYrJ0ovmgEabof0n7ZvssBPOkLqOu1Y208wpv_jltEAxcxC8xIyWM-phfVIhFxcsM0G-m26xOLwbXoilmCQtcMViRQ=s2048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773" y="696877"/>
            <a:ext cx="8915400" cy="50729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3278" y="5925740"/>
            <a:ext cx="7863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 Ask students the question: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“Which activities in the picture do you like doing?”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 Invite some students to answer the question. 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Explain that in this lesson students will learn new hobby words.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61419" y="1623935"/>
            <a:ext cx="2418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fishing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61419" y="2435567"/>
            <a:ext cx="2418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sailing</a:t>
            </a:r>
            <a:endParaRPr lang="x-none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55431" y="3163389"/>
            <a:ext cx="22305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windsurfing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55431" y="4409673"/>
            <a:ext cx="22305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board</a:t>
            </a:r>
            <a:endParaRPr lang="en-U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games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45393" y="1085985"/>
            <a:ext cx="14501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chess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8484" y="2633190"/>
            <a:ext cx="14640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computer </a:t>
            </a: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games</a:t>
            </a:r>
            <a:endParaRPr lang="x-none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Hobbies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3420" y="6294120"/>
            <a:ext cx="651065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x-none" dirty="0"/>
              <a:t>Play the audio, students listen and repeat the words.</a:t>
            </a:r>
            <a:endParaRPr lang="x-none" dirty="0"/>
          </a:p>
        </p:txBody>
      </p:sp>
      <p:sp>
        <p:nvSpPr>
          <p:cNvPr id="5" name="Rectangle 4"/>
          <p:cNvSpPr/>
          <p:nvPr/>
        </p:nvSpPr>
        <p:spPr>
          <a:xfrm>
            <a:off x="9195758" y="678466"/>
            <a:ext cx="982489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3.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21657" y="678466"/>
            <a:ext cx="905437" cy="905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75013" y="678466"/>
            <a:ext cx="8259746" cy="5052479"/>
            <a:chOff x="1775013" y="678466"/>
            <a:chExt cx="8259746" cy="50524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5013" y="692321"/>
              <a:ext cx="8111827" cy="503862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077739" y="678466"/>
              <a:ext cx="957020" cy="339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Hobbies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726041" y="738034"/>
            <a:ext cx="4491190" cy="314367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26042" y="3786200"/>
            <a:ext cx="4491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go fishing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959" y="791822"/>
            <a:ext cx="3490796" cy="3063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dirty="0"/>
          </a:p>
        </p:txBody>
      </p:sp>
      <p:pic>
        <p:nvPicPr>
          <p:cNvPr id="10" name="3.0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736.000000" end="19633.25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4787" y="4065534"/>
            <a:ext cx="898564" cy="898564"/>
          </a:xfrm>
          <a:prstGeom prst="rect">
            <a:avLst/>
          </a:prstGeom>
        </p:spPr>
      </p:pic>
      <p:sp>
        <p:nvSpPr>
          <p:cNvPr id="11" name="Speech Bubble: Rectangle with Corners Rounded 10"/>
          <p:cNvSpPr/>
          <p:nvPr/>
        </p:nvSpPr>
        <p:spPr>
          <a:xfrm rot="438702">
            <a:off x="1177379" y="926623"/>
            <a:ext cx="2175816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12" name="Freeform 7"/>
          <p:cNvSpPr/>
          <p:nvPr/>
        </p:nvSpPr>
        <p:spPr>
          <a:xfrm>
            <a:off x="2766588" y="501777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3436688" y="500975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4914823" y="50203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f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5564499" y="502621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6233193" y="503173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6900449" y="50283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7531766" y="502799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8185744" y="503607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8828369" y="502747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Hobbies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46831" y="3776900"/>
            <a:ext cx="4182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go sailing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dirty="0"/>
          </a:p>
        </p:txBody>
      </p:sp>
      <p:pic>
        <p:nvPicPr>
          <p:cNvPr id="10" name="3.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394.000000" end="16683.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4770" y="3981627"/>
            <a:ext cx="909623" cy="9096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76532" y="742115"/>
            <a:ext cx="4887537" cy="3137155"/>
            <a:chOff x="3084122" y="912968"/>
            <a:chExt cx="5279947" cy="3695779"/>
          </a:xfrm>
        </p:grpSpPr>
        <p:sp>
          <p:nvSpPr>
            <p:cNvPr id="18" name="Rectangle 17"/>
            <p:cNvSpPr/>
            <p:nvPr/>
          </p:nvSpPr>
          <p:spPr>
            <a:xfrm>
              <a:off x="3084122" y="912968"/>
              <a:ext cx="5279947" cy="369577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6507" y="977377"/>
              <a:ext cx="2911568" cy="3592382"/>
            </a:xfrm>
            <a:prstGeom prst="rect">
              <a:avLst/>
            </a:prstGeom>
          </p:spPr>
        </p:pic>
      </p:grpSp>
      <p:sp>
        <p:nvSpPr>
          <p:cNvPr id="11" name="Freeform 7"/>
          <p:cNvSpPr/>
          <p:nvPr/>
        </p:nvSpPr>
        <p:spPr>
          <a:xfrm>
            <a:off x="2592612" y="50116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3262712" y="500360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4740847" y="501415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5390523" y="502006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6059217" y="502558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6726473" y="502217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7357790" y="502184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8011768" y="50299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8654393" y="503517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1170031" y="986206"/>
            <a:ext cx="2087887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Hobbies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31971" t="2930" r="32991"/>
          <a:stretch>
            <a:fillRect/>
          </a:stretch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86217" y="3624199"/>
            <a:ext cx="7006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/>
                </a:solidFill>
              </a:rPr>
              <a:t>go windsurfing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dirty="0"/>
          </a:p>
        </p:txBody>
      </p:sp>
      <p:pic>
        <p:nvPicPr>
          <p:cNvPr id="10" name="3.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345.000000" end="13583.25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599" y="3735314"/>
            <a:ext cx="1089214" cy="10892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77927" y="738709"/>
            <a:ext cx="4080828" cy="3027589"/>
            <a:chOff x="3146610" y="796266"/>
            <a:chExt cx="5279947" cy="3695779"/>
          </a:xfrm>
        </p:grpSpPr>
        <p:sp>
          <p:nvSpPr>
            <p:cNvPr id="18" name="Rectangle 17"/>
            <p:cNvSpPr/>
            <p:nvPr/>
          </p:nvSpPr>
          <p:spPr>
            <a:xfrm>
              <a:off x="3146610" y="796266"/>
              <a:ext cx="5279947" cy="369577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5128" y="834256"/>
              <a:ext cx="3079097" cy="3644342"/>
            </a:xfrm>
            <a:prstGeom prst="rect">
              <a:avLst/>
            </a:prstGeom>
          </p:spPr>
        </p:pic>
      </p:grpSp>
      <p:sp>
        <p:nvSpPr>
          <p:cNvPr id="11" name="Freeform 7"/>
          <p:cNvSpPr/>
          <p:nvPr/>
        </p:nvSpPr>
        <p:spPr>
          <a:xfrm>
            <a:off x="2146930" y="49596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2817030" y="49516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4195258" y="493564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w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4844934" y="494155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5" name="Freeform 7"/>
          <p:cNvSpPr/>
          <p:nvPr/>
        </p:nvSpPr>
        <p:spPr>
          <a:xfrm>
            <a:off x="5513628" y="494706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16" name="Freeform 7"/>
          <p:cNvSpPr/>
          <p:nvPr/>
        </p:nvSpPr>
        <p:spPr>
          <a:xfrm>
            <a:off x="6180884" y="494366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6812201" y="494333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s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1" name="Freeform 7"/>
          <p:cNvSpPr/>
          <p:nvPr/>
        </p:nvSpPr>
        <p:spPr>
          <a:xfrm>
            <a:off x="7466179" y="495140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2" name="Freeform 7"/>
          <p:cNvSpPr/>
          <p:nvPr/>
        </p:nvSpPr>
        <p:spPr>
          <a:xfrm>
            <a:off x="8108804" y="495666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3" name="Speech Bubble: Rectangle with Corners Rounded 22"/>
          <p:cNvSpPr/>
          <p:nvPr/>
        </p:nvSpPr>
        <p:spPr>
          <a:xfrm rot="438702">
            <a:off x="1407710" y="949141"/>
            <a:ext cx="2087887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  <a:endParaRPr lang="en-US" sz="3200" dirty="0"/>
          </a:p>
        </p:txBody>
      </p:sp>
      <p:sp>
        <p:nvSpPr>
          <p:cNvPr id="24" name="Freeform 7"/>
          <p:cNvSpPr/>
          <p:nvPr/>
        </p:nvSpPr>
        <p:spPr>
          <a:xfrm>
            <a:off x="8762782" y="495962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f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5" name="Freeform 7"/>
          <p:cNvSpPr/>
          <p:nvPr/>
        </p:nvSpPr>
        <p:spPr>
          <a:xfrm>
            <a:off x="9412434" y="49634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6" name="Freeform 7"/>
          <p:cNvSpPr/>
          <p:nvPr/>
        </p:nvSpPr>
        <p:spPr>
          <a:xfrm>
            <a:off x="10055059" y="496244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7" name="Freeform 7"/>
          <p:cNvSpPr/>
          <p:nvPr/>
        </p:nvSpPr>
        <p:spPr>
          <a:xfrm>
            <a:off x="10716372" y="49652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g</a:t>
            </a:r>
            <a:endParaRPr lang="en-US" sz="4000" b="1" dirty="0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6009" y="180296"/>
            <a:ext cx="1113532" cy="111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5310</Words>
  <Application>WPS Presentation</Application>
  <PresentationFormat>Widescreen</PresentationFormat>
  <Paragraphs>560</Paragraphs>
  <Slides>37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54" baseType="lpstr">
      <vt:lpstr>Arial</vt:lpstr>
      <vt:lpstr>SimSun</vt:lpstr>
      <vt:lpstr>Wingdings</vt:lpstr>
      <vt:lpstr>Arial Black</vt:lpstr>
      <vt:lpstr>Arial</vt:lpstr>
      <vt:lpstr>.VnBlack</vt:lpstr>
      <vt:lpstr>Segoe Print</vt:lpstr>
      <vt:lpstr>Calibri</vt:lpstr>
      <vt:lpstr>Calibri Light</vt:lpstr>
      <vt:lpstr>Carter One</vt:lpstr>
      <vt:lpstr>Mongolian Baiti</vt:lpstr>
      <vt:lpstr>Calibri</vt:lpstr>
      <vt:lpstr>Microsoft YaHei</vt:lpstr>
      <vt:lpstr>Arial Unicode MS</vt:lpstr>
      <vt:lpstr>Franklin Gothic Demi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Toan Nguyen Thi</cp:lastModifiedBy>
  <cp:revision>197</cp:revision>
  <dcterms:created xsi:type="dcterms:W3CDTF">2023-11-28T02:26:00Z</dcterms:created>
  <dcterms:modified xsi:type="dcterms:W3CDTF">2024-11-14T19:24:50Z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AC573ED68575454A8C1A8EDAF1C651C4_12</vt:lpwstr>
  </property>
  <property fmtid="{D5CDD505-2E9C-101B-9397-08002B2CF9AE}" pid="3" name="KSOProductBuildVer">
    <vt:lpwstr>1033-12.2.0.18911</vt:lpwstr>
  </property>
</Properties>
</file>