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embeddedFontLst>
    <p:embeddedFont>
      <p:font typeface="Carter One" panose="03080802040405060005" pitchFamily="66" charset="77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orient="horz" pos="2024" userDrawn="1">
          <p15:clr>
            <a:srgbClr val="A4A3A4"/>
          </p15:clr>
        </p15:guide>
        <p15:guide id="3" orient="horz" pos="2616">
          <p15:clr>
            <a:srgbClr val="A4A3A4"/>
          </p15:clr>
        </p15:guide>
        <p15:guide id="4" orient="horz" pos="3240">
          <p15:clr>
            <a:srgbClr val="A4A3A4"/>
          </p15:clr>
        </p15:guide>
        <p15:guide id="5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hisxO95eCvnqmKKgF9yCYBXnrJ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38"/>
    <p:restoredTop sz="94673"/>
  </p:normalViewPr>
  <p:slideViewPr>
    <p:cSldViewPr snapToGrid="0">
      <p:cViewPr varScale="1">
        <p:scale>
          <a:sx n="50" d="100"/>
          <a:sy n="50" d="100"/>
        </p:scale>
        <p:origin x="160" y="1408"/>
      </p:cViewPr>
      <p:guideLst>
        <p:guide orient="horz" pos="1207"/>
        <p:guide orient="horz" pos="2024"/>
        <p:guide orient="horz" pos="2616"/>
        <p:guide orient="horz" pos="32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0" name="Google Shape;46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839209" y="2128837"/>
            <a:ext cx="7131083" cy="2114550"/>
          </a:xfrm>
          <a:prstGeom prst="roundRect">
            <a:avLst>
              <a:gd name="adj" fmla="val 16667"/>
            </a:avLst>
          </a:prstGeom>
          <a:solidFill>
            <a:srgbClr val="E2F3DB"/>
          </a:solidFill>
          <a:ln w="28575" cap="flat" cmpd="sng">
            <a:solidFill>
              <a:srgbClr val="BD41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UNIT 3 – HOBBIES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Lesson 2 – Review</a:t>
            </a:r>
            <a:endParaRPr/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20806" y="3383259"/>
            <a:ext cx="5121406" cy="3606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73713" y="3749381"/>
            <a:ext cx="2283399" cy="228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0"/>
          <p:cNvSpPr/>
          <p:nvPr/>
        </p:nvSpPr>
        <p:spPr>
          <a:xfrm>
            <a:off x="11246408" y="1213567"/>
            <a:ext cx="747116" cy="693044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0"/>
          <p:cNvSpPr/>
          <p:nvPr/>
        </p:nvSpPr>
        <p:spPr>
          <a:xfrm>
            <a:off x="10498580" y="1213567"/>
            <a:ext cx="747116" cy="693044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0"/>
          <p:cNvSpPr/>
          <p:nvPr/>
        </p:nvSpPr>
        <p:spPr>
          <a:xfrm>
            <a:off x="9735512" y="1213567"/>
            <a:ext cx="747116" cy="693044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0"/>
          <p:cNvSpPr/>
          <p:nvPr/>
        </p:nvSpPr>
        <p:spPr>
          <a:xfrm>
            <a:off x="8987684" y="1213567"/>
            <a:ext cx="747116" cy="693044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0"/>
          <p:cNvSpPr/>
          <p:nvPr/>
        </p:nvSpPr>
        <p:spPr>
          <a:xfrm>
            <a:off x="2636164" y="1212420"/>
            <a:ext cx="747116" cy="693044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0"/>
          <p:cNvSpPr/>
          <p:nvPr/>
        </p:nvSpPr>
        <p:spPr>
          <a:xfrm>
            <a:off x="1889760" y="1214680"/>
            <a:ext cx="747116" cy="693044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0"/>
          <p:cNvSpPr/>
          <p:nvPr/>
        </p:nvSpPr>
        <p:spPr>
          <a:xfrm>
            <a:off x="6957790" y="1212420"/>
            <a:ext cx="747116" cy="693044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0"/>
          <p:cNvSpPr/>
          <p:nvPr/>
        </p:nvSpPr>
        <p:spPr>
          <a:xfrm>
            <a:off x="6209962" y="1212420"/>
            <a:ext cx="747116" cy="693044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0"/>
          <p:cNvSpPr/>
          <p:nvPr/>
        </p:nvSpPr>
        <p:spPr>
          <a:xfrm>
            <a:off x="5462846" y="1212420"/>
            <a:ext cx="747116" cy="693044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0"/>
          <p:cNvSpPr/>
          <p:nvPr/>
        </p:nvSpPr>
        <p:spPr>
          <a:xfrm>
            <a:off x="4715730" y="1212420"/>
            <a:ext cx="747116" cy="693044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0"/>
          <p:cNvSpPr/>
          <p:nvPr/>
        </p:nvSpPr>
        <p:spPr>
          <a:xfrm>
            <a:off x="1143356" y="1216940"/>
            <a:ext cx="747116" cy="693044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0"/>
          <p:cNvSpPr txBox="1"/>
          <p:nvPr/>
        </p:nvSpPr>
        <p:spPr>
          <a:xfrm>
            <a:off x="205046" y="134084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–  Practice</a:t>
            </a:r>
            <a:endParaRPr dirty="0"/>
          </a:p>
        </p:txBody>
      </p:sp>
      <p:sp>
        <p:nvSpPr>
          <p:cNvPr id="277" name="Google Shape;277;p10"/>
          <p:cNvSpPr/>
          <p:nvPr/>
        </p:nvSpPr>
        <p:spPr>
          <a:xfrm>
            <a:off x="395528" y="1214680"/>
            <a:ext cx="747116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sz="4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0"/>
          <p:cNvSpPr/>
          <p:nvPr/>
        </p:nvSpPr>
        <p:spPr>
          <a:xfrm>
            <a:off x="1127047" y="1213033"/>
            <a:ext cx="747116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sz="4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0"/>
          <p:cNvSpPr/>
          <p:nvPr/>
        </p:nvSpPr>
        <p:spPr>
          <a:xfrm>
            <a:off x="3967902" y="1211883"/>
            <a:ext cx="747116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4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0"/>
          <p:cNvSpPr/>
          <p:nvPr/>
        </p:nvSpPr>
        <p:spPr>
          <a:xfrm>
            <a:off x="1878772" y="1211908"/>
            <a:ext cx="747257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4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0"/>
          <p:cNvSpPr/>
          <p:nvPr/>
        </p:nvSpPr>
        <p:spPr>
          <a:xfrm>
            <a:off x="2631162" y="1215361"/>
            <a:ext cx="771393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sz="4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0"/>
          <p:cNvSpPr/>
          <p:nvPr/>
        </p:nvSpPr>
        <p:spPr>
          <a:xfrm>
            <a:off x="4673929" y="1206523"/>
            <a:ext cx="745180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4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0"/>
          <p:cNvSpPr/>
          <p:nvPr/>
        </p:nvSpPr>
        <p:spPr>
          <a:xfrm>
            <a:off x="6195848" y="1210705"/>
            <a:ext cx="747117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4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0"/>
          <p:cNvSpPr/>
          <p:nvPr/>
        </p:nvSpPr>
        <p:spPr>
          <a:xfrm>
            <a:off x="6937831" y="1213033"/>
            <a:ext cx="767251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4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0"/>
          <p:cNvSpPr/>
          <p:nvPr/>
        </p:nvSpPr>
        <p:spPr>
          <a:xfrm>
            <a:off x="5419109" y="1219783"/>
            <a:ext cx="761916" cy="701917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4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0"/>
          <p:cNvSpPr/>
          <p:nvPr/>
        </p:nvSpPr>
        <p:spPr>
          <a:xfrm>
            <a:off x="8965635" y="1212965"/>
            <a:ext cx="747117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4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0"/>
          <p:cNvSpPr/>
          <p:nvPr/>
        </p:nvSpPr>
        <p:spPr>
          <a:xfrm>
            <a:off x="9724627" y="1206523"/>
            <a:ext cx="747117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4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0"/>
          <p:cNvSpPr/>
          <p:nvPr/>
        </p:nvSpPr>
        <p:spPr>
          <a:xfrm>
            <a:off x="10463234" y="1201090"/>
            <a:ext cx="747117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4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0"/>
          <p:cNvSpPr/>
          <p:nvPr/>
        </p:nvSpPr>
        <p:spPr>
          <a:xfrm>
            <a:off x="8240211" y="1203687"/>
            <a:ext cx="747117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4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0"/>
          <p:cNvSpPr/>
          <p:nvPr/>
        </p:nvSpPr>
        <p:spPr>
          <a:xfrm>
            <a:off x="11222657" y="1206473"/>
            <a:ext cx="747117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4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8950" y="2249170"/>
            <a:ext cx="3594100" cy="306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0"/>
          <p:cNvSpPr txBox="1"/>
          <p:nvPr/>
        </p:nvSpPr>
        <p:spPr>
          <a:xfrm>
            <a:off x="2744667" y="6167448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Students read the words out loud.</a:t>
            </a:r>
            <a:endParaRPr/>
          </a:p>
        </p:txBody>
      </p:sp>
      <p:pic>
        <p:nvPicPr>
          <p:cNvPr id="293" name="Google Shape;29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36239" y="60421"/>
            <a:ext cx="1110945" cy="1110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"/>
          <p:cNvSpPr/>
          <p:nvPr/>
        </p:nvSpPr>
        <p:spPr>
          <a:xfrm>
            <a:off x="4460929" y="2509849"/>
            <a:ext cx="747116" cy="693044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1"/>
          <p:cNvSpPr/>
          <p:nvPr/>
        </p:nvSpPr>
        <p:spPr>
          <a:xfrm>
            <a:off x="3713101" y="2509849"/>
            <a:ext cx="747116" cy="693044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1"/>
          <p:cNvSpPr/>
          <p:nvPr/>
        </p:nvSpPr>
        <p:spPr>
          <a:xfrm>
            <a:off x="2950033" y="2509849"/>
            <a:ext cx="747116" cy="693044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1"/>
          <p:cNvSpPr/>
          <p:nvPr/>
        </p:nvSpPr>
        <p:spPr>
          <a:xfrm>
            <a:off x="2202205" y="2509849"/>
            <a:ext cx="747116" cy="693044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1"/>
          <p:cNvSpPr/>
          <p:nvPr/>
        </p:nvSpPr>
        <p:spPr>
          <a:xfrm>
            <a:off x="3713101" y="1224370"/>
            <a:ext cx="747116" cy="693044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1"/>
          <p:cNvSpPr/>
          <p:nvPr/>
        </p:nvSpPr>
        <p:spPr>
          <a:xfrm>
            <a:off x="2966697" y="1226630"/>
            <a:ext cx="747116" cy="693044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1"/>
          <p:cNvSpPr/>
          <p:nvPr/>
        </p:nvSpPr>
        <p:spPr>
          <a:xfrm>
            <a:off x="8034727" y="1224370"/>
            <a:ext cx="747116" cy="693044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1"/>
          <p:cNvSpPr/>
          <p:nvPr/>
        </p:nvSpPr>
        <p:spPr>
          <a:xfrm>
            <a:off x="7286899" y="1224370"/>
            <a:ext cx="747116" cy="693044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1"/>
          <p:cNvSpPr/>
          <p:nvPr/>
        </p:nvSpPr>
        <p:spPr>
          <a:xfrm>
            <a:off x="6539783" y="1224370"/>
            <a:ext cx="747116" cy="693044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1"/>
          <p:cNvSpPr/>
          <p:nvPr/>
        </p:nvSpPr>
        <p:spPr>
          <a:xfrm>
            <a:off x="5792667" y="1224370"/>
            <a:ext cx="747116" cy="693044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1"/>
          <p:cNvSpPr/>
          <p:nvPr/>
        </p:nvSpPr>
        <p:spPr>
          <a:xfrm>
            <a:off x="2220293" y="1228890"/>
            <a:ext cx="747116" cy="693044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1"/>
          <p:cNvSpPr txBox="1"/>
          <p:nvPr/>
        </p:nvSpPr>
        <p:spPr>
          <a:xfrm>
            <a:off x="205046" y="134084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–  Practice</a:t>
            </a:r>
            <a:endParaRPr/>
          </a:p>
        </p:txBody>
      </p:sp>
      <p:sp>
        <p:nvSpPr>
          <p:cNvPr id="310" name="Google Shape;310;p11"/>
          <p:cNvSpPr/>
          <p:nvPr/>
        </p:nvSpPr>
        <p:spPr>
          <a:xfrm>
            <a:off x="1452330" y="1208401"/>
            <a:ext cx="747116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sz="4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1"/>
          <p:cNvSpPr/>
          <p:nvPr/>
        </p:nvSpPr>
        <p:spPr>
          <a:xfrm>
            <a:off x="2183849" y="1218629"/>
            <a:ext cx="747116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sz="4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1"/>
          <p:cNvSpPr/>
          <p:nvPr/>
        </p:nvSpPr>
        <p:spPr>
          <a:xfrm>
            <a:off x="5024704" y="1205604"/>
            <a:ext cx="747116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4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1"/>
          <p:cNvSpPr/>
          <p:nvPr/>
        </p:nvSpPr>
        <p:spPr>
          <a:xfrm>
            <a:off x="2935574" y="1205629"/>
            <a:ext cx="747257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4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1"/>
          <p:cNvSpPr/>
          <p:nvPr/>
        </p:nvSpPr>
        <p:spPr>
          <a:xfrm>
            <a:off x="3687964" y="1209082"/>
            <a:ext cx="771393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sz="4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1"/>
          <p:cNvSpPr/>
          <p:nvPr/>
        </p:nvSpPr>
        <p:spPr>
          <a:xfrm>
            <a:off x="5730731" y="1200244"/>
            <a:ext cx="745180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4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1"/>
          <p:cNvSpPr/>
          <p:nvPr/>
        </p:nvSpPr>
        <p:spPr>
          <a:xfrm>
            <a:off x="7252650" y="1216301"/>
            <a:ext cx="747117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sz="4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1"/>
          <p:cNvSpPr/>
          <p:nvPr/>
        </p:nvSpPr>
        <p:spPr>
          <a:xfrm>
            <a:off x="7987044" y="1218629"/>
            <a:ext cx="767251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4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1"/>
          <p:cNvSpPr/>
          <p:nvPr/>
        </p:nvSpPr>
        <p:spPr>
          <a:xfrm>
            <a:off x="6475911" y="1213504"/>
            <a:ext cx="761916" cy="701917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4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1"/>
          <p:cNvSpPr/>
          <p:nvPr/>
        </p:nvSpPr>
        <p:spPr>
          <a:xfrm>
            <a:off x="2177754" y="2513406"/>
            <a:ext cx="747117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4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1"/>
          <p:cNvSpPr/>
          <p:nvPr/>
        </p:nvSpPr>
        <p:spPr>
          <a:xfrm>
            <a:off x="2924871" y="2506964"/>
            <a:ext cx="747117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4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1"/>
          <p:cNvSpPr/>
          <p:nvPr/>
        </p:nvSpPr>
        <p:spPr>
          <a:xfrm>
            <a:off x="3687228" y="2513406"/>
            <a:ext cx="747117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4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1"/>
          <p:cNvSpPr/>
          <p:nvPr/>
        </p:nvSpPr>
        <p:spPr>
          <a:xfrm>
            <a:off x="1452330" y="2507493"/>
            <a:ext cx="747117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4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1"/>
          <p:cNvSpPr/>
          <p:nvPr/>
        </p:nvSpPr>
        <p:spPr>
          <a:xfrm>
            <a:off x="4458526" y="2506914"/>
            <a:ext cx="747117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4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1"/>
          <p:cNvSpPr/>
          <p:nvPr/>
        </p:nvSpPr>
        <p:spPr>
          <a:xfrm>
            <a:off x="8781843" y="1224370"/>
            <a:ext cx="747116" cy="693044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1"/>
          <p:cNvSpPr/>
          <p:nvPr/>
        </p:nvSpPr>
        <p:spPr>
          <a:xfrm>
            <a:off x="10290900" y="1225805"/>
            <a:ext cx="747116" cy="693044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1"/>
          <p:cNvSpPr/>
          <p:nvPr/>
        </p:nvSpPr>
        <p:spPr>
          <a:xfrm>
            <a:off x="9528959" y="1218473"/>
            <a:ext cx="747116" cy="693044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8748985" y="1215388"/>
            <a:ext cx="767251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endParaRPr sz="4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9512136" y="1213930"/>
            <a:ext cx="790640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4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10298326" y="1218753"/>
            <a:ext cx="767251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4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4015" y="2147572"/>
            <a:ext cx="3048000" cy="34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1"/>
          <p:cNvSpPr txBox="1"/>
          <p:nvPr/>
        </p:nvSpPr>
        <p:spPr>
          <a:xfrm>
            <a:off x="2744667" y="6167448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Students read the words out loud.</a:t>
            </a:r>
            <a:endParaRPr/>
          </a:p>
        </p:txBody>
      </p:sp>
      <p:pic>
        <p:nvPicPr>
          <p:cNvPr id="332" name="Google Shape;33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76009" y="180296"/>
            <a:ext cx="1023474" cy="102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2"/>
          <p:cNvSpPr txBox="1"/>
          <p:nvPr/>
        </p:nvSpPr>
        <p:spPr>
          <a:xfrm>
            <a:off x="193734" y="158819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–  Practice</a:t>
            </a:r>
            <a:endParaRPr/>
          </a:p>
        </p:txBody>
      </p:sp>
      <p:sp>
        <p:nvSpPr>
          <p:cNvPr id="338" name="Google Shape;338;p12"/>
          <p:cNvSpPr/>
          <p:nvPr/>
        </p:nvSpPr>
        <p:spPr>
          <a:xfrm>
            <a:off x="1800225" y="1814513"/>
            <a:ext cx="8701088" cy="3893560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2"/>
          <p:cNvSpPr txBox="1"/>
          <p:nvPr/>
        </p:nvSpPr>
        <p:spPr>
          <a:xfrm>
            <a:off x="2081236" y="2033185"/>
            <a:ext cx="8420077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Divide the class into 2 teams.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all the flashcards from Lesson 1 on the board using </a:t>
            </a:r>
            <a:r>
              <a:rPr lang="en-US" sz="2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Blutac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on one team member from each group to come to the front of the class.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one of the pictures, and the two students compete to be the first to touch it. Award a point to the winning team.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Both players sit down and are replaced by two new players, who continue with another word.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team with the most points at the end wins.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2"/>
          <p:cNvSpPr txBox="1"/>
          <p:nvPr/>
        </p:nvSpPr>
        <p:spPr>
          <a:xfrm>
            <a:off x="2761675" y="939475"/>
            <a:ext cx="6778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88438"/>
                </a:solidFill>
                <a:latin typeface="Carter One"/>
                <a:ea typeface="Carter One"/>
                <a:cs typeface="Carter One"/>
                <a:sym typeface="Carter One"/>
              </a:rPr>
              <a:t>Activity: THE BOARD RACE</a:t>
            </a:r>
            <a:endParaRPr sz="4000">
              <a:solidFill>
                <a:srgbClr val="F88438"/>
              </a:solidFill>
              <a:latin typeface="Carter One"/>
              <a:ea typeface="Carter One"/>
              <a:cs typeface="Carter One"/>
              <a:sym typeface="Carter One"/>
            </a:endParaRPr>
          </a:p>
        </p:txBody>
      </p:sp>
      <p:pic>
        <p:nvPicPr>
          <p:cNvPr id="341" name="Google Shape;341;p12"/>
          <p:cNvPicPr preferRelativeResize="0"/>
          <p:nvPr/>
        </p:nvPicPr>
        <p:blipFill rotWithShape="1">
          <a:blip r:embed="rId3">
            <a:alphaModFix/>
          </a:blip>
          <a:srcRect l="12071" r="12396"/>
          <a:stretch/>
        </p:blipFill>
        <p:spPr>
          <a:xfrm>
            <a:off x="9629742" y="1356915"/>
            <a:ext cx="1181120" cy="110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76009" y="180296"/>
            <a:ext cx="1113532" cy="1113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F1F85E-5B3B-0924-EE87-62ED0A854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9157" y="0"/>
            <a:ext cx="1070811" cy="107081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–  Practice</a:t>
            </a:r>
            <a:endParaRPr/>
          </a:p>
        </p:txBody>
      </p:sp>
      <p:pic>
        <p:nvPicPr>
          <p:cNvPr id="348" name="Google Shape;34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6253" y="845232"/>
            <a:ext cx="8059275" cy="469648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3"/>
          <p:cNvSpPr txBox="1"/>
          <p:nvPr/>
        </p:nvSpPr>
        <p:spPr>
          <a:xfrm>
            <a:off x="2867890" y="6111132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the activity again if necessary.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team with the most points at the end wins.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0" name="Google Shape;35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76009" y="180296"/>
            <a:ext cx="1113532" cy="1113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4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PUPILS’ BOOK p.34 (Pre-Listening)</a:t>
            </a:r>
            <a:endParaRPr/>
          </a:p>
        </p:txBody>
      </p:sp>
      <p:sp>
        <p:nvSpPr>
          <p:cNvPr id="356" name="Google Shape;356;p14"/>
          <p:cNvSpPr/>
          <p:nvPr/>
        </p:nvSpPr>
        <p:spPr>
          <a:xfrm>
            <a:off x="2120765" y="1873147"/>
            <a:ext cx="7968036" cy="3204291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4"/>
          <p:cNvSpPr txBox="1"/>
          <p:nvPr/>
        </p:nvSpPr>
        <p:spPr>
          <a:xfrm>
            <a:off x="2241203" y="2242572"/>
            <a:ext cx="7709593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students work in pairs and look at 4 questions with 12 hobby pictures. 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students to discuss about 4 questions and they can answer with “like, want to, and don’t/doesn’t like”.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Invite some pairs to present in front of the class. Give points if they give the correct sentences.</a:t>
            </a:r>
            <a:endParaRPr dirty="0"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4"/>
          <p:cNvSpPr txBox="1"/>
          <p:nvPr/>
        </p:nvSpPr>
        <p:spPr>
          <a:xfrm>
            <a:off x="2292717" y="906423"/>
            <a:ext cx="776045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88438"/>
                </a:solidFill>
                <a:latin typeface="Carter One"/>
                <a:ea typeface="Carter One"/>
                <a:cs typeface="Carter One"/>
                <a:sym typeface="Carter One"/>
              </a:rPr>
              <a:t>Activity: MAKE THE SENTENCES</a:t>
            </a:r>
            <a:endParaRPr dirty="0"/>
          </a:p>
        </p:txBody>
      </p:sp>
      <p:pic>
        <p:nvPicPr>
          <p:cNvPr id="359" name="Google Shape;359;p14"/>
          <p:cNvPicPr preferRelativeResize="0"/>
          <p:nvPr/>
        </p:nvPicPr>
        <p:blipFill rotWithShape="1">
          <a:blip r:embed="rId3">
            <a:alphaModFix/>
          </a:blip>
          <a:srcRect l="12071" r="12396"/>
          <a:stretch/>
        </p:blipFill>
        <p:spPr>
          <a:xfrm>
            <a:off x="9512050" y="1293828"/>
            <a:ext cx="1181120" cy="110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76009" y="180296"/>
            <a:ext cx="1113532" cy="1113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5"/>
          <p:cNvSpPr txBox="1"/>
          <p:nvPr/>
        </p:nvSpPr>
        <p:spPr>
          <a:xfrm>
            <a:off x="125176" y="11386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PUPILS’ BOOK p.34 – PRE LISTENING</a:t>
            </a:r>
            <a:endParaRPr/>
          </a:p>
        </p:txBody>
      </p:sp>
      <p:sp>
        <p:nvSpPr>
          <p:cNvPr id="366" name="Google Shape;366;p15"/>
          <p:cNvSpPr txBox="1"/>
          <p:nvPr/>
        </p:nvSpPr>
        <p:spPr>
          <a:xfrm>
            <a:off x="1692814" y="591643"/>
            <a:ext cx="91855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88438"/>
                </a:solidFill>
                <a:latin typeface="Carter One"/>
                <a:ea typeface="Carter One"/>
                <a:cs typeface="Carter One"/>
                <a:sym typeface="Carter One"/>
              </a:rPr>
              <a:t>Pre-Listening: MAKE THE SENTENCES</a:t>
            </a:r>
            <a:endParaRPr/>
          </a:p>
        </p:txBody>
      </p:sp>
      <p:sp>
        <p:nvSpPr>
          <p:cNvPr id="367" name="Google Shape;367;p15"/>
          <p:cNvSpPr txBox="1"/>
          <p:nvPr/>
        </p:nvSpPr>
        <p:spPr>
          <a:xfrm>
            <a:off x="1692814" y="5946306"/>
            <a:ext cx="850270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students to discuss 4 questions and they can answer with “like, want to, and don’t/doesn’t like”.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Point to each picture of hobbies. Students look at and say it aloud. 	</a:t>
            </a:r>
            <a:endParaRPr dirty="0"/>
          </a:p>
        </p:txBody>
      </p:sp>
      <p:pic>
        <p:nvPicPr>
          <p:cNvPr id="368" name="Google Shape;36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7869" y="1352537"/>
            <a:ext cx="7277682" cy="4262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76009" y="180296"/>
            <a:ext cx="1113532" cy="1113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6"/>
          <p:cNvSpPr txBox="1"/>
          <p:nvPr/>
        </p:nvSpPr>
        <p:spPr>
          <a:xfrm>
            <a:off x="125176" y="11386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PUPILS’ BOOK p.34 – PRE LISTENING</a:t>
            </a:r>
            <a:endParaRPr/>
          </a:p>
        </p:txBody>
      </p:sp>
      <p:pic>
        <p:nvPicPr>
          <p:cNvPr id="375" name="Google Shape;375;p16"/>
          <p:cNvPicPr preferRelativeResize="0"/>
          <p:nvPr/>
        </p:nvPicPr>
        <p:blipFill rotWithShape="1">
          <a:blip r:embed="rId3">
            <a:alphaModFix/>
          </a:blip>
          <a:srcRect l="28345" r="29907" b="36384"/>
          <a:stretch/>
        </p:blipFill>
        <p:spPr>
          <a:xfrm>
            <a:off x="5294744" y="3819158"/>
            <a:ext cx="1747839" cy="187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16"/>
          <p:cNvPicPr preferRelativeResize="0"/>
          <p:nvPr/>
        </p:nvPicPr>
        <p:blipFill rotWithShape="1">
          <a:blip r:embed="rId4">
            <a:alphaModFix/>
          </a:blip>
          <a:srcRect l="27814" r="28419" b="46489"/>
          <a:stretch/>
        </p:blipFill>
        <p:spPr>
          <a:xfrm>
            <a:off x="3430107" y="3867929"/>
            <a:ext cx="2106861" cy="18140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7" name="Google Shape;377;p16"/>
          <p:cNvGrpSpPr/>
          <p:nvPr/>
        </p:nvGrpSpPr>
        <p:grpSpPr>
          <a:xfrm>
            <a:off x="125177" y="3429001"/>
            <a:ext cx="3425743" cy="1264920"/>
            <a:chOff x="125177" y="3429001"/>
            <a:chExt cx="3962692" cy="1264920"/>
          </a:xfrm>
        </p:grpSpPr>
        <p:sp>
          <p:nvSpPr>
            <p:cNvPr id="378" name="Google Shape;378;p16"/>
            <p:cNvSpPr/>
            <p:nvPr/>
          </p:nvSpPr>
          <p:spPr>
            <a:xfrm>
              <a:off x="125177" y="3429001"/>
              <a:ext cx="3962692" cy="1264920"/>
            </a:xfrm>
            <a:prstGeom prst="wedgeEllipseCallout">
              <a:avLst>
                <a:gd name="adj1" fmla="val 52754"/>
                <a:gd name="adj2" fmla="val 38056"/>
              </a:avLst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6"/>
            <p:cNvSpPr txBox="1"/>
            <p:nvPr/>
          </p:nvSpPr>
          <p:spPr>
            <a:xfrm>
              <a:off x="622123" y="3569389"/>
              <a:ext cx="2968799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What does Tina want to do?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0" name="Google Shape;380;p16"/>
          <p:cNvGrpSpPr/>
          <p:nvPr/>
        </p:nvGrpSpPr>
        <p:grpSpPr>
          <a:xfrm>
            <a:off x="6096000" y="3240017"/>
            <a:ext cx="6279087" cy="795560"/>
            <a:chOff x="7159569" y="3619332"/>
            <a:chExt cx="4992919" cy="648970"/>
          </a:xfrm>
        </p:grpSpPr>
        <p:sp>
          <p:nvSpPr>
            <p:cNvPr id="381" name="Google Shape;381;p16"/>
            <p:cNvSpPr/>
            <p:nvPr/>
          </p:nvSpPr>
          <p:spPr>
            <a:xfrm>
              <a:off x="7198643" y="3619332"/>
              <a:ext cx="4789559" cy="648970"/>
            </a:xfrm>
            <a:prstGeom prst="wedgeEllipseCallout">
              <a:avLst>
                <a:gd name="adj1" fmla="val -43928"/>
                <a:gd name="adj2" fmla="val 52657"/>
              </a:avLst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6"/>
            <p:cNvSpPr txBox="1"/>
            <p:nvPr/>
          </p:nvSpPr>
          <p:spPr>
            <a:xfrm>
              <a:off x="7159569" y="3705836"/>
              <a:ext cx="4992919" cy="4268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a. Tina wants to play computer games.</a:t>
              </a:r>
              <a:endParaRPr/>
            </a:p>
          </p:txBody>
        </p:sp>
      </p:grpSp>
      <p:pic>
        <p:nvPicPr>
          <p:cNvPr id="383" name="Google Shape;383;p16"/>
          <p:cNvPicPr preferRelativeResize="0"/>
          <p:nvPr/>
        </p:nvPicPr>
        <p:blipFill rotWithShape="1">
          <a:blip r:embed="rId5">
            <a:alphaModFix/>
          </a:blip>
          <a:srcRect t="6627" b="55554"/>
          <a:stretch/>
        </p:blipFill>
        <p:spPr>
          <a:xfrm>
            <a:off x="2930723" y="649000"/>
            <a:ext cx="5553850" cy="843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03880" y="1194013"/>
            <a:ext cx="7135177" cy="19604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5" name="Google Shape;385;p16"/>
          <p:cNvGrpSpPr/>
          <p:nvPr/>
        </p:nvGrpSpPr>
        <p:grpSpPr>
          <a:xfrm>
            <a:off x="6713760" y="4884340"/>
            <a:ext cx="5634160" cy="795560"/>
            <a:chOff x="6713760" y="4884340"/>
            <a:chExt cx="5634160" cy="795560"/>
          </a:xfrm>
        </p:grpSpPr>
        <p:sp>
          <p:nvSpPr>
            <p:cNvPr id="386" name="Google Shape;386;p16"/>
            <p:cNvSpPr/>
            <p:nvPr/>
          </p:nvSpPr>
          <p:spPr>
            <a:xfrm>
              <a:off x="7040895" y="4884340"/>
              <a:ext cx="4843880" cy="795560"/>
            </a:xfrm>
            <a:prstGeom prst="wedgeEllipseCallout">
              <a:avLst>
                <a:gd name="adj1" fmla="val -55966"/>
                <a:gd name="adj2" fmla="val 9347"/>
              </a:avLst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6"/>
            <p:cNvSpPr txBox="1"/>
            <p:nvPr/>
          </p:nvSpPr>
          <p:spPr>
            <a:xfrm>
              <a:off x="6713760" y="5047972"/>
              <a:ext cx="563416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c. She wants to go swimming.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8" name="Google Shape;388;p16"/>
          <p:cNvGrpSpPr/>
          <p:nvPr/>
        </p:nvGrpSpPr>
        <p:grpSpPr>
          <a:xfrm>
            <a:off x="6250615" y="4071138"/>
            <a:ext cx="5634160" cy="795560"/>
            <a:chOff x="6250615" y="4110894"/>
            <a:chExt cx="5634160" cy="795560"/>
          </a:xfrm>
        </p:grpSpPr>
        <p:sp>
          <p:nvSpPr>
            <p:cNvPr id="389" name="Google Shape;389;p16"/>
            <p:cNvSpPr/>
            <p:nvPr/>
          </p:nvSpPr>
          <p:spPr>
            <a:xfrm>
              <a:off x="6645755" y="4110894"/>
              <a:ext cx="4843880" cy="795560"/>
            </a:xfrm>
            <a:prstGeom prst="wedgeEllipseCallout">
              <a:avLst>
                <a:gd name="adj1" fmla="val -50768"/>
                <a:gd name="adj2" fmla="val 31002"/>
              </a:avLst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6"/>
            <p:cNvSpPr txBox="1"/>
            <p:nvPr/>
          </p:nvSpPr>
          <p:spPr>
            <a:xfrm>
              <a:off x="6250615" y="4233721"/>
              <a:ext cx="563416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b. She wants to go fishing.</a:t>
              </a:r>
              <a:endParaRPr/>
            </a:p>
          </p:txBody>
        </p:sp>
      </p:grpSp>
      <p:pic>
        <p:nvPicPr>
          <p:cNvPr id="391" name="Google Shape;391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76009" y="180296"/>
            <a:ext cx="1113532" cy="1113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7"/>
          <p:cNvSpPr txBox="1"/>
          <p:nvPr/>
        </p:nvSpPr>
        <p:spPr>
          <a:xfrm>
            <a:off x="125176" y="11386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PUPILS’ BOOK p.34 – PRE LISTENING</a:t>
            </a:r>
            <a:endParaRPr/>
          </a:p>
        </p:txBody>
      </p:sp>
      <p:pic>
        <p:nvPicPr>
          <p:cNvPr id="397" name="Google Shape;397;p17"/>
          <p:cNvPicPr preferRelativeResize="0"/>
          <p:nvPr/>
        </p:nvPicPr>
        <p:blipFill rotWithShape="1">
          <a:blip r:embed="rId3">
            <a:alphaModFix/>
          </a:blip>
          <a:srcRect l="28345" r="29907" b="36384"/>
          <a:stretch/>
        </p:blipFill>
        <p:spPr>
          <a:xfrm>
            <a:off x="5036788" y="3804333"/>
            <a:ext cx="1747839" cy="187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7"/>
          <p:cNvPicPr preferRelativeResize="0"/>
          <p:nvPr/>
        </p:nvPicPr>
        <p:blipFill rotWithShape="1">
          <a:blip r:embed="rId4">
            <a:alphaModFix/>
          </a:blip>
          <a:srcRect l="27814" r="28419" b="46489"/>
          <a:stretch/>
        </p:blipFill>
        <p:spPr>
          <a:xfrm>
            <a:off x="3276115" y="3879439"/>
            <a:ext cx="2106861" cy="18140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9" name="Google Shape;399;p17"/>
          <p:cNvGrpSpPr/>
          <p:nvPr/>
        </p:nvGrpSpPr>
        <p:grpSpPr>
          <a:xfrm>
            <a:off x="125177" y="3429001"/>
            <a:ext cx="3258103" cy="1249680"/>
            <a:chOff x="125177" y="3429000"/>
            <a:chExt cx="3962692" cy="1875567"/>
          </a:xfrm>
        </p:grpSpPr>
        <p:sp>
          <p:nvSpPr>
            <p:cNvPr id="400" name="Google Shape;400;p17"/>
            <p:cNvSpPr/>
            <p:nvPr/>
          </p:nvSpPr>
          <p:spPr>
            <a:xfrm>
              <a:off x="125177" y="3429000"/>
              <a:ext cx="3962692" cy="1875567"/>
            </a:xfrm>
            <a:prstGeom prst="wedgeEllipseCallout">
              <a:avLst>
                <a:gd name="adj1" fmla="val 52754"/>
                <a:gd name="adj2" fmla="val 38056"/>
              </a:avLst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7"/>
            <p:cNvSpPr txBox="1"/>
            <p:nvPr/>
          </p:nvSpPr>
          <p:spPr>
            <a:xfrm>
              <a:off x="528798" y="3674325"/>
              <a:ext cx="3065829" cy="14319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What are Linh’s hobbies?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2" name="Google Shape;402;p17"/>
          <p:cNvPicPr preferRelativeResize="0"/>
          <p:nvPr/>
        </p:nvPicPr>
        <p:blipFill rotWithShape="1">
          <a:blip r:embed="rId5">
            <a:alphaModFix/>
          </a:blip>
          <a:srcRect t="22403"/>
          <a:stretch/>
        </p:blipFill>
        <p:spPr>
          <a:xfrm>
            <a:off x="3164542" y="734395"/>
            <a:ext cx="5087060" cy="687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09558" y="1199857"/>
            <a:ext cx="7220958" cy="19624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4" name="Google Shape;404;p17"/>
          <p:cNvGrpSpPr/>
          <p:nvPr/>
        </p:nvGrpSpPr>
        <p:grpSpPr>
          <a:xfrm>
            <a:off x="5922945" y="3228928"/>
            <a:ext cx="6279087" cy="795559"/>
            <a:chOff x="7159569" y="2985248"/>
            <a:chExt cx="4992919" cy="648970"/>
          </a:xfrm>
        </p:grpSpPr>
        <p:sp>
          <p:nvSpPr>
            <p:cNvPr id="405" name="Google Shape;405;p17"/>
            <p:cNvSpPr/>
            <p:nvPr/>
          </p:nvSpPr>
          <p:spPr>
            <a:xfrm>
              <a:off x="7225321" y="2985248"/>
              <a:ext cx="4789559" cy="648970"/>
            </a:xfrm>
            <a:prstGeom prst="wedgeEllipseCallout">
              <a:avLst>
                <a:gd name="adj1" fmla="val -43928"/>
                <a:gd name="adj2" fmla="val 52657"/>
              </a:avLst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7"/>
            <p:cNvSpPr txBox="1"/>
            <p:nvPr/>
          </p:nvSpPr>
          <p:spPr>
            <a:xfrm>
              <a:off x="7159569" y="3109167"/>
              <a:ext cx="4992919" cy="426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a. Linh likes playing chess.</a:t>
              </a:r>
              <a:endParaRPr/>
            </a:p>
          </p:txBody>
        </p:sp>
      </p:grpSp>
      <p:grpSp>
        <p:nvGrpSpPr>
          <p:cNvPr id="407" name="Google Shape;407;p17"/>
          <p:cNvGrpSpPr/>
          <p:nvPr/>
        </p:nvGrpSpPr>
        <p:grpSpPr>
          <a:xfrm>
            <a:off x="6713760" y="4884340"/>
            <a:ext cx="5634160" cy="795560"/>
            <a:chOff x="6713760" y="4884340"/>
            <a:chExt cx="5634160" cy="795560"/>
          </a:xfrm>
        </p:grpSpPr>
        <p:sp>
          <p:nvSpPr>
            <p:cNvPr id="408" name="Google Shape;408;p17"/>
            <p:cNvSpPr/>
            <p:nvPr/>
          </p:nvSpPr>
          <p:spPr>
            <a:xfrm>
              <a:off x="7040895" y="4884340"/>
              <a:ext cx="4843880" cy="795560"/>
            </a:xfrm>
            <a:prstGeom prst="wedgeEllipseCallout">
              <a:avLst>
                <a:gd name="adj1" fmla="val -55966"/>
                <a:gd name="adj2" fmla="val 9347"/>
              </a:avLst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7"/>
            <p:cNvSpPr txBox="1"/>
            <p:nvPr/>
          </p:nvSpPr>
          <p:spPr>
            <a:xfrm>
              <a:off x="6713760" y="5047972"/>
              <a:ext cx="563416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c. Linh likes reading book.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17"/>
          <p:cNvGrpSpPr/>
          <p:nvPr/>
        </p:nvGrpSpPr>
        <p:grpSpPr>
          <a:xfrm>
            <a:off x="6373280" y="4071138"/>
            <a:ext cx="5634160" cy="1076934"/>
            <a:chOff x="6373280" y="4110894"/>
            <a:chExt cx="5634160" cy="1076934"/>
          </a:xfrm>
        </p:grpSpPr>
        <p:sp>
          <p:nvSpPr>
            <p:cNvPr id="411" name="Google Shape;411;p17"/>
            <p:cNvSpPr/>
            <p:nvPr/>
          </p:nvSpPr>
          <p:spPr>
            <a:xfrm>
              <a:off x="6645754" y="4110894"/>
              <a:ext cx="5089213" cy="795560"/>
            </a:xfrm>
            <a:prstGeom prst="wedgeEllipseCallout">
              <a:avLst>
                <a:gd name="adj1" fmla="val -50768"/>
                <a:gd name="adj2" fmla="val 31002"/>
              </a:avLst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7"/>
            <p:cNvSpPr txBox="1"/>
            <p:nvPr/>
          </p:nvSpPr>
          <p:spPr>
            <a:xfrm>
              <a:off x="6373280" y="4233721"/>
              <a:ext cx="5634160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b. Linh likes listening to music.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13" name="Google Shape;413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76009" y="180296"/>
            <a:ext cx="1113532" cy="1113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8"/>
          <p:cNvSpPr txBox="1"/>
          <p:nvPr/>
        </p:nvSpPr>
        <p:spPr>
          <a:xfrm>
            <a:off x="125176" y="11386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PUPILS’ BOOK p.34 – PRE LISTENING</a:t>
            </a:r>
            <a:endParaRPr/>
          </a:p>
        </p:txBody>
      </p:sp>
      <p:pic>
        <p:nvPicPr>
          <p:cNvPr id="419" name="Google Shape;419;p18"/>
          <p:cNvPicPr preferRelativeResize="0"/>
          <p:nvPr/>
        </p:nvPicPr>
        <p:blipFill rotWithShape="1">
          <a:blip r:embed="rId3">
            <a:alphaModFix/>
          </a:blip>
          <a:srcRect l="28345" r="29907" b="36384"/>
          <a:stretch/>
        </p:blipFill>
        <p:spPr>
          <a:xfrm>
            <a:off x="5238766" y="3825358"/>
            <a:ext cx="1747839" cy="187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18"/>
          <p:cNvPicPr preferRelativeResize="0"/>
          <p:nvPr/>
        </p:nvPicPr>
        <p:blipFill rotWithShape="1">
          <a:blip r:embed="rId4">
            <a:alphaModFix/>
          </a:blip>
          <a:srcRect l="27814" r="28419" b="46489"/>
          <a:stretch/>
        </p:blipFill>
        <p:spPr>
          <a:xfrm>
            <a:off x="3436345" y="3836708"/>
            <a:ext cx="2106861" cy="18140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1" name="Google Shape;421;p18"/>
          <p:cNvGrpSpPr/>
          <p:nvPr/>
        </p:nvGrpSpPr>
        <p:grpSpPr>
          <a:xfrm>
            <a:off x="125177" y="3429000"/>
            <a:ext cx="3404665" cy="1381735"/>
            <a:chOff x="125177" y="3429000"/>
            <a:chExt cx="3962692" cy="1875567"/>
          </a:xfrm>
        </p:grpSpPr>
        <p:sp>
          <p:nvSpPr>
            <p:cNvPr id="422" name="Google Shape;422;p18"/>
            <p:cNvSpPr/>
            <p:nvPr/>
          </p:nvSpPr>
          <p:spPr>
            <a:xfrm>
              <a:off x="125177" y="3429000"/>
              <a:ext cx="3962692" cy="1875567"/>
            </a:xfrm>
            <a:prstGeom prst="wedgeEllipseCallout">
              <a:avLst>
                <a:gd name="adj1" fmla="val 52754"/>
                <a:gd name="adj2" fmla="val 38056"/>
              </a:avLst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8"/>
            <p:cNvSpPr txBox="1"/>
            <p:nvPr/>
          </p:nvSpPr>
          <p:spPr>
            <a:xfrm>
              <a:off x="574682" y="3810514"/>
              <a:ext cx="2968799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What does Pete like doing?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24" name="Google Shape;424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0494" y="668163"/>
            <a:ext cx="4848902" cy="781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87805" y="1171472"/>
            <a:ext cx="7335274" cy="19910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6" name="Google Shape;426;p18"/>
          <p:cNvGrpSpPr/>
          <p:nvPr/>
        </p:nvGrpSpPr>
        <p:grpSpPr>
          <a:xfrm>
            <a:off x="6056244" y="3221731"/>
            <a:ext cx="6279087" cy="795560"/>
            <a:chOff x="7159569" y="3619332"/>
            <a:chExt cx="4992919" cy="648970"/>
          </a:xfrm>
        </p:grpSpPr>
        <p:sp>
          <p:nvSpPr>
            <p:cNvPr id="427" name="Google Shape;427;p18"/>
            <p:cNvSpPr/>
            <p:nvPr/>
          </p:nvSpPr>
          <p:spPr>
            <a:xfrm>
              <a:off x="7198643" y="3619332"/>
              <a:ext cx="4789559" cy="648970"/>
            </a:xfrm>
            <a:prstGeom prst="wedgeEllipseCallout">
              <a:avLst>
                <a:gd name="adj1" fmla="val -43928"/>
                <a:gd name="adj2" fmla="val 52657"/>
              </a:avLst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8"/>
            <p:cNvSpPr txBox="1"/>
            <p:nvPr/>
          </p:nvSpPr>
          <p:spPr>
            <a:xfrm>
              <a:off x="7159569" y="3705836"/>
              <a:ext cx="4992919" cy="426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a. Pete likes going sailing.</a:t>
              </a:r>
              <a:endParaRPr/>
            </a:p>
          </p:txBody>
        </p:sp>
      </p:grpSp>
      <p:grpSp>
        <p:nvGrpSpPr>
          <p:cNvPr id="429" name="Google Shape;429;p18"/>
          <p:cNvGrpSpPr/>
          <p:nvPr/>
        </p:nvGrpSpPr>
        <p:grpSpPr>
          <a:xfrm>
            <a:off x="6674004" y="4866054"/>
            <a:ext cx="5634160" cy="795560"/>
            <a:chOff x="6713760" y="4884340"/>
            <a:chExt cx="5634160" cy="795560"/>
          </a:xfrm>
        </p:grpSpPr>
        <p:sp>
          <p:nvSpPr>
            <p:cNvPr id="430" name="Google Shape;430;p18"/>
            <p:cNvSpPr/>
            <p:nvPr/>
          </p:nvSpPr>
          <p:spPr>
            <a:xfrm>
              <a:off x="7040895" y="4884340"/>
              <a:ext cx="4843880" cy="795560"/>
            </a:xfrm>
            <a:prstGeom prst="wedgeEllipseCallout">
              <a:avLst>
                <a:gd name="adj1" fmla="val -55966"/>
                <a:gd name="adj2" fmla="val 9347"/>
              </a:avLst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8"/>
            <p:cNvSpPr txBox="1"/>
            <p:nvPr/>
          </p:nvSpPr>
          <p:spPr>
            <a:xfrm>
              <a:off x="6713760" y="5047972"/>
              <a:ext cx="563416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c. He likes kayaking.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2" name="Google Shape;432;p18"/>
          <p:cNvGrpSpPr/>
          <p:nvPr/>
        </p:nvGrpSpPr>
        <p:grpSpPr>
          <a:xfrm>
            <a:off x="6333524" y="4052852"/>
            <a:ext cx="5634160" cy="1076934"/>
            <a:chOff x="6373280" y="4110894"/>
            <a:chExt cx="5634160" cy="1076934"/>
          </a:xfrm>
        </p:grpSpPr>
        <p:sp>
          <p:nvSpPr>
            <p:cNvPr id="433" name="Google Shape;433;p18"/>
            <p:cNvSpPr/>
            <p:nvPr/>
          </p:nvSpPr>
          <p:spPr>
            <a:xfrm>
              <a:off x="6645754" y="4110894"/>
              <a:ext cx="5089213" cy="795560"/>
            </a:xfrm>
            <a:prstGeom prst="wedgeEllipseCallout">
              <a:avLst>
                <a:gd name="adj1" fmla="val -50768"/>
                <a:gd name="adj2" fmla="val 31002"/>
              </a:avLst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8"/>
            <p:cNvSpPr txBox="1"/>
            <p:nvPr/>
          </p:nvSpPr>
          <p:spPr>
            <a:xfrm>
              <a:off x="6373280" y="4233721"/>
              <a:ext cx="5634160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b. He likes going fishing.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" name="Google Shape;435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76009" y="180296"/>
            <a:ext cx="1113532" cy="1113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9"/>
          <p:cNvSpPr txBox="1"/>
          <p:nvPr/>
        </p:nvSpPr>
        <p:spPr>
          <a:xfrm>
            <a:off x="125176" y="11386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PUPILS’ BOOK p.34 – PRE LISTENING</a:t>
            </a:r>
            <a:endParaRPr dirty="0"/>
          </a:p>
        </p:txBody>
      </p:sp>
      <p:pic>
        <p:nvPicPr>
          <p:cNvPr id="441" name="Google Shape;441;p19"/>
          <p:cNvPicPr preferRelativeResize="0"/>
          <p:nvPr/>
        </p:nvPicPr>
        <p:blipFill rotWithShape="1">
          <a:blip r:embed="rId3">
            <a:alphaModFix/>
          </a:blip>
          <a:srcRect l="28345" r="29907" b="36384"/>
          <a:stretch/>
        </p:blipFill>
        <p:spPr>
          <a:xfrm>
            <a:off x="5083060" y="3821247"/>
            <a:ext cx="1747839" cy="187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9"/>
          <p:cNvPicPr preferRelativeResize="0"/>
          <p:nvPr/>
        </p:nvPicPr>
        <p:blipFill rotWithShape="1">
          <a:blip r:embed="rId4">
            <a:alphaModFix/>
          </a:blip>
          <a:srcRect l="27814" r="28419" b="46489"/>
          <a:stretch/>
        </p:blipFill>
        <p:spPr>
          <a:xfrm>
            <a:off x="3184675" y="3851442"/>
            <a:ext cx="2106861" cy="18140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3" name="Google Shape;443;p19"/>
          <p:cNvGrpSpPr/>
          <p:nvPr/>
        </p:nvGrpSpPr>
        <p:grpSpPr>
          <a:xfrm>
            <a:off x="125177" y="3429001"/>
            <a:ext cx="3171429" cy="1384524"/>
            <a:chOff x="125177" y="3429000"/>
            <a:chExt cx="3962692" cy="1875567"/>
          </a:xfrm>
        </p:grpSpPr>
        <p:sp>
          <p:nvSpPr>
            <p:cNvPr id="444" name="Google Shape;444;p19"/>
            <p:cNvSpPr/>
            <p:nvPr/>
          </p:nvSpPr>
          <p:spPr>
            <a:xfrm>
              <a:off x="125177" y="3429000"/>
              <a:ext cx="3962692" cy="1875567"/>
            </a:xfrm>
            <a:prstGeom prst="wedgeEllipseCallout">
              <a:avLst>
                <a:gd name="adj1" fmla="val 52754"/>
                <a:gd name="adj2" fmla="val 38056"/>
              </a:avLst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9"/>
            <p:cNvSpPr txBox="1"/>
            <p:nvPr/>
          </p:nvSpPr>
          <p:spPr>
            <a:xfrm>
              <a:off x="514767" y="3784747"/>
              <a:ext cx="3183512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What does Jack like doing?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46" name="Google Shape;446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96606" y="695438"/>
            <a:ext cx="4906060" cy="790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61941" y="1255353"/>
            <a:ext cx="7325747" cy="19243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8" name="Google Shape;448;p19"/>
          <p:cNvGrpSpPr/>
          <p:nvPr/>
        </p:nvGrpSpPr>
        <p:grpSpPr>
          <a:xfrm>
            <a:off x="6056244" y="3221725"/>
            <a:ext cx="6279087" cy="795559"/>
            <a:chOff x="7159569" y="3619332"/>
            <a:chExt cx="4992919" cy="648970"/>
          </a:xfrm>
        </p:grpSpPr>
        <p:sp>
          <p:nvSpPr>
            <p:cNvPr id="449" name="Google Shape;449;p19"/>
            <p:cNvSpPr/>
            <p:nvPr/>
          </p:nvSpPr>
          <p:spPr>
            <a:xfrm>
              <a:off x="7198643" y="3619332"/>
              <a:ext cx="4789559" cy="648970"/>
            </a:xfrm>
            <a:prstGeom prst="wedgeEllipseCallout">
              <a:avLst>
                <a:gd name="adj1" fmla="val -43928"/>
                <a:gd name="adj2" fmla="val 52657"/>
              </a:avLst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9"/>
            <p:cNvSpPr txBox="1"/>
            <p:nvPr/>
          </p:nvSpPr>
          <p:spPr>
            <a:xfrm>
              <a:off x="7159569" y="3705836"/>
              <a:ext cx="4992919" cy="4268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a. Jack likes listening to music.</a:t>
              </a:r>
              <a:endParaRPr/>
            </a:p>
          </p:txBody>
        </p:sp>
      </p:grpSp>
      <p:grpSp>
        <p:nvGrpSpPr>
          <p:cNvPr id="451" name="Google Shape;451;p19"/>
          <p:cNvGrpSpPr/>
          <p:nvPr/>
        </p:nvGrpSpPr>
        <p:grpSpPr>
          <a:xfrm>
            <a:off x="6674004" y="4866054"/>
            <a:ext cx="5634160" cy="1117739"/>
            <a:chOff x="6713760" y="4884340"/>
            <a:chExt cx="5634160" cy="1117739"/>
          </a:xfrm>
        </p:grpSpPr>
        <p:sp>
          <p:nvSpPr>
            <p:cNvPr id="452" name="Google Shape;452;p19"/>
            <p:cNvSpPr/>
            <p:nvPr/>
          </p:nvSpPr>
          <p:spPr>
            <a:xfrm>
              <a:off x="7040895" y="4884340"/>
              <a:ext cx="4843880" cy="795560"/>
            </a:xfrm>
            <a:prstGeom prst="wedgeEllipseCallout">
              <a:avLst>
                <a:gd name="adj1" fmla="val -55966"/>
                <a:gd name="adj2" fmla="val 9347"/>
              </a:avLst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9"/>
            <p:cNvSpPr txBox="1"/>
            <p:nvPr/>
          </p:nvSpPr>
          <p:spPr>
            <a:xfrm>
              <a:off x="6713760" y="5047972"/>
              <a:ext cx="5634160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c. He likes going windsurfing.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p19"/>
          <p:cNvGrpSpPr/>
          <p:nvPr/>
        </p:nvGrpSpPr>
        <p:grpSpPr>
          <a:xfrm>
            <a:off x="6333524" y="4052852"/>
            <a:ext cx="5634160" cy="1076934"/>
            <a:chOff x="6373280" y="4110894"/>
            <a:chExt cx="5634160" cy="1076934"/>
          </a:xfrm>
        </p:grpSpPr>
        <p:sp>
          <p:nvSpPr>
            <p:cNvPr id="455" name="Google Shape;455;p19"/>
            <p:cNvSpPr/>
            <p:nvPr/>
          </p:nvSpPr>
          <p:spPr>
            <a:xfrm>
              <a:off x="6645754" y="4110894"/>
              <a:ext cx="5089213" cy="795560"/>
            </a:xfrm>
            <a:prstGeom prst="wedgeEllipseCallout">
              <a:avLst>
                <a:gd name="adj1" fmla="val -50768"/>
                <a:gd name="adj2" fmla="val 31002"/>
              </a:avLst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9"/>
            <p:cNvSpPr txBox="1"/>
            <p:nvPr/>
          </p:nvSpPr>
          <p:spPr>
            <a:xfrm>
              <a:off x="6373280" y="4233721"/>
              <a:ext cx="5634160" cy="9541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b. He likes reading book.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57" name="Google Shape;457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76009" y="180296"/>
            <a:ext cx="1113532" cy="1113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6315075" y="1598537"/>
            <a:ext cx="4029075" cy="3660926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6609286" y="2794815"/>
            <a:ext cx="3427165" cy="830956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To review and spell words related to hobbies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6631769" y="3757072"/>
            <a:ext cx="3404682" cy="461665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PB p.34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6631769" y="4360384"/>
            <a:ext cx="3381497" cy="461665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AB p.27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6578962" y="1785334"/>
            <a:ext cx="3382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UNIT 3 – Lesson 2</a:t>
            </a:r>
            <a:endParaRPr sz="2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7224184" y="2262368"/>
            <a:ext cx="276523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We’re learning…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6263" y="647710"/>
            <a:ext cx="3667637" cy="5125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76009" y="180296"/>
            <a:ext cx="1113532" cy="1113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18943" y="694497"/>
            <a:ext cx="7680005" cy="4982072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20"/>
          <p:cNvSpPr txBox="1"/>
          <p:nvPr/>
        </p:nvSpPr>
        <p:spPr>
          <a:xfrm>
            <a:off x="125176" y="11386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PUPILS’ BOOK p.34 – LISTENING</a:t>
            </a:r>
            <a:endParaRPr dirty="0"/>
          </a:p>
        </p:txBody>
      </p:sp>
      <p:sp>
        <p:nvSpPr>
          <p:cNvPr id="464" name="Google Shape;464;p20"/>
          <p:cNvSpPr/>
          <p:nvPr/>
        </p:nvSpPr>
        <p:spPr>
          <a:xfrm>
            <a:off x="9915062" y="5054053"/>
            <a:ext cx="1846837" cy="54871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endParaRPr dirty="0"/>
          </a:p>
        </p:txBody>
      </p:sp>
      <p:sp>
        <p:nvSpPr>
          <p:cNvPr id="465" name="Google Shape;465;p20"/>
          <p:cNvSpPr txBox="1"/>
          <p:nvPr/>
        </p:nvSpPr>
        <p:spPr>
          <a:xfrm>
            <a:off x="1684406" y="5897032"/>
            <a:ext cx="88231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students open their books and look at the task.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 the audio, students listen and circle the correct activity.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 the audio again, students listen and check the answers.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20"/>
          <p:cNvSpPr/>
          <p:nvPr/>
        </p:nvSpPr>
        <p:spPr>
          <a:xfrm>
            <a:off x="7003054" y="1146523"/>
            <a:ext cx="1359068" cy="1119597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20"/>
          <p:cNvSpPr/>
          <p:nvPr/>
        </p:nvSpPr>
        <p:spPr>
          <a:xfrm>
            <a:off x="5590978" y="2332382"/>
            <a:ext cx="1359068" cy="101731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20"/>
          <p:cNvSpPr/>
          <p:nvPr/>
        </p:nvSpPr>
        <p:spPr>
          <a:xfrm>
            <a:off x="6989802" y="3470767"/>
            <a:ext cx="1359068" cy="101731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20"/>
          <p:cNvSpPr/>
          <p:nvPr/>
        </p:nvSpPr>
        <p:spPr>
          <a:xfrm>
            <a:off x="8362122" y="4585151"/>
            <a:ext cx="1359068" cy="1017315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20"/>
          <p:cNvSpPr/>
          <p:nvPr/>
        </p:nvSpPr>
        <p:spPr>
          <a:xfrm>
            <a:off x="3698762" y="649453"/>
            <a:ext cx="2571750" cy="11703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pic>
        <p:nvPicPr>
          <p:cNvPr id="472" name="Google Shape;472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76009" y="180296"/>
            <a:ext cx="1113532" cy="1113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3.02.mp3">
            <a:hlinkClick r:id="" action="ppaction://media"/>
            <a:extLst>
              <a:ext uri="{FF2B5EF4-FFF2-40B4-BE49-F238E27FC236}">
                <a16:creationId xmlns:a16="http://schemas.microsoft.com/office/drawing/2014/main" id="{59ED3046-8EC8-E75F-BDD4-8560D6B4F2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3275" y="623887"/>
            <a:ext cx="976313" cy="976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1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LISTENING</a:t>
            </a:r>
            <a:endParaRPr dirty="0"/>
          </a:p>
        </p:txBody>
      </p:sp>
      <p:sp>
        <p:nvSpPr>
          <p:cNvPr id="478" name="Google Shape;478;p21"/>
          <p:cNvSpPr/>
          <p:nvPr/>
        </p:nvSpPr>
        <p:spPr>
          <a:xfrm>
            <a:off x="2100262" y="2363477"/>
            <a:ext cx="7991475" cy="2579583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21"/>
          <p:cNvSpPr txBox="1"/>
          <p:nvPr/>
        </p:nvSpPr>
        <p:spPr>
          <a:xfrm>
            <a:off x="2352413" y="2868438"/>
            <a:ext cx="726530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listening, have students work in pairs and retell about the hobbies of 4 friends on the listening task.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some students to present in front of the class and receive 2 points.</a:t>
            </a:r>
            <a:endParaRPr dirty="0"/>
          </a:p>
        </p:txBody>
      </p:sp>
      <p:sp>
        <p:nvSpPr>
          <p:cNvPr id="480" name="Google Shape;480;p21"/>
          <p:cNvSpPr txBox="1"/>
          <p:nvPr/>
        </p:nvSpPr>
        <p:spPr>
          <a:xfrm>
            <a:off x="2788738" y="1413780"/>
            <a:ext cx="639265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88438"/>
                </a:solidFill>
                <a:latin typeface="Carter One"/>
                <a:ea typeface="Carter One"/>
                <a:cs typeface="Carter One"/>
                <a:sym typeface="Carter One"/>
              </a:rPr>
              <a:t>Activity: SPEAKING TIME</a:t>
            </a:r>
            <a:endParaRPr sz="4000">
              <a:solidFill>
                <a:srgbClr val="F88438"/>
              </a:solidFill>
              <a:latin typeface="Carter One"/>
              <a:ea typeface="Carter One"/>
              <a:cs typeface="Carter One"/>
              <a:sym typeface="Carter One"/>
            </a:endParaRPr>
          </a:p>
        </p:txBody>
      </p:sp>
      <p:pic>
        <p:nvPicPr>
          <p:cNvPr id="481" name="Google Shape;481;p21"/>
          <p:cNvPicPr preferRelativeResize="0"/>
          <p:nvPr/>
        </p:nvPicPr>
        <p:blipFill rotWithShape="1">
          <a:blip r:embed="rId3">
            <a:alphaModFix/>
          </a:blip>
          <a:srcRect l="12071" r="12396"/>
          <a:stretch/>
        </p:blipFill>
        <p:spPr>
          <a:xfrm>
            <a:off x="9340467" y="1767723"/>
            <a:ext cx="1181120" cy="110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76009" y="180296"/>
            <a:ext cx="1113532" cy="1113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2"/>
          <p:cNvSpPr txBox="1"/>
          <p:nvPr/>
        </p:nvSpPr>
        <p:spPr>
          <a:xfrm>
            <a:off x="125176" y="11386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LISTENING</a:t>
            </a:r>
            <a:endParaRPr dirty="0"/>
          </a:p>
        </p:txBody>
      </p:sp>
      <p:pic>
        <p:nvPicPr>
          <p:cNvPr id="488" name="Google Shape;488;p22"/>
          <p:cNvPicPr preferRelativeResize="0"/>
          <p:nvPr/>
        </p:nvPicPr>
        <p:blipFill rotWithShape="1">
          <a:blip r:embed="rId3">
            <a:alphaModFix/>
          </a:blip>
          <a:srcRect l="29143" r="27427" b="35833"/>
          <a:stretch/>
        </p:blipFill>
        <p:spPr>
          <a:xfrm>
            <a:off x="-152520" y="3429000"/>
            <a:ext cx="2328761" cy="24313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9" name="Google Shape;489;p22"/>
          <p:cNvGrpSpPr/>
          <p:nvPr/>
        </p:nvGrpSpPr>
        <p:grpSpPr>
          <a:xfrm>
            <a:off x="615013" y="997616"/>
            <a:ext cx="11060152" cy="1996808"/>
            <a:chOff x="615013" y="997615"/>
            <a:chExt cx="11414078" cy="2258507"/>
          </a:xfrm>
        </p:grpSpPr>
        <p:sp>
          <p:nvSpPr>
            <p:cNvPr id="490" name="Google Shape;490;p22"/>
            <p:cNvSpPr txBox="1"/>
            <p:nvPr/>
          </p:nvSpPr>
          <p:spPr>
            <a:xfrm>
              <a:off x="777922" y="1251167"/>
              <a:ext cx="10682558" cy="15696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Tina likes going fishing and going swimming in her free time. She doesn’t like playing computer games. She often goes fishing on the lake. </a:t>
              </a:r>
              <a:endParaRPr/>
            </a:p>
          </p:txBody>
        </p:sp>
        <p:sp>
          <p:nvSpPr>
            <p:cNvPr id="491" name="Google Shape;491;p22"/>
            <p:cNvSpPr/>
            <p:nvPr/>
          </p:nvSpPr>
          <p:spPr>
            <a:xfrm>
              <a:off x="615013" y="997615"/>
              <a:ext cx="11414078" cy="2258507"/>
            </a:xfrm>
            <a:prstGeom prst="wedgeRoundRectCallout">
              <a:avLst>
                <a:gd name="adj1" fmla="val -42115"/>
                <a:gd name="adj2" fmla="val 79221"/>
                <a:gd name="adj3" fmla="val 16667"/>
              </a:avLst>
            </a:prstGeom>
            <a:noFill/>
            <a:ln w="2857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2" name="Google Shape;492;p22"/>
          <p:cNvSpPr txBox="1"/>
          <p:nvPr/>
        </p:nvSpPr>
        <p:spPr>
          <a:xfrm>
            <a:off x="2099359" y="6242542"/>
            <a:ext cx="7353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some students to present in front of the class and receive 2 points</a:t>
            </a:r>
            <a:endParaRPr/>
          </a:p>
        </p:txBody>
      </p:sp>
      <p:pic>
        <p:nvPicPr>
          <p:cNvPr id="493" name="Google Shape;49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54463" y="3638279"/>
            <a:ext cx="7135177" cy="1960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24400" y="56809"/>
            <a:ext cx="905174" cy="90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23"/>
          <p:cNvSpPr txBox="1"/>
          <p:nvPr/>
        </p:nvSpPr>
        <p:spPr>
          <a:xfrm>
            <a:off x="125176" y="11386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LISTENING</a:t>
            </a:r>
            <a:endParaRPr dirty="0"/>
          </a:p>
        </p:txBody>
      </p:sp>
      <p:grpSp>
        <p:nvGrpSpPr>
          <p:cNvPr id="500" name="Google Shape;500;p23"/>
          <p:cNvGrpSpPr/>
          <p:nvPr/>
        </p:nvGrpSpPr>
        <p:grpSpPr>
          <a:xfrm>
            <a:off x="388961" y="1012586"/>
            <a:ext cx="11414078" cy="1731094"/>
            <a:chOff x="388961" y="892837"/>
            <a:chExt cx="11414078" cy="1731094"/>
          </a:xfrm>
        </p:grpSpPr>
        <p:sp>
          <p:nvSpPr>
            <p:cNvPr id="501" name="Google Shape;501;p23"/>
            <p:cNvSpPr txBox="1"/>
            <p:nvPr/>
          </p:nvSpPr>
          <p:spPr>
            <a:xfrm>
              <a:off x="529467" y="1243468"/>
              <a:ext cx="11273572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Linh’s hobbies are playing chess and watching TV in her free time. She doesn’t like listening to music but her brother likes it.</a:t>
              </a: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388961" y="892837"/>
              <a:ext cx="11414078" cy="1731094"/>
            </a:xfrm>
            <a:prstGeom prst="wedgeRoundRectCallout">
              <a:avLst>
                <a:gd name="adj1" fmla="val 36111"/>
                <a:gd name="adj2" fmla="val 76815"/>
                <a:gd name="adj3" fmla="val 16667"/>
              </a:avLst>
            </a:prstGeom>
            <a:noFill/>
            <a:ln w="2857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3" name="Google Shape;503;p23"/>
          <p:cNvSpPr txBox="1"/>
          <p:nvPr/>
        </p:nvSpPr>
        <p:spPr>
          <a:xfrm>
            <a:off x="2099359" y="6242542"/>
            <a:ext cx="7353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some students to present in front of the class and receive 2 points</a:t>
            </a:r>
            <a:endParaRPr/>
          </a:p>
        </p:txBody>
      </p:sp>
      <p:pic>
        <p:nvPicPr>
          <p:cNvPr id="504" name="Google Shape;504;p23"/>
          <p:cNvPicPr preferRelativeResize="0"/>
          <p:nvPr/>
        </p:nvPicPr>
        <p:blipFill rotWithShape="1">
          <a:blip r:embed="rId3">
            <a:alphaModFix/>
          </a:blip>
          <a:srcRect l="20016" r="21538"/>
          <a:stretch/>
        </p:blipFill>
        <p:spPr>
          <a:xfrm>
            <a:off x="9757459" y="3191519"/>
            <a:ext cx="2294035" cy="2773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2497" y="3528328"/>
            <a:ext cx="7220958" cy="196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24400" y="56809"/>
            <a:ext cx="905174" cy="90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4"/>
          <p:cNvSpPr txBox="1"/>
          <p:nvPr/>
        </p:nvSpPr>
        <p:spPr>
          <a:xfrm>
            <a:off x="125176" y="11386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LISTENING</a:t>
            </a:r>
            <a:endParaRPr dirty="0"/>
          </a:p>
        </p:txBody>
      </p:sp>
      <p:pic>
        <p:nvPicPr>
          <p:cNvPr id="512" name="Google Shape;512;p24"/>
          <p:cNvPicPr preferRelativeResize="0"/>
          <p:nvPr/>
        </p:nvPicPr>
        <p:blipFill rotWithShape="1">
          <a:blip r:embed="rId3">
            <a:alphaModFix/>
          </a:blip>
          <a:srcRect l="29143" r="27427" b="35833"/>
          <a:stretch/>
        </p:blipFill>
        <p:spPr>
          <a:xfrm>
            <a:off x="0" y="3429000"/>
            <a:ext cx="2328761" cy="2431385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24"/>
          <p:cNvSpPr txBox="1"/>
          <p:nvPr/>
        </p:nvSpPr>
        <p:spPr>
          <a:xfrm>
            <a:off x="777922" y="1455723"/>
            <a:ext cx="1141407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Pete likes going fishing but he doesn’t like going sailing in his free time. </a:t>
            </a:r>
            <a:endParaRPr/>
          </a:p>
        </p:txBody>
      </p:sp>
      <p:sp>
        <p:nvSpPr>
          <p:cNvPr id="514" name="Google Shape;514;p24"/>
          <p:cNvSpPr/>
          <p:nvPr/>
        </p:nvSpPr>
        <p:spPr>
          <a:xfrm>
            <a:off x="615013" y="1151426"/>
            <a:ext cx="11414078" cy="1608846"/>
          </a:xfrm>
          <a:prstGeom prst="wedgeRoundRectCallout">
            <a:avLst>
              <a:gd name="adj1" fmla="val -44303"/>
              <a:gd name="adj2" fmla="val 99891"/>
              <a:gd name="adj3" fmla="val 16667"/>
            </a:avLst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24"/>
          <p:cNvSpPr txBox="1"/>
          <p:nvPr/>
        </p:nvSpPr>
        <p:spPr>
          <a:xfrm>
            <a:off x="2099359" y="6242542"/>
            <a:ext cx="7353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some students to present in front of the class and receive 2 points</a:t>
            </a:r>
            <a:endParaRPr/>
          </a:p>
        </p:txBody>
      </p:sp>
      <p:pic>
        <p:nvPicPr>
          <p:cNvPr id="516" name="Google Shape;51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8363" y="3429000"/>
            <a:ext cx="7335274" cy="1991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24400" y="153621"/>
            <a:ext cx="905174" cy="90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5"/>
          <p:cNvSpPr txBox="1"/>
          <p:nvPr/>
        </p:nvSpPr>
        <p:spPr>
          <a:xfrm>
            <a:off x="125176" y="11386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LISTENING</a:t>
            </a:r>
            <a:endParaRPr dirty="0"/>
          </a:p>
        </p:txBody>
      </p:sp>
      <p:sp>
        <p:nvSpPr>
          <p:cNvPr id="523" name="Google Shape;523;p25"/>
          <p:cNvSpPr txBox="1"/>
          <p:nvPr/>
        </p:nvSpPr>
        <p:spPr>
          <a:xfrm>
            <a:off x="599720" y="1242396"/>
            <a:ext cx="1004105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Jack likes going windsurfing with his friends because it’s a lot of fun. </a:t>
            </a:r>
            <a:endParaRPr dirty="0"/>
          </a:p>
        </p:txBody>
      </p:sp>
      <p:sp>
        <p:nvSpPr>
          <p:cNvPr id="524" name="Google Shape;524;p25"/>
          <p:cNvSpPr/>
          <p:nvPr/>
        </p:nvSpPr>
        <p:spPr>
          <a:xfrm>
            <a:off x="459214" y="957535"/>
            <a:ext cx="10181562" cy="1646941"/>
          </a:xfrm>
          <a:prstGeom prst="wedgeRoundRectCallout">
            <a:avLst>
              <a:gd name="adj1" fmla="val 44356"/>
              <a:gd name="adj2" fmla="val 83255"/>
              <a:gd name="adj3" fmla="val 16667"/>
            </a:avLst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25"/>
          <p:cNvSpPr txBox="1"/>
          <p:nvPr/>
        </p:nvSpPr>
        <p:spPr>
          <a:xfrm>
            <a:off x="2099359" y="6242542"/>
            <a:ext cx="73533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some students to present in front of the class and receive 2 points</a:t>
            </a:r>
            <a:endParaRPr dirty="0"/>
          </a:p>
        </p:txBody>
      </p:sp>
      <p:pic>
        <p:nvPicPr>
          <p:cNvPr id="526" name="Google Shape;526;p25"/>
          <p:cNvPicPr preferRelativeResize="0"/>
          <p:nvPr/>
        </p:nvPicPr>
        <p:blipFill rotWithShape="1">
          <a:blip r:embed="rId3">
            <a:alphaModFix/>
          </a:blip>
          <a:srcRect l="20016" r="21538"/>
          <a:stretch/>
        </p:blipFill>
        <p:spPr>
          <a:xfrm>
            <a:off x="9757459" y="3191519"/>
            <a:ext cx="2294035" cy="2773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7621" y="3429000"/>
            <a:ext cx="7325747" cy="1924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61650" y="30112"/>
            <a:ext cx="905174" cy="90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6"/>
          <p:cNvSpPr txBox="1"/>
          <p:nvPr/>
        </p:nvSpPr>
        <p:spPr>
          <a:xfrm>
            <a:off x="125176" y="11386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PUPILS’ BOOK p.34</a:t>
            </a:r>
            <a:endParaRPr/>
          </a:p>
        </p:txBody>
      </p:sp>
      <p:sp>
        <p:nvSpPr>
          <p:cNvPr id="534" name="Google Shape;534;p26"/>
          <p:cNvSpPr txBox="1"/>
          <p:nvPr/>
        </p:nvSpPr>
        <p:spPr>
          <a:xfrm>
            <a:off x="1752977" y="6129301"/>
            <a:ext cx="868604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text with the students.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students to name the adverbs of frequency they find in the text.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5" name="Google Shape;535;p26"/>
          <p:cNvPicPr preferRelativeResize="0"/>
          <p:nvPr/>
        </p:nvPicPr>
        <p:blipFill rotWithShape="1">
          <a:blip r:embed="rId3">
            <a:alphaModFix/>
          </a:blip>
          <a:srcRect t="2737"/>
          <a:stretch/>
        </p:blipFill>
        <p:spPr>
          <a:xfrm>
            <a:off x="575492" y="1840230"/>
            <a:ext cx="11041016" cy="2390526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26"/>
          <p:cNvSpPr/>
          <p:nvPr/>
        </p:nvSpPr>
        <p:spPr>
          <a:xfrm>
            <a:off x="2226364" y="3574772"/>
            <a:ext cx="781879" cy="347871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26"/>
          <p:cNvSpPr/>
          <p:nvPr/>
        </p:nvSpPr>
        <p:spPr>
          <a:xfrm>
            <a:off x="1550505" y="3899448"/>
            <a:ext cx="935034" cy="347871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26"/>
          <p:cNvSpPr/>
          <p:nvPr/>
        </p:nvSpPr>
        <p:spPr>
          <a:xfrm>
            <a:off x="575492" y="3859930"/>
            <a:ext cx="624658" cy="36883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/>
          </a:p>
        </p:txBody>
      </p:sp>
      <p:pic>
        <p:nvPicPr>
          <p:cNvPr id="539" name="Google Shape;53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24400" y="71635"/>
            <a:ext cx="905174" cy="90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7"/>
          <p:cNvSpPr txBox="1"/>
          <p:nvPr/>
        </p:nvSpPr>
        <p:spPr>
          <a:xfrm>
            <a:off x="125176" y="11386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PUPILS’ BOOK p.34</a:t>
            </a:r>
            <a:endParaRPr/>
          </a:p>
        </p:txBody>
      </p:sp>
      <p:sp>
        <p:nvSpPr>
          <p:cNvPr id="545" name="Google Shape;545;p27"/>
          <p:cNvSpPr/>
          <p:nvPr/>
        </p:nvSpPr>
        <p:spPr>
          <a:xfrm>
            <a:off x="5031834" y="5210731"/>
            <a:ext cx="2128332" cy="556521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endParaRPr/>
          </a:p>
        </p:txBody>
      </p:sp>
      <p:sp>
        <p:nvSpPr>
          <p:cNvPr id="546" name="Google Shape;546;p27"/>
          <p:cNvSpPr txBox="1"/>
          <p:nvPr/>
        </p:nvSpPr>
        <p:spPr>
          <a:xfrm>
            <a:off x="2099359" y="3934023"/>
            <a:ext cx="113377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often</a:t>
            </a:r>
            <a:endParaRPr sz="3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27"/>
          <p:cNvSpPr txBox="1"/>
          <p:nvPr/>
        </p:nvSpPr>
        <p:spPr>
          <a:xfrm>
            <a:off x="4325206" y="3567541"/>
            <a:ext cx="2125134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sometimes</a:t>
            </a:r>
            <a:endParaRPr sz="3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8" name="Google Shape;548;p27"/>
          <p:cNvPicPr preferRelativeResize="0"/>
          <p:nvPr/>
        </p:nvPicPr>
        <p:blipFill rotWithShape="1">
          <a:blip r:embed="rId5">
            <a:alphaModFix/>
          </a:blip>
          <a:srcRect l="29143" r="27427" b="35833"/>
          <a:stretch/>
        </p:blipFill>
        <p:spPr>
          <a:xfrm>
            <a:off x="-229402" y="3526280"/>
            <a:ext cx="2328761" cy="2431385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27"/>
          <p:cNvSpPr txBox="1"/>
          <p:nvPr/>
        </p:nvSpPr>
        <p:spPr>
          <a:xfrm>
            <a:off x="1649753" y="5919692"/>
            <a:ext cx="868160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-"/>
            </a:pP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“Example” to show the example sentences and play the audio.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-"/>
            </a:pP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a few students to read the text substituting the original adverbs of frequency with different ones from vocabulary box.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-"/>
            </a:pPr>
            <a:r>
              <a:rPr lang="en-US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Play the audio, ask students to look at them, listen and repeat.   </a:t>
            </a:r>
            <a:endParaRPr dirty="0"/>
          </a:p>
        </p:txBody>
      </p:sp>
      <p:sp>
        <p:nvSpPr>
          <p:cNvPr id="550" name="Google Shape;550;p27"/>
          <p:cNvSpPr txBox="1"/>
          <p:nvPr/>
        </p:nvSpPr>
        <p:spPr>
          <a:xfrm>
            <a:off x="743301" y="1262441"/>
            <a:ext cx="11414078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My close friend is Lan. She likes playing board games in her free time. She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…………………</a:t>
            </a:r>
            <a:r>
              <a:rPr lang="en-US" sz="3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plays board games with her family. She likes it, but she 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………………. </a:t>
            </a:r>
            <a:r>
              <a:rPr lang="en-US" sz="3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wins. She just loves spending time with her family.</a:t>
            </a:r>
            <a:endParaRPr dirty="0"/>
          </a:p>
        </p:txBody>
      </p:sp>
      <p:sp>
        <p:nvSpPr>
          <p:cNvPr id="551" name="Google Shape;551;p27"/>
          <p:cNvSpPr/>
          <p:nvPr/>
        </p:nvSpPr>
        <p:spPr>
          <a:xfrm>
            <a:off x="615013" y="1125120"/>
            <a:ext cx="11414078" cy="2258507"/>
          </a:xfrm>
          <a:prstGeom prst="wedgeRoundRectCallout">
            <a:avLst>
              <a:gd name="adj1" fmla="val -42834"/>
              <a:gd name="adj2" fmla="val 67939"/>
              <a:gd name="adj3" fmla="val 16667"/>
            </a:avLst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27"/>
          <p:cNvSpPr txBox="1"/>
          <p:nvPr/>
        </p:nvSpPr>
        <p:spPr>
          <a:xfrm>
            <a:off x="6450340" y="4400054"/>
            <a:ext cx="137921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always</a:t>
            </a:r>
            <a:endParaRPr sz="3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27"/>
          <p:cNvSpPr txBox="1"/>
          <p:nvPr/>
        </p:nvSpPr>
        <p:spPr>
          <a:xfrm>
            <a:off x="8425382" y="3831722"/>
            <a:ext cx="2484334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twice a week</a:t>
            </a:r>
            <a:endParaRPr sz="3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27"/>
          <p:cNvSpPr txBox="1"/>
          <p:nvPr/>
        </p:nvSpPr>
        <p:spPr>
          <a:xfrm>
            <a:off x="2403416" y="1633644"/>
            <a:ext cx="201632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sometimes</a:t>
            </a:r>
            <a:endParaRPr sz="3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27"/>
          <p:cNvSpPr txBox="1"/>
          <p:nvPr/>
        </p:nvSpPr>
        <p:spPr>
          <a:xfrm>
            <a:off x="2512086" y="2138511"/>
            <a:ext cx="201632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sometimes</a:t>
            </a:r>
            <a:endParaRPr sz="32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7" name="Google Shape;557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24400" y="96565"/>
            <a:ext cx="905174" cy="90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My-close-friend-is-LanShe-like1711437318.mp3">
            <a:hlinkClick r:id="" action="ppaction://media"/>
            <a:extLst>
              <a:ext uri="{FF2B5EF4-FFF2-40B4-BE49-F238E27FC236}">
                <a16:creationId xmlns:a16="http://schemas.microsoft.com/office/drawing/2014/main" id="{2E239BA3-D1F5-1FDA-7656-DF2A73E732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55994" y="4503514"/>
            <a:ext cx="896257" cy="896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8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/>
          </a:p>
        </p:txBody>
      </p:sp>
      <p:sp>
        <p:nvSpPr>
          <p:cNvPr id="563" name="Google Shape;563;p28"/>
          <p:cNvSpPr/>
          <p:nvPr/>
        </p:nvSpPr>
        <p:spPr>
          <a:xfrm>
            <a:off x="2054869" y="2139208"/>
            <a:ext cx="7991475" cy="2579583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28"/>
          <p:cNvSpPr txBox="1"/>
          <p:nvPr/>
        </p:nvSpPr>
        <p:spPr>
          <a:xfrm>
            <a:off x="2215580" y="2459503"/>
            <a:ext cx="726530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students work in pairs and ask 3 questions about the hobbies of their close friends and note the answers of their partners.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Invite some students to present in front of the class. Give points if they give a good presentation.</a:t>
            </a:r>
            <a:endParaRPr dirty="0"/>
          </a:p>
        </p:txBody>
      </p:sp>
      <p:sp>
        <p:nvSpPr>
          <p:cNvPr id="565" name="Google Shape;565;p28"/>
          <p:cNvSpPr txBox="1"/>
          <p:nvPr/>
        </p:nvSpPr>
        <p:spPr>
          <a:xfrm>
            <a:off x="1391880" y="1019493"/>
            <a:ext cx="10515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88438"/>
                </a:solidFill>
                <a:latin typeface="Carter One"/>
                <a:ea typeface="Carter One"/>
                <a:cs typeface="Carter One"/>
                <a:sym typeface="Carter One"/>
              </a:rPr>
              <a:t>Activity: HOBBIES OF YOUR CLOSE FRIEND</a:t>
            </a:r>
            <a:endParaRPr sz="4000">
              <a:solidFill>
                <a:srgbClr val="F88438"/>
              </a:solidFill>
              <a:latin typeface="Carter One"/>
              <a:ea typeface="Carter One"/>
              <a:cs typeface="Carter One"/>
              <a:sym typeface="Carter One"/>
            </a:endParaRPr>
          </a:p>
        </p:txBody>
      </p:sp>
      <p:pic>
        <p:nvPicPr>
          <p:cNvPr id="566" name="Google Shape;566;p28"/>
          <p:cNvPicPr preferRelativeResize="0"/>
          <p:nvPr/>
        </p:nvPicPr>
        <p:blipFill rotWithShape="1">
          <a:blip r:embed="rId3">
            <a:alphaModFix/>
          </a:blip>
          <a:srcRect l="12071" r="12396"/>
          <a:stretch/>
        </p:blipFill>
        <p:spPr>
          <a:xfrm>
            <a:off x="9385860" y="1588619"/>
            <a:ext cx="1181120" cy="110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24400" y="101192"/>
            <a:ext cx="905174" cy="90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9"/>
          <p:cNvSpPr txBox="1"/>
          <p:nvPr/>
        </p:nvSpPr>
        <p:spPr>
          <a:xfrm>
            <a:off x="125176" y="11386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/>
          </a:p>
        </p:txBody>
      </p:sp>
      <p:sp>
        <p:nvSpPr>
          <p:cNvPr id="573" name="Google Shape;573;p29"/>
          <p:cNvSpPr txBox="1"/>
          <p:nvPr/>
        </p:nvSpPr>
        <p:spPr>
          <a:xfrm>
            <a:off x="1645145" y="5913636"/>
            <a:ext cx="899563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students work in pairs ask 3 questions about the hobbies of their close friends and note the answers of their partners.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Invite some students to present in front of the class. Give points if they give a good presentation.</a:t>
            </a:r>
            <a:endParaRPr dirty="0"/>
          </a:p>
        </p:txBody>
      </p:sp>
      <p:sp>
        <p:nvSpPr>
          <p:cNvPr id="574" name="Google Shape;574;p29"/>
          <p:cNvSpPr txBox="1"/>
          <p:nvPr/>
        </p:nvSpPr>
        <p:spPr>
          <a:xfrm>
            <a:off x="198066" y="735744"/>
            <a:ext cx="132921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88438"/>
                </a:solidFill>
                <a:latin typeface="Carter One"/>
                <a:ea typeface="Carter One"/>
                <a:cs typeface="Carter One"/>
                <a:sym typeface="Carter One"/>
              </a:rPr>
              <a:t>Q&amp;A</a:t>
            </a:r>
            <a:endParaRPr sz="4000" b="1">
              <a:solidFill>
                <a:srgbClr val="F88438"/>
              </a:solidFill>
              <a:latin typeface="Carter One"/>
              <a:ea typeface="Carter One"/>
              <a:cs typeface="Carter One"/>
              <a:sym typeface="Carter One"/>
            </a:endParaRPr>
          </a:p>
        </p:txBody>
      </p:sp>
      <p:pic>
        <p:nvPicPr>
          <p:cNvPr id="575" name="Google Shape;575;p29"/>
          <p:cNvPicPr preferRelativeResize="0"/>
          <p:nvPr/>
        </p:nvPicPr>
        <p:blipFill rotWithShape="1">
          <a:blip r:embed="rId3">
            <a:alphaModFix/>
          </a:blip>
          <a:srcRect l="27814" r="28419" b="46489"/>
          <a:stretch/>
        </p:blipFill>
        <p:spPr>
          <a:xfrm>
            <a:off x="-48053" y="3250408"/>
            <a:ext cx="2771323" cy="2386207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29"/>
          <p:cNvSpPr/>
          <p:nvPr/>
        </p:nvSpPr>
        <p:spPr>
          <a:xfrm>
            <a:off x="1254751" y="1443669"/>
            <a:ext cx="3934766" cy="578882"/>
          </a:xfrm>
          <a:prstGeom prst="wedgeRoundRectCallout">
            <a:avLst>
              <a:gd name="adj1" fmla="val -46470"/>
              <a:gd name="adj2" fmla="val 95237"/>
              <a:gd name="adj3" fmla="val 16667"/>
            </a:avLst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close friend’s name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29"/>
          <p:cNvSpPr/>
          <p:nvPr/>
        </p:nvSpPr>
        <p:spPr>
          <a:xfrm>
            <a:off x="7706139" y="1105948"/>
            <a:ext cx="3585463" cy="431586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88438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8" name="Google Shape;578;p29"/>
          <p:cNvSpPr/>
          <p:nvPr/>
        </p:nvSpPr>
        <p:spPr>
          <a:xfrm>
            <a:off x="2374997" y="2542350"/>
            <a:ext cx="4103172" cy="578882"/>
          </a:xfrm>
          <a:prstGeom prst="wedgeRoundRectCallout">
            <a:avLst>
              <a:gd name="adj1" fmla="val -46470"/>
              <a:gd name="adj2" fmla="val 95237"/>
              <a:gd name="adj3" fmla="val 16667"/>
            </a:avLst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his/her hobbies?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29"/>
          <p:cNvSpPr/>
          <p:nvPr/>
        </p:nvSpPr>
        <p:spPr>
          <a:xfrm>
            <a:off x="3163665" y="3561520"/>
            <a:ext cx="4121753" cy="578882"/>
          </a:xfrm>
          <a:prstGeom prst="wedgeRoundRectCallout">
            <a:avLst>
              <a:gd name="adj1" fmla="val -50458"/>
              <a:gd name="adj2" fmla="val 83791"/>
              <a:gd name="adj3" fmla="val 16667"/>
            </a:avLst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often does he/she …?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29"/>
          <p:cNvSpPr/>
          <p:nvPr/>
        </p:nvSpPr>
        <p:spPr>
          <a:xfrm>
            <a:off x="2655777" y="4544404"/>
            <a:ext cx="4894039" cy="578882"/>
          </a:xfrm>
          <a:prstGeom prst="wedgeRoundRectCallout">
            <a:avLst>
              <a:gd name="adj1" fmla="val -46470"/>
              <a:gd name="adj2" fmla="val 95237"/>
              <a:gd name="adj3" fmla="val 16667"/>
            </a:avLst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does she/he often … with?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1" name="Google Shape;581;p29"/>
          <p:cNvSpPr txBox="1"/>
          <p:nvPr/>
        </p:nvSpPr>
        <p:spPr>
          <a:xfrm>
            <a:off x="8987351" y="1436186"/>
            <a:ext cx="1023037" cy="615553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Nam</a:t>
            </a:r>
            <a:endParaRPr sz="3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29"/>
          <p:cNvSpPr txBox="1"/>
          <p:nvPr/>
        </p:nvSpPr>
        <p:spPr>
          <a:xfrm>
            <a:off x="8509688" y="2497314"/>
            <a:ext cx="1978362" cy="615553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play chess</a:t>
            </a:r>
            <a:endParaRPr sz="3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29"/>
          <p:cNvSpPr txBox="1"/>
          <p:nvPr/>
        </p:nvSpPr>
        <p:spPr>
          <a:xfrm>
            <a:off x="8208859" y="3532326"/>
            <a:ext cx="2580020" cy="584775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everyday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29"/>
          <p:cNvSpPr txBox="1"/>
          <p:nvPr/>
        </p:nvSpPr>
        <p:spPr>
          <a:xfrm>
            <a:off x="8545197" y="4555296"/>
            <a:ext cx="1982052" cy="584775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his dad</a:t>
            </a:r>
            <a:endParaRPr sz="3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5" name="Google Shape;58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24400" y="56809"/>
            <a:ext cx="905174" cy="90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 ACTIVITY</a:t>
            </a:r>
            <a:endParaRPr/>
          </a:p>
        </p:txBody>
      </p:sp>
      <p:sp>
        <p:nvSpPr>
          <p:cNvPr id="104" name="Google Shape;104;p3"/>
          <p:cNvSpPr txBox="1"/>
          <p:nvPr/>
        </p:nvSpPr>
        <p:spPr>
          <a:xfrm>
            <a:off x="3209125" y="697175"/>
            <a:ext cx="6374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rgbClr val="F88438"/>
                </a:solidFill>
                <a:latin typeface="Carter One"/>
                <a:ea typeface="Carter One"/>
                <a:cs typeface="Carter One"/>
                <a:sym typeface="Carter One"/>
              </a:rPr>
              <a:t>Activity: VERBS AND NOUN</a:t>
            </a:r>
            <a:endParaRPr sz="3600">
              <a:solidFill>
                <a:srgbClr val="F88438"/>
              </a:solidFill>
              <a:latin typeface="Carter One"/>
              <a:ea typeface="Carter One"/>
              <a:cs typeface="Carter One"/>
              <a:sym typeface="Carter One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l="31971" t="2930" r="32991"/>
          <a:stretch/>
        </p:blipFill>
        <p:spPr>
          <a:xfrm>
            <a:off x="626054" y="1717848"/>
            <a:ext cx="2132819" cy="4160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4">
            <a:alphaModFix/>
          </a:blip>
          <a:srcRect l="28481" r="31915"/>
          <a:stretch/>
        </p:blipFill>
        <p:spPr>
          <a:xfrm>
            <a:off x="5722855" y="1981422"/>
            <a:ext cx="928325" cy="1656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5">
            <a:alphaModFix/>
          </a:blip>
          <a:srcRect l="28481" r="31915"/>
          <a:stretch/>
        </p:blipFill>
        <p:spPr>
          <a:xfrm>
            <a:off x="8404311" y="1817023"/>
            <a:ext cx="928325" cy="1656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6">
            <a:alphaModFix/>
          </a:blip>
          <a:srcRect l="28702" t="3322" r="31842" b="2695"/>
          <a:stretch/>
        </p:blipFill>
        <p:spPr>
          <a:xfrm>
            <a:off x="6302575" y="3936485"/>
            <a:ext cx="928326" cy="15626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p3"/>
          <p:cNvGrpSpPr/>
          <p:nvPr/>
        </p:nvGrpSpPr>
        <p:grpSpPr>
          <a:xfrm>
            <a:off x="2350387" y="1427124"/>
            <a:ext cx="1483600" cy="779798"/>
            <a:chOff x="125177" y="3429000"/>
            <a:chExt cx="3996229" cy="1875567"/>
          </a:xfrm>
        </p:grpSpPr>
        <p:sp>
          <p:nvSpPr>
            <p:cNvPr id="110" name="Google Shape;110;p3"/>
            <p:cNvSpPr/>
            <p:nvPr/>
          </p:nvSpPr>
          <p:spPr>
            <a:xfrm>
              <a:off x="125177" y="3429000"/>
              <a:ext cx="3962692" cy="1875567"/>
            </a:xfrm>
            <a:prstGeom prst="wedgeEllipseCallout">
              <a:avLst>
                <a:gd name="adj1" fmla="val -59995"/>
                <a:gd name="adj2" fmla="val 38317"/>
              </a:avLst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158715" y="3747359"/>
              <a:ext cx="3962691" cy="1258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go </a:t>
              </a:r>
              <a:r>
                <a:rPr lang="en-US" sz="2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" name="Google Shape;112;p3"/>
          <p:cNvGrpSpPr/>
          <p:nvPr/>
        </p:nvGrpSpPr>
        <p:grpSpPr>
          <a:xfrm>
            <a:off x="6335222" y="1393375"/>
            <a:ext cx="1890069" cy="757734"/>
            <a:chOff x="125177" y="3429000"/>
            <a:chExt cx="3996229" cy="1875567"/>
          </a:xfrm>
        </p:grpSpPr>
        <p:sp>
          <p:nvSpPr>
            <p:cNvPr id="113" name="Google Shape;113;p3"/>
            <p:cNvSpPr/>
            <p:nvPr/>
          </p:nvSpPr>
          <p:spPr>
            <a:xfrm>
              <a:off x="125177" y="3429000"/>
              <a:ext cx="3962692" cy="1875567"/>
            </a:xfrm>
            <a:prstGeom prst="wedgeEllipseCallout">
              <a:avLst>
                <a:gd name="adj1" fmla="val -46098"/>
                <a:gd name="adj2" fmla="val 52013"/>
              </a:avLst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158714" y="3747359"/>
              <a:ext cx="3962692" cy="12950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fishing</a:t>
              </a:r>
              <a:endParaRPr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3"/>
          <p:cNvGrpSpPr/>
          <p:nvPr/>
        </p:nvGrpSpPr>
        <p:grpSpPr>
          <a:xfrm>
            <a:off x="6880502" y="3374340"/>
            <a:ext cx="1890069" cy="757734"/>
            <a:chOff x="125177" y="3429000"/>
            <a:chExt cx="3996230" cy="1875567"/>
          </a:xfrm>
        </p:grpSpPr>
        <p:sp>
          <p:nvSpPr>
            <p:cNvPr id="116" name="Google Shape;116;p3"/>
            <p:cNvSpPr/>
            <p:nvPr/>
          </p:nvSpPr>
          <p:spPr>
            <a:xfrm>
              <a:off x="125177" y="3429000"/>
              <a:ext cx="3962692" cy="1875567"/>
            </a:xfrm>
            <a:prstGeom prst="wedgeEllipseCallout">
              <a:avLst>
                <a:gd name="adj1" fmla="val -47577"/>
                <a:gd name="adj2" fmla="val 41042"/>
              </a:avLst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 txBox="1"/>
            <p:nvPr/>
          </p:nvSpPr>
          <p:spPr>
            <a:xfrm>
              <a:off x="158715" y="3747359"/>
              <a:ext cx="3962692" cy="12950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sailing</a:t>
              </a:r>
              <a:endParaRPr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3"/>
          <p:cNvGrpSpPr/>
          <p:nvPr/>
        </p:nvGrpSpPr>
        <p:grpSpPr>
          <a:xfrm>
            <a:off x="9037891" y="1378825"/>
            <a:ext cx="3134787" cy="757734"/>
            <a:chOff x="125177" y="3429000"/>
            <a:chExt cx="4015894" cy="1875567"/>
          </a:xfrm>
        </p:grpSpPr>
        <p:sp>
          <p:nvSpPr>
            <p:cNvPr id="119" name="Google Shape;119;p3"/>
            <p:cNvSpPr/>
            <p:nvPr/>
          </p:nvSpPr>
          <p:spPr>
            <a:xfrm>
              <a:off x="125177" y="3429000"/>
              <a:ext cx="3962692" cy="1875567"/>
            </a:xfrm>
            <a:prstGeom prst="wedgeEllipseCallout">
              <a:avLst>
                <a:gd name="adj1" fmla="val -47577"/>
                <a:gd name="adj2" fmla="val 41042"/>
              </a:avLst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178379" y="3755253"/>
              <a:ext cx="3962692" cy="12950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windsurfing</a:t>
              </a:r>
              <a:endParaRPr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3"/>
          <p:cNvSpPr txBox="1"/>
          <p:nvPr/>
        </p:nvSpPr>
        <p:spPr>
          <a:xfrm>
            <a:off x="2758873" y="5931476"/>
            <a:ext cx="657558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 says one of these verbs.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:” go”, “play”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students tell the noun/ noun phrase that should follow it.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:” fishing”, “sailing”, “chess”,….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76009" y="180296"/>
            <a:ext cx="1113532" cy="1113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0"/>
          <p:cNvSpPr/>
          <p:nvPr/>
        </p:nvSpPr>
        <p:spPr>
          <a:xfrm>
            <a:off x="537442" y="1490122"/>
            <a:ext cx="6452559" cy="2078640"/>
          </a:xfrm>
          <a:prstGeom prst="wedgeRoundRectCallout">
            <a:avLst>
              <a:gd name="adj1" fmla="val -37217"/>
              <a:gd name="adj2" fmla="val 72504"/>
              <a:gd name="adj3" fmla="val 16667"/>
            </a:avLst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30"/>
          <p:cNvSpPr txBox="1"/>
          <p:nvPr/>
        </p:nvSpPr>
        <p:spPr>
          <a:xfrm>
            <a:off x="125176" y="11386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/>
          </a:p>
        </p:txBody>
      </p:sp>
      <p:sp>
        <p:nvSpPr>
          <p:cNvPr id="592" name="Google Shape;592;p30"/>
          <p:cNvSpPr txBox="1"/>
          <p:nvPr/>
        </p:nvSpPr>
        <p:spPr>
          <a:xfrm>
            <a:off x="1767065" y="6091671"/>
            <a:ext cx="89956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Invite some students to present in front of the class. Give points if they give a good presentation.</a:t>
            </a:r>
            <a:endParaRPr/>
          </a:p>
        </p:txBody>
      </p:sp>
      <p:sp>
        <p:nvSpPr>
          <p:cNvPr id="593" name="Google Shape;593;p30"/>
          <p:cNvSpPr txBox="1"/>
          <p:nvPr/>
        </p:nvSpPr>
        <p:spPr>
          <a:xfrm>
            <a:off x="125176" y="752893"/>
            <a:ext cx="24593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88438"/>
                </a:solidFill>
                <a:latin typeface="Carter One"/>
                <a:ea typeface="Carter One"/>
                <a:cs typeface="Carter One"/>
                <a:sym typeface="Carter One"/>
              </a:rPr>
              <a:t>EXAMPLE</a:t>
            </a:r>
            <a:endParaRPr sz="4000" b="1">
              <a:solidFill>
                <a:srgbClr val="F88438"/>
              </a:solidFill>
              <a:latin typeface="Carter One"/>
              <a:ea typeface="Carter One"/>
              <a:cs typeface="Carter One"/>
              <a:sym typeface="Carter One"/>
            </a:endParaRPr>
          </a:p>
        </p:txBody>
      </p:sp>
      <p:pic>
        <p:nvPicPr>
          <p:cNvPr id="594" name="Google Shape;594;p30"/>
          <p:cNvPicPr preferRelativeResize="0"/>
          <p:nvPr/>
        </p:nvPicPr>
        <p:blipFill rotWithShape="1">
          <a:blip r:embed="rId3">
            <a:alphaModFix/>
          </a:blip>
          <a:srcRect l="27814" r="28419" b="46489"/>
          <a:stretch/>
        </p:blipFill>
        <p:spPr>
          <a:xfrm>
            <a:off x="0" y="3842017"/>
            <a:ext cx="2191873" cy="1887281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30"/>
          <p:cNvSpPr/>
          <p:nvPr/>
        </p:nvSpPr>
        <p:spPr>
          <a:xfrm>
            <a:off x="7315200" y="1122387"/>
            <a:ext cx="4543148" cy="431586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F88438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30"/>
          <p:cNvSpPr txBox="1"/>
          <p:nvPr/>
        </p:nvSpPr>
        <p:spPr>
          <a:xfrm>
            <a:off x="714044" y="1491821"/>
            <a:ext cx="6753556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My close friend is 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She/He likes 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….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in her/his free time.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She/He 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….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….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She/He </a:t>
            </a:r>
            <a:r>
              <a:rPr lang="en-US" sz="3200" b="1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does it 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with her/his </a:t>
            </a:r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….</a:t>
            </a:r>
            <a:endParaRPr dirty="0"/>
          </a:p>
        </p:txBody>
      </p:sp>
      <p:sp>
        <p:nvSpPr>
          <p:cNvPr id="597" name="Google Shape;597;p30"/>
          <p:cNvSpPr txBox="1"/>
          <p:nvPr/>
        </p:nvSpPr>
        <p:spPr>
          <a:xfrm>
            <a:off x="7493980" y="1295161"/>
            <a:ext cx="4543148" cy="40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Name: </a:t>
            </a:r>
            <a:r>
              <a:rPr lang="en-U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Lan, Hoa, Kien,….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Hobbies: </a:t>
            </a:r>
            <a:r>
              <a:rPr lang="en-U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going fishing, going sailing, playing chess,….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Frequency: </a:t>
            </a:r>
            <a:r>
              <a:rPr lang="en-U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often, always, sometimes, never,…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 it with: </a:t>
            </a:r>
            <a:r>
              <a:rPr lang="en-US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family, dad, mum,…</a:t>
            </a:r>
            <a:endParaRPr/>
          </a:p>
        </p:txBody>
      </p:sp>
      <p:pic>
        <p:nvPicPr>
          <p:cNvPr id="598" name="Google Shape;59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24400" y="109817"/>
            <a:ext cx="905174" cy="90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1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/>
          </a:p>
        </p:txBody>
      </p:sp>
      <p:sp>
        <p:nvSpPr>
          <p:cNvPr id="604" name="Google Shape;604;p31"/>
          <p:cNvSpPr/>
          <p:nvPr/>
        </p:nvSpPr>
        <p:spPr>
          <a:xfrm>
            <a:off x="1989104" y="2730500"/>
            <a:ext cx="8061563" cy="2657707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5" name="Google Shape;605;p31"/>
          <p:cNvPicPr preferRelativeResize="0"/>
          <p:nvPr/>
        </p:nvPicPr>
        <p:blipFill rotWithShape="1">
          <a:blip r:embed="rId3">
            <a:alphaModFix/>
          </a:blip>
          <a:srcRect l="12071" r="12396"/>
          <a:stretch/>
        </p:blipFill>
        <p:spPr>
          <a:xfrm>
            <a:off x="9716231" y="1469793"/>
            <a:ext cx="1181120" cy="1101175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31"/>
          <p:cNvSpPr txBox="1"/>
          <p:nvPr/>
        </p:nvSpPr>
        <p:spPr>
          <a:xfrm>
            <a:off x="2381945" y="4079976"/>
            <a:ext cx="73342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-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exercises in the Activity Book (page 27).</a:t>
            </a:r>
            <a:endParaRPr dirty="0"/>
          </a:p>
        </p:txBody>
      </p:sp>
      <p:sp>
        <p:nvSpPr>
          <p:cNvPr id="607" name="Google Shape;607;p31"/>
          <p:cNvSpPr txBox="1"/>
          <p:nvPr/>
        </p:nvSpPr>
        <p:spPr>
          <a:xfrm>
            <a:off x="2353216" y="6253287"/>
            <a:ext cx="76065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-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Check answers in the Teacher’s book (page 62) or Active Teach.</a:t>
            </a:r>
            <a:endParaRPr dirty="0"/>
          </a:p>
        </p:txBody>
      </p:sp>
      <p:sp>
        <p:nvSpPr>
          <p:cNvPr id="608" name="Google Shape;608;p31"/>
          <p:cNvSpPr txBox="1"/>
          <p:nvPr/>
        </p:nvSpPr>
        <p:spPr>
          <a:xfrm>
            <a:off x="3129965" y="3385826"/>
            <a:ext cx="60530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-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Review vocabulary in Lesson 1.</a:t>
            </a:r>
            <a:endParaRPr/>
          </a:p>
        </p:txBody>
      </p:sp>
      <p:pic>
        <p:nvPicPr>
          <p:cNvPr id="609" name="Google Shape;60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43342" y="1175286"/>
            <a:ext cx="7226300" cy="17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24400" y="123069"/>
            <a:ext cx="905174" cy="90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2"/>
          <p:cNvSpPr/>
          <p:nvPr/>
        </p:nvSpPr>
        <p:spPr>
          <a:xfrm>
            <a:off x="6315075" y="1598537"/>
            <a:ext cx="4029075" cy="3660926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32"/>
          <p:cNvSpPr txBox="1"/>
          <p:nvPr/>
        </p:nvSpPr>
        <p:spPr>
          <a:xfrm>
            <a:off x="6609286" y="2794815"/>
            <a:ext cx="3427165" cy="830956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review and spell words related to hobbies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32"/>
          <p:cNvSpPr txBox="1"/>
          <p:nvPr/>
        </p:nvSpPr>
        <p:spPr>
          <a:xfrm>
            <a:off x="6631769" y="3757072"/>
            <a:ext cx="3404682" cy="461665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PB p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.34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32"/>
          <p:cNvSpPr txBox="1"/>
          <p:nvPr/>
        </p:nvSpPr>
        <p:spPr>
          <a:xfrm>
            <a:off x="6631769" y="4360384"/>
            <a:ext cx="3381497" cy="461665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AB p.27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32"/>
          <p:cNvSpPr txBox="1"/>
          <p:nvPr/>
        </p:nvSpPr>
        <p:spPr>
          <a:xfrm>
            <a:off x="6578962" y="1785334"/>
            <a:ext cx="33822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UNIT 3</a:t>
            </a: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Lesson 2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32"/>
          <p:cNvSpPr txBox="1"/>
          <p:nvPr/>
        </p:nvSpPr>
        <p:spPr>
          <a:xfrm>
            <a:off x="7224184" y="2262368"/>
            <a:ext cx="276523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We’ve learned…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1" name="Google Shape;62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6263" y="647710"/>
            <a:ext cx="3667637" cy="5125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24400" y="83313"/>
            <a:ext cx="905174" cy="90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 ACTIVITY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2960848" y="726111"/>
            <a:ext cx="63969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F88438"/>
                </a:solidFill>
                <a:latin typeface="Carter One"/>
                <a:ea typeface="Carter One"/>
                <a:cs typeface="Carter One"/>
                <a:sym typeface="Carter One"/>
              </a:rPr>
              <a:t>Activity: VERBS AND NOUN</a:t>
            </a:r>
            <a:endParaRPr sz="3600" dirty="0">
              <a:solidFill>
                <a:srgbClr val="F88438"/>
              </a:solidFill>
              <a:latin typeface="Carter One"/>
              <a:ea typeface="Carter One"/>
              <a:cs typeface="Carter One"/>
              <a:sym typeface="Carter One"/>
            </a:endParaRPr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3">
            <a:alphaModFix/>
          </a:blip>
          <a:srcRect l="31971" t="2930" r="32991"/>
          <a:stretch/>
        </p:blipFill>
        <p:spPr>
          <a:xfrm>
            <a:off x="626054" y="1717848"/>
            <a:ext cx="2132819" cy="4160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/>
          <p:cNvPicPr preferRelativeResize="0"/>
          <p:nvPr/>
        </p:nvPicPr>
        <p:blipFill rotWithShape="1">
          <a:blip r:embed="rId4">
            <a:alphaModFix/>
          </a:blip>
          <a:srcRect l="28481" r="31915"/>
          <a:stretch/>
        </p:blipFill>
        <p:spPr>
          <a:xfrm>
            <a:off x="5722855" y="1981422"/>
            <a:ext cx="928325" cy="1656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/>
          <p:cNvPicPr preferRelativeResize="0"/>
          <p:nvPr/>
        </p:nvPicPr>
        <p:blipFill rotWithShape="1">
          <a:blip r:embed="rId5">
            <a:alphaModFix/>
          </a:blip>
          <a:srcRect l="28481" r="31915"/>
          <a:stretch/>
        </p:blipFill>
        <p:spPr>
          <a:xfrm>
            <a:off x="8404311" y="1817023"/>
            <a:ext cx="928325" cy="1656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6">
            <a:alphaModFix/>
          </a:blip>
          <a:srcRect l="28702" t="3322" r="31842" b="2695"/>
          <a:stretch/>
        </p:blipFill>
        <p:spPr>
          <a:xfrm>
            <a:off x="6302575" y="3936485"/>
            <a:ext cx="928326" cy="15626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" name="Google Shape;133;p4"/>
          <p:cNvGrpSpPr/>
          <p:nvPr/>
        </p:nvGrpSpPr>
        <p:grpSpPr>
          <a:xfrm>
            <a:off x="2606481" y="1427124"/>
            <a:ext cx="1808097" cy="779798"/>
            <a:chOff x="125177" y="3429000"/>
            <a:chExt cx="3996229" cy="1875567"/>
          </a:xfrm>
        </p:grpSpPr>
        <p:sp>
          <p:nvSpPr>
            <p:cNvPr id="134" name="Google Shape;134;p4"/>
            <p:cNvSpPr/>
            <p:nvPr/>
          </p:nvSpPr>
          <p:spPr>
            <a:xfrm>
              <a:off x="125177" y="3429000"/>
              <a:ext cx="3962692" cy="1875567"/>
            </a:xfrm>
            <a:prstGeom prst="wedgeEllipseCallout">
              <a:avLst>
                <a:gd name="adj1" fmla="val -74725"/>
                <a:gd name="adj2" fmla="val 38317"/>
              </a:avLst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 txBox="1"/>
            <p:nvPr/>
          </p:nvSpPr>
          <p:spPr>
            <a:xfrm>
              <a:off x="158715" y="3747359"/>
              <a:ext cx="3962691" cy="1258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play </a:t>
              </a:r>
              <a:r>
                <a:rPr lang="en-US" sz="2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…</a:t>
              </a:r>
              <a:endParaRPr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4"/>
          <p:cNvGrpSpPr/>
          <p:nvPr/>
        </p:nvGrpSpPr>
        <p:grpSpPr>
          <a:xfrm>
            <a:off x="6293114" y="1393375"/>
            <a:ext cx="1916315" cy="757734"/>
            <a:chOff x="36147" y="3429000"/>
            <a:chExt cx="4051722" cy="1875567"/>
          </a:xfrm>
        </p:grpSpPr>
        <p:sp>
          <p:nvSpPr>
            <p:cNvPr id="137" name="Google Shape;137;p4"/>
            <p:cNvSpPr/>
            <p:nvPr/>
          </p:nvSpPr>
          <p:spPr>
            <a:xfrm>
              <a:off x="125177" y="3429000"/>
              <a:ext cx="3962692" cy="1875567"/>
            </a:xfrm>
            <a:prstGeom prst="wedgeEllipseCallout">
              <a:avLst>
                <a:gd name="adj1" fmla="val -46098"/>
                <a:gd name="adj2" fmla="val 52013"/>
              </a:avLst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 txBox="1"/>
            <p:nvPr/>
          </p:nvSpPr>
          <p:spPr>
            <a:xfrm>
              <a:off x="36147" y="3711345"/>
              <a:ext cx="3962692" cy="12950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chess</a:t>
              </a:r>
              <a:endParaRPr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4"/>
          <p:cNvGrpSpPr/>
          <p:nvPr/>
        </p:nvGrpSpPr>
        <p:grpSpPr>
          <a:xfrm>
            <a:off x="6880502" y="3374340"/>
            <a:ext cx="2734660" cy="1082725"/>
            <a:chOff x="125177" y="3429000"/>
            <a:chExt cx="3996230" cy="2679995"/>
          </a:xfrm>
        </p:grpSpPr>
        <p:sp>
          <p:nvSpPr>
            <p:cNvPr id="140" name="Google Shape;140;p4"/>
            <p:cNvSpPr/>
            <p:nvPr/>
          </p:nvSpPr>
          <p:spPr>
            <a:xfrm>
              <a:off x="125177" y="3429000"/>
              <a:ext cx="3962692" cy="1875567"/>
            </a:xfrm>
            <a:prstGeom prst="wedgeEllipseCallout">
              <a:avLst>
                <a:gd name="adj1" fmla="val -47577"/>
                <a:gd name="adj2" fmla="val 41042"/>
              </a:avLst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 txBox="1"/>
            <p:nvPr/>
          </p:nvSpPr>
          <p:spPr>
            <a:xfrm>
              <a:off x="158715" y="3747359"/>
              <a:ext cx="3962692" cy="2361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board games</a:t>
              </a:r>
              <a:endParaRPr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p4"/>
          <p:cNvGrpSpPr/>
          <p:nvPr/>
        </p:nvGrpSpPr>
        <p:grpSpPr>
          <a:xfrm>
            <a:off x="9037891" y="1378825"/>
            <a:ext cx="3119437" cy="1082725"/>
            <a:chOff x="125177" y="3429000"/>
            <a:chExt cx="3996230" cy="2679995"/>
          </a:xfrm>
        </p:grpSpPr>
        <p:sp>
          <p:nvSpPr>
            <p:cNvPr id="143" name="Google Shape;143;p4"/>
            <p:cNvSpPr/>
            <p:nvPr/>
          </p:nvSpPr>
          <p:spPr>
            <a:xfrm>
              <a:off x="125177" y="3429000"/>
              <a:ext cx="3962692" cy="1875567"/>
            </a:xfrm>
            <a:prstGeom prst="wedgeEllipseCallout">
              <a:avLst>
                <a:gd name="adj1" fmla="val -47577"/>
                <a:gd name="adj2" fmla="val 41042"/>
              </a:avLst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 txBox="1"/>
            <p:nvPr/>
          </p:nvSpPr>
          <p:spPr>
            <a:xfrm>
              <a:off x="158715" y="3747359"/>
              <a:ext cx="3962692" cy="23616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computer games</a:t>
              </a:r>
              <a:endParaRPr sz="2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4"/>
          <p:cNvSpPr txBox="1"/>
          <p:nvPr/>
        </p:nvSpPr>
        <p:spPr>
          <a:xfrm>
            <a:off x="2758873" y="5931476"/>
            <a:ext cx="657558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Teacher says one of these verbs.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:” go”, “play”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students tell the noun/ noun phrase that should follow it. </a:t>
            </a:r>
            <a:r>
              <a:rPr lang="en-US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:” fishing”, “sailing”, “chess”,….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876009" y="180296"/>
            <a:ext cx="1113532" cy="1113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"/>
          <p:cNvSpPr txBox="1"/>
          <p:nvPr/>
        </p:nvSpPr>
        <p:spPr>
          <a:xfrm>
            <a:off x="193734" y="18494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–  Practice</a:t>
            </a:r>
            <a:endParaRPr/>
          </a:p>
        </p:txBody>
      </p:sp>
      <p:sp>
        <p:nvSpPr>
          <p:cNvPr id="152" name="Google Shape;152;p5"/>
          <p:cNvSpPr/>
          <p:nvPr/>
        </p:nvSpPr>
        <p:spPr>
          <a:xfrm>
            <a:off x="1856905" y="1916113"/>
            <a:ext cx="8478190" cy="2965305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1875812" y="2253975"/>
            <a:ext cx="8420076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-"/>
            </a:pPr>
            <a:r>
              <a:rPr lang="en-US" sz="2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Put students in groups of 3 or 4. Each group takes out a mini-board. 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-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Teacher w</a:t>
            </a:r>
            <a:r>
              <a:rPr lang="en-US" sz="2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rite on the board in a vertical column with blanks except the first letter of phrases. 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-"/>
            </a:pPr>
            <a:r>
              <a:rPr lang="en-US" sz="2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Students look at and write the missing letters. 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-"/>
            </a:pPr>
            <a:r>
              <a:rPr lang="en-US" sz="2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After finishing, students raise their boards to check the answers, then read the words out loud. 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Calibri"/>
              <a:buChar char="-"/>
            </a:pPr>
            <a:r>
              <a:rPr lang="en-US" sz="2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3 first 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group</a:t>
            </a:r>
            <a:r>
              <a:rPr lang="en-US" sz="2200" b="0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 with the correct answer receive 2  points.</a:t>
            </a:r>
            <a:endParaRPr dirty="0"/>
          </a:p>
        </p:txBody>
      </p:sp>
      <p:sp>
        <p:nvSpPr>
          <p:cNvPr id="154" name="Google Shape;154;p5"/>
          <p:cNvSpPr txBox="1"/>
          <p:nvPr/>
        </p:nvSpPr>
        <p:spPr>
          <a:xfrm>
            <a:off x="2775321" y="1162635"/>
            <a:ext cx="73709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88438"/>
                </a:solidFill>
                <a:latin typeface="Carter One"/>
                <a:ea typeface="Carter One"/>
                <a:cs typeface="Carter One"/>
                <a:sym typeface="Carter One"/>
              </a:rPr>
              <a:t>Activity: FIND THE LETTERS </a:t>
            </a:r>
            <a:endParaRPr sz="4000">
              <a:solidFill>
                <a:srgbClr val="F88438"/>
              </a:solidFill>
              <a:latin typeface="Carter One"/>
              <a:ea typeface="Carter One"/>
              <a:cs typeface="Carter One"/>
              <a:sym typeface="Carter One"/>
            </a:endParaRPr>
          </a:p>
        </p:txBody>
      </p:sp>
      <p:pic>
        <p:nvPicPr>
          <p:cNvPr id="155" name="Google Shape;155;p5"/>
          <p:cNvPicPr preferRelativeResize="0"/>
          <p:nvPr/>
        </p:nvPicPr>
        <p:blipFill rotWithShape="1">
          <a:blip r:embed="rId3">
            <a:alphaModFix/>
          </a:blip>
          <a:srcRect l="12071" r="12396"/>
          <a:stretch/>
        </p:blipFill>
        <p:spPr>
          <a:xfrm>
            <a:off x="9760371" y="1174035"/>
            <a:ext cx="1181120" cy="110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76009" y="180296"/>
            <a:ext cx="1113532" cy="1113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/>
          <p:nvPr/>
        </p:nvSpPr>
        <p:spPr>
          <a:xfrm>
            <a:off x="2172298" y="1460723"/>
            <a:ext cx="935879" cy="807469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4907626" y="1452388"/>
            <a:ext cx="935879" cy="807469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5843505" y="1452388"/>
            <a:ext cx="975408" cy="807469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6828384" y="1457275"/>
            <a:ext cx="935879" cy="802582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6"/>
          <p:cNvSpPr/>
          <p:nvPr/>
        </p:nvSpPr>
        <p:spPr>
          <a:xfrm>
            <a:off x="9639853" y="1457275"/>
            <a:ext cx="935879" cy="802582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6"/>
          <p:cNvSpPr/>
          <p:nvPr/>
        </p:nvSpPr>
        <p:spPr>
          <a:xfrm>
            <a:off x="8705497" y="1457275"/>
            <a:ext cx="935879" cy="802582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205046" y="186336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–  Practice</a:t>
            </a:r>
            <a:endParaRPr dirty="0"/>
          </a:p>
        </p:txBody>
      </p:sp>
      <p:sp>
        <p:nvSpPr>
          <p:cNvPr id="168" name="Google Shape;168;p6"/>
          <p:cNvSpPr/>
          <p:nvPr/>
        </p:nvSpPr>
        <p:spPr>
          <a:xfrm>
            <a:off x="1241477" y="1465609"/>
            <a:ext cx="938310" cy="814367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5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6"/>
          <p:cNvSpPr/>
          <p:nvPr/>
        </p:nvSpPr>
        <p:spPr>
          <a:xfrm>
            <a:off x="2177430" y="1465609"/>
            <a:ext cx="938310" cy="814367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5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6"/>
          <p:cNvSpPr/>
          <p:nvPr/>
        </p:nvSpPr>
        <p:spPr>
          <a:xfrm>
            <a:off x="3969316" y="1465609"/>
            <a:ext cx="938310" cy="814367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5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6"/>
          <p:cNvSpPr/>
          <p:nvPr/>
        </p:nvSpPr>
        <p:spPr>
          <a:xfrm>
            <a:off x="4910549" y="1469063"/>
            <a:ext cx="938487" cy="814367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sz="5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5836965" y="1477487"/>
            <a:ext cx="968800" cy="814367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54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6812906" y="1469062"/>
            <a:ext cx="935879" cy="814367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 sz="54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9628949" y="1465606"/>
            <a:ext cx="938311" cy="814367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54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8670055" y="1473354"/>
            <a:ext cx="963598" cy="814367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sz="5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6"/>
          <p:cNvSpPr/>
          <p:nvPr/>
        </p:nvSpPr>
        <p:spPr>
          <a:xfrm>
            <a:off x="7763502" y="1452387"/>
            <a:ext cx="935879" cy="807469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7747417" y="1472598"/>
            <a:ext cx="956897" cy="814367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sz="5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4956" y="2616995"/>
            <a:ext cx="3255704" cy="302574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6"/>
          <p:cNvSpPr txBox="1"/>
          <p:nvPr/>
        </p:nvSpPr>
        <p:spPr>
          <a:xfrm>
            <a:off x="2744667" y="6167448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Students read the words out loud.</a:t>
            </a:r>
            <a:endParaRPr/>
          </a:p>
        </p:txBody>
      </p:sp>
      <p:pic>
        <p:nvPicPr>
          <p:cNvPr id="180" name="Google Shape;18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76009" y="180296"/>
            <a:ext cx="1113532" cy="1113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/>
          <p:nvPr/>
        </p:nvSpPr>
        <p:spPr>
          <a:xfrm>
            <a:off x="2172298" y="1460723"/>
            <a:ext cx="935879" cy="807469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4907626" y="1452388"/>
            <a:ext cx="935879" cy="807469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7"/>
          <p:cNvSpPr/>
          <p:nvPr/>
        </p:nvSpPr>
        <p:spPr>
          <a:xfrm>
            <a:off x="5843505" y="1452388"/>
            <a:ext cx="975408" cy="807469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7"/>
          <p:cNvSpPr/>
          <p:nvPr/>
        </p:nvSpPr>
        <p:spPr>
          <a:xfrm>
            <a:off x="6828384" y="1457275"/>
            <a:ext cx="935879" cy="802582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9639853" y="1457275"/>
            <a:ext cx="935879" cy="802582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8705497" y="1457275"/>
            <a:ext cx="935879" cy="802582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7"/>
          <p:cNvSpPr txBox="1"/>
          <p:nvPr/>
        </p:nvSpPr>
        <p:spPr>
          <a:xfrm>
            <a:off x="205046" y="134085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–  Practice</a:t>
            </a:r>
            <a:endParaRPr dirty="0"/>
          </a:p>
        </p:txBody>
      </p:sp>
      <p:sp>
        <p:nvSpPr>
          <p:cNvPr id="192" name="Google Shape;192;p7"/>
          <p:cNvSpPr/>
          <p:nvPr/>
        </p:nvSpPr>
        <p:spPr>
          <a:xfrm>
            <a:off x="1241477" y="1465609"/>
            <a:ext cx="938310" cy="814367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5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7"/>
          <p:cNvSpPr/>
          <p:nvPr/>
        </p:nvSpPr>
        <p:spPr>
          <a:xfrm>
            <a:off x="2177430" y="1465609"/>
            <a:ext cx="938310" cy="814367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5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3969316" y="1465609"/>
            <a:ext cx="938310" cy="814367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5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7"/>
          <p:cNvSpPr/>
          <p:nvPr/>
        </p:nvSpPr>
        <p:spPr>
          <a:xfrm>
            <a:off x="4910549" y="1469063"/>
            <a:ext cx="938487" cy="814367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54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5836965" y="1465612"/>
            <a:ext cx="968800" cy="814367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5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6824781" y="1469062"/>
            <a:ext cx="935879" cy="814367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sz="5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9628949" y="1465606"/>
            <a:ext cx="938311" cy="814367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5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"/>
          <p:cNvSpPr/>
          <p:nvPr/>
        </p:nvSpPr>
        <p:spPr>
          <a:xfrm>
            <a:off x="8670055" y="1473354"/>
            <a:ext cx="963598" cy="814367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sz="5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7"/>
          <p:cNvSpPr/>
          <p:nvPr/>
        </p:nvSpPr>
        <p:spPr>
          <a:xfrm>
            <a:off x="7763502" y="1452387"/>
            <a:ext cx="935879" cy="807469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7"/>
          <p:cNvSpPr/>
          <p:nvPr/>
        </p:nvSpPr>
        <p:spPr>
          <a:xfrm>
            <a:off x="7747417" y="1472598"/>
            <a:ext cx="956897" cy="814367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sz="5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405" y="2467981"/>
            <a:ext cx="2644315" cy="312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7"/>
          <p:cNvSpPr txBox="1"/>
          <p:nvPr/>
        </p:nvSpPr>
        <p:spPr>
          <a:xfrm>
            <a:off x="2744667" y="6167448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Students read the words out loud.</a:t>
            </a:r>
            <a:endParaRPr/>
          </a:p>
        </p:txBody>
      </p:sp>
      <p:pic>
        <p:nvPicPr>
          <p:cNvPr id="204" name="Google Shape;20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76009" y="180296"/>
            <a:ext cx="1113532" cy="1113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"/>
          <p:cNvSpPr/>
          <p:nvPr/>
        </p:nvSpPr>
        <p:spPr>
          <a:xfrm>
            <a:off x="10286288" y="1231892"/>
            <a:ext cx="747116" cy="693044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8"/>
          <p:cNvSpPr/>
          <p:nvPr/>
        </p:nvSpPr>
        <p:spPr>
          <a:xfrm>
            <a:off x="9538460" y="1231892"/>
            <a:ext cx="747116" cy="693044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8775392" y="1231892"/>
            <a:ext cx="747116" cy="693044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8"/>
          <p:cNvSpPr/>
          <p:nvPr/>
        </p:nvSpPr>
        <p:spPr>
          <a:xfrm>
            <a:off x="8012324" y="1231892"/>
            <a:ext cx="747116" cy="693044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8"/>
          <p:cNvSpPr/>
          <p:nvPr/>
        </p:nvSpPr>
        <p:spPr>
          <a:xfrm>
            <a:off x="7249256" y="1225041"/>
            <a:ext cx="747116" cy="693044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8"/>
          <p:cNvSpPr/>
          <p:nvPr/>
        </p:nvSpPr>
        <p:spPr>
          <a:xfrm>
            <a:off x="6499108" y="1231892"/>
            <a:ext cx="747116" cy="693044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8"/>
          <p:cNvSpPr/>
          <p:nvPr/>
        </p:nvSpPr>
        <p:spPr>
          <a:xfrm>
            <a:off x="5736040" y="1231892"/>
            <a:ext cx="747116" cy="693044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8"/>
          <p:cNvSpPr/>
          <p:nvPr/>
        </p:nvSpPr>
        <p:spPr>
          <a:xfrm>
            <a:off x="4972972" y="1231892"/>
            <a:ext cx="747116" cy="693044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8"/>
          <p:cNvSpPr/>
          <p:nvPr/>
        </p:nvSpPr>
        <p:spPr>
          <a:xfrm>
            <a:off x="4225856" y="1231892"/>
            <a:ext cx="747116" cy="693044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3478740" y="1231892"/>
            <a:ext cx="747116" cy="693044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1143356" y="1216940"/>
            <a:ext cx="747116" cy="693044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205046" y="160210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–  Practice</a:t>
            </a:r>
            <a:endParaRPr/>
          </a:p>
        </p:txBody>
      </p:sp>
      <p:sp>
        <p:nvSpPr>
          <p:cNvPr id="221" name="Google Shape;221;p8"/>
          <p:cNvSpPr/>
          <p:nvPr/>
        </p:nvSpPr>
        <p:spPr>
          <a:xfrm>
            <a:off x="395528" y="1214680"/>
            <a:ext cx="747116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4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8"/>
          <p:cNvSpPr/>
          <p:nvPr/>
        </p:nvSpPr>
        <p:spPr>
          <a:xfrm>
            <a:off x="1143000" y="1216115"/>
            <a:ext cx="747116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4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8"/>
          <p:cNvSpPr/>
          <p:nvPr/>
        </p:nvSpPr>
        <p:spPr>
          <a:xfrm>
            <a:off x="2730912" y="1219480"/>
            <a:ext cx="747116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4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8"/>
          <p:cNvSpPr/>
          <p:nvPr/>
        </p:nvSpPr>
        <p:spPr>
          <a:xfrm>
            <a:off x="3478028" y="1221924"/>
            <a:ext cx="747257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4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8"/>
          <p:cNvSpPr/>
          <p:nvPr/>
        </p:nvSpPr>
        <p:spPr>
          <a:xfrm>
            <a:off x="4230418" y="1213502"/>
            <a:ext cx="771393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sz="4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8"/>
          <p:cNvSpPr/>
          <p:nvPr/>
        </p:nvSpPr>
        <p:spPr>
          <a:xfrm>
            <a:off x="5009281" y="1217003"/>
            <a:ext cx="745180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4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8"/>
          <p:cNvSpPr/>
          <p:nvPr/>
        </p:nvSpPr>
        <p:spPr>
          <a:xfrm>
            <a:off x="7294419" y="1218476"/>
            <a:ext cx="747117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 sz="4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8"/>
          <p:cNvSpPr/>
          <p:nvPr/>
        </p:nvSpPr>
        <p:spPr>
          <a:xfrm>
            <a:off x="6526642" y="1218476"/>
            <a:ext cx="767251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endParaRPr sz="4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8"/>
          <p:cNvSpPr/>
          <p:nvPr/>
        </p:nvSpPr>
        <p:spPr>
          <a:xfrm>
            <a:off x="5769701" y="1230263"/>
            <a:ext cx="761916" cy="701917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4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8"/>
          <p:cNvSpPr/>
          <p:nvPr/>
        </p:nvSpPr>
        <p:spPr>
          <a:xfrm>
            <a:off x="8022236" y="1218476"/>
            <a:ext cx="747117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4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8"/>
          <p:cNvSpPr/>
          <p:nvPr/>
        </p:nvSpPr>
        <p:spPr>
          <a:xfrm>
            <a:off x="8769353" y="1218388"/>
            <a:ext cx="747117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sz="4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8"/>
          <p:cNvSpPr/>
          <p:nvPr/>
        </p:nvSpPr>
        <p:spPr>
          <a:xfrm>
            <a:off x="9516470" y="1221924"/>
            <a:ext cx="747117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sz="4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8"/>
          <p:cNvSpPr/>
          <p:nvPr/>
        </p:nvSpPr>
        <p:spPr>
          <a:xfrm>
            <a:off x="10271002" y="1221924"/>
            <a:ext cx="747117" cy="710256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48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5285" y="2332990"/>
            <a:ext cx="3669041" cy="304673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8"/>
          <p:cNvSpPr txBox="1"/>
          <p:nvPr/>
        </p:nvSpPr>
        <p:spPr>
          <a:xfrm>
            <a:off x="2744667" y="6167448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Students read the words out loud.</a:t>
            </a:r>
            <a:endParaRPr/>
          </a:p>
        </p:txBody>
      </p:sp>
      <p:pic>
        <p:nvPicPr>
          <p:cNvPr id="236" name="Google Shape;23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76009" y="180296"/>
            <a:ext cx="1113532" cy="1113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"/>
          <p:cNvSpPr/>
          <p:nvPr/>
        </p:nvSpPr>
        <p:spPr>
          <a:xfrm>
            <a:off x="9611373" y="1457266"/>
            <a:ext cx="935879" cy="807469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9"/>
          <p:cNvSpPr/>
          <p:nvPr/>
        </p:nvSpPr>
        <p:spPr>
          <a:xfrm>
            <a:off x="2172298" y="1460723"/>
            <a:ext cx="935879" cy="807469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9"/>
          <p:cNvSpPr/>
          <p:nvPr/>
        </p:nvSpPr>
        <p:spPr>
          <a:xfrm>
            <a:off x="6755497" y="1457267"/>
            <a:ext cx="935879" cy="807469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9"/>
          <p:cNvSpPr/>
          <p:nvPr/>
        </p:nvSpPr>
        <p:spPr>
          <a:xfrm>
            <a:off x="7691376" y="1457267"/>
            <a:ext cx="975408" cy="807469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9"/>
          <p:cNvSpPr/>
          <p:nvPr/>
        </p:nvSpPr>
        <p:spPr>
          <a:xfrm>
            <a:off x="8676255" y="1462154"/>
            <a:ext cx="935879" cy="802582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9"/>
          <p:cNvSpPr/>
          <p:nvPr/>
        </p:nvSpPr>
        <p:spPr>
          <a:xfrm>
            <a:off x="4016079" y="1457266"/>
            <a:ext cx="935879" cy="802582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9"/>
          <p:cNvSpPr/>
          <p:nvPr/>
        </p:nvSpPr>
        <p:spPr>
          <a:xfrm>
            <a:off x="3108177" y="1463166"/>
            <a:ext cx="935879" cy="802582"/>
          </a:xfrm>
          <a:prstGeom prst="rect">
            <a:avLst/>
          </a:prstGeom>
          <a:solidFill>
            <a:srgbClr val="F78437"/>
          </a:solidFill>
          <a:ln w="12700" cap="flat" cmpd="sng">
            <a:solidFill>
              <a:srgbClr val="787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9"/>
          <p:cNvSpPr txBox="1"/>
          <p:nvPr/>
        </p:nvSpPr>
        <p:spPr>
          <a:xfrm>
            <a:off x="205046" y="160210"/>
            <a:ext cx="10515600" cy="368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–  Practice</a:t>
            </a:r>
            <a:endParaRPr dirty="0"/>
          </a:p>
        </p:txBody>
      </p:sp>
      <p:sp>
        <p:nvSpPr>
          <p:cNvPr id="249" name="Google Shape;249;p9"/>
          <p:cNvSpPr/>
          <p:nvPr/>
        </p:nvSpPr>
        <p:spPr>
          <a:xfrm>
            <a:off x="1241477" y="1465609"/>
            <a:ext cx="938310" cy="814367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endParaRPr sz="5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9"/>
          <p:cNvSpPr/>
          <p:nvPr/>
        </p:nvSpPr>
        <p:spPr>
          <a:xfrm>
            <a:off x="6764204" y="1465610"/>
            <a:ext cx="938310" cy="814367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 sz="54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9"/>
          <p:cNvSpPr/>
          <p:nvPr/>
        </p:nvSpPr>
        <p:spPr>
          <a:xfrm>
            <a:off x="5817187" y="1458613"/>
            <a:ext cx="938310" cy="814367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54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3077592" y="1465609"/>
            <a:ext cx="938487" cy="814367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5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9"/>
          <p:cNvSpPr/>
          <p:nvPr/>
        </p:nvSpPr>
        <p:spPr>
          <a:xfrm>
            <a:off x="4023203" y="1465609"/>
            <a:ext cx="968800" cy="814367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sz="5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9"/>
          <p:cNvSpPr/>
          <p:nvPr/>
        </p:nvSpPr>
        <p:spPr>
          <a:xfrm>
            <a:off x="2147771" y="1464852"/>
            <a:ext cx="935879" cy="814367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endParaRPr sz="54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9"/>
          <p:cNvSpPr/>
          <p:nvPr/>
        </p:nvSpPr>
        <p:spPr>
          <a:xfrm>
            <a:off x="9618412" y="1470586"/>
            <a:ext cx="938311" cy="814367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5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9"/>
          <p:cNvSpPr/>
          <p:nvPr/>
        </p:nvSpPr>
        <p:spPr>
          <a:xfrm>
            <a:off x="8625552" y="1465609"/>
            <a:ext cx="1024117" cy="814367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5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9"/>
          <p:cNvSpPr/>
          <p:nvPr/>
        </p:nvSpPr>
        <p:spPr>
          <a:xfrm>
            <a:off x="7688137" y="1465610"/>
            <a:ext cx="956897" cy="814367"/>
          </a:xfrm>
          <a:custGeom>
            <a:avLst/>
            <a:gdLst/>
            <a:ahLst/>
            <a:cxnLst/>
            <a:rect l="l" t="t" r="r" b="b"/>
            <a:pathLst>
              <a:path w="573484" h="424736" extrusionOk="0">
                <a:moveTo>
                  <a:pt x="0" y="42474"/>
                </a:moveTo>
                <a:cubicBezTo>
                  <a:pt x="0" y="19016"/>
                  <a:pt x="19016" y="0"/>
                  <a:pt x="42474" y="0"/>
                </a:cubicBezTo>
                <a:lnTo>
                  <a:pt x="531010" y="0"/>
                </a:lnTo>
                <a:cubicBezTo>
                  <a:pt x="554468" y="0"/>
                  <a:pt x="573484" y="19016"/>
                  <a:pt x="573484" y="42474"/>
                </a:cubicBezTo>
                <a:lnTo>
                  <a:pt x="573484" y="382262"/>
                </a:lnTo>
                <a:cubicBezTo>
                  <a:pt x="573484" y="405720"/>
                  <a:pt x="554468" y="424736"/>
                  <a:pt x="531010" y="424736"/>
                </a:cubicBezTo>
                <a:lnTo>
                  <a:pt x="42474" y="424736"/>
                </a:lnTo>
                <a:cubicBezTo>
                  <a:pt x="19016" y="424736"/>
                  <a:pt x="0" y="405720"/>
                  <a:pt x="0" y="382262"/>
                </a:cubicBezTo>
                <a:lnTo>
                  <a:pt x="0" y="42474"/>
                </a:lnTo>
                <a:close/>
              </a:path>
            </a:pathLst>
          </a:custGeom>
          <a:solidFill>
            <a:srgbClr val="F88438"/>
          </a:solidFill>
          <a:ln>
            <a:noFill/>
          </a:ln>
        </p:spPr>
        <p:txBody>
          <a:bodyPr spcFirstLastPara="1" wrap="square" lIns="81000" tIns="81000" rIns="81000" bIns="81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5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5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1644" y="2423159"/>
            <a:ext cx="2731086" cy="318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9"/>
          <p:cNvSpPr txBox="1"/>
          <p:nvPr/>
        </p:nvSpPr>
        <p:spPr>
          <a:xfrm>
            <a:off x="2744667" y="6167448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Students read the words out loud.</a:t>
            </a:r>
            <a:endParaRPr/>
          </a:p>
        </p:txBody>
      </p:sp>
      <p:pic>
        <p:nvPicPr>
          <p:cNvPr id="260" name="Google Shape;26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76009" y="180296"/>
            <a:ext cx="1113532" cy="1113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1411</Words>
  <Application>Microsoft Macintosh PowerPoint</Application>
  <PresentationFormat>Widescreen</PresentationFormat>
  <Paragraphs>227</Paragraphs>
  <Slides>32</Slides>
  <Notes>32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Calibri</vt:lpstr>
      <vt:lpstr>Arial</vt:lpstr>
      <vt:lpstr>Carter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lenguyennhatha@outlook.com</cp:lastModifiedBy>
  <cp:revision>7</cp:revision>
  <dcterms:created xsi:type="dcterms:W3CDTF">2023-11-28T02:26:41Z</dcterms:created>
  <dcterms:modified xsi:type="dcterms:W3CDTF">2024-07-11T09:28:09Z</dcterms:modified>
</cp:coreProperties>
</file>