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  <p:sldMasterId id="2147483673" r:id="rId3"/>
  </p:sldMasterIdLst>
  <p:notesMasterIdLst>
    <p:notesMasterId r:id="rId42"/>
  </p:notesMasterIdLst>
  <p:sldIdLst>
    <p:sldId id="256" r:id="rId4"/>
    <p:sldId id="266" r:id="rId5"/>
    <p:sldId id="267" r:id="rId6"/>
    <p:sldId id="585" r:id="rId7"/>
    <p:sldId id="586" r:id="rId8"/>
    <p:sldId id="590" r:id="rId9"/>
    <p:sldId id="524" r:id="rId10"/>
    <p:sldId id="591" r:id="rId11"/>
    <p:sldId id="592" r:id="rId12"/>
    <p:sldId id="598" r:id="rId13"/>
    <p:sldId id="599" r:id="rId14"/>
    <p:sldId id="600" r:id="rId15"/>
    <p:sldId id="601" r:id="rId16"/>
    <p:sldId id="602" r:id="rId17"/>
    <p:sldId id="588" r:id="rId18"/>
    <p:sldId id="589" r:id="rId19"/>
    <p:sldId id="499" r:id="rId20"/>
    <p:sldId id="550" r:id="rId21"/>
    <p:sldId id="603" r:id="rId22"/>
    <p:sldId id="604" r:id="rId23"/>
    <p:sldId id="605" r:id="rId24"/>
    <p:sldId id="606" r:id="rId25"/>
    <p:sldId id="607" r:id="rId26"/>
    <p:sldId id="608" r:id="rId27"/>
    <p:sldId id="609" r:id="rId28"/>
    <p:sldId id="610" r:id="rId29"/>
    <p:sldId id="612" r:id="rId30"/>
    <p:sldId id="611" r:id="rId31"/>
    <p:sldId id="529" r:id="rId32"/>
    <p:sldId id="614" r:id="rId33"/>
    <p:sldId id="532" r:id="rId34"/>
    <p:sldId id="557" r:id="rId35"/>
    <p:sldId id="615" r:id="rId36"/>
    <p:sldId id="560" r:id="rId37"/>
    <p:sldId id="561" r:id="rId38"/>
    <p:sldId id="562" r:id="rId39"/>
    <p:sldId id="302" r:id="rId40"/>
    <p:sldId id="58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32" userDrawn="1">
          <p15:clr>
            <a:srgbClr val="A4A3A4"/>
          </p15:clr>
        </p15:guide>
        <p15:guide id="4" orient="horz" pos="3450" userDrawn="1">
          <p15:clr>
            <a:srgbClr val="A4A3A4"/>
          </p15:clr>
        </p15:guide>
        <p15:guide id="5" pos="381" userDrawn="1">
          <p15:clr>
            <a:srgbClr val="A4A3A4"/>
          </p15:clr>
        </p15:guide>
        <p15:guide id="6" orient="horz" pos="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8"/>
    <p:restoredTop sz="95118"/>
  </p:normalViewPr>
  <p:slideViewPr>
    <p:cSldViewPr snapToGrid="0" snapToObjects="1" showGuides="1">
      <p:cViewPr varScale="1">
        <p:scale>
          <a:sx n="54" d="100"/>
          <a:sy n="54" d="100"/>
        </p:scale>
        <p:origin x="224" y="1488"/>
      </p:cViewPr>
      <p:guideLst>
        <p:guide orient="horz" pos="2160"/>
        <p:guide pos="3840"/>
        <p:guide pos="3832"/>
        <p:guide orient="horz" pos="3450"/>
        <p:guide pos="381"/>
        <p:guide orient="horz" pos="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2024/7/11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2024/7/11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7.mp3"/><Relationship Id="rId16" Type="http://schemas.openxmlformats.org/officeDocument/2006/relationships/image" Target="../media/image34.png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2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24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152525" y="2171700"/>
            <a:ext cx="988694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3 – HOBBIES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5A – Vocabulary and Grammar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053" y="3842926"/>
            <a:ext cx="2424523" cy="24245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4119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425933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3275933" y="4853022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</a:p>
        </p:txBody>
      </p:sp>
      <p:sp>
        <p:nvSpPr>
          <p:cNvPr id="13" name="Freeform 7"/>
          <p:cNvSpPr/>
          <p:nvPr/>
        </p:nvSpPr>
        <p:spPr>
          <a:xfrm>
            <a:off x="4208968" y="485302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4" name="Freeform 7"/>
          <p:cNvSpPr/>
          <p:nvPr/>
        </p:nvSpPr>
        <p:spPr>
          <a:xfrm>
            <a:off x="5113016" y="485302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1749" y="3664310"/>
            <a:ext cx="28181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quietly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6035214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83" end="105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7335" y="3833495"/>
            <a:ext cx="1205865" cy="960120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7872904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5" name="Freeform 7"/>
          <p:cNvSpPr/>
          <p:nvPr/>
        </p:nvSpPr>
        <p:spPr>
          <a:xfrm>
            <a:off x="8797925" y="4853305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1" name="Rectangle 17"/>
          <p:cNvSpPr/>
          <p:nvPr/>
        </p:nvSpPr>
        <p:spPr>
          <a:xfrm>
            <a:off x="4060825" y="716280"/>
            <a:ext cx="4640580" cy="3037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Freeform 7"/>
          <p:cNvSpPr/>
          <p:nvPr/>
        </p:nvSpPr>
        <p:spPr>
          <a:xfrm>
            <a:off x="6948979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9"/>
          <a:srcRect b="17788"/>
          <a:stretch>
            <a:fillRect/>
          </a:stretch>
        </p:blipFill>
        <p:spPr>
          <a:xfrm>
            <a:off x="4838065" y="806450"/>
            <a:ext cx="3332480" cy="2855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065" y="806450"/>
            <a:ext cx="715645" cy="7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3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  <p:bldP spid="3" grpId="0" bldLvl="0" animBg="1"/>
      <p:bldP spid="5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4119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425933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2384393" y="4853022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3" name="Freeform 7"/>
          <p:cNvSpPr/>
          <p:nvPr/>
        </p:nvSpPr>
        <p:spPr>
          <a:xfrm>
            <a:off x="3317428" y="485302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4" name="Freeform 7"/>
          <p:cNvSpPr/>
          <p:nvPr/>
        </p:nvSpPr>
        <p:spPr>
          <a:xfrm>
            <a:off x="4221476" y="485302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3154" y="3654150"/>
            <a:ext cx="344233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carefully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5143674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31" end="81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4370" y="3823335"/>
            <a:ext cx="1205865" cy="960120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6981364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5" name="Freeform 7"/>
          <p:cNvSpPr/>
          <p:nvPr/>
        </p:nvSpPr>
        <p:spPr>
          <a:xfrm>
            <a:off x="7906385" y="4853305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11" name="Rectangle 17"/>
          <p:cNvSpPr/>
          <p:nvPr/>
        </p:nvSpPr>
        <p:spPr>
          <a:xfrm>
            <a:off x="3989070" y="726440"/>
            <a:ext cx="4640580" cy="3037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Freeform 7"/>
          <p:cNvSpPr/>
          <p:nvPr/>
        </p:nvSpPr>
        <p:spPr>
          <a:xfrm>
            <a:off x="6057439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7" name="Freeform 7"/>
          <p:cNvSpPr/>
          <p:nvPr/>
        </p:nvSpPr>
        <p:spPr>
          <a:xfrm>
            <a:off x="8754284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10" name="Freeform 7"/>
          <p:cNvSpPr/>
          <p:nvPr/>
        </p:nvSpPr>
        <p:spPr>
          <a:xfrm>
            <a:off x="9679305" y="4853305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4112260" y="964565"/>
            <a:ext cx="4394200" cy="256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240" y="964565"/>
            <a:ext cx="715645" cy="7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4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  <p:bldP spid="3" grpId="0" bldLvl="0" animBg="1"/>
      <p:bldP spid="5" grpId="0" bldLvl="0" animBg="1"/>
      <p:bldP spid="6" grpId="0" bldLvl="0" animBg="1"/>
      <p:bldP spid="7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4119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425933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3275933" y="4853022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</a:p>
        </p:txBody>
      </p:sp>
      <p:sp>
        <p:nvSpPr>
          <p:cNvPr id="13" name="Freeform 7"/>
          <p:cNvSpPr/>
          <p:nvPr/>
        </p:nvSpPr>
        <p:spPr>
          <a:xfrm>
            <a:off x="4208968" y="485302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4" name="Freeform 7"/>
          <p:cNvSpPr/>
          <p:nvPr/>
        </p:nvSpPr>
        <p:spPr>
          <a:xfrm>
            <a:off x="5113016" y="485302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1749" y="3664310"/>
            <a:ext cx="28689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6035214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80" end="60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7335" y="3833495"/>
            <a:ext cx="1205865" cy="960120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7872904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5" name="Freeform 7"/>
          <p:cNvSpPr/>
          <p:nvPr/>
        </p:nvSpPr>
        <p:spPr>
          <a:xfrm>
            <a:off x="8797925" y="4853305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1" name="Rectangle 17"/>
          <p:cNvSpPr/>
          <p:nvPr/>
        </p:nvSpPr>
        <p:spPr>
          <a:xfrm>
            <a:off x="4060825" y="716280"/>
            <a:ext cx="4640580" cy="3037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Freeform 7"/>
          <p:cNvSpPr/>
          <p:nvPr/>
        </p:nvSpPr>
        <p:spPr>
          <a:xfrm>
            <a:off x="6948979" y="485302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9"/>
          <a:srcRect b="19087"/>
          <a:stretch>
            <a:fillRect/>
          </a:stretch>
        </p:blipFill>
        <p:spPr>
          <a:xfrm>
            <a:off x="4222750" y="795020"/>
            <a:ext cx="4329430" cy="28695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660" y="964565"/>
            <a:ext cx="715645" cy="7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1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  <p:bldP spid="3" grpId="0" bldLvl="0" animBg="1"/>
      <p:bldP spid="5" grpId="0" bldLvl="0" animBg="1"/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89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1596993" y="434819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  <p:sp>
        <p:nvSpPr>
          <p:cNvPr id="13" name="Freeform 7"/>
          <p:cNvSpPr/>
          <p:nvPr/>
        </p:nvSpPr>
        <p:spPr>
          <a:xfrm>
            <a:off x="2530028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14" name="Freeform 7"/>
          <p:cNvSpPr/>
          <p:nvPr/>
        </p:nvSpPr>
        <p:spPr>
          <a:xfrm>
            <a:off x="3434076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4514" y="2991210"/>
            <a:ext cx="286893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4356274" y="434819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95" end="41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4585" y="2012315"/>
            <a:ext cx="1400810" cy="1162685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5267499" y="434819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5" name="Freeform 7"/>
          <p:cNvSpPr/>
          <p:nvPr/>
        </p:nvSpPr>
        <p:spPr>
          <a:xfrm>
            <a:off x="6182360" y="4348480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1" name="Rectangle 17"/>
          <p:cNvSpPr/>
          <p:nvPr/>
        </p:nvSpPr>
        <p:spPr>
          <a:xfrm>
            <a:off x="7501890" y="1478280"/>
            <a:ext cx="4199255" cy="36753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9"/>
          <a:srcRect b="20921"/>
          <a:stretch>
            <a:fillRect/>
          </a:stretch>
        </p:blipFill>
        <p:spPr>
          <a:xfrm>
            <a:off x="7586980" y="1915795"/>
            <a:ext cx="4029075" cy="2800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150" y="1998345"/>
            <a:ext cx="633095" cy="7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  <p:bldP spid="3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89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1596993" y="434819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3" name="Freeform 7"/>
          <p:cNvSpPr/>
          <p:nvPr/>
        </p:nvSpPr>
        <p:spPr>
          <a:xfrm>
            <a:off x="2530028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4" name="Freeform 7"/>
          <p:cNvSpPr/>
          <p:nvPr/>
        </p:nvSpPr>
        <p:spPr>
          <a:xfrm>
            <a:off x="3434076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4514" y="2991210"/>
            <a:ext cx="25812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4356274" y="434819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32" end="18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4585" y="2012315"/>
            <a:ext cx="1400810" cy="1162685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5267499" y="434819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5" name="Freeform 7"/>
          <p:cNvSpPr/>
          <p:nvPr/>
        </p:nvSpPr>
        <p:spPr>
          <a:xfrm>
            <a:off x="6182360" y="4348480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1" name="Rectangle 17"/>
          <p:cNvSpPr/>
          <p:nvPr/>
        </p:nvSpPr>
        <p:spPr>
          <a:xfrm>
            <a:off x="7501890" y="1478280"/>
            <a:ext cx="4199255" cy="36753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9"/>
          <a:srcRect b="20969"/>
          <a:stretch>
            <a:fillRect/>
          </a:stretch>
        </p:blipFill>
        <p:spPr>
          <a:xfrm>
            <a:off x="7592695" y="2044700"/>
            <a:ext cx="4023360" cy="26028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9540" y="2018665"/>
            <a:ext cx="633095" cy="7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5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  <p:bldP spid="3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PUPIL’S BOOK p.37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4" name="Rectangle: Rounded Corners 6"/>
          <p:cNvSpPr/>
          <p:nvPr/>
        </p:nvSpPr>
        <p:spPr>
          <a:xfrm>
            <a:off x="1800225" y="1896110"/>
            <a:ext cx="8701405" cy="2741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1971698" y="2112745"/>
            <a:ext cx="8420077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3 or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8 words on Task 1.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When teacher says “bad” and students say “badly” (starting with number two).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group speaks faster and clearly the answers receives 2 points.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2174875" y="871855"/>
            <a:ext cx="81591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ADVERBS OF MANNERS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9907478" y="1210266"/>
            <a:ext cx="1181120" cy="1101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PUPIL’S BOOK p.37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971675" y="6040120"/>
            <a:ext cx="79832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Students look at 8 words on Task 1.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When teacher says “bad” and students say “badly” (starting with number two).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31971" t="2930" r="32991"/>
          <a:stretch>
            <a:fillRect/>
          </a:stretch>
        </p:blipFill>
        <p:spPr>
          <a:xfrm>
            <a:off x="635000" y="1620628"/>
            <a:ext cx="2158123" cy="42103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5499181" y="3989733"/>
            <a:ext cx="928325" cy="16564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6746118" y="1997803"/>
            <a:ext cx="928325" cy="16564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6875167" y="4041566"/>
            <a:ext cx="928326" cy="156260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250440" y="965200"/>
            <a:ext cx="1940560" cy="779780"/>
            <a:chOff x="125174" y="3429000"/>
            <a:chExt cx="5794561" cy="1875567"/>
          </a:xfrm>
        </p:grpSpPr>
        <p:sp>
          <p:nvSpPr>
            <p:cNvPr id="37" name="Oval Callout 2"/>
            <p:cNvSpPr/>
            <p:nvPr/>
          </p:nvSpPr>
          <p:spPr>
            <a:xfrm>
              <a:off x="125174" y="3429000"/>
              <a:ext cx="5744966" cy="1875567"/>
            </a:xfrm>
            <a:prstGeom prst="wedgeEllipseCallout">
              <a:avLst>
                <a:gd name="adj1" fmla="val -59995"/>
                <a:gd name="adj2" fmla="val 383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4662" y="3615480"/>
              <a:ext cx="5555073" cy="140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bad</a:t>
              </a:r>
              <a:endParaRPr lang="x-none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494486" y="1300010"/>
            <a:ext cx="1890069" cy="757734"/>
            <a:chOff x="125177" y="3429000"/>
            <a:chExt cx="3996230" cy="1875567"/>
          </a:xfrm>
        </p:grpSpPr>
        <p:sp>
          <p:nvSpPr>
            <p:cNvPr id="46" name="Oval Callout 2"/>
            <p:cNvSpPr/>
            <p:nvPr/>
          </p:nvSpPr>
          <p:spPr>
            <a:xfrm>
              <a:off x="125177" y="3429000"/>
              <a:ext cx="3962692" cy="1875567"/>
            </a:xfrm>
            <a:prstGeom prst="wedgeEllipseCallout">
              <a:avLst>
                <a:gd name="adj1" fmla="val -47577"/>
                <a:gd name="adj2" fmla="val 4104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8715" y="3634191"/>
              <a:ext cx="3962692" cy="144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loudly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966460" y="1299845"/>
            <a:ext cx="2033905" cy="757555"/>
            <a:chOff x="125177" y="3429000"/>
            <a:chExt cx="4015894" cy="1875567"/>
          </a:xfrm>
        </p:grpSpPr>
        <p:sp>
          <p:nvSpPr>
            <p:cNvPr id="52" name="Oval Callout 2"/>
            <p:cNvSpPr/>
            <p:nvPr/>
          </p:nvSpPr>
          <p:spPr>
            <a:xfrm>
              <a:off x="125177" y="3429000"/>
              <a:ext cx="3962692" cy="1875567"/>
            </a:xfrm>
            <a:prstGeom prst="wedgeEllipseCallout">
              <a:avLst>
                <a:gd name="adj1" fmla="val -47577"/>
                <a:gd name="adj2" fmla="val 4104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8379" y="3638914"/>
              <a:ext cx="3962692" cy="144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x-none" sz="3200" dirty="0"/>
                <a:t>badly</a:t>
              </a: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5422519" y="2052853"/>
            <a:ext cx="928326" cy="1562604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793555" y="2304948"/>
            <a:ext cx="2151231" cy="779798"/>
            <a:chOff x="125174" y="3429000"/>
            <a:chExt cx="5794561" cy="1875567"/>
          </a:xfrm>
        </p:grpSpPr>
        <p:sp>
          <p:nvSpPr>
            <p:cNvPr id="56" name="Oval Callout 2"/>
            <p:cNvSpPr/>
            <p:nvPr/>
          </p:nvSpPr>
          <p:spPr>
            <a:xfrm>
              <a:off x="125174" y="3429000"/>
              <a:ext cx="5744966" cy="1875567"/>
            </a:xfrm>
            <a:prstGeom prst="wedgeEllipseCallout">
              <a:avLst>
                <a:gd name="adj1" fmla="val -59995"/>
                <a:gd name="adj2" fmla="val 383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4662" y="3615480"/>
              <a:ext cx="5555073" cy="1403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loud</a:t>
              </a:r>
              <a:endParaRPr lang="x-none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8979616" y="4004338"/>
            <a:ext cx="928325" cy="1656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10228458" y="1988278"/>
            <a:ext cx="928325" cy="16564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8979557" y="2046396"/>
            <a:ext cx="928326" cy="1562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10426954" y="4053103"/>
            <a:ext cx="928326" cy="1562604"/>
          </a:xfrm>
          <a:prstGeom prst="rect">
            <a:avLst/>
          </a:prstGeom>
        </p:spPr>
      </p:pic>
      <p:pic>
        <p:nvPicPr>
          <p:cNvPr id="15" name="bad-170684117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09675" y="1184910"/>
            <a:ext cx="1026795" cy="711200"/>
          </a:xfrm>
          <a:prstGeom prst="rect">
            <a:avLst/>
          </a:prstGeom>
        </p:spPr>
      </p:pic>
      <p:pic>
        <p:nvPicPr>
          <p:cNvPr id="16" name="loud170684119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1250" y="2575560"/>
            <a:ext cx="871220" cy="755015"/>
          </a:xfrm>
          <a:prstGeom prst="rect">
            <a:avLst/>
          </a:prstGeom>
        </p:spPr>
      </p:pic>
      <p:pic>
        <p:nvPicPr>
          <p:cNvPr id="17" name="badly1706841234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7285" y="1865630"/>
            <a:ext cx="897255" cy="709930"/>
          </a:xfrm>
          <a:prstGeom prst="rect">
            <a:avLst/>
          </a:prstGeom>
        </p:spPr>
      </p:pic>
      <p:pic>
        <p:nvPicPr>
          <p:cNvPr id="18" name="loudly1706841221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99820" y="3279775"/>
            <a:ext cx="91694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4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8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9080" y="6211116"/>
            <a:ext cx="5519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770" y="0"/>
            <a:ext cx="997585" cy="997585"/>
          </a:xfrm>
          <a:prstGeom prst="rect">
            <a:avLst/>
          </a:prstGeom>
        </p:spPr>
      </p:pic>
      <p:sp>
        <p:nvSpPr>
          <p:cNvPr id="6" name="Rectangle 17"/>
          <p:cNvSpPr/>
          <p:nvPr/>
        </p:nvSpPr>
        <p:spPr>
          <a:xfrm>
            <a:off x="382270" y="747395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5135" y="1000125"/>
            <a:ext cx="2141855" cy="1557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sp>
        <p:nvSpPr>
          <p:cNvPr id="9" name="Rectangle 17"/>
          <p:cNvSpPr/>
          <p:nvPr/>
        </p:nvSpPr>
        <p:spPr>
          <a:xfrm>
            <a:off x="382270" y="3291840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2" name="Rectangle 17"/>
          <p:cNvSpPr/>
          <p:nvPr/>
        </p:nvSpPr>
        <p:spPr>
          <a:xfrm>
            <a:off x="3174365" y="744855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 17"/>
          <p:cNvSpPr/>
          <p:nvPr/>
        </p:nvSpPr>
        <p:spPr>
          <a:xfrm>
            <a:off x="6012815" y="747395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3" name="Rectangle 17"/>
          <p:cNvSpPr/>
          <p:nvPr/>
        </p:nvSpPr>
        <p:spPr>
          <a:xfrm>
            <a:off x="8794115" y="747395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4" name="Rectangle 17"/>
          <p:cNvSpPr/>
          <p:nvPr/>
        </p:nvSpPr>
        <p:spPr>
          <a:xfrm>
            <a:off x="3174365" y="3291840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3" name="Rectangle 17"/>
          <p:cNvSpPr/>
          <p:nvPr/>
        </p:nvSpPr>
        <p:spPr>
          <a:xfrm>
            <a:off x="6012815" y="3291840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4" name="Rectangle 17"/>
          <p:cNvSpPr/>
          <p:nvPr/>
        </p:nvSpPr>
        <p:spPr>
          <a:xfrm>
            <a:off x="8794115" y="3291840"/>
            <a:ext cx="2251075" cy="19672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7" name="Content Placeholder 4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52470" y="1003300"/>
            <a:ext cx="2095500" cy="144208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097270" y="1007110"/>
            <a:ext cx="2081530" cy="1452880"/>
            <a:chOff x="9611" y="1586"/>
            <a:chExt cx="3278" cy="2288"/>
          </a:xfrm>
        </p:grpSpPr>
        <p:pic>
          <p:nvPicPr>
            <p:cNvPr id="49" name="Content Placeholder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1" y="1598"/>
              <a:ext cx="3279" cy="227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4" y="1586"/>
              <a:ext cx="467" cy="607"/>
            </a:xfrm>
            <a:prstGeom prst="rect">
              <a:avLst/>
            </a:prstGeom>
          </p:spPr>
        </p:pic>
      </p:grpSp>
      <p:pic>
        <p:nvPicPr>
          <p:cNvPr id="52" name="Content Placeholder 6"/>
          <p:cNvPicPr>
            <a:picLocks noChangeAspect="1"/>
          </p:cNvPicPr>
          <p:nvPr/>
        </p:nvPicPr>
        <p:blipFill>
          <a:blip r:embed="rId7"/>
          <a:srcRect b="17788"/>
          <a:stretch>
            <a:fillRect/>
          </a:stretch>
        </p:blipFill>
        <p:spPr>
          <a:xfrm>
            <a:off x="8885555" y="847090"/>
            <a:ext cx="2073275" cy="177736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4" name="Content Placeholder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90" y="3664585"/>
            <a:ext cx="2105660" cy="122999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6" name="Content Placeholder 6"/>
          <p:cNvPicPr>
            <a:picLocks noChangeAspect="1"/>
          </p:cNvPicPr>
          <p:nvPr/>
        </p:nvPicPr>
        <p:blipFill>
          <a:blip r:embed="rId9"/>
          <a:srcRect b="19087"/>
          <a:stretch>
            <a:fillRect/>
          </a:stretch>
        </p:blipFill>
        <p:spPr>
          <a:xfrm>
            <a:off x="3228975" y="3583940"/>
            <a:ext cx="2141855" cy="14198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8" name="Content Placeholder 5"/>
          <p:cNvPicPr>
            <a:picLocks noChangeAspect="1"/>
          </p:cNvPicPr>
          <p:nvPr/>
        </p:nvPicPr>
        <p:blipFill>
          <a:blip r:embed="rId10"/>
          <a:srcRect b="20921"/>
          <a:stretch>
            <a:fillRect/>
          </a:stretch>
        </p:blipFill>
        <p:spPr>
          <a:xfrm>
            <a:off x="6108065" y="3568700"/>
            <a:ext cx="2063750" cy="14351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0" name="Content Placeholder 5"/>
          <p:cNvPicPr>
            <a:picLocks noChangeAspect="1"/>
          </p:cNvPicPr>
          <p:nvPr/>
        </p:nvPicPr>
        <p:blipFill>
          <a:blip r:embed="rId11"/>
          <a:srcRect b="20969"/>
          <a:stretch>
            <a:fillRect/>
          </a:stretch>
        </p:blipFill>
        <p:spPr>
          <a:xfrm>
            <a:off x="8862060" y="3601085"/>
            <a:ext cx="2119630" cy="1371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1018874" y="2656565"/>
            <a:ext cx="8864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3708734" y="2661010"/>
            <a:ext cx="1111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badly</a:t>
            </a:r>
          </a:p>
        </p:txBody>
      </p:sp>
      <p:sp>
        <p:nvSpPr>
          <p:cNvPr id="64" name="TextBox 18"/>
          <p:cNvSpPr txBox="1"/>
          <p:nvPr/>
        </p:nvSpPr>
        <p:spPr>
          <a:xfrm>
            <a:off x="6505274" y="2660375"/>
            <a:ext cx="12287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loudly</a:t>
            </a:r>
          </a:p>
        </p:txBody>
      </p:sp>
      <p:sp>
        <p:nvSpPr>
          <p:cNvPr id="65" name="TextBox 18"/>
          <p:cNvSpPr txBox="1"/>
          <p:nvPr/>
        </p:nvSpPr>
        <p:spPr>
          <a:xfrm>
            <a:off x="9269429" y="2661010"/>
            <a:ext cx="13525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quietly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569294" y="5216250"/>
            <a:ext cx="1630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carefully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3560144" y="5211170"/>
            <a:ext cx="13754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quickly</a:t>
            </a:r>
          </a:p>
        </p:txBody>
      </p:sp>
      <p:sp>
        <p:nvSpPr>
          <p:cNvPr id="68" name="TextBox 18"/>
          <p:cNvSpPr txBox="1"/>
          <p:nvPr/>
        </p:nvSpPr>
        <p:spPr>
          <a:xfrm>
            <a:off x="6516704" y="5206090"/>
            <a:ext cx="12566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slowly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9339914" y="5211170"/>
            <a:ext cx="11417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2" grpId="0" animBg="1"/>
      <p:bldP spid="12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3" grpId="0" animBg="1"/>
      <p:bldP spid="43" grpId="1" animBg="1"/>
      <p:bldP spid="44" grpId="0" animBg="1"/>
      <p:bldP spid="44" grpId="1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38960" y="1873250"/>
            <a:ext cx="8532495" cy="3558540"/>
            <a:chOff x="3316" y="2950"/>
            <a:chExt cx="13437" cy="5604"/>
          </a:xfrm>
        </p:grpSpPr>
        <p:sp>
          <p:nvSpPr>
            <p:cNvPr id="6" name="Rectangle: Rounded Corners 6"/>
            <p:cNvSpPr/>
            <p:nvPr/>
          </p:nvSpPr>
          <p:spPr>
            <a:xfrm>
              <a:off x="3316" y="2950"/>
              <a:ext cx="13437" cy="56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43" y="3340"/>
              <a:ext cx="13210" cy="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400" dirty="0"/>
                <a:t>D</a:t>
              </a:r>
              <a:r>
                <a:rPr lang="x-none" sz="2400" dirty="0"/>
                <a:t>ivide the class into groups of 4 to 6 students and</a:t>
              </a:r>
              <a:r>
                <a:rPr lang="en-US" sz="2400" dirty="0"/>
                <a:t> each group takes out a mini-board. </a:t>
              </a:r>
            </a:p>
            <a:p>
              <a:pPr marL="342900" indent="-342900">
                <a:buFontTx/>
                <a:buChar char="-"/>
              </a:pPr>
              <a:r>
                <a:rPr lang="en-US" sz="2400" dirty="0"/>
                <a:t>Each member takes a turn playing a game. </a:t>
              </a:r>
            </a:p>
            <a:p>
              <a:pPr marL="342900" indent="-342900">
                <a:buFontTx/>
                <a:buChar char="-"/>
              </a:pPr>
              <a:r>
                <a:rPr lang="en-US" sz="2400" dirty="0"/>
                <a:t>Show the slide with picture and sentences that missing words, students look at them and choose the correct answer. </a:t>
              </a:r>
            </a:p>
            <a:p>
              <a:pPr marL="342900" indent="-342900">
                <a:buFontTx/>
                <a:buChar char="-"/>
              </a:pPr>
              <a:r>
                <a:rPr lang="en-US" sz="2400" dirty="0"/>
                <a:t>A</a:t>
              </a:r>
              <a:r>
                <a:rPr lang="x-none" sz="2400" dirty="0"/>
                <a:t>fter finishing, they raise the board to check the answer.</a:t>
              </a:r>
            </a:p>
            <a:p>
              <a:pPr marL="342900" indent="-342900">
                <a:buFontTx/>
                <a:buChar char="-"/>
              </a:pPr>
              <a:r>
                <a:rPr lang="en-US" sz="2400" dirty="0"/>
                <a:t>T</a:t>
              </a:r>
              <a:r>
                <a:rPr lang="x-none" sz="2400" dirty="0"/>
                <a:t>he fastest </a:t>
              </a:r>
              <a:r>
                <a:rPr lang="en-US" altLang="x-none" sz="2400" dirty="0"/>
                <a:t>group</a:t>
              </a:r>
              <a:r>
                <a:rPr lang="x-none" sz="2400" dirty="0"/>
                <a:t> with the correct answer receives 2 points for the team.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53360" y="1027430"/>
            <a:ext cx="68478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</a:t>
            </a:r>
            <a:r>
              <a:rPr lang="en-US" altLang="x-none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BEES FIND HONEY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815928" y="1150598"/>
            <a:ext cx="1181120" cy="1101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13"/>
          <a:srcRect l="4072" t="14802"/>
          <a:stretch>
            <a:fillRect/>
          </a:stretch>
        </p:blipFill>
        <p:spPr>
          <a:xfrm>
            <a:off x="2696845" y="2717165"/>
            <a:ext cx="6422390" cy="1553845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35" y="3554095"/>
            <a:ext cx="668655" cy="5803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34573" y="2172851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29" name="huy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25" y="3138805"/>
            <a:ext cx="334010" cy="290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5598479" y="1082311"/>
            <a:ext cx="5572125" cy="44577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5786438" y="2264022"/>
            <a:ext cx="5157787" cy="15671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adverbs of manners correctly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structure: I can/ can’t knit easily.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6599" y="4006136"/>
            <a:ext cx="5157787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.37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798" y="4643081"/>
            <a:ext cx="5122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p.30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674231" y="1209063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3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7291197" y="178426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8570" y="696595"/>
            <a:ext cx="3526790" cy="4958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quietly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fontAlgn="ctr"/>
            <a:r>
              <a:rPr lang="en-US" sz="2800">
                <a:solidFill>
                  <a:srgbClr val="C00000"/>
                </a:solidFill>
              </a:rPr>
              <a:t>loudly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badly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well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430906" y="1948180"/>
            <a:ext cx="3891914" cy="5457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en-US" sz="4000" b="1" dirty="0">
                <a:cs typeface="+mn-lt"/>
              </a:rPr>
              <a:t>She skips ropes very ……...</a:t>
            </a:r>
          </a:p>
        </p:txBody>
      </p:sp>
      <p:pic>
        <p:nvPicPr>
          <p:cNvPr id="10" name="Content Placeholder 9" descr="1-removebg-preview"/>
          <p:cNvPicPr>
            <a:picLocks noGrp="1" noChangeAspect="1"/>
          </p:cNvPicPr>
          <p:nvPr>
            <p:ph sz="half" idx="2"/>
          </p:nvPr>
        </p:nvPicPr>
        <p:blipFill>
          <a:blip r:embed="rId13"/>
          <a:stretch>
            <a:fillRect/>
          </a:stretch>
        </p:blipFill>
        <p:spPr>
          <a:xfrm>
            <a:off x="5981410" y="2049040"/>
            <a:ext cx="3138805" cy="3138805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8261667" y="629226"/>
            <a:ext cx="2991485" cy="1722755"/>
          </a:xfrm>
          <a:prstGeom prst="wedgeEllipseCallout">
            <a:avLst>
              <a:gd name="adj1" fmla="val -29834"/>
              <a:gd name="adj2" fmla="val 56376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17D7F3-A57A-13F4-E75F-EAC2BDBBB276}"/>
              </a:ext>
            </a:extLst>
          </p:cNvPr>
          <p:cNvSpPr/>
          <p:nvPr/>
        </p:nvSpPr>
        <p:spPr>
          <a:xfrm>
            <a:off x="4399606" y="2458371"/>
            <a:ext cx="1373705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well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badly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slowly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easily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quickly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71004" y="1844675"/>
            <a:ext cx="5365115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cs typeface="+mn-lt"/>
              </a:rPr>
              <a:t>He kicks a ball …….....</a:t>
            </a:r>
          </a:p>
        </p:txBody>
      </p:sp>
      <p:pic>
        <p:nvPicPr>
          <p:cNvPr id="12" name="Content Placeholder 11" descr="2-removebg-preview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641982" y="2201045"/>
            <a:ext cx="2800350" cy="280035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7825740" y="395605"/>
            <a:ext cx="2915285" cy="1824990"/>
          </a:xfrm>
          <a:prstGeom prst="wedgeEllipseCallout">
            <a:avLst>
              <a:gd name="adj1" fmla="val -37858"/>
              <a:gd name="adj2" fmla="val 45761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942A28-5CE0-CC09-FFA6-21807B866834}"/>
              </a:ext>
            </a:extLst>
          </p:cNvPr>
          <p:cNvSpPr/>
          <p:nvPr/>
        </p:nvSpPr>
        <p:spPr>
          <a:xfrm>
            <a:off x="6695042" y="1732774"/>
            <a:ext cx="1373705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badly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bldLvl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drowing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quickly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well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dawing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sp>
        <p:nvSpPr>
          <p:cNvPr id="2" name="Rectangle 29"/>
          <p:cNvSpPr/>
          <p:nvPr/>
        </p:nvSpPr>
        <p:spPr>
          <a:xfrm>
            <a:off x="2999740" y="1825406"/>
            <a:ext cx="5365115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cs typeface="+mn-lt"/>
              </a:rPr>
              <a:t>She knits …………...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374515" y="2019300"/>
            <a:ext cx="3538855" cy="353885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825740" y="395605"/>
            <a:ext cx="2915285" cy="1824990"/>
          </a:xfrm>
          <a:prstGeom prst="wedgeEllipseCallout">
            <a:avLst>
              <a:gd name="adj1" fmla="val -54813"/>
              <a:gd name="adj2" fmla="val 42379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79B51-0B7F-5FB3-4496-0B6BC7540CD3}"/>
              </a:ext>
            </a:extLst>
          </p:cNvPr>
          <p:cNvSpPr/>
          <p:nvPr/>
        </p:nvSpPr>
        <p:spPr>
          <a:xfrm>
            <a:off x="5885784" y="1732774"/>
            <a:ext cx="1683845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quickly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5.55112E-1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bldLvl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easily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badly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quietly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carefully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sp>
        <p:nvSpPr>
          <p:cNvPr id="2" name="Rectangle 29"/>
          <p:cNvSpPr/>
          <p:nvPr/>
        </p:nvSpPr>
        <p:spPr>
          <a:xfrm>
            <a:off x="3154336" y="1586865"/>
            <a:ext cx="5365115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cs typeface="+mn-lt"/>
              </a:rPr>
              <a:t>He sings …………..</a:t>
            </a:r>
          </a:p>
        </p:txBody>
      </p:sp>
      <p:pic>
        <p:nvPicPr>
          <p:cNvPr id="13" name="Content Placeholder 12" descr="3-removebg-preview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813935" y="1972310"/>
            <a:ext cx="3008630" cy="300863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752715" y="291465"/>
            <a:ext cx="2915285" cy="1824990"/>
          </a:xfrm>
          <a:prstGeom prst="wedgeEllipseCallout">
            <a:avLst>
              <a:gd name="adj1" fmla="val -54813"/>
              <a:gd name="adj2" fmla="val 42379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57F40D-037D-CA2F-9C02-78C01788FB17}"/>
              </a:ext>
            </a:extLst>
          </p:cNvPr>
          <p:cNvSpPr/>
          <p:nvPr/>
        </p:nvSpPr>
        <p:spPr>
          <a:xfrm>
            <a:off x="5791114" y="1499553"/>
            <a:ext cx="1949807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quietly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bldLvl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well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loudly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quietly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slowly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785235" y="1509391"/>
            <a:ext cx="4439920" cy="4330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cs typeface="+mn-lt"/>
              </a:rPr>
              <a:t>They play board games …………...</a:t>
            </a:r>
          </a:p>
        </p:txBody>
      </p:sp>
      <p:pic>
        <p:nvPicPr>
          <p:cNvPr id="2" name="Content Placeholder 1" descr="4-removebg-preview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753610" y="2356485"/>
            <a:ext cx="2831465" cy="283146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750935" y="672465"/>
            <a:ext cx="2915285" cy="1824990"/>
          </a:xfrm>
          <a:prstGeom prst="wedgeEllipseCallout">
            <a:avLst>
              <a:gd name="adj1" fmla="val -54813"/>
              <a:gd name="adj2" fmla="val 42379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32ACD2-0277-FCCE-A06F-A47551D6D609}"/>
              </a:ext>
            </a:extLst>
          </p:cNvPr>
          <p:cNvSpPr/>
          <p:nvPr/>
        </p:nvSpPr>
        <p:spPr>
          <a:xfrm>
            <a:off x="5873137" y="2018674"/>
            <a:ext cx="1756436" cy="4330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loudly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bldLvl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easily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badly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quietly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loudly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sp>
        <p:nvSpPr>
          <p:cNvPr id="2" name="Rectangle 29"/>
          <p:cNvSpPr/>
          <p:nvPr/>
        </p:nvSpPr>
        <p:spPr>
          <a:xfrm>
            <a:off x="4136684" y="1307743"/>
            <a:ext cx="3370076" cy="7607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cs typeface="+mn-lt"/>
              </a:rPr>
              <a:t>She goes fishing ………..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3"/>
          <a:srcRect b="10867"/>
          <a:stretch>
            <a:fillRect/>
          </a:stretch>
        </p:blipFill>
        <p:spPr>
          <a:xfrm>
            <a:off x="4780280" y="2621915"/>
            <a:ext cx="2788920" cy="189674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339455" y="456565"/>
            <a:ext cx="2915285" cy="1824990"/>
          </a:xfrm>
          <a:prstGeom prst="wedgeEllipseCallout">
            <a:avLst>
              <a:gd name="adj1" fmla="val -54813"/>
              <a:gd name="adj2" fmla="val 42379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7A8BF0-CA38-79DA-CF36-8D44F6501893}"/>
              </a:ext>
            </a:extLst>
          </p:cNvPr>
          <p:cNvSpPr/>
          <p:nvPr/>
        </p:nvSpPr>
        <p:spPr>
          <a:xfrm>
            <a:off x="5794026" y="1810941"/>
            <a:ext cx="1608169" cy="5413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easily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bldLvl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loudly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easily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slowly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carefully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sp>
        <p:nvSpPr>
          <p:cNvPr id="2" name="Rectangle 29"/>
          <p:cNvSpPr/>
          <p:nvPr/>
        </p:nvSpPr>
        <p:spPr>
          <a:xfrm>
            <a:off x="3201165" y="1656393"/>
            <a:ext cx="5365115" cy="5295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cs typeface="+mn-lt"/>
              </a:rPr>
              <a:t>They run ……....</a:t>
            </a:r>
          </a:p>
        </p:txBody>
      </p:sp>
      <p:pic>
        <p:nvPicPr>
          <p:cNvPr id="26" name="Content Placeholder 25" descr="5-removebg-preview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482782" y="1994016"/>
            <a:ext cx="3331210" cy="333121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748905" y="437515"/>
            <a:ext cx="2915285" cy="1824990"/>
          </a:xfrm>
          <a:prstGeom prst="wedgeEllipseCallout">
            <a:avLst>
              <a:gd name="adj1" fmla="val -54813"/>
              <a:gd name="adj2" fmla="val 42379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F3DCA-9968-F979-F8D7-7A4ABE1A3C5A}"/>
              </a:ext>
            </a:extLst>
          </p:cNvPr>
          <p:cNvSpPr/>
          <p:nvPr/>
        </p:nvSpPr>
        <p:spPr>
          <a:xfrm>
            <a:off x="6083451" y="1548469"/>
            <a:ext cx="1696394" cy="52358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slowly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bldLvl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carefully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slowly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easily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quickly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23132" y="1330253"/>
            <a:ext cx="4441774" cy="5385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cs typeface="+mn-lt"/>
              </a:rPr>
              <a:t>She does homework …………...</a:t>
            </a:r>
          </a:p>
        </p:txBody>
      </p:sp>
      <p:pic>
        <p:nvPicPr>
          <p:cNvPr id="2" name="Content Placeholder 1" descr="6-removebg-preview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669155" y="2155825"/>
            <a:ext cx="2827655" cy="282765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750935" y="555625"/>
            <a:ext cx="2915285" cy="1824990"/>
          </a:xfrm>
          <a:prstGeom prst="wedgeEllipseCallout">
            <a:avLst>
              <a:gd name="adj1" fmla="val -54813"/>
              <a:gd name="adj2" fmla="val 42379"/>
            </a:avLst>
          </a:prstGeom>
          <a:blipFill rotWithShape="1">
            <a:blip r:embed="rId14"/>
            <a:stretch>
              <a:fillRect/>
            </a:stretch>
          </a:blip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65A32-F0F3-BFE3-3D8A-8E7D4E3A42E7}"/>
              </a:ext>
            </a:extLst>
          </p:cNvPr>
          <p:cNvSpPr/>
          <p:nvPr/>
        </p:nvSpPr>
        <p:spPr>
          <a:xfrm>
            <a:off x="5854231" y="1808733"/>
            <a:ext cx="2145573" cy="5385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cs typeface="+mn-lt"/>
              </a:rPr>
              <a:t>carefully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bldLvl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25176" y="1265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 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Pupils’ book (p.37)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9100" y="5812155"/>
            <a:ext cx="82035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Have students look at the speech bubble and read it.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Play the audio, students listen and circle the verbs and underline the adverbs of manners that they can remember from the passage.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Click on “Verbs” to check answer of verbs, “Adverbs” to check answer of adverbs.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166" y="177877"/>
            <a:ext cx="1122100" cy="11221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4525" y="998855"/>
            <a:ext cx="10069195" cy="4351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780" y="4222750"/>
            <a:ext cx="5996940" cy="1127760"/>
          </a:xfrm>
          <a:prstGeom prst="rect">
            <a:avLst/>
          </a:prstGeom>
        </p:spPr>
      </p:pic>
      <p:pic>
        <p:nvPicPr>
          <p:cNvPr id="15" name="3.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590" y="1069975"/>
            <a:ext cx="1196340" cy="86931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721600" y="2656840"/>
            <a:ext cx="731520" cy="4064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62520" y="3548380"/>
            <a:ext cx="731520" cy="4064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53200" y="3256280"/>
            <a:ext cx="629920" cy="4064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3"/>
          <p:cNvSpPr/>
          <p:nvPr/>
        </p:nvSpPr>
        <p:spPr>
          <a:xfrm>
            <a:off x="4780081" y="4886548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VERBS</a:t>
            </a:r>
          </a:p>
        </p:txBody>
      </p:sp>
      <p:sp>
        <p:nvSpPr>
          <p:cNvPr id="20" name="Oval 19"/>
          <p:cNvSpPr/>
          <p:nvPr/>
        </p:nvSpPr>
        <p:spPr>
          <a:xfrm>
            <a:off x="6731000" y="2289810"/>
            <a:ext cx="731520" cy="4064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56120" y="2919095"/>
            <a:ext cx="1071880" cy="4064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984240" y="3548380"/>
            <a:ext cx="1071880" cy="4064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9037320" y="2978785"/>
            <a:ext cx="563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89240" y="3568700"/>
            <a:ext cx="563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686800" y="3898900"/>
            <a:ext cx="563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Rectangle: Rounded Corners 13"/>
          <p:cNvSpPr/>
          <p:nvPr/>
        </p:nvSpPr>
        <p:spPr>
          <a:xfrm>
            <a:off x="7157521" y="4887183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ADVERBS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9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ldLvl="0" animBg="1"/>
      <p:bldP spid="22" grpId="1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800225" y="1814513"/>
            <a:ext cx="8701088" cy="35541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5961" y="2124266"/>
            <a:ext cx="8420077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3 or 4. Each group takes out a mini-board.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Play the video about adverb song.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look, listen, and count how many words ended </a:t>
            </a:r>
            <a:r>
              <a:rPr lang="en-US" sz="2400" i="1" dirty="0"/>
              <a:t>“-ly” </a:t>
            </a:r>
            <a:r>
              <a:rPr lang="en-US" sz="2400" dirty="0"/>
              <a:t>in the video.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Then, they write answer on the board. After finishing, they raise the paper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all the correct answers receives 2 points.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07478" y="1128986"/>
            <a:ext cx="1181120" cy="110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4" name="Content Placeholder 3" descr="Picture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90545" y="922655"/>
            <a:ext cx="6644640" cy="7499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6460" y="6054090"/>
            <a:ext cx="5572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box.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Play the audio, students listen.</a:t>
            </a:r>
          </a:p>
        </p:txBody>
      </p:sp>
      <p:sp>
        <p:nvSpPr>
          <p:cNvPr id="7" name="Google Shape;281;p15"/>
          <p:cNvSpPr txBox="1"/>
          <p:nvPr/>
        </p:nvSpPr>
        <p:spPr>
          <a:xfrm>
            <a:off x="125176" y="1265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 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Pupils’ book (p.37)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407795"/>
            <a:ext cx="10515600" cy="3622040"/>
          </a:xfrm>
          <a:prstGeom prst="rect">
            <a:avLst/>
          </a:prstGeom>
        </p:spPr>
      </p:pic>
      <p:pic>
        <p:nvPicPr>
          <p:cNvPr id="10" name="3.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5470" y="1759585"/>
            <a:ext cx="1022985" cy="799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 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Pupils’ book (p.37)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>
            <a:fillRect/>
          </a:stretch>
        </p:blipFill>
        <p:spPr>
          <a:xfrm>
            <a:off x="687295" y="2448675"/>
            <a:ext cx="1736710" cy="3388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2498780" y="810357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STRUCTURE – SENTENCES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058" y="1624639"/>
            <a:ext cx="11859895" cy="614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accent1"/>
                </a:solidFill>
              </a:rPr>
              <a:t>Use these sentences about hobbies with the adverbs of manners.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13" name="Bevel 11"/>
          <p:cNvSpPr/>
          <p:nvPr/>
        </p:nvSpPr>
        <p:spPr>
          <a:xfrm>
            <a:off x="3444240" y="3005455"/>
            <a:ext cx="5384800" cy="100901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S + V </a:t>
            </a:r>
            <a:r>
              <a:rPr lang="en-US" sz="6000" b="1" dirty="0">
                <a:solidFill>
                  <a:srgbClr val="FF0000"/>
                </a:solidFill>
              </a:rPr>
              <a:t>+ </a:t>
            </a:r>
            <a:r>
              <a:rPr lang="en-US" sz="6000" b="1" dirty="0" err="1">
                <a:solidFill>
                  <a:srgbClr val="FF0000"/>
                </a:solidFill>
              </a:rPr>
              <a:t>Adv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341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–  </a:t>
            </a:r>
            <a:r>
              <a:rPr lang="en-US" sz="2800" b="1" dirty="0">
                <a:solidFill>
                  <a:srgbClr val="000000"/>
                </a:solidFill>
              </a:rPr>
              <a:t>Pupils’ book (p.37)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13" name="Bevel 11"/>
          <p:cNvSpPr/>
          <p:nvPr/>
        </p:nvSpPr>
        <p:spPr>
          <a:xfrm>
            <a:off x="4487545" y="824230"/>
            <a:ext cx="3461385" cy="100901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 + V </a:t>
            </a:r>
            <a:r>
              <a:rPr lang="en-US" sz="4400" b="1" dirty="0">
                <a:solidFill>
                  <a:srgbClr val="FF0000"/>
                </a:solidFill>
              </a:rPr>
              <a:t>+ </a:t>
            </a:r>
            <a:r>
              <a:rPr lang="en-US" sz="4400" b="1" dirty="0" err="1">
                <a:solidFill>
                  <a:srgbClr val="FF0000"/>
                </a:solidFill>
              </a:rPr>
              <a:t>Adv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070" y="4250690"/>
            <a:ext cx="4313841" cy="935355"/>
            <a:chOff x="3337381" y="918294"/>
            <a:chExt cx="3902166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Rounded Rectangle 1"/>
            <p:cNvSpPr/>
            <p:nvPr/>
          </p:nvSpPr>
          <p:spPr>
            <a:xfrm>
              <a:off x="3337381" y="918294"/>
              <a:ext cx="3902166" cy="935355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20"/>
            <p:cNvSpPr txBox="1"/>
            <p:nvPr/>
          </p:nvSpPr>
          <p:spPr>
            <a:xfrm>
              <a:off x="3409756" y="1001479"/>
              <a:ext cx="3721546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Liên runs </a:t>
              </a:r>
              <a:r>
                <a:rPr lang="en-US" sz="4400" b="1" dirty="0">
                  <a:solidFill>
                    <a:srgbClr val="FF0000"/>
                  </a:solidFill>
                </a:rPr>
                <a:t>slowly.</a:t>
              </a:r>
            </a:p>
          </p:txBody>
        </p:sp>
      </p:grpSp>
      <p:pic>
        <p:nvPicPr>
          <p:cNvPr id="19" name="Content Placeholder 18" descr="little-girl-running-in-race-clipart-27349 (1)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046605"/>
            <a:ext cx="3809365" cy="34283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4033" b="6306"/>
          <a:stretch>
            <a:fillRect/>
          </a:stretch>
        </p:blipFill>
        <p:spPr>
          <a:xfrm flipH="1">
            <a:off x="3474720" y="4911090"/>
            <a:ext cx="1208405" cy="528320"/>
          </a:xfrm>
          <a:prstGeom prst="ellipse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925310" y="2154555"/>
            <a:ext cx="3044826" cy="935355"/>
            <a:chOff x="3337381" y="918294"/>
            <a:chExt cx="2754254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Rounded Rectangle 1"/>
            <p:cNvSpPr/>
            <p:nvPr/>
          </p:nvSpPr>
          <p:spPr>
            <a:xfrm>
              <a:off x="3337381" y="918294"/>
              <a:ext cx="2660626" cy="93535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3393098" y="992589"/>
              <a:ext cx="2698537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run/ </a:t>
              </a:r>
              <a:r>
                <a:rPr lang="en-US" sz="4400" b="1" dirty="0">
                  <a:solidFill>
                    <a:srgbClr val="FF0000"/>
                  </a:solidFill>
                </a:rPr>
                <a:t>slowly</a:t>
              </a:r>
            </a:p>
          </p:txBody>
        </p:sp>
      </p:grpSp>
      <p:pic>
        <p:nvPicPr>
          <p:cNvPr id="102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rot="5400000">
            <a:off x="7870825" y="3314700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899795" y="1593215"/>
            <a:ext cx="14065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ym typeface="+mn-ea"/>
              </a:rPr>
              <a:t>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–  </a:t>
            </a:r>
            <a:r>
              <a:rPr lang="en-US" sz="2800" b="1" dirty="0">
                <a:solidFill>
                  <a:srgbClr val="000000"/>
                </a:solidFill>
              </a:rPr>
              <a:t>Pupils’ book (p.37)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65190" y="4250690"/>
            <a:ext cx="6068060" cy="935355"/>
            <a:chOff x="3337381" y="918294"/>
            <a:chExt cx="5353994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Rounded Rectangle 1"/>
            <p:cNvSpPr/>
            <p:nvPr/>
          </p:nvSpPr>
          <p:spPr>
            <a:xfrm>
              <a:off x="3337381" y="918294"/>
              <a:ext cx="4813328" cy="935355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20"/>
            <p:cNvSpPr txBox="1"/>
            <p:nvPr/>
          </p:nvSpPr>
          <p:spPr>
            <a:xfrm>
              <a:off x="3409756" y="1001479"/>
              <a:ext cx="5281619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Minh paints </a:t>
              </a:r>
              <a:r>
                <a:rPr lang="en-US" sz="4400" b="1" dirty="0">
                  <a:solidFill>
                    <a:srgbClr val="FF0000"/>
                  </a:solidFill>
                </a:rPr>
                <a:t>very well.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25310" y="2154555"/>
            <a:ext cx="3202940" cy="935355"/>
            <a:chOff x="3337381" y="918294"/>
            <a:chExt cx="2897279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Rounded Rectangle 1"/>
            <p:cNvSpPr/>
            <p:nvPr/>
          </p:nvSpPr>
          <p:spPr>
            <a:xfrm>
              <a:off x="3337381" y="918294"/>
              <a:ext cx="2897279" cy="93535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3510276" y="1002114"/>
              <a:ext cx="25514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paint/ </a:t>
              </a:r>
              <a:r>
                <a:rPr lang="en-US" sz="4400" b="1" dirty="0">
                  <a:solidFill>
                    <a:srgbClr val="FF0000"/>
                  </a:solidFill>
                </a:rPr>
                <a:t>well</a:t>
              </a:r>
            </a:p>
          </p:txBody>
        </p:sp>
      </p:grpSp>
      <p:pic>
        <p:nvPicPr>
          <p:cNvPr id="102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rot="5400000">
            <a:off x="8092440" y="3314700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 descr="Bees find honey"/>
          <p:cNvPicPr>
            <a:picLocks noGrp="1" noChangeAspect="1"/>
          </p:cNvPicPr>
          <p:nvPr>
            <p:ph idx="1"/>
          </p:nvPr>
        </p:nvPicPr>
        <p:blipFill>
          <a:blip r:embed="rId5"/>
          <a:srcRect t="12695" b="14227"/>
          <a:stretch>
            <a:fillRect/>
          </a:stretch>
        </p:blipFill>
        <p:spPr>
          <a:xfrm>
            <a:off x="1106170" y="2150110"/>
            <a:ext cx="4351655" cy="3180080"/>
          </a:xfrm>
          <a:prstGeom prst="rect">
            <a:avLst/>
          </a:prstGeom>
        </p:spPr>
      </p:pic>
      <p:sp>
        <p:nvSpPr>
          <p:cNvPr id="2" name="Bevel 11"/>
          <p:cNvSpPr/>
          <p:nvPr/>
        </p:nvSpPr>
        <p:spPr>
          <a:xfrm>
            <a:off x="4487545" y="824230"/>
            <a:ext cx="3461385" cy="100901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 + V </a:t>
            </a:r>
            <a:r>
              <a:rPr lang="en-US" sz="4400" b="1" dirty="0">
                <a:solidFill>
                  <a:srgbClr val="FF0000"/>
                </a:solidFill>
              </a:rPr>
              <a:t>+ </a:t>
            </a:r>
            <a:r>
              <a:rPr lang="en-US" sz="4400" b="1" dirty="0" err="1">
                <a:solidFill>
                  <a:srgbClr val="FF0000"/>
                </a:solidFill>
              </a:rPr>
              <a:t>Adv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06170" y="1504950"/>
            <a:ext cx="14268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ym typeface="+mn-ea"/>
              </a:rPr>
              <a:t>Minh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 b="18710"/>
          <a:stretch>
            <a:fillRect/>
          </a:stretch>
        </p:blipFill>
        <p:spPr bwMode="auto">
          <a:xfrm>
            <a:off x="1452142" y="4666438"/>
            <a:ext cx="165195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1;p15"/>
          <p:cNvSpPr txBox="1"/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4310" y="6063761"/>
            <a:ext cx="836266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/>
              <a:t>Have students look at the slide and make these sentences with the prompt words.</a:t>
            </a:r>
          </a:p>
          <a:p>
            <a:pPr marL="342900" indent="-342900">
              <a:buFontTx/>
              <a:buChar char="-"/>
            </a:pPr>
            <a:r>
              <a:rPr lang="en-US" dirty="0"/>
              <a:t>Click on “answer” to check the correct answer. </a:t>
            </a:r>
            <a:endParaRPr lang="en-US" sz="1800" dirty="0"/>
          </a:p>
        </p:txBody>
      </p:sp>
      <p:sp>
        <p:nvSpPr>
          <p:cNvPr id="13" name="Rectangle: Rounded Corners 13"/>
          <p:cNvSpPr/>
          <p:nvPr/>
        </p:nvSpPr>
        <p:spPr>
          <a:xfrm>
            <a:off x="8030011" y="2872963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996885" y="4650152"/>
            <a:ext cx="5669916" cy="935355"/>
            <a:chOff x="3337381" y="918294"/>
            <a:chExt cx="5102130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Rounded Rectangle 1"/>
            <p:cNvSpPr/>
            <p:nvPr/>
          </p:nvSpPr>
          <p:spPr>
            <a:xfrm>
              <a:off x="3337381" y="918294"/>
              <a:ext cx="5075844" cy="935355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09379" y="1001479"/>
              <a:ext cx="5030132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She goes fishing badly.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0867"/>
          <a:stretch>
            <a:fillRect/>
          </a:stretch>
        </p:blipFill>
        <p:spPr>
          <a:xfrm>
            <a:off x="639915" y="976937"/>
            <a:ext cx="5456085" cy="3306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721475" y="1413510"/>
            <a:ext cx="4832350" cy="935355"/>
            <a:chOff x="2611912" y="918294"/>
            <a:chExt cx="4371192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Rounded Rectangle 1"/>
            <p:cNvSpPr/>
            <p:nvPr/>
          </p:nvSpPr>
          <p:spPr>
            <a:xfrm>
              <a:off x="2618230" y="918294"/>
              <a:ext cx="3942115" cy="93535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2611912" y="961474"/>
              <a:ext cx="43711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She / go / badly.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 b="18710"/>
          <a:stretch>
            <a:fillRect/>
          </a:stretch>
        </p:blipFill>
        <p:spPr bwMode="auto">
          <a:xfrm>
            <a:off x="2929381" y="4617623"/>
            <a:ext cx="165195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1;p15"/>
          <p:cNvSpPr txBox="1"/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3030" y="5972321"/>
            <a:ext cx="8362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/>
              <a:t>Have students look at the slide and make these sentences with “be good at” and “like/ love/ enjoy”.</a:t>
            </a:r>
          </a:p>
          <a:p>
            <a:pPr marL="342900" indent="-342900">
              <a:buFontTx/>
              <a:buChar char="-"/>
            </a:pPr>
            <a:r>
              <a:rPr lang="en-US" dirty="0"/>
              <a:t>Click on “answer” to check the correct answer. </a:t>
            </a:r>
            <a:endParaRPr lang="en-US" sz="1800" dirty="0"/>
          </a:p>
        </p:txBody>
      </p:sp>
      <p:sp>
        <p:nvSpPr>
          <p:cNvPr id="13" name="Rectangle: Rounded Corners 13"/>
          <p:cNvSpPr/>
          <p:nvPr/>
        </p:nvSpPr>
        <p:spPr>
          <a:xfrm>
            <a:off x="8102401" y="2848833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0" y="327159"/>
            <a:ext cx="4892502" cy="50802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88180" y="4592955"/>
            <a:ext cx="7817485" cy="935355"/>
            <a:chOff x="3337381" y="918294"/>
            <a:chExt cx="7016311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Rounded Rectangle 1"/>
            <p:cNvSpPr/>
            <p:nvPr/>
          </p:nvSpPr>
          <p:spPr>
            <a:xfrm>
              <a:off x="3337381" y="918294"/>
              <a:ext cx="3253043" cy="935355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9556" y="1001203"/>
              <a:ext cx="6944136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I knit quickly.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35470" y="1443990"/>
            <a:ext cx="4447540" cy="935355"/>
            <a:chOff x="3337381" y="918294"/>
            <a:chExt cx="4023105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" name="Rounded Rectangle 1"/>
            <p:cNvSpPr/>
            <p:nvPr/>
          </p:nvSpPr>
          <p:spPr>
            <a:xfrm>
              <a:off x="3337381" y="918294"/>
              <a:ext cx="3884100" cy="93535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3434455" y="965919"/>
              <a:ext cx="3926031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I / knit / quickly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Arrow Character Mascot Flat Cartoon Emoticon Vector Design  Illustration 2372483 Vector Art at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 b="18710"/>
          <a:stretch>
            <a:fillRect/>
          </a:stretch>
        </p:blipFill>
        <p:spPr bwMode="auto">
          <a:xfrm>
            <a:off x="2234876" y="4608098"/>
            <a:ext cx="165195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1;p15"/>
          <p:cNvSpPr txBox="1"/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3030" y="5972321"/>
            <a:ext cx="8362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/>
              <a:t>Have students look at the slide and make these sentences with “be good at” and “like/ love/ enjoy”.</a:t>
            </a:r>
          </a:p>
          <a:p>
            <a:pPr marL="342900" indent="-342900">
              <a:buFontTx/>
              <a:buChar char="-"/>
            </a:pPr>
            <a:r>
              <a:rPr lang="en-US" dirty="0"/>
              <a:t>Click on “answer” to check the correct answer. </a:t>
            </a:r>
            <a:endParaRPr lang="en-US" sz="1800" dirty="0"/>
          </a:p>
        </p:txBody>
      </p:sp>
      <p:sp>
        <p:nvSpPr>
          <p:cNvPr id="13" name="Rectangle: Rounded Corners 13"/>
          <p:cNvSpPr/>
          <p:nvPr/>
        </p:nvSpPr>
        <p:spPr>
          <a:xfrm>
            <a:off x="7986831" y="2812003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59801" y="4568007"/>
            <a:ext cx="8107234" cy="935355"/>
            <a:chOff x="3337381" y="918294"/>
            <a:chExt cx="7295376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Rounded Rectangle 1"/>
            <p:cNvSpPr/>
            <p:nvPr/>
          </p:nvSpPr>
          <p:spPr>
            <a:xfrm>
              <a:off x="3337381" y="918294"/>
              <a:ext cx="3938737" cy="935355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09556" y="1001203"/>
              <a:ext cx="7223201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They run slowly.</a:t>
              </a:r>
            </a:p>
          </p:txBody>
        </p:sp>
      </p:grpSp>
      <p:pic>
        <p:nvPicPr>
          <p:cNvPr id="26" name="Content Placeholder 25" descr="5-removebg-preview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16330" y="962660"/>
            <a:ext cx="3686810" cy="368681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346190" y="1468120"/>
            <a:ext cx="5156835" cy="935355"/>
            <a:chOff x="3337381" y="918294"/>
            <a:chExt cx="4664711" cy="9353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" name="Rounded Rectangle 1"/>
            <p:cNvSpPr/>
            <p:nvPr/>
          </p:nvSpPr>
          <p:spPr>
            <a:xfrm>
              <a:off x="3337381" y="918294"/>
              <a:ext cx="4664711" cy="93535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3434455" y="965919"/>
              <a:ext cx="454753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They / run / slowly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30).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68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5598479" y="1082311"/>
            <a:ext cx="5572125" cy="44577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5786438" y="2264022"/>
            <a:ext cx="5157787" cy="15671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adverbs of manners correctly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structure: I can/ can’t knit easily.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6599" y="4006136"/>
            <a:ext cx="5157787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.37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798" y="4643081"/>
            <a:ext cx="5122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p.30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674231" y="1209063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3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7291197" y="1784261"/>
            <a:ext cx="2765234" cy="45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8570" y="696595"/>
            <a:ext cx="3526790" cy="4958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pic>
        <p:nvPicPr>
          <p:cNvPr id="4" name="Adverbs _ Adverb Song _  A Fun English Grammar Song for Children with Added Superheroes!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2" end="51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3900" y="712470"/>
            <a:ext cx="7839710" cy="441007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913890" y="5916930"/>
            <a:ext cx="762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Students look, listen, and count how many words ended </a:t>
            </a:r>
            <a:r>
              <a:rPr lang="en-US" i="1" dirty="0">
                <a:sym typeface="+mn-ea"/>
              </a:rPr>
              <a:t>“-ly” </a:t>
            </a:r>
            <a:r>
              <a:rPr lang="en-US" dirty="0">
                <a:sym typeface="+mn-ea"/>
              </a:rPr>
              <a:t>in the video.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Then, they write answer on the board.</a:t>
            </a:r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Click on “Answer” to check the answer.</a:t>
            </a:r>
          </a:p>
        </p:txBody>
      </p:sp>
      <p:sp>
        <p:nvSpPr>
          <p:cNvPr id="13" name="Rectangle: Rounded Corners 13"/>
          <p:cNvSpPr/>
          <p:nvPr/>
        </p:nvSpPr>
        <p:spPr>
          <a:xfrm>
            <a:off x="5182036" y="5241513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145395" y="1027430"/>
            <a:ext cx="126492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13800" dirty="0">
                <a:solidFill>
                  <a:srgbClr val="FF0000"/>
                </a:solidFill>
                <a:latin typeface="Carter One" panose="03080802040405060005" charset="0"/>
                <a:cs typeface="Carter One" panose="03080802040405060005" charset="0"/>
                <a:sym typeface="+mn-ea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233660" y="2930525"/>
            <a:ext cx="1399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Carter One" panose="03080802040405060005" charset="0"/>
                <a:cs typeface="Carter One" panose="03080802040405060005" charset="0"/>
                <a:sym typeface="+mn-ea"/>
              </a:rPr>
              <a:t>lazily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984105" y="3583305"/>
            <a:ext cx="19970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Carter One" panose="03080802040405060005" charset="0"/>
                <a:cs typeface="Carter One" panose="03080802040405060005" charset="0"/>
                <a:sym typeface="+mn-ea"/>
              </a:rPr>
              <a:t>happily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984105" y="4236085"/>
            <a:ext cx="22078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Carter One" panose="03080802040405060005" charset="0"/>
                <a:cs typeface="Carter One" panose="03080802040405060005" charset="0"/>
                <a:sym typeface="+mn-ea"/>
              </a:rPr>
              <a:t>eagerly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925685" y="4881245"/>
            <a:ext cx="2448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Carter One" panose="03080802040405060005" charset="0"/>
                <a:cs typeface="Carter One" panose="03080802040405060005" charset="0"/>
                <a:sym typeface="+mn-ea"/>
              </a:rPr>
              <a:t>gracfully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1" animBg="1"/>
      <p:bldP spid="11" grpId="0"/>
      <p:bldP spid="11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177877"/>
            <a:ext cx="1122100" cy="11221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913890" y="5916930"/>
            <a:ext cx="762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Have students look at the picture.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Ask students find the word ended differently from the rest. </a:t>
            </a:r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Click on “Answer” to check the answer.</a:t>
            </a:r>
          </a:p>
        </p:txBody>
      </p:sp>
      <p:sp>
        <p:nvSpPr>
          <p:cNvPr id="13" name="Rectangle: Rounded Corners 13"/>
          <p:cNvSpPr/>
          <p:nvPr/>
        </p:nvSpPr>
        <p:spPr>
          <a:xfrm>
            <a:off x="5049321" y="5171028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7330" y="976630"/>
            <a:ext cx="9304020" cy="41154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55850" y="2509520"/>
            <a:ext cx="1008380" cy="545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892935" y="5907405"/>
            <a:ext cx="79832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Have students look at the pictures and explain that in this lesson they will learn the adverbs of manners.</a:t>
            </a:r>
          </a:p>
          <a:p>
            <a:pPr marL="342900" indent="-342900">
              <a:buFontTx/>
              <a:buChar char="-"/>
            </a:pPr>
            <a:r>
              <a:rPr lang="en-US" dirty="0">
                <a:sym typeface="+mn-ea"/>
              </a:rPr>
              <a:t>Students listen and point to each picture.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4140" y="47625"/>
            <a:ext cx="2441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VOCABULARY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55700" y="852805"/>
            <a:ext cx="9457690" cy="45548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17495" y="852805"/>
            <a:ext cx="327787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2800" b="1"/>
              <a:t>Listen and point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460230" y="852805"/>
            <a:ext cx="115316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endParaRPr lang="en-US" sz="2800" b="1"/>
          </a:p>
        </p:txBody>
      </p:sp>
      <p:pic>
        <p:nvPicPr>
          <p:cNvPr id="19" name="3.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8780" y="687705"/>
            <a:ext cx="810895" cy="68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2318988" y="434819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13" name="Freeform 7"/>
          <p:cNvSpPr/>
          <p:nvPr/>
        </p:nvSpPr>
        <p:spPr>
          <a:xfrm>
            <a:off x="3252023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4" name="Freeform 7"/>
          <p:cNvSpPr/>
          <p:nvPr/>
        </p:nvSpPr>
        <p:spPr>
          <a:xfrm>
            <a:off x="4156071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9466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3584" y="2934060"/>
            <a:ext cx="194183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5078269" y="434819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885940" y="1562100"/>
            <a:ext cx="4639310" cy="3372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1" end="180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4395" y="2012315"/>
            <a:ext cx="1400810" cy="1162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1834483" y="436851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3" name="Freeform 7"/>
          <p:cNvSpPr/>
          <p:nvPr/>
        </p:nvSpPr>
        <p:spPr>
          <a:xfrm>
            <a:off x="2767518" y="436851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4" name="Freeform 7"/>
          <p:cNvSpPr/>
          <p:nvPr/>
        </p:nvSpPr>
        <p:spPr>
          <a:xfrm>
            <a:off x="3671566" y="436851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9466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61009" y="2934060"/>
            <a:ext cx="250634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4593764" y="436851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67" end="158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14395" y="2012315"/>
            <a:ext cx="1400810" cy="1162685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5508625" y="4368800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845300" y="1659890"/>
            <a:ext cx="4689475" cy="322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905" y="1795780"/>
            <a:ext cx="845820" cy="7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472C4"/>
              </a:buClr>
              <a:buSzPts val="3600"/>
              <a:defRPr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89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/>
          <p:cNvSpPr/>
          <p:nvPr/>
        </p:nvSpPr>
        <p:spPr>
          <a:xfrm>
            <a:off x="1596993" y="434819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13" name="Freeform 7"/>
          <p:cNvSpPr/>
          <p:nvPr/>
        </p:nvSpPr>
        <p:spPr>
          <a:xfrm>
            <a:off x="2530028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14" name="Freeform 7"/>
          <p:cNvSpPr/>
          <p:nvPr/>
        </p:nvSpPr>
        <p:spPr>
          <a:xfrm>
            <a:off x="3434076" y="434819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4514" y="2991210"/>
            <a:ext cx="28003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loudly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  <p:sp>
        <p:nvSpPr>
          <p:cNvPr id="17" name="Freeform 7"/>
          <p:cNvSpPr/>
          <p:nvPr/>
        </p:nvSpPr>
        <p:spPr>
          <a:xfrm>
            <a:off x="4356274" y="434819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48" y="77096"/>
            <a:ext cx="1085839" cy="108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5" y="1649730"/>
            <a:ext cx="845820" cy="747395"/>
          </a:xfrm>
          <a:prstGeom prst="rect">
            <a:avLst/>
          </a:prstGeom>
        </p:spPr>
      </p:pic>
      <p:pic>
        <p:nvPicPr>
          <p:cNvPr id="15" name="3.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8" end="128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4585" y="2012315"/>
            <a:ext cx="1400810" cy="1162685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5267499" y="434819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5" name="Freeform 7"/>
          <p:cNvSpPr/>
          <p:nvPr/>
        </p:nvSpPr>
        <p:spPr>
          <a:xfrm>
            <a:off x="6182360" y="4348480"/>
            <a:ext cx="866775" cy="81407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1" name="Rectangle 17"/>
          <p:cNvSpPr/>
          <p:nvPr/>
        </p:nvSpPr>
        <p:spPr>
          <a:xfrm>
            <a:off x="7501890" y="1478280"/>
            <a:ext cx="4199255" cy="367538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7568565" y="1920875"/>
            <a:ext cx="4071620" cy="2824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7455" y="1900555"/>
            <a:ext cx="581660" cy="7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3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ldLvl="0" animBg="1"/>
      <p:bldP spid="12" grpId="0" bldLvl="0" animBg="1"/>
      <p:bldP spid="13" grpId="0" bldLvl="0" animBg="1"/>
      <p:bldP spid="14" grpId="0" bldLvl="0" animBg="1"/>
      <p:bldP spid="19" grpId="0"/>
      <p:bldP spid="17" grpId="0" bldLvl="0" animBg="1"/>
      <p:bldP spid="3" grpId="0" bldLvl="0" animBg="1"/>
      <p:bldP spid="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1345</Words>
  <Application>Microsoft Macintosh PowerPoint</Application>
  <PresentationFormat>Widescreen</PresentationFormat>
  <Paragraphs>297</Paragraphs>
  <Slides>38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Carter One</vt:lpstr>
      <vt:lpstr>Tahoma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279</cp:revision>
  <dcterms:created xsi:type="dcterms:W3CDTF">2023-11-28T02:26:00Z</dcterms:created>
  <dcterms:modified xsi:type="dcterms:W3CDTF">2024-07-11T10:04:58Z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1033-12.2.0.13431</vt:lpwstr>
  </property>
</Properties>
</file>