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2"/>
  </p:sldMasterIdLst>
  <p:notesMasterIdLst>
    <p:notesMasterId r:id="rId34"/>
  </p:notesMasterIdLst>
  <p:sldIdLst>
    <p:sldId id="256" r:id="rId3"/>
    <p:sldId id="266" r:id="rId4"/>
    <p:sldId id="267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7" r:id="rId13"/>
    <p:sldId id="585" r:id="rId14"/>
    <p:sldId id="666" r:id="rId15"/>
    <p:sldId id="532" r:id="rId16"/>
    <p:sldId id="667" r:id="rId17"/>
    <p:sldId id="557" r:id="rId18"/>
    <p:sldId id="668" r:id="rId19"/>
    <p:sldId id="588" r:id="rId20"/>
    <p:sldId id="560" r:id="rId21"/>
    <p:sldId id="540" r:id="rId22"/>
    <p:sldId id="670" r:id="rId23"/>
    <p:sldId id="671" r:id="rId24"/>
    <p:sldId id="672" r:id="rId25"/>
    <p:sldId id="529" r:id="rId26"/>
    <p:sldId id="673" r:id="rId27"/>
    <p:sldId id="674" r:id="rId28"/>
    <p:sldId id="675" r:id="rId29"/>
    <p:sldId id="550" r:id="rId30"/>
    <p:sldId id="676" r:id="rId31"/>
    <p:sldId id="302" r:id="rId32"/>
    <p:sldId id="6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875" userDrawn="1">
          <p15:clr>
            <a:srgbClr val="A4A3A4"/>
          </p15:clr>
        </p15:guide>
        <p15:guide id="3" orient="horz" pos="3464" userDrawn="1">
          <p15:clr>
            <a:srgbClr val="A4A3A4"/>
          </p15:clr>
        </p15:guide>
        <p15:guide id="4" pos="416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437"/>
    <a:srgbClr val="F88438"/>
    <a:srgbClr val="D67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69"/>
    <p:restoredTop sz="95118"/>
  </p:normalViewPr>
  <p:slideViewPr>
    <p:cSldViewPr snapToGrid="0" snapToObjects="1" showGuides="1">
      <p:cViewPr varScale="1">
        <p:scale>
          <a:sx n="49" d="100"/>
          <a:sy n="49" d="100"/>
        </p:scale>
        <p:origin x="184" y="1576"/>
      </p:cViewPr>
      <p:guideLst>
        <p:guide orient="horz" pos="1536"/>
        <p:guide pos="3875"/>
        <p:guide orient="horz" pos="3464"/>
        <p:guide pos="416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8E6B-35A5-0542-AC09-160C8FE6ABE5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F597-DE83-D24C-95D9-9E6430AD71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2024/7/11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US" smtClean="0"/>
              <a:t>7/11/24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152525" y="2171700"/>
            <a:ext cx="9886949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3 – HOBBIES</a:t>
            </a:r>
          </a:p>
          <a:p>
            <a:pPr algn="ctr"/>
            <a:r>
              <a:rPr lang="en-US" sz="4400" b="1" dirty="0">
                <a:solidFill>
                  <a:srgbClr val="7030A0"/>
                </a:solidFill>
              </a:rPr>
              <a:t>Lesson 5B – Vocabulary and Grammar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806" y="3514055"/>
            <a:ext cx="4935669" cy="3475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053" y="3842926"/>
            <a:ext cx="2424523" cy="24245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carefully. / builds a robot / Minh 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0860" y="4724400"/>
            <a:ext cx="8590280" cy="141287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builds a robot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carefully.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/>
          <p:nvPr/>
        </p:nvSpPr>
        <p:spPr>
          <a:xfrm>
            <a:off x="6675998" y="4073458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4" name="Picture 3" descr="D:\Slide ED5\Bees find honey (3).pngBees find honey (3)"/>
          <p:cNvPicPr>
            <a:picLocks noChangeAspect="1"/>
          </p:cNvPicPr>
          <p:nvPr/>
        </p:nvPicPr>
        <p:blipFill rotWithShape="1">
          <a:blip r:embed="rId6"/>
          <a:srcRect t="7249" b="7249"/>
          <a:stretch>
            <a:fillRect/>
          </a:stretch>
        </p:blipFill>
        <p:spPr>
          <a:xfrm>
            <a:off x="915230" y="750320"/>
            <a:ext cx="4317853" cy="3692461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sPham-MsPhuong-0936082789"/>
          <p:cNvSpPr/>
          <p:nvPr/>
        </p:nvSpPr>
        <p:spPr>
          <a:xfrm>
            <a:off x="495300" y="528639"/>
            <a:ext cx="11201400" cy="5800723"/>
          </a:xfrm>
          <a:custGeom>
            <a:avLst/>
            <a:gdLst>
              <a:gd name="connsiteX0" fmla="*/ 0 w 11201400"/>
              <a:gd name="connsiteY0" fmla="*/ 208536 h 5800723"/>
              <a:gd name="connsiteX1" fmla="*/ 208536 w 11201400"/>
              <a:gd name="connsiteY1" fmla="*/ 0 h 5800723"/>
              <a:gd name="connsiteX2" fmla="*/ 484135 w 11201400"/>
              <a:gd name="connsiteY2" fmla="*/ 0 h 5800723"/>
              <a:gd name="connsiteX3" fmla="*/ 1191108 w 11201400"/>
              <a:gd name="connsiteY3" fmla="*/ 0 h 5800723"/>
              <a:gd name="connsiteX4" fmla="*/ 1574551 w 11201400"/>
              <a:gd name="connsiteY4" fmla="*/ 0 h 5800723"/>
              <a:gd name="connsiteX5" fmla="*/ 2281523 w 11201400"/>
              <a:gd name="connsiteY5" fmla="*/ 0 h 5800723"/>
              <a:gd name="connsiteX6" fmla="*/ 2664966 w 11201400"/>
              <a:gd name="connsiteY6" fmla="*/ 0 h 5800723"/>
              <a:gd name="connsiteX7" fmla="*/ 3264096 w 11201400"/>
              <a:gd name="connsiteY7" fmla="*/ 0 h 5800723"/>
              <a:gd name="connsiteX8" fmla="*/ 4078911 w 11201400"/>
              <a:gd name="connsiteY8" fmla="*/ 0 h 5800723"/>
              <a:gd name="connsiteX9" fmla="*/ 4678041 w 11201400"/>
              <a:gd name="connsiteY9" fmla="*/ 0 h 5800723"/>
              <a:gd name="connsiteX10" fmla="*/ 5169327 w 11201400"/>
              <a:gd name="connsiteY10" fmla="*/ 0 h 5800723"/>
              <a:gd name="connsiteX11" fmla="*/ 5660613 w 11201400"/>
              <a:gd name="connsiteY11" fmla="*/ 0 h 5800723"/>
              <a:gd name="connsiteX12" fmla="*/ 6475429 w 11201400"/>
              <a:gd name="connsiteY12" fmla="*/ 0 h 5800723"/>
              <a:gd name="connsiteX13" fmla="*/ 7074558 w 11201400"/>
              <a:gd name="connsiteY13" fmla="*/ 0 h 5800723"/>
              <a:gd name="connsiteX14" fmla="*/ 7350158 w 11201400"/>
              <a:gd name="connsiteY14" fmla="*/ 0 h 5800723"/>
              <a:gd name="connsiteX15" fmla="*/ 8164974 w 11201400"/>
              <a:gd name="connsiteY15" fmla="*/ 0 h 5800723"/>
              <a:gd name="connsiteX16" fmla="*/ 8656260 w 11201400"/>
              <a:gd name="connsiteY16" fmla="*/ 0 h 5800723"/>
              <a:gd name="connsiteX17" fmla="*/ 9039702 w 11201400"/>
              <a:gd name="connsiteY17" fmla="*/ 0 h 5800723"/>
              <a:gd name="connsiteX18" fmla="*/ 9423145 w 11201400"/>
              <a:gd name="connsiteY18" fmla="*/ 0 h 5800723"/>
              <a:gd name="connsiteX19" fmla="*/ 9806588 w 11201400"/>
              <a:gd name="connsiteY19" fmla="*/ 0 h 5800723"/>
              <a:gd name="connsiteX20" fmla="*/ 10297874 w 11201400"/>
              <a:gd name="connsiteY20" fmla="*/ 0 h 5800723"/>
              <a:gd name="connsiteX21" fmla="*/ 10992864 w 11201400"/>
              <a:gd name="connsiteY21" fmla="*/ 0 h 5800723"/>
              <a:gd name="connsiteX22" fmla="*/ 11201400 w 11201400"/>
              <a:gd name="connsiteY22" fmla="*/ 208536 h 5800723"/>
              <a:gd name="connsiteX23" fmla="*/ 11201400 w 11201400"/>
              <a:gd name="connsiteY23" fmla="*/ 752883 h 5800723"/>
              <a:gd name="connsiteX24" fmla="*/ 11201400 w 11201400"/>
              <a:gd name="connsiteY24" fmla="*/ 1458739 h 5800723"/>
              <a:gd name="connsiteX25" fmla="*/ 11201400 w 11201400"/>
              <a:gd name="connsiteY25" fmla="*/ 2164596 h 5800723"/>
              <a:gd name="connsiteX26" fmla="*/ 11201400 w 11201400"/>
              <a:gd name="connsiteY26" fmla="*/ 2708943 h 5800723"/>
              <a:gd name="connsiteX27" fmla="*/ 11201400 w 11201400"/>
              <a:gd name="connsiteY27" fmla="*/ 3414799 h 5800723"/>
              <a:gd name="connsiteX28" fmla="*/ 11201400 w 11201400"/>
              <a:gd name="connsiteY28" fmla="*/ 3905310 h 5800723"/>
              <a:gd name="connsiteX29" fmla="*/ 11201400 w 11201400"/>
              <a:gd name="connsiteY29" fmla="*/ 4341984 h 5800723"/>
              <a:gd name="connsiteX30" fmla="*/ 11201400 w 11201400"/>
              <a:gd name="connsiteY30" fmla="*/ 4886331 h 5800723"/>
              <a:gd name="connsiteX31" fmla="*/ 11201400 w 11201400"/>
              <a:gd name="connsiteY31" fmla="*/ 5592187 h 5800723"/>
              <a:gd name="connsiteX32" fmla="*/ 10992864 w 11201400"/>
              <a:gd name="connsiteY32" fmla="*/ 5800723 h 5800723"/>
              <a:gd name="connsiteX33" fmla="*/ 10178048 w 11201400"/>
              <a:gd name="connsiteY33" fmla="*/ 5800723 h 5800723"/>
              <a:gd name="connsiteX34" fmla="*/ 9902449 w 11201400"/>
              <a:gd name="connsiteY34" fmla="*/ 5800723 h 5800723"/>
              <a:gd name="connsiteX35" fmla="*/ 9519006 w 11201400"/>
              <a:gd name="connsiteY35" fmla="*/ 5800723 h 5800723"/>
              <a:gd name="connsiteX36" fmla="*/ 8812033 w 11201400"/>
              <a:gd name="connsiteY36" fmla="*/ 5800723 h 5800723"/>
              <a:gd name="connsiteX37" fmla="*/ 8105061 w 11201400"/>
              <a:gd name="connsiteY37" fmla="*/ 5800723 h 5800723"/>
              <a:gd name="connsiteX38" fmla="*/ 7505931 w 11201400"/>
              <a:gd name="connsiteY38" fmla="*/ 5800723 h 5800723"/>
              <a:gd name="connsiteX39" fmla="*/ 7122489 w 11201400"/>
              <a:gd name="connsiteY39" fmla="*/ 5800723 h 5800723"/>
              <a:gd name="connsiteX40" fmla="*/ 6846889 w 11201400"/>
              <a:gd name="connsiteY40" fmla="*/ 5800723 h 5800723"/>
              <a:gd name="connsiteX41" fmla="*/ 6571290 w 11201400"/>
              <a:gd name="connsiteY41" fmla="*/ 5800723 h 5800723"/>
              <a:gd name="connsiteX42" fmla="*/ 5756474 w 11201400"/>
              <a:gd name="connsiteY42" fmla="*/ 5800723 h 5800723"/>
              <a:gd name="connsiteX43" fmla="*/ 5265188 w 11201400"/>
              <a:gd name="connsiteY43" fmla="*/ 5800723 h 5800723"/>
              <a:gd name="connsiteX44" fmla="*/ 4989588 w 11201400"/>
              <a:gd name="connsiteY44" fmla="*/ 5800723 h 5800723"/>
              <a:gd name="connsiteX45" fmla="*/ 4174772 w 11201400"/>
              <a:gd name="connsiteY45" fmla="*/ 5800723 h 5800723"/>
              <a:gd name="connsiteX46" fmla="*/ 3467800 w 11201400"/>
              <a:gd name="connsiteY46" fmla="*/ 5800723 h 5800723"/>
              <a:gd name="connsiteX47" fmla="*/ 2868670 w 11201400"/>
              <a:gd name="connsiteY47" fmla="*/ 5800723 h 5800723"/>
              <a:gd name="connsiteX48" fmla="*/ 2161698 w 11201400"/>
              <a:gd name="connsiteY48" fmla="*/ 5800723 h 5800723"/>
              <a:gd name="connsiteX49" fmla="*/ 1670412 w 11201400"/>
              <a:gd name="connsiteY49" fmla="*/ 5800723 h 5800723"/>
              <a:gd name="connsiteX50" fmla="*/ 1286969 w 11201400"/>
              <a:gd name="connsiteY50" fmla="*/ 5800723 h 5800723"/>
              <a:gd name="connsiteX51" fmla="*/ 208536 w 11201400"/>
              <a:gd name="connsiteY51" fmla="*/ 5800723 h 5800723"/>
              <a:gd name="connsiteX52" fmla="*/ 0 w 11201400"/>
              <a:gd name="connsiteY52" fmla="*/ 5592187 h 5800723"/>
              <a:gd name="connsiteX53" fmla="*/ 0 w 11201400"/>
              <a:gd name="connsiteY53" fmla="*/ 5047840 h 5800723"/>
              <a:gd name="connsiteX54" fmla="*/ 0 w 11201400"/>
              <a:gd name="connsiteY54" fmla="*/ 4395820 h 5800723"/>
              <a:gd name="connsiteX55" fmla="*/ 0 w 11201400"/>
              <a:gd name="connsiteY55" fmla="*/ 3743800 h 5800723"/>
              <a:gd name="connsiteX56" fmla="*/ 0 w 11201400"/>
              <a:gd name="connsiteY56" fmla="*/ 3145617 h 5800723"/>
              <a:gd name="connsiteX57" fmla="*/ 0 w 11201400"/>
              <a:gd name="connsiteY57" fmla="*/ 2493597 h 5800723"/>
              <a:gd name="connsiteX58" fmla="*/ 0 w 11201400"/>
              <a:gd name="connsiteY58" fmla="*/ 1841577 h 5800723"/>
              <a:gd name="connsiteX59" fmla="*/ 0 w 11201400"/>
              <a:gd name="connsiteY59" fmla="*/ 1135720 h 5800723"/>
              <a:gd name="connsiteX60" fmla="*/ 0 w 11201400"/>
              <a:gd name="connsiteY60" fmla="*/ 208536 h 580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201400" h="5800723" fill="none" extrusionOk="0">
                <a:moveTo>
                  <a:pt x="0" y="208536"/>
                </a:moveTo>
                <a:cubicBezTo>
                  <a:pt x="16689" y="118636"/>
                  <a:pt x="93374" y="3539"/>
                  <a:pt x="208536" y="0"/>
                </a:cubicBezTo>
                <a:cubicBezTo>
                  <a:pt x="303601" y="-21278"/>
                  <a:pt x="394783" y="10514"/>
                  <a:pt x="484135" y="0"/>
                </a:cubicBezTo>
                <a:cubicBezTo>
                  <a:pt x="573487" y="-10514"/>
                  <a:pt x="1039094" y="31839"/>
                  <a:pt x="1191108" y="0"/>
                </a:cubicBezTo>
                <a:cubicBezTo>
                  <a:pt x="1343122" y="-31839"/>
                  <a:pt x="1473606" y="43501"/>
                  <a:pt x="1574551" y="0"/>
                </a:cubicBezTo>
                <a:cubicBezTo>
                  <a:pt x="1675496" y="-43501"/>
                  <a:pt x="1983098" y="35571"/>
                  <a:pt x="2281523" y="0"/>
                </a:cubicBezTo>
                <a:cubicBezTo>
                  <a:pt x="2579948" y="-35571"/>
                  <a:pt x="2506746" y="12783"/>
                  <a:pt x="2664966" y="0"/>
                </a:cubicBezTo>
                <a:cubicBezTo>
                  <a:pt x="2823186" y="-12783"/>
                  <a:pt x="2993427" y="42817"/>
                  <a:pt x="3264096" y="0"/>
                </a:cubicBezTo>
                <a:cubicBezTo>
                  <a:pt x="3534765" y="-42817"/>
                  <a:pt x="3685586" y="48831"/>
                  <a:pt x="4078911" y="0"/>
                </a:cubicBezTo>
                <a:cubicBezTo>
                  <a:pt x="4472237" y="-48831"/>
                  <a:pt x="4469731" y="41380"/>
                  <a:pt x="4678041" y="0"/>
                </a:cubicBezTo>
                <a:cubicBezTo>
                  <a:pt x="4886351" y="-41380"/>
                  <a:pt x="5044452" y="25716"/>
                  <a:pt x="5169327" y="0"/>
                </a:cubicBezTo>
                <a:cubicBezTo>
                  <a:pt x="5294202" y="-25716"/>
                  <a:pt x="5439260" y="41514"/>
                  <a:pt x="5660613" y="0"/>
                </a:cubicBezTo>
                <a:cubicBezTo>
                  <a:pt x="5881966" y="-41514"/>
                  <a:pt x="6069524" y="76383"/>
                  <a:pt x="6475429" y="0"/>
                </a:cubicBezTo>
                <a:cubicBezTo>
                  <a:pt x="6881334" y="-76383"/>
                  <a:pt x="6788568" y="34207"/>
                  <a:pt x="7074558" y="0"/>
                </a:cubicBezTo>
                <a:cubicBezTo>
                  <a:pt x="7360548" y="-34207"/>
                  <a:pt x="7221395" y="269"/>
                  <a:pt x="7350158" y="0"/>
                </a:cubicBezTo>
                <a:cubicBezTo>
                  <a:pt x="7478921" y="-269"/>
                  <a:pt x="7894271" y="64921"/>
                  <a:pt x="8164974" y="0"/>
                </a:cubicBezTo>
                <a:cubicBezTo>
                  <a:pt x="8435677" y="-64921"/>
                  <a:pt x="8523993" y="47844"/>
                  <a:pt x="8656260" y="0"/>
                </a:cubicBezTo>
                <a:cubicBezTo>
                  <a:pt x="8788527" y="-47844"/>
                  <a:pt x="8946744" y="32824"/>
                  <a:pt x="9039702" y="0"/>
                </a:cubicBezTo>
                <a:cubicBezTo>
                  <a:pt x="9132660" y="-32824"/>
                  <a:pt x="9286999" y="35167"/>
                  <a:pt x="9423145" y="0"/>
                </a:cubicBezTo>
                <a:cubicBezTo>
                  <a:pt x="9559291" y="-35167"/>
                  <a:pt x="9662567" y="28041"/>
                  <a:pt x="9806588" y="0"/>
                </a:cubicBezTo>
                <a:cubicBezTo>
                  <a:pt x="9950609" y="-28041"/>
                  <a:pt x="10112822" y="27846"/>
                  <a:pt x="10297874" y="0"/>
                </a:cubicBezTo>
                <a:cubicBezTo>
                  <a:pt x="10482926" y="-27846"/>
                  <a:pt x="10651788" y="27466"/>
                  <a:pt x="10992864" y="0"/>
                </a:cubicBezTo>
                <a:cubicBezTo>
                  <a:pt x="11094738" y="3686"/>
                  <a:pt x="11204640" y="78783"/>
                  <a:pt x="11201400" y="208536"/>
                </a:cubicBezTo>
                <a:cubicBezTo>
                  <a:pt x="11218855" y="400462"/>
                  <a:pt x="11158287" y="569352"/>
                  <a:pt x="11201400" y="752883"/>
                </a:cubicBezTo>
                <a:cubicBezTo>
                  <a:pt x="11244513" y="936414"/>
                  <a:pt x="11172324" y="1222786"/>
                  <a:pt x="11201400" y="1458739"/>
                </a:cubicBezTo>
                <a:cubicBezTo>
                  <a:pt x="11230476" y="1694692"/>
                  <a:pt x="11188962" y="1903785"/>
                  <a:pt x="11201400" y="2164596"/>
                </a:cubicBezTo>
                <a:cubicBezTo>
                  <a:pt x="11213838" y="2425407"/>
                  <a:pt x="11137206" y="2516909"/>
                  <a:pt x="11201400" y="2708943"/>
                </a:cubicBezTo>
                <a:cubicBezTo>
                  <a:pt x="11265594" y="2900977"/>
                  <a:pt x="11191694" y="3255895"/>
                  <a:pt x="11201400" y="3414799"/>
                </a:cubicBezTo>
                <a:cubicBezTo>
                  <a:pt x="11211106" y="3573703"/>
                  <a:pt x="11175645" y="3732402"/>
                  <a:pt x="11201400" y="3905310"/>
                </a:cubicBezTo>
                <a:cubicBezTo>
                  <a:pt x="11227155" y="4078218"/>
                  <a:pt x="11188365" y="4214308"/>
                  <a:pt x="11201400" y="4341984"/>
                </a:cubicBezTo>
                <a:cubicBezTo>
                  <a:pt x="11214435" y="4469660"/>
                  <a:pt x="11143585" y="4717034"/>
                  <a:pt x="11201400" y="4886331"/>
                </a:cubicBezTo>
                <a:cubicBezTo>
                  <a:pt x="11259215" y="5055628"/>
                  <a:pt x="11148963" y="5295587"/>
                  <a:pt x="11201400" y="5592187"/>
                </a:cubicBezTo>
                <a:cubicBezTo>
                  <a:pt x="11190087" y="5706383"/>
                  <a:pt x="11098157" y="5774275"/>
                  <a:pt x="10992864" y="5800723"/>
                </a:cubicBezTo>
                <a:cubicBezTo>
                  <a:pt x="10664451" y="5832598"/>
                  <a:pt x="10558098" y="5718266"/>
                  <a:pt x="10178048" y="5800723"/>
                </a:cubicBezTo>
                <a:cubicBezTo>
                  <a:pt x="9797998" y="5883180"/>
                  <a:pt x="10029620" y="5797449"/>
                  <a:pt x="9902449" y="5800723"/>
                </a:cubicBezTo>
                <a:cubicBezTo>
                  <a:pt x="9775278" y="5803997"/>
                  <a:pt x="9669598" y="5799450"/>
                  <a:pt x="9519006" y="5800723"/>
                </a:cubicBezTo>
                <a:cubicBezTo>
                  <a:pt x="9368414" y="5801996"/>
                  <a:pt x="9057874" y="5792701"/>
                  <a:pt x="8812033" y="5800723"/>
                </a:cubicBezTo>
                <a:cubicBezTo>
                  <a:pt x="8566192" y="5808745"/>
                  <a:pt x="8293366" y="5796617"/>
                  <a:pt x="8105061" y="5800723"/>
                </a:cubicBezTo>
                <a:cubicBezTo>
                  <a:pt x="7916756" y="5804829"/>
                  <a:pt x="7663548" y="5771043"/>
                  <a:pt x="7505931" y="5800723"/>
                </a:cubicBezTo>
                <a:cubicBezTo>
                  <a:pt x="7348314" y="5830403"/>
                  <a:pt x="7275486" y="5798807"/>
                  <a:pt x="7122489" y="5800723"/>
                </a:cubicBezTo>
                <a:cubicBezTo>
                  <a:pt x="6969492" y="5802639"/>
                  <a:pt x="6939136" y="5796491"/>
                  <a:pt x="6846889" y="5800723"/>
                </a:cubicBezTo>
                <a:cubicBezTo>
                  <a:pt x="6754642" y="5804955"/>
                  <a:pt x="6683897" y="5769104"/>
                  <a:pt x="6571290" y="5800723"/>
                </a:cubicBezTo>
                <a:cubicBezTo>
                  <a:pt x="6458683" y="5832342"/>
                  <a:pt x="6019638" y="5749155"/>
                  <a:pt x="5756474" y="5800723"/>
                </a:cubicBezTo>
                <a:cubicBezTo>
                  <a:pt x="5493310" y="5852291"/>
                  <a:pt x="5470643" y="5766513"/>
                  <a:pt x="5265188" y="5800723"/>
                </a:cubicBezTo>
                <a:cubicBezTo>
                  <a:pt x="5059733" y="5834933"/>
                  <a:pt x="5113146" y="5775204"/>
                  <a:pt x="4989588" y="5800723"/>
                </a:cubicBezTo>
                <a:cubicBezTo>
                  <a:pt x="4866030" y="5826242"/>
                  <a:pt x="4570447" y="5731416"/>
                  <a:pt x="4174772" y="5800723"/>
                </a:cubicBezTo>
                <a:cubicBezTo>
                  <a:pt x="3779097" y="5870030"/>
                  <a:pt x="3650061" y="5740888"/>
                  <a:pt x="3467800" y="5800723"/>
                </a:cubicBezTo>
                <a:cubicBezTo>
                  <a:pt x="3285539" y="5860558"/>
                  <a:pt x="3070063" y="5747304"/>
                  <a:pt x="2868670" y="5800723"/>
                </a:cubicBezTo>
                <a:cubicBezTo>
                  <a:pt x="2667277" y="5854142"/>
                  <a:pt x="2323762" y="5752655"/>
                  <a:pt x="2161698" y="5800723"/>
                </a:cubicBezTo>
                <a:cubicBezTo>
                  <a:pt x="1999634" y="5848791"/>
                  <a:pt x="1793853" y="5777360"/>
                  <a:pt x="1670412" y="5800723"/>
                </a:cubicBezTo>
                <a:cubicBezTo>
                  <a:pt x="1546971" y="5824086"/>
                  <a:pt x="1468270" y="5778902"/>
                  <a:pt x="1286969" y="5800723"/>
                </a:cubicBezTo>
                <a:cubicBezTo>
                  <a:pt x="1105668" y="5822544"/>
                  <a:pt x="516687" y="5792408"/>
                  <a:pt x="208536" y="5800723"/>
                </a:cubicBezTo>
                <a:cubicBezTo>
                  <a:pt x="82885" y="5832433"/>
                  <a:pt x="-15252" y="5733211"/>
                  <a:pt x="0" y="5592187"/>
                </a:cubicBezTo>
                <a:cubicBezTo>
                  <a:pt x="-20369" y="5390141"/>
                  <a:pt x="18314" y="5228768"/>
                  <a:pt x="0" y="5047840"/>
                </a:cubicBezTo>
                <a:cubicBezTo>
                  <a:pt x="-18314" y="4866912"/>
                  <a:pt x="15732" y="4718408"/>
                  <a:pt x="0" y="4395820"/>
                </a:cubicBezTo>
                <a:cubicBezTo>
                  <a:pt x="-15732" y="4073232"/>
                  <a:pt x="64847" y="4021489"/>
                  <a:pt x="0" y="3743800"/>
                </a:cubicBezTo>
                <a:cubicBezTo>
                  <a:pt x="-64847" y="3466111"/>
                  <a:pt x="50488" y="3321596"/>
                  <a:pt x="0" y="3145617"/>
                </a:cubicBezTo>
                <a:cubicBezTo>
                  <a:pt x="-50488" y="2969638"/>
                  <a:pt x="38485" y="2710264"/>
                  <a:pt x="0" y="2493597"/>
                </a:cubicBezTo>
                <a:cubicBezTo>
                  <a:pt x="-38485" y="2276930"/>
                  <a:pt x="37773" y="2016101"/>
                  <a:pt x="0" y="1841577"/>
                </a:cubicBezTo>
                <a:cubicBezTo>
                  <a:pt x="-37773" y="1667053"/>
                  <a:pt x="7604" y="1337766"/>
                  <a:pt x="0" y="1135720"/>
                </a:cubicBezTo>
                <a:cubicBezTo>
                  <a:pt x="-7604" y="933674"/>
                  <a:pt x="86162" y="653787"/>
                  <a:pt x="0" y="208536"/>
                </a:cubicBezTo>
                <a:close/>
              </a:path>
              <a:path w="11201400" h="5800723" stroke="0" extrusionOk="0">
                <a:moveTo>
                  <a:pt x="0" y="208536"/>
                </a:moveTo>
                <a:cubicBezTo>
                  <a:pt x="-2620" y="81397"/>
                  <a:pt x="92695" y="-19618"/>
                  <a:pt x="208536" y="0"/>
                </a:cubicBezTo>
                <a:cubicBezTo>
                  <a:pt x="606036" y="-90563"/>
                  <a:pt x="644206" y="67778"/>
                  <a:pt x="1023352" y="0"/>
                </a:cubicBezTo>
                <a:cubicBezTo>
                  <a:pt x="1402498" y="-67778"/>
                  <a:pt x="1489985" y="58348"/>
                  <a:pt x="1838168" y="0"/>
                </a:cubicBezTo>
                <a:cubicBezTo>
                  <a:pt x="2186351" y="-58348"/>
                  <a:pt x="2307178" y="43944"/>
                  <a:pt x="2437297" y="0"/>
                </a:cubicBezTo>
                <a:cubicBezTo>
                  <a:pt x="2567416" y="-43944"/>
                  <a:pt x="2777403" y="37410"/>
                  <a:pt x="2928583" y="0"/>
                </a:cubicBezTo>
                <a:cubicBezTo>
                  <a:pt x="3079763" y="-37410"/>
                  <a:pt x="3123944" y="2037"/>
                  <a:pt x="3312026" y="0"/>
                </a:cubicBezTo>
                <a:cubicBezTo>
                  <a:pt x="3500108" y="-2037"/>
                  <a:pt x="3625861" y="30912"/>
                  <a:pt x="3803312" y="0"/>
                </a:cubicBezTo>
                <a:cubicBezTo>
                  <a:pt x="3980763" y="-30912"/>
                  <a:pt x="4017878" y="4594"/>
                  <a:pt x="4078911" y="0"/>
                </a:cubicBezTo>
                <a:cubicBezTo>
                  <a:pt x="4139944" y="-4594"/>
                  <a:pt x="4223454" y="4120"/>
                  <a:pt x="4354511" y="0"/>
                </a:cubicBezTo>
                <a:cubicBezTo>
                  <a:pt x="4485568" y="-4120"/>
                  <a:pt x="4838443" y="38547"/>
                  <a:pt x="5169327" y="0"/>
                </a:cubicBezTo>
                <a:cubicBezTo>
                  <a:pt x="5500211" y="-38547"/>
                  <a:pt x="5464118" y="58531"/>
                  <a:pt x="5660613" y="0"/>
                </a:cubicBezTo>
                <a:cubicBezTo>
                  <a:pt x="5857108" y="-58531"/>
                  <a:pt x="5840620" y="24123"/>
                  <a:pt x="5936212" y="0"/>
                </a:cubicBezTo>
                <a:cubicBezTo>
                  <a:pt x="6031804" y="-24123"/>
                  <a:pt x="6373680" y="88700"/>
                  <a:pt x="6751028" y="0"/>
                </a:cubicBezTo>
                <a:cubicBezTo>
                  <a:pt x="7128376" y="-88700"/>
                  <a:pt x="7290478" y="27558"/>
                  <a:pt x="7565844" y="0"/>
                </a:cubicBezTo>
                <a:cubicBezTo>
                  <a:pt x="7841210" y="-27558"/>
                  <a:pt x="7709173" y="3047"/>
                  <a:pt x="7841444" y="0"/>
                </a:cubicBezTo>
                <a:cubicBezTo>
                  <a:pt x="7973715" y="-3047"/>
                  <a:pt x="8351275" y="33156"/>
                  <a:pt x="8548416" y="0"/>
                </a:cubicBezTo>
                <a:cubicBezTo>
                  <a:pt x="8745557" y="-33156"/>
                  <a:pt x="8934296" y="62696"/>
                  <a:pt x="9255389" y="0"/>
                </a:cubicBezTo>
                <a:cubicBezTo>
                  <a:pt x="9576482" y="-62696"/>
                  <a:pt x="9545989" y="27555"/>
                  <a:pt x="9638832" y="0"/>
                </a:cubicBezTo>
                <a:cubicBezTo>
                  <a:pt x="9731675" y="-27555"/>
                  <a:pt x="10021614" y="47969"/>
                  <a:pt x="10237961" y="0"/>
                </a:cubicBezTo>
                <a:cubicBezTo>
                  <a:pt x="10454308" y="-47969"/>
                  <a:pt x="10749598" y="33381"/>
                  <a:pt x="10992864" y="0"/>
                </a:cubicBezTo>
                <a:cubicBezTo>
                  <a:pt x="11104008" y="-12096"/>
                  <a:pt x="11187790" y="99768"/>
                  <a:pt x="11201400" y="208536"/>
                </a:cubicBezTo>
                <a:cubicBezTo>
                  <a:pt x="11216250" y="476603"/>
                  <a:pt x="11180700" y="588336"/>
                  <a:pt x="11201400" y="752883"/>
                </a:cubicBezTo>
                <a:cubicBezTo>
                  <a:pt x="11222100" y="917430"/>
                  <a:pt x="11151915" y="1069076"/>
                  <a:pt x="11201400" y="1189557"/>
                </a:cubicBezTo>
                <a:cubicBezTo>
                  <a:pt x="11250885" y="1310038"/>
                  <a:pt x="11147691" y="1576551"/>
                  <a:pt x="11201400" y="1680067"/>
                </a:cubicBezTo>
                <a:cubicBezTo>
                  <a:pt x="11255109" y="1783583"/>
                  <a:pt x="11149922" y="1939409"/>
                  <a:pt x="11201400" y="2170578"/>
                </a:cubicBezTo>
                <a:cubicBezTo>
                  <a:pt x="11252878" y="2401747"/>
                  <a:pt x="11191454" y="2449439"/>
                  <a:pt x="11201400" y="2661088"/>
                </a:cubicBezTo>
                <a:cubicBezTo>
                  <a:pt x="11211346" y="2872737"/>
                  <a:pt x="11193828" y="3129069"/>
                  <a:pt x="11201400" y="3313108"/>
                </a:cubicBezTo>
                <a:cubicBezTo>
                  <a:pt x="11208972" y="3497147"/>
                  <a:pt x="11153925" y="3739991"/>
                  <a:pt x="11201400" y="3911292"/>
                </a:cubicBezTo>
                <a:cubicBezTo>
                  <a:pt x="11248875" y="4082593"/>
                  <a:pt x="11164919" y="4266517"/>
                  <a:pt x="11201400" y="4455638"/>
                </a:cubicBezTo>
                <a:cubicBezTo>
                  <a:pt x="11237881" y="4644759"/>
                  <a:pt x="11172724" y="5333536"/>
                  <a:pt x="11201400" y="5592187"/>
                </a:cubicBezTo>
                <a:cubicBezTo>
                  <a:pt x="11192729" y="5708199"/>
                  <a:pt x="11091700" y="5772384"/>
                  <a:pt x="10992864" y="5800723"/>
                </a:cubicBezTo>
                <a:cubicBezTo>
                  <a:pt x="10741286" y="5817432"/>
                  <a:pt x="10663854" y="5738176"/>
                  <a:pt x="10393735" y="5800723"/>
                </a:cubicBezTo>
                <a:cubicBezTo>
                  <a:pt x="10123616" y="5863270"/>
                  <a:pt x="9849852" y="5769442"/>
                  <a:pt x="9686762" y="5800723"/>
                </a:cubicBezTo>
                <a:cubicBezTo>
                  <a:pt x="9523672" y="5832004"/>
                  <a:pt x="9302851" y="5756009"/>
                  <a:pt x="8979789" y="5800723"/>
                </a:cubicBezTo>
                <a:cubicBezTo>
                  <a:pt x="8656727" y="5845437"/>
                  <a:pt x="8648005" y="5758713"/>
                  <a:pt x="8488503" y="5800723"/>
                </a:cubicBezTo>
                <a:cubicBezTo>
                  <a:pt x="8329001" y="5842733"/>
                  <a:pt x="8276238" y="5767248"/>
                  <a:pt x="8105061" y="5800723"/>
                </a:cubicBezTo>
                <a:cubicBezTo>
                  <a:pt x="7933884" y="5834198"/>
                  <a:pt x="7962396" y="5782919"/>
                  <a:pt x="7829461" y="5800723"/>
                </a:cubicBezTo>
                <a:cubicBezTo>
                  <a:pt x="7696526" y="5818527"/>
                  <a:pt x="7296199" y="5755183"/>
                  <a:pt x="7014645" y="5800723"/>
                </a:cubicBezTo>
                <a:cubicBezTo>
                  <a:pt x="6733091" y="5846263"/>
                  <a:pt x="6596318" y="5716387"/>
                  <a:pt x="6307673" y="5800723"/>
                </a:cubicBezTo>
                <a:cubicBezTo>
                  <a:pt x="6019028" y="5885059"/>
                  <a:pt x="5886353" y="5737912"/>
                  <a:pt x="5708543" y="5800723"/>
                </a:cubicBezTo>
                <a:cubicBezTo>
                  <a:pt x="5530733" y="5863534"/>
                  <a:pt x="5245947" y="5800217"/>
                  <a:pt x="5001571" y="5800723"/>
                </a:cubicBezTo>
                <a:cubicBezTo>
                  <a:pt x="4757195" y="5801229"/>
                  <a:pt x="4845948" y="5784877"/>
                  <a:pt x="4725971" y="5800723"/>
                </a:cubicBezTo>
                <a:cubicBezTo>
                  <a:pt x="4605994" y="5816569"/>
                  <a:pt x="4387088" y="5790319"/>
                  <a:pt x="4126842" y="5800723"/>
                </a:cubicBezTo>
                <a:cubicBezTo>
                  <a:pt x="3866596" y="5811127"/>
                  <a:pt x="3978076" y="5779737"/>
                  <a:pt x="3851242" y="5800723"/>
                </a:cubicBezTo>
                <a:cubicBezTo>
                  <a:pt x="3724408" y="5821709"/>
                  <a:pt x="3648829" y="5794606"/>
                  <a:pt x="3467800" y="5800723"/>
                </a:cubicBezTo>
                <a:cubicBezTo>
                  <a:pt x="3286771" y="5806840"/>
                  <a:pt x="3307411" y="5786796"/>
                  <a:pt x="3192200" y="5800723"/>
                </a:cubicBezTo>
                <a:cubicBezTo>
                  <a:pt x="3076989" y="5814650"/>
                  <a:pt x="2891215" y="5746953"/>
                  <a:pt x="2700914" y="5800723"/>
                </a:cubicBezTo>
                <a:cubicBezTo>
                  <a:pt x="2510613" y="5854493"/>
                  <a:pt x="2367420" y="5756595"/>
                  <a:pt x="2209628" y="5800723"/>
                </a:cubicBezTo>
                <a:cubicBezTo>
                  <a:pt x="2051836" y="5844851"/>
                  <a:pt x="1753240" y="5767288"/>
                  <a:pt x="1610499" y="5800723"/>
                </a:cubicBezTo>
                <a:cubicBezTo>
                  <a:pt x="1467758" y="5834158"/>
                  <a:pt x="1358268" y="5785183"/>
                  <a:pt x="1227056" y="5800723"/>
                </a:cubicBezTo>
                <a:cubicBezTo>
                  <a:pt x="1095844" y="5816263"/>
                  <a:pt x="1018153" y="5759636"/>
                  <a:pt x="843613" y="5800723"/>
                </a:cubicBezTo>
                <a:cubicBezTo>
                  <a:pt x="669073" y="5841810"/>
                  <a:pt x="400095" y="5728187"/>
                  <a:pt x="208536" y="5800723"/>
                </a:cubicBezTo>
                <a:cubicBezTo>
                  <a:pt x="99235" y="5804408"/>
                  <a:pt x="-26355" y="5724242"/>
                  <a:pt x="0" y="5592187"/>
                </a:cubicBezTo>
                <a:cubicBezTo>
                  <a:pt x="-12886" y="5473271"/>
                  <a:pt x="8471" y="5360473"/>
                  <a:pt x="0" y="5155513"/>
                </a:cubicBezTo>
                <a:cubicBezTo>
                  <a:pt x="-8471" y="4950553"/>
                  <a:pt x="9844" y="4773711"/>
                  <a:pt x="0" y="4611166"/>
                </a:cubicBezTo>
                <a:cubicBezTo>
                  <a:pt x="-9844" y="4448621"/>
                  <a:pt x="33072" y="4069655"/>
                  <a:pt x="0" y="3905310"/>
                </a:cubicBezTo>
                <a:cubicBezTo>
                  <a:pt x="-33072" y="3740965"/>
                  <a:pt x="64133" y="3405506"/>
                  <a:pt x="0" y="3199453"/>
                </a:cubicBezTo>
                <a:cubicBezTo>
                  <a:pt x="-64133" y="2993400"/>
                  <a:pt x="33700" y="2757349"/>
                  <a:pt x="0" y="2601270"/>
                </a:cubicBezTo>
                <a:cubicBezTo>
                  <a:pt x="-33700" y="2445191"/>
                  <a:pt x="4701" y="2305104"/>
                  <a:pt x="0" y="2110759"/>
                </a:cubicBezTo>
                <a:cubicBezTo>
                  <a:pt x="-4701" y="1916414"/>
                  <a:pt x="4723" y="1651595"/>
                  <a:pt x="0" y="1512576"/>
                </a:cubicBezTo>
                <a:cubicBezTo>
                  <a:pt x="-4723" y="1373557"/>
                  <a:pt x="36324" y="1187863"/>
                  <a:pt x="0" y="1075902"/>
                </a:cubicBezTo>
                <a:cubicBezTo>
                  <a:pt x="-36324" y="963941"/>
                  <a:pt x="94196" y="446959"/>
                  <a:pt x="0" y="20853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A7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sp>
        <p:nvSpPr>
          <p:cNvPr id="13" name="MsPham-MsPhuong-0936082789"/>
          <p:cNvSpPr/>
          <p:nvPr/>
        </p:nvSpPr>
        <p:spPr>
          <a:xfrm>
            <a:off x="8732520" y="5431103"/>
            <a:ext cx="1813560" cy="739242"/>
          </a:xfrm>
          <a:prstGeom prst="roundRect">
            <a:avLst>
              <a:gd name="adj" fmla="val 50000"/>
            </a:avLst>
          </a:prstGeom>
          <a:solidFill>
            <a:srgbClr val="FF2F2F"/>
          </a:solidFill>
          <a:ln w="38100" cap="rnd" cmpd="thickThin">
            <a:solidFill>
              <a:schemeClr val="accent2">
                <a:lumMod val="75000"/>
              </a:schemeClr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905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Bodoni" panose="020B7200000000000000" pitchFamily="34" charset="0"/>
              </a:rPr>
              <a:t>End</a:t>
            </a:r>
          </a:p>
        </p:txBody>
      </p:sp>
      <p:pic>
        <p:nvPicPr>
          <p:cNvPr id="4" name="MsPham-MsPhuong-0936082789" descr="Logo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1" y="554354"/>
            <a:ext cx="4663440" cy="524637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REVIEW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25" y="177877"/>
            <a:ext cx="1122100" cy="112210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2284095" y="6024880"/>
            <a:ext cx="7623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ym typeface="+mn-ea"/>
              </a:rPr>
              <a:t>The teacher says a number and the students say a word.</a:t>
            </a:r>
          </a:p>
          <a:p>
            <a:pPr marL="342900" indent="-342900">
              <a:buFontTx/>
              <a:buChar char="-"/>
            </a:pPr>
            <a:r>
              <a:rPr lang="en-US" dirty="0">
                <a:sym typeface="+mn-ea"/>
              </a:rPr>
              <a:t>Click on “Number” to show the word to check. </a:t>
            </a:r>
          </a:p>
        </p:txBody>
      </p:sp>
      <p:sp>
        <p:nvSpPr>
          <p:cNvPr id="4" name="Oval 3"/>
          <p:cNvSpPr/>
          <p:nvPr/>
        </p:nvSpPr>
        <p:spPr>
          <a:xfrm>
            <a:off x="1466850" y="1637030"/>
            <a:ext cx="735965" cy="497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4312285" y="1638300"/>
            <a:ext cx="735965" cy="497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57720" y="1638300"/>
            <a:ext cx="735965" cy="497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0003155" y="1638300"/>
            <a:ext cx="735965" cy="497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Rectangle 17"/>
          <p:cNvSpPr/>
          <p:nvPr/>
        </p:nvSpPr>
        <p:spPr>
          <a:xfrm>
            <a:off x="709295" y="2305685"/>
            <a:ext cx="2251075" cy="1967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2160" y="2558415"/>
            <a:ext cx="2141855" cy="15576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05" y="2620010"/>
            <a:ext cx="332740" cy="330835"/>
          </a:xfrm>
          <a:prstGeom prst="rect">
            <a:avLst/>
          </a:prstGeom>
        </p:spPr>
      </p:pic>
      <p:sp>
        <p:nvSpPr>
          <p:cNvPr id="12" name="Rectangle 17"/>
          <p:cNvSpPr/>
          <p:nvPr/>
        </p:nvSpPr>
        <p:spPr>
          <a:xfrm>
            <a:off x="3554095" y="2305685"/>
            <a:ext cx="2251075" cy="1967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47" name="Content Placeholder 4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632200" y="2564130"/>
            <a:ext cx="2095500" cy="144208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885" y="2612390"/>
            <a:ext cx="357505" cy="375285"/>
          </a:xfrm>
          <a:prstGeom prst="rect">
            <a:avLst/>
          </a:prstGeom>
        </p:spPr>
      </p:pic>
      <p:sp>
        <p:nvSpPr>
          <p:cNvPr id="22" name="Rectangle 17"/>
          <p:cNvSpPr/>
          <p:nvPr/>
        </p:nvSpPr>
        <p:spPr>
          <a:xfrm>
            <a:off x="6398895" y="2305685"/>
            <a:ext cx="2251075" cy="1967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483350" y="2565400"/>
            <a:ext cx="2081530" cy="1452880"/>
            <a:chOff x="9611" y="1586"/>
            <a:chExt cx="3278" cy="2288"/>
          </a:xfrm>
        </p:grpSpPr>
        <p:pic>
          <p:nvPicPr>
            <p:cNvPr id="49" name="Content Placeholder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1" y="1598"/>
              <a:ext cx="3279" cy="22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14" y="1586"/>
              <a:ext cx="467" cy="607"/>
            </a:xfrm>
            <a:prstGeom prst="rect">
              <a:avLst/>
            </a:prstGeom>
          </p:spPr>
        </p:pic>
      </p:grpSp>
      <p:sp>
        <p:nvSpPr>
          <p:cNvPr id="44" name="Rectangle 17"/>
          <p:cNvSpPr/>
          <p:nvPr/>
        </p:nvSpPr>
        <p:spPr>
          <a:xfrm>
            <a:off x="9243695" y="2305685"/>
            <a:ext cx="2251075" cy="1967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60" name="Content Placeholder 5"/>
          <p:cNvPicPr>
            <a:picLocks noChangeAspect="1"/>
          </p:cNvPicPr>
          <p:nvPr/>
        </p:nvPicPr>
        <p:blipFill>
          <a:blip r:embed="rId8"/>
          <a:srcRect b="20969"/>
          <a:stretch>
            <a:fillRect/>
          </a:stretch>
        </p:blipFill>
        <p:spPr>
          <a:xfrm>
            <a:off x="9311640" y="2614930"/>
            <a:ext cx="2119630" cy="13716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080" y="2618740"/>
            <a:ext cx="339090" cy="375285"/>
          </a:xfrm>
          <a:prstGeom prst="rect">
            <a:avLst/>
          </a:prstGeom>
        </p:spPr>
      </p:pic>
      <p:sp>
        <p:nvSpPr>
          <p:cNvPr id="62" name="TextBox 18"/>
          <p:cNvSpPr txBox="1"/>
          <p:nvPr/>
        </p:nvSpPr>
        <p:spPr>
          <a:xfrm>
            <a:off x="1397334" y="4443455"/>
            <a:ext cx="8864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</a:t>
            </a:r>
          </a:p>
        </p:txBody>
      </p:sp>
      <p:sp>
        <p:nvSpPr>
          <p:cNvPr id="63" name="TextBox 18"/>
          <p:cNvSpPr txBox="1"/>
          <p:nvPr/>
        </p:nvSpPr>
        <p:spPr>
          <a:xfrm>
            <a:off x="4114499" y="4440915"/>
            <a:ext cx="1111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badly</a:t>
            </a:r>
          </a:p>
        </p:txBody>
      </p:sp>
      <p:sp>
        <p:nvSpPr>
          <p:cNvPr id="64" name="TextBox 18"/>
          <p:cNvSpPr txBox="1"/>
          <p:nvPr/>
        </p:nvSpPr>
        <p:spPr>
          <a:xfrm>
            <a:off x="6909769" y="4454885"/>
            <a:ext cx="12287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loudly</a:t>
            </a:r>
          </a:p>
        </p:txBody>
      </p:sp>
      <p:sp>
        <p:nvSpPr>
          <p:cNvPr id="69" name="TextBox 18"/>
          <p:cNvSpPr txBox="1"/>
          <p:nvPr/>
        </p:nvSpPr>
        <p:spPr>
          <a:xfrm>
            <a:off x="9906969" y="4449805"/>
            <a:ext cx="1141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9" grpId="1" animBg="1"/>
      <p:bldP spid="12" grpId="1" animBg="1"/>
      <p:bldP spid="22" grpId="1" animBg="1"/>
      <p:bldP spid="44" grpId="1" animBg="1"/>
      <p:bldP spid="62" grpId="0"/>
      <p:bldP spid="63" grpId="0"/>
      <p:bldP spid="64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VOCABULARY REVIEW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25" y="177877"/>
            <a:ext cx="1122100" cy="112210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2284095" y="6024880"/>
            <a:ext cx="7623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>
                <a:sym typeface="+mn-ea"/>
              </a:rPr>
              <a:t>The teacher says a number and the students say a word.</a:t>
            </a:r>
          </a:p>
          <a:p>
            <a:pPr marL="342900" indent="-342900">
              <a:buFontTx/>
              <a:buChar char="-"/>
            </a:pPr>
            <a:r>
              <a:rPr lang="en-US" dirty="0">
                <a:sym typeface="+mn-ea"/>
              </a:rPr>
              <a:t>Click on “Number” to show the word to check. </a:t>
            </a:r>
          </a:p>
        </p:txBody>
      </p:sp>
      <p:sp>
        <p:nvSpPr>
          <p:cNvPr id="4" name="Oval 3"/>
          <p:cNvSpPr/>
          <p:nvPr/>
        </p:nvSpPr>
        <p:spPr>
          <a:xfrm>
            <a:off x="1466850" y="1637030"/>
            <a:ext cx="735965" cy="497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4312285" y="1638300"/>
            <a:ext cx="735965" cy="497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" name="Oval 5"/>
          <p:cNvSpPr/>
          <p:nvPr/>
        </p:nvSpPr>
        <p:spPr>
          <a:xfrm>
            <a:off x="7073265" y="1638300"/>
            <a:ext cx="735965" cy="497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7" name="Oval 6"/>
          <p:cNvSpPr/>
          <p:nvPr/>
        </p:nvSpPr>
        <p:spPr>
          <a:xfrm>
            <a:off x="9907270" y="1637030"/>
            <a:ext cx="735965" cy="4978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080" y="2618740"/>
            <a:ext cx="339090" cy="375285"/>
          </a:xfrm>
          <a:prstGeom prst="rect">
            <a:avLst/>
          </a:prstGeom>
        </p:spPr>
      </p:pic>
      <p:sp>
        <p:nvSpPr>
          <p:cNvPr id="62" name="TextBox 18"/>
          <p:cNvSpPr txBox="1"/>
          <p:nvPr/>
        </p:nvSpPr>
        <p:spPr>
          <a:xfrm>
            <a:off x="1218899" y="4440915"/>
            <a:ext cx="13525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quietly</a:t>
            </a:r>
          </a:p>
        </p:txBody>
      </p:sp>
      <p:sp>
        <p:nvSpPr>
          <p:cNvPr id="63" name="TextBox 18"/>
          <p:cNvSpPr txBox="1"/>
          <p:nvPr/>
        </p:nvSpPr>
        <p:spPr>
          <a:xfrm>
            <a:off x="3864944" y="4449805"/>
            <a:ext cx="1630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carefully</a:t>
            </a:r>
          </a:p>
        </p:txBody>
      </p:sp>
      <p:sp>
        <p:nvSpPr>
          <p:cNvPr id="64" name="TextBox 18"/>
          <p:cNvSpPr txBox="1"/>
          <p:nvPr/>
        </p:nvSpPr>
        <p:spPr>
          <a:xfrm>
            <a:off x="6789119" y="4465680"/>
            <a:ext cx="13754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quickly</a:t>
            </a:r>
          </a:p>
        </p:txBody>
      </p:sp>
      <p:sp>
        <p:nvSpPr>
          <p:cNvPr id="69" name="TextBox 18"/>
          <p:cNvSpPr txBox="1"/>
          <p:nvPr/>
        </p:nvSpPr>
        <p:spPr>
          <a:xfrm>
            <a:off x="9831404" y="4449805"/>
            <a:ext cx="1256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slowly</a:t>
            </a:r>
          </a:p>
        </p:txBody>
      </p:sp>
      <p:sp>
        <p:nvSpPr>
          <p:cNvPr id="23" name="Rectangle 17"/>
          <p:cNvSpPr/>
          <p:nvPr/>
        </p:nvSpPr>
        <p:spPr>
          <a:xfrm>
            <a:off x="709295" y="2348865"/>
            <a:ext cx="2251075" cy="1967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52" name="Content Placeholder 6"/>
          <p:cNvPicPr>
            <a:picLocks noChangeAspect="1"/>
          </p:cNvPicPr>
          <p:nvPr/>
        </p:nvPicPr>
        <p:blipFill>
          <a:blip r:embed="rId5"/>
          <a:srcRect b="17788"/>
          <a:stretch>
            <a:fillRect/>
          </a:stretch>
        </p:blipFill>
        <p:spPr>
          <a:xfrm>
            <a:off x="800735" y="2448560"/>
            <a:ext cx="2073275" cy="177736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15" y="2510155"/>
            <a:ext cx="375285" cy="385445"/>
          </a:xfrm>
          <a:prstGeom prst="rect">
            <a:avLst/>
          </a:prstGeom>
        </p:spPr>
      </p:pic>
      <p:sp>
        <p:nvSpPr>
          <p:cNvPr id="17" name="Rectangle 17"/>
          <p:cNvSpPr/>
          <p:nvPr/>
        </p:nvSpPr>
        <p:spPr>
          <a:xfrm>
            <a:off x="3523615" y="2348865"/>
            <a:ext cx="2251075" cy="1967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17"/>
          <p:cNvSpPr/>
          <p:nvPr/>
        </p:nvSpPr>
        <p:spPr>
          <a:xfrm>
            <a:off x="6315710" y="2348865"/>
            <a:ext cx="2251075" cy="1967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43" name="Rectangle 17"/>
          <p:cNvSpPr/>
          <p:nvPr/>
        </p:nvSpPr>
        <p:spPr>
          <a:xfrm>
            <a:off x="9154160" y="2348865"/>
            <a:ext cx="2251075" cy="19672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54" name="Content Placeholder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735" y="2721610"/>
            <a:ext cx="2105660" cy="12299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940" y="2715895"/>
            <a:ext cx="357505" cy="375285"/>
          </a:xfrm>
          <a:prstGeom prst="rect">
            <a:avLst/>
          </a:prstGeom>
        </p:spPr>
      </p:pic>
      <p:pic>
        <p:nvPicPr>
          <p:cNvPr id="56" name="Content Placeholder 6"/>
          <p:cNvPicPr>
            <a:picLocks noChangeAspect="1"/>
          </p:cNvPicPr>
          <p:nvPr/>
        </p:nvPicPr>
        <p:blipFill>
          <a:blip r:embed="rId7"/>
          <a:srcRect b="19087"/>
          <a:stretch>
            <a:fillRect/>
          </a:stretch>
        </p:blipFill>
        <p:spPr>
          <a:xfrm>
            <a:off x="6370320" y="2640965"/>
            <a:ext cx="2141855" cy="14198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2721610"/>
            <a:ext cx="357505" cy="375285"/>
          </a:xfrm>
          <a:prstGeom prst="rect">
            <a:avLst/>
          </a:prstGeom>
        </p:spPr>
      </p:pic>
      <p:pic>
        <p:nvPicPr>
          <p:cNvPr id="58" name="Content Placeholder 5"/>
          <p:cNvPicPr>
            <a:picLocks noChangeAspect="1"/>
          </p:cNvPicPr>
          <p:nvPr/>
        </p:nvPicPr>
        <p:blipFill>
          <a:blip r:embed="rId8"/>
          <a:srcRect b="20921"/>
          <a:stretch>
            <a:fillRect/>
          </a:stretch>
        </p:blipFill>
        <p:spPr>
          <a:xfrm>
            <a:off x="9249410" y="2625725"/>
            <a:ext cx="2063750" cy="1435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160" y="2715895"/>
            <a:ext cx="339090" cy="37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 animBg="1"/>
      <p:bldP spid="7" grpId="1" animBg="1"/>
      <p:bldP spid="62" grpId="0"/>
      <p:bldP spid="63" grpId="0"/>
      <p:bldP spid="64" grpId="0"/>
      <p:bldP spid="69" grpId="0"/>
      <p:bldP spid="23" grpId="1" animBg="1"/>
      <p:bldP spid="17" grpId="1" animBg="1"/>
      <p:bldP spid="24" grpId="1" animBg="1"/>
      <p:bldP spid="4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1;p15"/>
          <p:cNvSpPr txBox="1"/>
          <p:nvPr/>
        </p:nvSpPr>
        <p:spPr>
          <a:xfrm>
            <a:off x="125176" y="12466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GRAMMAR PRACTICE</a:t>
            </a:r>
            <a:endParaRPr lang="en-US" sz="2800" b="1" dirty="0">
              <a:cs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1971" t="2930" r="32991"/>
          <a:stretch>
            <a:fillRect/>
          </a:stretch>
        </p:blipFill>
        <p:spPr>
          <a:xfrm>
            <a:off x="687295" y="2448675"/>
            <a:ext cx="1736710" cy="33881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2623875" y="810357"/>
            <a:ext cx="694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STRUCTURE – SENTENCES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8138" y="1624639"/>
            <a:ext cx="115150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Use these sentences about hobbies with the adverbs and adjective.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25" y="177877"/>
            <a:ext cx="1122100" cy="1122100"/>
          </a:xfrm>
          <a:prstGeom prst="rect">
            <a:avLst/>
          </a:prstGeom>
        </p:spPr>
      </p:pic>
      <p:sp>
        <p:nvSpPr>
          <p:cNvPr id="13" name="Bevel 11"/>
          <p:cNvSpPr/>
          <p:nvPr/>
        </p:nvSpPr>
        <p:spPr>
          <a:xfrm>
            <a:off x="2623820" y="2532380"/>
            <a:ext cx="5384800" cy="1124585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 + V </a:t>
            </a:r>
            <a:r>
              <a:rPr lang="en-US" sz="6000" b="1" dirty="0">
                <a:solidFill>
                  <a:srgbClr val="FF0000"/>
                </a:solidFill>
              </a:rPr>
              <a:t>+ </a:t>
            </a:r>
            <a:r>
              <a:rPr lang="en-US" sz="6000" b="1" dirty="0" err="1">
                <a:solidFill>
                  <a:srgbClr val="FF0000"/>
                </a:solidFill>
              </a:rPr>
              <a:t>Adv </a:t>
            </a:r>
          </a:p>
        </p:txBody>
      </p:sp>
      <p:sp>
        <p:nvSpPr>
          <p:cNvPr id="3" name="Bevel 11"/>
          <p:cNvSpPr/>
          <p:nvPr/>
        </p:nvSpPr>
        <p:spPr>
          <a:xfrm>
            <a:off x="2623820" y="3978910"/>
            <a:ext cx="9064625" cy="123571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 + is/am/are </a:t>
            </a:r>
            <a:r>
              <a:rPr lang="en-US" sz="6000" b="1" dirty="0">
                <a:solidFill>
                  <a:srgbClr val="FF0000"/>
                </a:solidFill>
              </a:rPr>
              <a:t>+ </a:t>
            </a:r>
            <a:r>
              <a:rPr lang="en-US" sz="6000" b="1" dirty="0" err="1">
                <a:solidFill>
                  <a:srgbClr val="FF0000"/>
                </a:solidFill>
              </a:rPr>
              <a:t>Adj </a:t>
            </a:r>
            <a:r>
              <a:rPr lang="en-US" sz="6000" b="1" dirty="0" err="1">
                <a:solidFill>
                  <a:schemeClr val="tx1"/>
                </a:solidFill>
              </a:rPr>
              <a:t>+ Noun</a:t>
            </a:r>
            <a:r>
              <a:rPr lang="en-US" sz="6000" b="1" dirty="0" err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7"/>
          <p:cNvPicPr>
            <a:picLocks noChangeAspect="1"/>
          </p:cNvPicPr>
          <p:nvPr/>
        </p:nvPicPr>
        <p:blipFill>
          <a:blip r:embed="rId2"/>
          <a:srcRect l="8172" r="17408"/>
          <a:stretch>
            <a:fillRect/>
          </a:stretch>
        </p:blipFill>
        <p:spPr>
          <a:xfrm>
            <a:off x="7291705" y="1467485"/>
            <a:ext cx="2931795" cy="2339340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/>
          <a:srcRect l="13153" r="14507"/>
          <a:stretch>
            <a:fillRect/>
          </a:stretch>
        </p:blipFill>
        <p:spPr>
          <a:xfrm>
            <a:off x="2633345" y="1472565"/>
            <a:ext cx="2849880" cy="2339340"/>
          </a:xfrm>
          <a:prstGeom prst="rect">
            <a:avLst/>
          </a:prstGeom>
        </p:spPr>
      </p:pic>
      <p:sp>
        <p:nvSpPr>
          <p:cNvPr id="6" name="Google Shape;281;p15"/>
          <p:cNvSpPr txBox="1"/>
          <p:nvPr/>
        </p:nvSpPr>
        <p:spPr>
          <a:xfrm>
            <a:off x="125176" y="12466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GRAMMAR PRACTICE</a:t>
            </a:r>
            <a:endParaRPr lang="en-US" sz="2800" b="1" dirty="0">
              <a:cs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1971" t="2930" r="32991"/>
          <a:stretch>
            <a:fillRect/>
          </a:stretch>
        </p:blipFill>
        <p:spPr>
          <a:xfrm>
            <a:off x="378460" y="2393950"/>
            <a:ext cx="1736725" cy="3388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225" y="177877"/>
            <a:ext cx="1122100" cy="11221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47340" y="751840"/>
            <a:ext cx="2417445" cy="790575"/>
            <a:chOff x="2906819" y="918294"/>
            <a:chExt cx="3058800" cy="7905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ounded Rectangle 1"/>
            <p:cNvSpPr/>
            <p:nvPr/>
          </p:nvSpPr>
          <p:spPr>
            <a:xfrm>
              <a:off x="2906819" y="918294"/>
              <a:ext cx="3058800" cy="79057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988513" y="968459"/>
              <a:ext cx="292688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/>
                  </a:solidFill>
                </a:rPr>
                <a:t>ADJECTIVE</a:t>
              </a:r>
            </a:p>
          </p:txBody>
        </p:sp>
      </p:grp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105" r="15554" b="9528"/>
          <a:stretch>
            <a:fillRect/>
          </a:stretch>
        </p:blipFill>
        <p:spPr>
          <a:xfrm>
            <a:off x="2633345" y="3499485"/>
            <a:ext cx="2849880" cy="211645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830820" y="751840"/>
            <a:ext cx="1853565" cy="790575"/>
            <a:chOff x="2906819" y="918294"/>
            <a:chExt cx="3058800" cy="7905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Rounded Rectangle 1"/>
            <p:cNvSpPr/>
            <p:nvPr/>
          </p:nvSpPr>
          <p:spPr>
            <a:xfrm>
              <a:off x="2906819" y="918294"/>
              <a:ext cx="3058800" cy="79057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7" name="TextBox 20"/>
            <p:cNvSpPr txBox="1"/>
            <p:nvPr/>
          </p:nvSpPr>
          <p:spPr>
            <a:xfrm>
              <a:off x="2988513" y="968459"/>
              <a:ext cx="2926886" cy="645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/>
                  </a:solidFill>
                </a:rPr>
                <a:t>ADVERB</a:t>
              </a:r>
            </a:p>
          </p:txBody>
        </p:sp>
      </p:grpSp>
      <p:sp>
        <p:nvSpPr>
          <p:cNvPr id="23" name="Text Box 22"/>
          <p:cNvSpPr txBox="1"/>
          <p:nvPr/>
        </p:nvSpPr>
        <p:spPr>
          <a:xfrm>
            <a:off x="3500120" y="1430655"/>
            <a:ext cx="11569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good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3571875" y="1943100"/>
            <a:ext cx="9099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bad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3520440" y="2459990"/>
            <a:ext cx="11576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loud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429000" y="2971800"/>
            <a:ext cx="11576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quiet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310890" y="3458845"/>
            <a:ext cx="18053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careful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3437890" y="3975100"/>
            <a:ext cx="12985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quick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3503930" y="4492625"/>
            <a:ext cx="11131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slow</a:t>
            </a:r>
          </a:p>
        </p:txBody>
      </p:sp>
      <p:pic>
        <p:nvPicPr>
          <p:cNvPr id="32" name="Content Placeholder 7"/>
          <p:cNvPicPr>
            <a:picLocks noChangeAspect="1"/>
          </p:cNvPicPr>
          <p:nvPr/>
        </p:nvPicPr>
        <p:blipFill>
          <a:blip r:embed="rId2"/>
          <a:srcRect l="11493" r="14088" b="9528"/>
          <a:stretch>
            <a:fillRect/>
          </a:stretch>
        </p:blipFill>
        <p:spPr>
          <a:xfrm>
            <a:off x="7291705" y="3494405"/>
            <a:ext cx="2931795" cy="2116455"/>
          </a:xfrm>
          <a:prstGeom prst="rect">
            <a:avLst/>
          </a:prstGeom>
        </p:spPr>
      </p:pic>
      <p:sp>
        <p:nvSpPr>
          <p:cNvPr id="33" name="Text Box 32"/>
          <p:cNvSpPr txBox="1"/>
          <p:nvPr/>
        </p:nvSpPr>
        <p:spPr>
          <a:xfrm>
            <a:off x="3521075" y="5019040"/>
            <a:ext cx="11131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easy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8298180" y="1437640"/>
            <a:ext cx="11569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well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8178800" y="1950085"/>
            <a:ext cx="12839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badly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8178800" y="2451735"/>
            <a:ext cx="13658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loudly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8108950" y="2978785"/>
            <a:ext cx="16268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quietly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8020050" y="3455670"/>
            <a:ext cx="18053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carefully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8139430" y="3971925"/>
            <a:ext cx="1576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quickly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8192770" y="4499610"/>
            <a:ext cx="13519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slowly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8251190" y="5026025"/>
            <a:ext cx="1334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Tx/>
              <a:buNone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easily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6236970" y="1788160"/>
            <a:ext cx="488315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242685" y="2320290"/>
            <a:ext cx="488315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6240780" y="2847975"/>
            <a:ext cx="488315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6240145" y="3364865"/>
            <a:ext cx="488315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6245860" y="3815715"/>
            <a:ext cx="488315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6243955" y="4343400"/>
            <a:ext cx="488315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6230620" y="4848225"/>
            <a:ext cx="488315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6228715" y="5375910"/>
            <a:ext cx="488315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4" grpId="0" bldLvl="0" animBg="1"/>
      <p:bldP spid="44" grpId="1" animBg="1"/>
      <p:bldP spid="45" grpId="0" bldLvl="0" animBg="1"/>
      <p:bldP spid="45" grpId="1" animBg="1"/>
      <p:bldP spid="46" grpId="0" bldLvl="0" animBg="1"/>
      <p:bldP spid="46" grpId="1" animBg="1"/>
      <p:bldP spid="47" grpId="0" bldLvl="0" animBg="1"/>
      <p:bldP spid="47" grpId="1" animBg="1"/>
      <p:bldP spid="48" grpId="0" bldLvl="0" animBg="1"/>
      <p:bldP spid="48" grpId="1" animBg="1"/>
      <p:bldP spid="49" grpId="0" bldLvl="0" animBg="1"/>
      <p:bldP spid="49" grpId="1" animBg="1"/>
      <p:bldP spid="50" grpId="0" bldLvl="0" animBg="1"/>
      <p:bldP spid="50" grpId="1" animBg="1"/>
      <p:bldP spid="51" grpId="0" bldLvl="0" animBg="1"/>
      <p:bldP spid="5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1;p15"/>
          <p:cNvSpPr txBox="1"/>
          <p:nvPr/>
        </p:nvSpPr>
        <p:spPr>
          <a:xfrm>
            <a:off x="125176" y="13418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GRAMMAR 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PRACTICE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Bevel 11"/>
          <p:cNvSpPr/>
          <p:nvPr/>
        </p:nvSpPr>
        <p:spPr>
          <a:xfrm>
            <a:off x="610870" y="887730"/>
            <a:ext cx="2843530" cy="1009015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 + V </a:t>
            </a:r>
            <a:r>
              <a:rPr lang="en-US" sz="3600" b="1" dirty="0">
                <a:solidFill>
                  <a:srgbClr val="FF0000"/>
                </a:solidFill>
              </a:rPr>
              <a:t>+ </a:t>
            </a:r>
            <a:r>
              <a:rPr lang="en-US" sz="3600" b="1" dirty="0" err="1">
                <a:solidFill>
                  <a:srgbClr val="FF0000"/>
                </a:solidFill>
              </a:rPr>
              <a:t>Adv </a:t>
            </a:r>
            <a:endParaRPr lang="en-US" sz="3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47650" y="4333875"/>
            <a:ext cx="3470910" cy="935355"/>
            <a:chOff x="3337381" y="918294"/>
            <a:chExt cx="3139677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Rounded Rectangle 1"/>
            <p:cNvSpPr/>
            <p:nvPr/>
          </p:nvSpPr>
          <p:spPr>
            <a:xfrm>
              <a:off x="3337381" y="918294"/>
              <a:ext cx="3139677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" name="TextBox 20"/>
            <p:cNvSpPr txBox="1"/>
            <p:nvPr/>
          </p:nvSpPr>
          <p:spPr>
            <a:xfrm>
              <a:off x="3383908" y="1077044"/>
              <a:ext cx="3067877" cy="6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Liên runs </a:t>
              </a:r>
              <a:r>
                <a:rPr lang="en-US" sz="3400" b="1" dirty="0">
                  <a:solidFill>
                    <a:srgbClr val="FF0000"/>
                  </a:solidFill>
                </a:rPr>
                <a:t>slowly.</a:t>
              </a:r>
            </a:p>
          </p:txBody>
        </p:sp>
      </p:grpSp>
      <p:pic>
        <p:nvPicPr>
          <p:cNvPr id="19" name="Content Placeholder 18" descr="little-girl-running-in-race-clipart-27349 (1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6055" y="2001520"/>
            <a:ext cx="3171825" cy="2854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4033" b="6306"/>
          <a:stretch>
            <a:fillRect/>
          </a:stretch>
        </p:blipFill>
        <p:spPr>
          <a:xfrm flipH="1">
            <a:off x="6161405" y="4380865"/>
            <a:ext cx="1006475" cy="440055"/>
          </a:xfrm>
          <a:prstGeom prst="ellipse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98830" y="2193290"/>
            <a:ext cx="2459990" cy="790575"/>
            <a:chOff x="3337381" y="918294"/>
            <a:chExt cx="2598347" cy="7905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Rounded Rectangle 1"/>
            <p:cNvSpPr/>
            <p:nvPr/>
          </p:nvSpPr>
          <p:spPr>
            <a:xfrm>
              <a:off x="3337381" y="918294"/>
              <a:ext cx="2598105" cy="79057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3447378" y="1006559"/>
              <a:ext cx="2488350" cy="6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run/ </a:t>
              </a:r>
              <a:r>
                <a:rPr lang="en-US" sz="3400" b="1" dirty="0">
                  <a:solidFill>
                    <a:srgbClr val="FF0000"/>
                  </a:solidFill>
                </a:rPr>
                <a:t>slowly</a:t>
              </a:r>
            </a:p>
          </p:txBody>
        </p:sp>
      </p:grpSp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25397" r="15642" b="18710"/>
          <a:stretch>
            <a:fillRect/>
          </a:stretch>
        </p:blipFill>
        <p:spPr bwMode="auto">
          <a:xfrm rot="5400000">
            <a:off x="1618615" y="3313430"/>
            <a:ext cx="867410" cy="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264785" y="4894580"/>
            <a:ext cx="10934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ym typeface="+mn-ea"/>
              </a:rPr>
              <a:t>Liên</a:t>
            </a:r>
          </a:p>
        </p:txBody>
      </p:sp>
      <p:sp>
        <p:nvSpPr>
          <p:cNvPr id="7" name="Bevel 11"/>
          <p:cNvSpPr/>
          <p:nvPr/>
        </p:nvSpPr>
        <p:spPr>
          <a:xfrm>
            <a:off x="6407150" y="898525"/>
            <a:ext cx="5596255" cy="100965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 + is/am/are </a:t>
            </a:r>
            <a:r>
              <a:rPr lang="en-US" sz="3600" b="1" dirty="0">
                <a:solidFill>
                  <a:srgbClr val="FF0000"/>
                </a:solidFill>
              </a:rPr>
              <a:t>+ </a:t>
            </a:r>
            <a:r>
              <a:rPr lang="en-US" sz="3600" b="1" dirty="0" err="1">
                <a:solidFill>
                  <a:srgbClr val="FF0000"/>
                </a:solidFill>
              </a:rPr>
              <a:t>Adj </a:t>
            </a:r>
            <a:r>
              <a:rPr lang="en-US" sz="3600" b="1" dirty="0" err="1">
                <a:solidFill>
                  <a:schemeClr val="tx1"/>
                </a:solidFill>
              </a:rPr>
              <a:t>+ Noun</a:t>
            </a:r>
            <a:r>
              <a:rPr lang="en-US" sz="3600" b="1" dirty="0" err="1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94270" y="4324350"/>
            <a:ext cx="4211320" cy="935355"/>
            <a:chOff x="3337381" y="918294"/>
            <a:chExt cx="3809428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ounded Rectangle 1"/>
            <p:cNvSpPr/>
            <p:nvPr/>
          </p:nvSpPr>
          <p:spPr>
            <a:xfrm>
              <a:off x="3337381" y="918294"/>
              <a:ext cx="3809428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0" name="TextBox 20"/>
            <p:cNvSpPr txBox="1"/>
            <p:nvPr/>
          </p:nvSpPr>
          <p:spPr>
            <a:xfrm>
              <a:off x="3366676" y="1057994"/>
              <a:ext cx="3634235" cy="6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Liên is a </a:t>
              </a:r>
              <a:r>
                <a:rPr lang="en-US" sz="3400" b="1" dirty="0">
                  <a:solidFill>
                    <a:srgbClr val="FF0000"/>
                  </a:solidFill>
                </a:rPr>
                <a:t>slow </a:t>
              </a:r>
              <a:r>
                <a:rPr lang="en-US" sz="3400" b="1" dirty="0">
                  <a:solidFill>
                    <a:schemeClr val="tx1"/>
                  </a:solidFill>
                </a:rPr>
                <a:t>runner.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60360" y="2098040"/>
            <a:ext cx="2974341" cy="790575"/>
            <a:chOff x="2906819" y="918294"/>
            <a:chExt cx="3136476" cy="7905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ounded Rectangle 1"/>
            <p:cNvSpPr/>
            <p:nvPr/>
          </p:nvSpPr>
          <p:spPr>
            <a:xfrm>
              <a:off x="2906819" y="918294"/>
              <a:ext cx="3058800" cy="79057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3116409" y="997034"/>
              <a:ext cx="2926886" cy="6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</a:rPr>
                <a:t>slow </a:t>
              </a:r>
              <a:r>
                <a:rPr lang="en-US" sz="3400" b="1" dirty="0">
                  <a:solidFill>
                    <a:schemeClr val="tx1"/>
                  </a:solidFill>
                </a:rPr>
                <a:t>/ runner</a:t>
              </a:r>
            </a:p>
          </p:txBody>
        </p:sp>
      </p:grpSp>
      <p:pic>
        <p:nvPicPr>
          <p:cNvPr id="1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25397" r="15642" b="18710"/>
          <a:stretch>
            <a:fillRect/>
          </a:stretch>
        </p:blipFill>
        <p:spPr bwMode="auto">
          <a:xfrm rot="5400000">
            <a:off x="9112885" y="3208655"/>
            <a:ext cx="867410" cy="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Bees find honey"/>
          <p:cNvPicPr>
            <a:picLocks noGrp="1" noChangeAspect="1"/>
          </p:cNvPicPr>
          <p:nvPr>
            <p:ph idx="1"/>
          </p:nvPr>
        </p:nvPicPr>
        <p:blipFill>
          <a:blip r:embed="rId3"/>
          <a:srcRect t="12695" b="14227"/>
          <a:stretch>
            <a:fillRect/>
          </a:stretch>
        </p:blipFill>
        <p:spPr>
          <a:xfrm>
            <a:off x="3676650" y="1871345"/>
            <a:ext cx="3943350" cy="2881630"/>
          </a:xfrm>
          <a:prstGeom prst="rect">
            <a:avLst/>
          </a:prstGeom>
        </p:spPr>
      </p:pic>
      <p:sp>
        <p:nvSpPr>
          <p:cNvPr id="6" name="Google Shape;281;p15"/>
          <p:cNvSpPr txBox="1"/>
          <p:nvPr/>
        </p:nvSpPr>
        <p:spPr>
          <a:xfrm>
            <a:off x="125176" y="13418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GRAMMAR </a:t>
            </a: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PRACTICE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Bevel 11"/>
          <p:cNvSpPr/>
          <p:nvPr/>
        </p:nvSpPr>
        <p:spPr>
          <a:xfrm>
            <a:off x="610870" y="887730"/>
            <a:ext cx="2843530" cy="1009015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 + V </a:t>
            </a:r>
            <a:r>
              <a:rPr lang="en-US" sz="3600" b="1" dirty="0">
                <a:solidFill>
                  <a:srgbClr val="FF0000"/>
                </a:solidFill>
              </a:rPr>
              <a:t>+ </a:t>
            </a:r>
            <a:r>
              <a:rPr lang="en-US" sz="3600" b="1" dirty="0" err="1">
                <a:solidFill>
                  <a:srgbClr val="FF0000"/>
                </a:solidFill>
              </a:rPr>
              <a:t>Adv </a:t>
            </a:r>
            <a:endParaRPr lang="en-US" sz="3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52398" y="4333875"/>
            <a:ext cx="4328004" cy="935355"/>
            <a:chOff x="3268221" y="918294"/>
            <a:chExt cx="3142444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Rounded Rectangle 1"/>
            <p:cNvSpPr/>
            <p:nvPr/>
          </p:nvSpPr>
          <p:spPr>
            <a:xfrm>
              <a:off x="3270988" y="918294"/>
              <a:ext cx="3139677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" name="TextBox 20"/>
            <p:cNvSpPr txBox="1"/>
            <p:nvPr/>
          </p:nvSpPr>
          <p:spPr>
            <a:xfrm>
              <a:off x="3268221" y="1036404"/>
              <a:ext cx="3125961" cy="6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Minh paints </a:t>
              </a:r>
              <a:r>
                <a:rPr lang="en-US" sz="3400" b="1" dirty="0">
                  <a:solidFill>
                    <a:srgbClr val="FF0000"/>
                  </a:solidFill>
                </a:rPr>
                <a:t>very well.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8830" y="2193290"/>
            <a:ext cx="2459990" cy="790575"/>
            <a:chOff x="3337381" y="918294"/>
            <a:chExt cx="2598347" cy="7905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Rounded Rectangle 1"/>
            <p:cNvSpPr/>
            <p:nvPr/>
          </p:nvSpPr>
          <p:spPr>
            <a:xfrm>
              <a:off x="3337381" y="918294"/>
              <a:ext cx="2598105" cy="79057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3447378" y="958934"/>
              <a:ext cx="2488350" cy="6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paint/ </a:t>
              </a:r>
              <a:r>
                <a:rPr lang="en-US" sz="3400" b="1" dirty="0">
                  <a:solidFill>
                    <a:srgbClr val="FF0000"/>
                  </a:solidFill>
                </a:rPr>
                <a:t>well</a:t>
              </a:r>
            </a:p>
          </p:txBody>
        </p:sp>
      </p:grpSp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25397" r="15642" b="18710"/>
          <a:stretch>
            <a:fillRect/>
          </a:stretch>
        </p:blipFill>
        <p:spPr bwMode="auto">
          <a:xfrm rot="5400000">
            <a:off x="1618615" y="3313430"/>
            <a:ext cx="867410" cy="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264785" y="4894580"/>
            <a:ext cx="1378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ym typeface="+mn-ea"/>
              </a:rPr>
              <a:t>Minh</a:t>
            </a:r>
          </a:p>
        </p:txBody>
      </p:sp>
      <p:sp>
        <p:nvSpPr>
          <p:cNvPr id="7" name="Bevel 11"/>
          <p:cNvSpPr/>
          <p:nvPr/>
        </p:nvSpPr>
        <p:spPr>
          <a:xfrm>
            <a:off x="6407150" y="898525"/>
            <a:ext cx="5596255" cy="100965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 + is/am/are </a:t>
            </a:r>
            <a:r>
              <a:rPr lang="en-US" sz="3600" b="1" dirty="0">
                <a:solidFill>
                  <a:srgbClr val="FF0000"/>
                </a:solidFill>
              </a:rPr>
              <a:t>+ </a:t>
            </a:r>
            <a:r>
              <a:rPr lang="en-US" sz="3600" b="1" dirty="0" err="1">
                <a:solidFill>
                  <a:srgbClr val="FF0000"/>
                </a:solidFill>
              </a:rPr>
              <a:t>Adj </a:t>
            </a:r>
            <a:r>
              <a:rPr lang="en-US" sz="3600" b="1" dirty="0" err="1">
                <a:solidFill>
                  <a:schemeClr val="tx1"/>
                </a:solidFill>
              </a:rPr>
              <a:t>+ Noun</a:t>
            </a:r>
            <a:r>
              <a:rPr lang="en-US" sz="3600" b="1" dirty="0" err="1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89674" y="4324350"/>
            <a:ext cx="4585791" cy="935355"/>
            <a:chOff x="3337381" y="918294"/>
            <a:chExt cx="4078822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ounded Rectangle 1"/>
            <p:cNvSpPr/>
            <p:nvPr/>
          </p:nvSpPr>
          <p:spPr>
            <a:xfrm>
              <a:off x="3337381" y="918294"/>
              <a:ext cx="4078822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0" name="TextBox 20"/>
            <p:cNvSpPr txBox="1"/>
            <p:nvPr/>
          </p:nvSpPr>
          <p:spPr>
            <a:xfrm>
              <a:off x="3370139" y="1057994"/>
              <a:ext cx="3980265" cy="6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Minh is a </a:t>
              </a:r>
              <a:r>
                <a:rPr lang="en-US" sz="3400" b="1" dirty="0">
                  <a:solidFill>
                    <a:srgbClr val="FF0000"/>
                  </a:solidFill>
                </a:rPr>
                <a:t>good </a:t>
              </a:r>
              <a:r>
                <a:rPr lang="en-US" sz="3400" b="1" dirty="0">
                  <a:solidFill>
                    <a:schemeClr val="tx1"/>
                  </a:solidFill>
                </a:rPr>
                <a:t>painter.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55585" y="2098040"/>
            <a:ext cx="3028314" cy="790575"/>
            <a:chOff x="2906819" y="918294"/>
            <a:chExt cx="3193391" cy="79057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Rounded Rectangle 1"/>
            <p:cNvSpPr/>
            <p:nvPr/>
          </p:nvSpPr>
          <p:spPr>
            <a:xfrm>
              <a:off x="2906819" y="918294"/>
              <a:ext cx="3058800" cy="79057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913514" y="968459"/>
              <a:ext cx="3186696" cy="614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</a:rPr>
                <a:t>good </a:t>
              </a:r>
              <a:r>
                <a:rPr lang="en-US" sz="3400" b="1" dirty="0">
                  <a:solidFill>
                    <a:schemeClr val="tx1"/>
                  </a:solidFill>
                </a:rPr>
                <a:t>/ painter</a:t>
              </a:r>
            </a:p>
          </p:txBody>
        </p:sp>
      </p:grpSp>
      <p:pic>
        <p:nvPicPr>
          <p:cNvPr id="1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25397" r="15642" b="18710"/>
          <a:stretch>
            <a:fillRect/>
          </a:stretch>
        </p:blipFill>
        <p:spPr bwMode="auto">
          <a:xfrm rot="5400000">
            <a:off x="9112885" y="3208655"/>
            <a:ext cx="867410" cy="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1"/>
      <p:bldP spid="7" grpId="0" bldLvl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GRAMMAR PRACTICE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5" y="177877"/>
            <a:ext cx="1122100" cy="1122100"/>
          </a:xfrm>
          <a:prstGeom prst="rect">
            <a:avLst/>
          </a:prstGeom>
        </p:spPr>
      </p:pic>
      <p:sp>
        <p:nvSpPr>
          <p:cNvPr id="4" name="Rectangle: Rounded Corners 6"/>
          <p:cNvSpPr/>
          <p:nvPr/>
        </p:nvSpPr>
        <p:spPr>
          <a:xfrm>
            <a:off x="1800225" y="1896110"/>
            <a:ext cx="8701405" cy="27412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971698" y="2112745"/>
            <a:ext cx="842007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groups of 3 or 4. Take out a sheet of paper or mini-board.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Students look at the slide with the prompt words and write the final sentences on the paper or board.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After finishing, they raise the </a:t>
            </a:r>
            <a:r>
              <a:rPr lang="en-US" sz="2400" dirty="0">
                <a:sym typeface="+mn-ea"/>
              </a:rPr>
              <a:t>paper or board to check answer.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fastest group with correct the answers receives 2 points.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071" r="12396"/>
          <a:stretch>
            <a:fillRect/>
          </a:stretch>
        </p:blipFill>
        <p:spPr>
          <a:xfrm>
            <a:off x="9907478" y="1210266"/>
            <a:ext cx="1181120" cy="1101175"/>
          </a:xfrm>
          <a:prstGeom prst="rect">
            <a:avLst/>
          </a:prstGeom>
        </p:spPr>
      </p:pic>
      <p:pic>
        <p:nvPicPr>
          <p:cNvPr id="3" name="Content Placeholder 2" descr="Picture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1025" y="755650"/>
            <a:ext cx="8912225" cy="7499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2840887" y="4544518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4310" y="6063761"/>
            <a:ext cx="836266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/>
              <a:t>Have students look at the slide and make these sentences with the prompt words.</a:t>
            </a:r>
          </a:p>
          <a:p>
            <a:pPr marL="342900" indent="-342900">
              <a:buFontTx/>
              <a:buChar char="-"/>
            </a:pPr>
            <a:r>
              <a:rPr lang="en-US" dirty="0"/>
              <a:t>Click on “answer” to check the correct answer. </a:t>
            </a:r>
            <a:endParaRPr lang="en-US" sz="1800" dirty="0"/>
          </a:p>
        </p:txBody>
      </p:sp>
      <p:sp>
        <p:nvSpPr>
          <p:cNvPr id="13" name="Rectangle: Rounded Corners 13"/>
          <p:cNvSpPr/>
          <p:nvPr/>
        </p:nvSpPr>
        <p:spPr>
          <a:xfrm>
            <a:off x="8327826" y="2965673"/>
            <a:ext cx="2093014" cy="556521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/>
              </a:rPr>
              <a:t>ANSWER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85630" y="4528232"/>
            <a:ext cx="5669916" cy="935355"/>
            <a:chOff x="3337381" y="918294"/>
            <a:chExt cx="5102130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Rounded Rectangle 1"/>
            <p:cNvSpPr/>
            <p:nvPr/>
          </p:nvSpPr>
          <p:spPr>
            <a:xfrm>
              <a:off x="3337381" y="918294"/>
              <a:ext cx="3715315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09379" y="1001479"/>
              <a:ext cx="5030132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She sews badly.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724" y="207775"/>
            <a:ext cx="1122100" cy="11221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793865" y="1579245"/>
            <a:ext cx="4838700" cy="935355"/>
            <a:chOff x="2611912" y="918294"/>
            <a:chExt cx="4376936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Rounded Rectangle 1"/>
            <p:cNvSpPr/>
            <p:nvPr/>
          </p:nvSpPr>
          <p:spPr>
            <a:xfrm>
              <a:off x="2618230" y="918294"/>
              <a:ext cx="4370618" cy="93535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2611912" y="961474"/>
              <a:ext cx="437119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She / sew / badly.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GRAMMAR PRACTICE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4" descr="Bees find honey (2)"/>
          <p:cNvPicPr>
            <a:picLocks noGrp="1" noChangeAspect="1"/>
          </p:cNvPicPr>
          <p:nvPr>
            <p:ph idx="1"/>
          </p:nvPr>
        </p:nvPicPr>
        <p:blipFill>
          <a:blip r:embed="rId5"/>
          <a:srcRect l="13028" t="8043" r="10397" b="9007"/>
          <a:stretch>
            <a:fillRect/>
          </a:stretch>
        </p:blipFill>
        <p:spPr>
          <a:xfrm>
            <a:off x="1804035" y="1012190"/>
            <a:ext cx="3009900" cy="326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/>
          <p:cNvSpPr/>
          <p:nvPr/>
        </p:nvSpPr>
        <p:spPr>
          <a:xfrm>
            <a:off x="5598480" y="1082311"/>
            <a:ext cx="4798588" cy="445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01;p3"/>
          <p:cNvSpPr txBox="1"/>
          <p:nvPr/>
        </p:nvSpPr>
        <p:spPr>
          <a:xfrm>
            <a:off x="5786439" y="2264022"/>
            <a:ext cx="4418718" cy="15671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FontTx/>
              <a:buChar char="-"/>
              <a:defRPr/>
            </a:pPr>
            <a:r>
              <a:rPr lang="en-US" sz="2400" kern="0" noProof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use the adverbs of manners correctly</a:t>
            </a:r>
            <a:r>
              <a:rPr lang="en-US" sz="2400" kern="0" dirty="0">
                <a:solidFill>
                  <a:srgbClr val="000000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endParaRPr lang="en-US" sz="2400" kern="0" noProof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lvl="0" indent="-342900">
              <a:buClr>
                <a:srgbClr val="000000"/>
              </a:buClr>
              <a:buFontTx/>
              <a:buChar char="-"/>
              <a:defRPr/>
            </a:pPr>
            <a:r>
              <a:rPr lang="en-US" sz="2400" kern="0" noProof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use the structure: I can/ can’t knit easily.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600" y="4006136"/>
            <a:ext cx="4418718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.37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798" y="4643081"/>
            <a:ext cx="438862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AB p.30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99;p3"/>
          <p:cNvSpPr txBox="1"/>
          <p:nvPr/>
        </p:nvSpPr>
        <p:spPr>
          <a:xfrm>
            <a:off x="6290408" y="1163908"/>
            <a:ext cx="3382200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3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– Lesson 5B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00;p3"/>
          <p:cNvSpPr txBox="1"/>
          <p:nvPr/>
        </p:nvSpPr>
        <p:spPr>
          <a:xfrm>
            <a:off x="6907374" y="1739106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We’re learning…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5" y="177877"/>
            <a:ext cx="1122100" cy="11221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570" y="696595"/>
            <a:ext cx="3526790" cy="495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1503582" y="4689378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1;p15"/>
          <p:cNvSpPr txBox="1"/>
          <p:nvPr/>
        </p:nvSpPr>
        <p:spPr>
          <a:xfrm>
            <a:off x="165598" y="142742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GRAMMAR PRACTICE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030" y="5972321"/>
            <a:ext cx="8362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/>
              <a:t>Have students look at the slide and make these sentences with “be good at” and “like/ love/ enjoy”.</a:t>
            </a:r>
          </a:p>
          <a:p>
            <a:pPr marL="342900" indent="-342900">
              <a:buFontTx/>
              <a:buChar char="-"/>
            </a:pPr>
            <a:r>
              <a:rPr lang="en-US" dirty="0"/>
              <a:t>Click on “answer” to check the correct answer. </a:t>
            </a:r>
            <a:endParaRPr lang="en-US" sz="1800" dirty="0"/>
          </a:p>
        </p:txBody>
      </p:sp>
      <p:sp>
        <p:nvSpPr>
          <p:cNvPr id="13" name="Rectangle: Rounded Corners 13"/>
          <p:cNvSpPr/>
          <p:nvPr/>
        </p:nvSpPr>
        <p:spPr>
          <a:xfrm>
            <a:off x="8353861" y="3567653"/>
            <a:ext cx="2093014" cy="556521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/>
              </a:rPr>
              <a:t>ANSWER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724" y="207775"/>
            <a:ext cx="1122100" cy="11221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199478" y="4689378"/>
            <a:ext cx="8317229" cy="935355"/>
            <a:chOff x="3337381" y="918294"/>
            <a:chExt cx="8051849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ounded Rectangle 1"/>
            <p:cNvSpPr/>
            <p:nvPr/>
          </p:nvSpPr>
          <p:spPr>
            <a:xfrm>
              <a:off x="3337381" y="918294"/>
              <a:ext cx="7665794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9305" y="1001479"/>
              <a:ext cx="797992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They are bad badminton players.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75120" y="1530350"/>
            <a:ext cx="5134610" cy="1674495"/>
            <a:chOff x="3337381" y="868636"/>
            <a:chExt cx="4644607" cy="93534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ounded Rectangle 1"/>
            <p:cNvSpPr/>
            <p:nvPr/>
          </p:nvSpPr>
          <p:spPr>
            <a:xfrm>
              <a:off x="3337381" y="868636"/>
              <a:ext cx="4621057" cy="93534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3434455" y="868731"/>
              <a:ext cx="4547533" cy="876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They / bad / badminton players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Content Placeholder 4" descr="Bees find honey (1)"/>
          <p:cNvPicPr>
            <a:picLocks noGrp="1" noChangeAspect="1"/>
          </p:cNvPicPr>
          <p:nvPr>
            <p:ph idx="1"/>
          </p:nvPr>
        </p:nvPicPr>
        <p:blipFill>
          <a:blip r:embed="rId5"/>
          <a:srcRect l="15366" t="16810" r="11586" b="22895"/>
          <a:stretch>
            <a:fillRect/>
          </a:stretch>
        </p:blipFill>
        <p:spPr>
          <a:xfrm>
            <a:off x="956945" y="1005205"/>
            <a:ext cx="4042410" cy="333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629822" y="4689378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1;p15"/>
          <p:cNvSpPr txBox="1"/>
          <p:nvPr/>
        </p:nvSpPr>
        <p:spPr>
          <a:xfrm>
            <a:off x="165598" y="142742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GRAMMAR PRACTICE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030" y="5972321"/>
            <a:ext cx="8362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/>
              <a:t>Have students look at the slide and make these sentences with “be good at” and “like/ love/ enjoy”.</a:t>
            </a:r>
          </a:p>
          <a:p>
            <a:pPr marL="342900" indent="-342900">
              <a:buFontTx/>
              <a:buChar char="-"/>
            </a:pPr>
            <a:r>
              <a:rPr lang="en-US" dirty="0"/>
              <a:t>Click on “answer” to check the correct answer. </a:t>
            </a:r>
            <a:endParaRPr lang="en-US" sz="1800" dirty="0"/>
          </a:p>
        </p:txBody>
      </p:sp>
      <p:sp>
        <p:nvSpPr>
          <p:cNvPr id="13" name="Rectangle: Rounded Corners 13"/>
          <p:cNvSpPr/>
          <p:nvPr/>
        </p:nvSpPr>
        <p:spPr>
          <a:xfrm>
            <a:off x="8353861" y="3914998"/>
            <a:ext cx="2093014" cy="556521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/>
              </a:rPr>
              <a:t>ANSWER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724" y="207775"/>
            <a:ext cx="1122100" cy="11221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325718" y="4689378"/>
            <a:ext cx="8992235" cy="935355"/>
            <a:chOff x="3337381" y="918294"/>
            <a:chExt cx="8705317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ounded Rectangle 1"/>
            <p:cNvSpPr/>
            <p:nvPr/>
          </p:nvSpPr>
          <p:spPr>
            <a:xfrm>
              <a:off x="3337381" y="918294"/>
              <a:ext cx="8584214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9305" y="1001479"/>
              <a:ext cx="8633393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They play computer games very well.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75120" y="1386838"/>
            <a:ext cx="5134610" cy="2310299"/>
            <a:chOff x="3337381" y="843286"/>
            <a:chExt cx="4644607" cy="96069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ounded Rectangle 1"/>
            <p:cNvSpPr/>
            <p:nvPr/>
          </p:nvSpPr>
          <p:spPr>
            <a:xfrm>
              <a:off x="3337381" y="868636"/>
              <a:ext cx="4621057" cy="93534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3434455" y="843286"/>
              <a:ext cx="4547533" cy="9262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800" b="1" dirty="0"/>
                <a:t>They / play computer games / very well 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Content Placeholder 5" descr="Bees find honey"/>
          <p:cNvPicPr>
            <a:picLocks noGrp="1" noChangeAspect="1"/>
          </p:cNvPicPr>
          <p:nvPr>
            <p:ph idx="1"/>
          </p:nvPr>
        </p:nvPicPr>
        <p:blipFill>
          <a:blip r:embed="rId5"/>
          <a:srcRect t="12009" b="10536"/>
          <a:stretch>
            <a:fillRect/>
          </a:stretch>
        </p:blipFill>
        <p:spPr>
          <a:xfrm>
            <a:off x="1080135" y="1101090"/>
            <a:ext cx="4351655" cy="337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2178587" y="4608098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1;p15"/>
          <p:cNvSpPr txBox="1"/>
          <p:nvPr/>
        </p:nvSpPr>
        <p:spPr>
          <a:xfrm>
            <a:off x="165598" y="142742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GRAMMAR PRACTICE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030" y="5972321"/>
            <a:ext cx="8362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/>
              <a:t>Have students look at the slide and make these sentences with “be good at” and “like/ love/ enjoy”.</a:t>
            </a:r>
          </a:p>
          <a:p>
            <a:pPr marL="342900" indent="-342900">
              <a:buFontTx/>
              <a:buChar char="-"/>
            </a:pPr>
            <a:r>
              <a:rPr lang="en-US" dirty="0"/>
              <a:t>Click on “answer” to check the correct answer. </a:t>
            </a:r>
            <a:endParaRPr lang="en-US" sz="1800" dirty="0"/>
          </a:p>
        </p:txBody>
      </p:sp>
      <p:sp>
        <p:nvSpPr>
          <p:cNvPr id="13" name="Rectangle: Rounded Corners 13"/>
          <p:cNvSpPr/>
          <p:nvPr/>
        </p:nvSpPr>
        <p:spPr>
          <a:xfrm>
            <a:off x="7992546" y="3089498"/>
            <a:ext cx="2093014" cy="556521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/>
              </a:rPr>
              <a:t>ANSWER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724" y="207775"/>
            <a:ext cx="1122100" cy="11221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74483" y="4608098"/>
            <a:ext cx="4801235" cy="935355"/>
            <a:chOff x="3337381" y="918294"/>
            <a:chExt cx="4648041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ounded Rectangle 1"/>
            <p:cNvSpPr/>
            <p:nvPr/>
          </p:nvSpPr>
          <p:spPr>
            <a:xfrm>
              <a:off x="3337381" y="918294"/>
              <a:ext cx="4648041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9305" y="1001479"/>
              <a:ext cx="457611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Liên runs quickly.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31560" y="1530350"/>
            <a:ext cx="5137785" cy="1043306"/>
            <a:chOff x="2845694" y="868636"/>
            <a:chExt cx="4647479" cy="58277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ounded Rectangle 1"/>
            <p:cNvSpPr/>
            <p:nvPr/>
          </p:nvSpPr>
          <p:spPr>
            <a:xfrm>
              <a:off x="2845694" y="868636"/>
              <a:ext cx="4647479" cy="582772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2940470" y="902687"/>
              <a:ext cx="4552128" cy="463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Liên / run / quickly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Content Placeholder 5" descr="little-girl-running-in-race-clipart-27349 (1)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18590" y="1412875"/>
            <a:ext cx="3171825" cy="2854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 l="4033" b="6306"/>
          <a:stretch>
            <a:fillRect/>
          </a:stretch>
        </p:blipFill>
        <p:spPr>
          <a:xfrm flipH="1">
            <a:off x="3583940" y="3792220"/>
            <a:ext cx="1006475" cy="44005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1503582" y="4689378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1;p15"/>
          <p:cNvSpPr txBox="1"/>
          <p:nvPr/>
        </p:nvSpPr>
        <p:spPr>
          <a:xfrm>
            <a:off x="165598" y="142742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  <a:sym typeface="+mn-ea"/>
              </a:rPr>
              <a:t>GRAMMAR PRACTICE</a:t>
            </a: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030" y="5972321"/>
            <a:ext cx="8362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/>
              <a:t>Have students look at the slide and make these sentences with “be good at” and “like/ love/ enjoy”.</a:t>
            </a:r>
          </a:p>
          <a:p>
            <a:pPr marL="342900" indent="-342900">
              <a:buFontTx/>
              <a:buChar char="-"/>
            </a:pPr>
            <a:r>
              <a:rPr lang="en-US" dirty="0"/>
              <a:t>Click on “answer” to check the correct answer. </a:t>
            </a:r>
            <a:endParaRPr lang="en-US" sz="1800" dirty="0"/>
          </a:p>
        </p:txBody>
      </p:sp>
      <p:sp>
        <p:nvSpPr>
          <p:cNvPr id="13" name="Rectangle: Rounded Corners 13"/>
          <p:cNvSpPr/>
          <p:nvPr/>
        </p:nvSpPr>
        <p:spPr>
          <a:xfrm>
            <a:off x="8353861" y="3567653"/>
            <a:ext cx="2093014" cy="556521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 panose="020B0604020202020204"/>
              </a:rPr>
              <a:t>ANSWER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724" y="207775"/>
            <a:ext cx="1122100" cy="11221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199478" y="4689378"/>
            <a:ext cx="5899785" cy="935355"/>
            <a:chOff x="3337381" y="918294"/>
            <a:chExt cx="5711539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ounded Rectangle 1"/>
            <p:cNvSpPr/>
            <p:nvPr/>
          </p:nvSpPr>
          <p:spPr>
            <a:xfrm>
              <a:off x="3337381" y="918294"/>
              <a:ext cx="5711539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9305" y="1001479"/>
              <a:ext cx="563961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He builds a robot easily.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75120" y="1530350"/>
            <a:ext cx="5134610" cy="1674495"/>
            <a:chOff x="3337381" y="868636"/>
            <a:chExt cx="4644607" cy="93534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ounded Rectangle 1"/>
            <p:cNvSpPr/>
            <p:nvPr/>
          </p:nvSpPr>
          <p:spPr>
            <a:xfrm>
              <a:off x="3337381" y="868636"/>
              <a:ext cx="4621057" cy="935343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3434455" y="868731"/>
              <a:ext cx="4547533" cy="876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He / build a robot / easily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Content Placeholder 5" descr="Bees find honey (3)"/>
          <p:cNvPicPr>
            <a:picLocks noGrp="1" noChangeAspect="1"/>
          </p:cNvPicPr>
          <p:nvPr>
            <p:ph idx="1"/>
          </p:nvPr>
        </p:nvPicPr>
        <p:blipFill>
          <a:blip r:embed="rId5"/>
          <a:srcRect l="10287" t="12097" r="11221" b="12666"/>
          <a:stretch>
            <a:fillRect/>
          </a:stretch>
        </p:blipFill>
        <p:spPr>
          <a:xfrm>
            <a:off x="1285875" y="1005205"/>
            <a:ext cx="3415665" cy="327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25176" y="13736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GRAMMAR PRACTICE</a:t>
            </a:r>
            <a:endParaRPr lang="en-US" sz="2800" b="1" dirty="0"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0" y="5952490"/>
            <a:ext cx="8203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Have students work in pairs look at the picture.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Then, describe the pictures with the prompt words.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Invite some students present in front of class.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775" y="1053465"/>
            <a:ext cx="93395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25176" y="13736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GRAMMAR PRACTICE</a:t>
            </a:r>
            <a:endParaRPr lang="en-US" sz="2800" b="1" dirty="0"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0" y="5952490"/>
            <a:ext cx="8203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Have students work in pairs look at the picture.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Then, describe the pictures with the prompt words.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Invite some students to present in front of class.</a:t>
            </a:r>
          </a:p>
        </p:txBody>
      </p:sp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690782" y="3231418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386678" y="3231418"/>
            <a:ext cx="5899785" cy="935355"/>
            <a:chOff x="3337381" y="918294"/>
            <a:chExt cx="5711539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ounded Rectangle 1"/>
            <p:cNvSpPr/>
            <p:nvPr/>
          </p:nvSpPr>
          <p:spPr>
            <a:xfrm>
              <a:off x="3337381" y="918294"/>
              <a:ext cx="5063604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9305" y="1001479"/>
              <a:ext cx="563961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Tuấn is a good singer.</a:t>
              </a:r>
            </a:p>
          </p:txBody>
        </p:sp>
      </p:grpSp>
      <p:pic>
        <p:nvPicPr>
          <p:cNvPr id="12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743487" y="4574443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439383" y="4574443"/>
            <a:ext cx="5899785" cy="935355"/>
            <a:chOff x="3337381" y="918294"/>
            <a:chExt cx="5711539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Rounded Rectangle 1"/>
            <p:cNvSpPr/>
            <p:nvPr/>
          </p:nvSpPr>
          <p:spPr>
            <a:xfrm>
              <a:off x="3337381" y="918294"/>
              <a:ext cx="4556445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3409305" y="1001479"/>
              <a:ext cx="563961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He sings very well.</a:t>
              </a:r>
            </a:p>
          </p:txBody>
        </p:sp>
      </p:grp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400" y="1209675"/>
            <a:ext cx="8145780" cy="13182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495" y="777875"/>
            <a:ext cx="3131820" cy="227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25176" y="13736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GRAMMAR PRACTICE</a:t>
            </a:r>
            <a:endParaRPr lang="en-US" sz="2800" b="1" dirty="0"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0" y="5952490"/>
            <a:ext cx="8203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Have students work in pairs look at the picture.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Then, describe the pictures with the prompt words.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Invite some students to present in front of class.</a:t>
            </a:r>
          </a:p>
        </p:txBody>
      </p:sp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690782" y="3231418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386678" y="3231418"/>
            <a:ext cx="7185660" cy="935355"/>
            <a:chOff x="3337381" y="918294"/>
            <a:chExt cx="6956385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ounded Rectangle 1"/>
            <p:cNvSpPr/>
            <p:nvPr/>
          </p:nvSpPr>
          <p:spPr>
            <a:xfrm>
              <a:off x="3337381" y="918294"/>
              <a:ext cx="6457832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9305" y="1001479"/>
              <a:ext cx="6884461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Thủy is a bad tennis player.</a:t>
              </a:r>
            </a:p>
          </p:txBody>
        </p:sp>
      </p:grpSp>
      <p:pic>
        <p:nvPicPr>
          <p:cNvPr id="12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743487" y="4574443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439383" y="4574443"/>
            <a:ext cx="5899785" cy="935355"/>
            <a:chOff x="3337381" y="918294"/>
            <a:chExt cx="5711539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Rounded Rectangle 1"/>
            <p:cNvSpPr/>
            <p:nvPr/>
          </p:nvSpPr>
          <p:spPr>
            <a:xfrm>
              <a:off x="3337381" y="918294"/>
              <a:ext cx="3949697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3409305" y="1001479"/>
              <a:ext cx="563961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She plays badly.</a:t>
              </a:r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230" y="1191895"/>
            <a:ext cx="8307070" cy="1353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861695"/>
            <a:ext cx="3028950" cy="212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25176" y="13736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GRAMMAR PRACTICE</a:t>
            </a:r>
            <a:endParaRPr lang="en-US" sz="2800" b="1" dirty="0"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0" y="5952490"/>
            <a:ext cx="8203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Have students work in pairs look at the picture.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Then, describe the pictures with the prompt words.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Invite some students to present in front of class.</a:t>
            </a:r>
          </a:p>
        </p:txBody>
      </p:sp>
      <p:pic>
        <p:nvPicPr>
          <p:cNvPr id="1026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690782" y="3231418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386678" y="3231418"/>
            <a:ext cx="5899785" cy="935355"/>
            <a:chOff x="3337381" y="918294"/>
            <a:chExt cx="5711539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" name="Rounded Rectangle 1"/>
            <p:cNvSpPr/>
            <p:nvPr/>
          </p:nvSpPr>
          <p:spPr>
            <a:xfrm>
              <a:off x="3337381" y="918294"/>
              <a:ext cx="5063604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09305" y="1001479"/>
              <a:ext cx="563961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Liên is a slow runner.</a:t>
              </a:r>
            </a:p>
          </p:txBody>
        </p:sp>
      </p:grpSp>
      <p:pic>
        <p:nvPicPr>
          <p:cNvPr id="12" name="Picture 2" descr="Cute Arrow Character Mascot Flat Cartoon Emoticon Vector Design  Illustration 2372483 Vector Art at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18710"/>
          <a:stretch>
            <a:fillRect/>
          </a:stretch>
        </p:blipFill>
        <p:spPr bwMode="auto">
          <a:xfrm>
            <a:off x="743487" y="4574443"/>
            <a:ext cx="165195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439383" y="4574443"/>
            <a:ext cx="4171949" cy="935355"/>
            <a:chOff x="3337381" y="918294"/>
            <a:chExt cx="4038834" cy="9353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Rounded Rectangle 1"/>
            <p:cNvSpPr/>
            <p:nvPr/>
          </p:nvSpPr>
          <p:spPr>
            <a:xfrm>
              <a:off x="3337381" y="918294"/>
              <a:ext cx="4038834" cy="935355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3409305" y="1001479"/>
              <a:ext cx="381691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She runs slowly.</a:t>
              </a:r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400" y="1303020"/>
            <a:ext cx="804672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925" y="962660"/>
            <a:ext cx="3263265" cy="2268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70685" y="5781675"/>
            <a:ext cx="91192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>
                <a:sym typeface="+mn-ea"/>
              </a:rPr>
              <a:t>Put students in pairs. 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en-US" sz="1600" dirty="0">
                <a:sym typeface="+mn-ea"/>
              </a:rPr>
              <a:t>Students ask/answer about their hobbies with adjective or adverb sentences and then switch roles.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en-US" sz="1600" dirty="0">
                <a:sym typeface="+mn-ea"/>
              </a:rPr>
              <a:t>Invite some students to present in front of class and receives 2 points.</a:t>
            </a:r>
          </a:p>
          <a:p>
            <a:pPr marL="342900" indent="-342900">
              <a:buFontTx/>
              <a:buChar char="-"/>
            </a:pPr>
            <a:r>
              <a:rPr lang="en-US" sz="1600" dirty="0">
                <a:sym typeface="+mn-ea"/>
              </a:rPr>
              <a:t>Example on the next slide.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8345" r="29907" b="36384"/>
          <a:stretch>
            <a:fillRect/>
          </a:stretch>
        </p:blipFill>
        <p:spPr>
          <a:xfrm>
            <a:off x="9492895" y="2997785"/>
            <a:ext cx="2446725" cy="2625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7815" r="28420" b="46489"/>
          <a:stretch>
            <a:fillRect/>
          </a:stretch>
        </p:blipFill>
        <p:spPr>
          <a:xfrm>
            <a:off x="-196505" y="2997640"/>
            <a:ext cx="2949305" cy="253945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49923" y="2762412"/>
            <a:ext cx="4351317" cy="1164287"/>
            <a:chOff x="125177" y="3428998"/>
            <a:chExt cx="3352772" cy="2800337"/>
          </a:xfrm>
        </p:grpSpPr>
        <p:sp>
          <p:nvSpPr>
            <p:cNvPr id="14" name="Oval Callout 2"/>
            <p:cNvSpPr/>
            <p:nvPr/>
          </p:nvSpPr>
          <p:spPr>
            <a:xfrm>
              <a:off x="125177" y="3428998"/>
              <a:ext cx="3352772" cy="2800337"/>
            </a:xfrm>
            <a:prstGeom prst="wedgeEllipseCallout">
              <a:avLst>
                <a:gd name="adj1" fmla="val -50586"/>
                <a:gd name="adj2" fmla="val 488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787" y="3597125"/>
              <a:ext cx="2637217" cy="258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Oh, you are a .... .....!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88990" y="1656080"/>
            <a:ext cx="5285740" cy="1225550"/>
            <a:chOff x="7021962" y="2985248"/>
            <a:chExt cx="4407714" cy="999981"/>
          </a:xfrm>
        </p:grpSpPr>
        <p:sp>
          <p:nvSpPr>
            <p:cNvPr id="19" name="Oval Callout 9"/>
            <p:cNvSpPr/>
            <p:nvPr/>
          </p:nvSpPr>
          <p:spPr>
            <a:xfrm>
              <a:off x="7021962" y="2985248"/>
              <a:ext cx="4407714" cy="999981"/>
            </a:xfrm>
            <a:prstGeom prst="wedgeEllipseCallout">
              <a:avLst>
                <a:gd name="adj1" fmla="val 44100"/>
                <a:gd name="adj2" fmla="val 505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42938" y="3062400"/>
              <a:ext cx="3836015" cy="87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Well, I always enjoy </a:t>
              </a:r>
            </a:p>
            <a:p>
              <a:pPr algn="ctr"/>
              <a:r>
                <a:rPr lang="en-US" sz="3200" dirty="0"/>
                <a:t>.....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85585" y="3628447"/>
            <a:ext cx="4399915" cy="854075"/>
            <a:chOff x="7930677" y="2985248"/>
            <a:chExt cx="3498664" cy="696704"/>
          </a:xfrm>
        </p:grpSpPr>
        <p:sp>
          <p:nvSpPr>
            <p:cNvPr id="12" name="Oval Callout 9"/>
            <p:cNvSpPr/>
            <p:nvPr/>
          </p:nvSpPr>
          <p:spPr>
            <a:xfrm>
              <a:off x="7930677" y="2985248"/>
              <a:ext cx="3498664" cy="696704"/>
            </a:xfrm>
            <a:prstGeom prst="wedgeEllipseCallout">
              <a:avLst>
                <a:gd name="adj1" fmla="val 44100"/>
                <a:gd name="adj2" fmla="val 505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8140225" y="3087293"/>
              <a:ext cx="3135619" cy="4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 .... ....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9168" y="1482938"/>
            <a:ext cx="4351317" cy="1568450"/>
            <a:chOff x="125177" y="3426066"/>
            <a:chExt cx="3352772" cy="3772428"/>
          </a:xfrm>
        </p:grpSpPr>
        <p:sp>
          <p:nvSpPr>
            <p:cNvPr id="21" name="Oval Callout 2"/>
            <p:cNvSpPr/>
            <p:nvPr/>
          </p:nvSpPr>
          <p:spPr>
            <a:xfrm>
              <a:off x="125177" y="3428998"/>
              <a:ext cx="3352772" cy="2800337"/>
            </a:xfrm>
            <a:prstGeom prst="wedgeEllipseCallout">
              <a:avLst>
                <a:gd name="adj1" fmla="val -50586"/>
                <a:gd name="adj2" fmla="val 488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580161" y="3426066"/>
              <a:ext cx="2442803" cy="3772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What are your hobbies?</a:t>
              </a:r>
              <a:endParaRPr lang="x-none" sz="3200" dirty="0"/>
            </a:p>
            <a:p>
              <a:pPr algn="ctr"/>
              <a:endParaRPr lang="x-none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PRODUCTION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8345" r="29907" b="36384"/>
          <a:stretch>
            <a:fillRect/>
          </a:stretch>
        </p:blipFill>
        <p:spPr>
          <a:xfrm>
            <a:off x="9492895" y="2997785"/>
            <a:ext cx="2446725" cy="2625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7815" r="28420" b="46489"/>
          <a:stretch>
            <a:fillRect/>
          </a:stretch>
        </p:blipFill>
        <p:spPr>
          <a:xfrm>
            <a:off x="-196505" y="2997640"/>
            <a:ext cx="2949305" cy="253945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49923" y="2762412"/>
            <a:ext cx="4351317" cy="1164287"/>
            <a:chOff x="125177" y="3428998"/>
            <a:chExt cx="3352772" cy="2800337"/>
          </a:xfrm>
        </p:grpSpPr>
        <p:sp>
          <p:nvSpPr>
            <p:cNvPr id="14" name="Oval Callout 2"/>
            <p:cNvSpPr/>
            <p:nvPr/>
          </p:nvSpPr>
          <p:spPr>
            <a:xfrm>
              <a:off x="125177" y="3428998"/>
              <a:ext cx="3352772" cy="2800337"/>
            </a:xfrm>
            <a:prstGeom prst="wedgeEllipseCallout">
              <a:avLst>
                <a:gd name="adj1" fmla="val -50586"/>
                <a:gd name="adj2" fmla="val 488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787" y="3597125"/>
              <a:ext cx="2637217" cy="258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Oh, you are a </a:t>
              </a:r>
              <a:r>
                <a:rPr lang="en-US" sz="3200" b="1" dirty="0"/>
                <a:t>good</a:t>
              </a:r>
              <a:r>
                <a:rPr lang="en-US" sz="3200" dirty="0"/>
                <a:t> </a:t>
              </a:r>
              <a:r>
                <a:rPr lang="en-US" sz="3200" b="1" dirty="0"/>
                <a:t>chess player!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88990" y="1656080"/>
            <a:ext cx="5285740" cy="1225550"/>
            <a:chOff x="7021962" y="2985248"/>
            <a:chExt cx="4407714" cy="999981"/>
          </a:xfrm>
        </p:grpSpPr>
        <p:sp>
          <p:nvSpPr>
            <p:cNvPr id="19" name="Oval Callout 9"/>
            <p:cNvSpPr/>
            <p:nvPr/>
          </p:nvSpPr>
          <p:spPr>
            <a:xfrm>
              <a:off x="7021962" y="2985248"/>
              <a:ext cx="4407714" cy="999981"/>
            </a:xfrm>
            <a:prstGeom prst="wedgeEllipseCallout">
              <a:avLst>
                <a:gd name="adj1" fmla="val 44100"/>
                <a:gd name="adj2" fmla="val 505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42938" y="3062400"/>
              <a:ext cx="3836015" cy="87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Well, I always enjoy </a:t>
              </a:r>
            </a:p>
            <a:p>
              <a:pPr algn="ctr"/>
              <a:r>
                <a:rPr lang="en-US" sz="3200" b="1" dirty="0"/>
                <a:t>playing chess.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85585" y="3628447"/>
            <a:ext cx="4399915" cy="854075"/>
            <a:chOff x="7930677" y="2985248"/>
            <a:chExt cx="3498664" cy="696704"/>
          </a:xfrm>
        </p:grpSpPr>
        <p:sp>
          <p:nvSpPr>
            <p:cNvPr id="12" name="Oval Callout 9"/>
            <p:cNvSpPr/>
            <p:nvPr/>
          </p:nvSpPr>
          <p:spPr>
            <a:xfrm>
              <a:off x="7930677" y="2985248"/>
              <a:ext cx="3498664" cy="696704"/>
            </a:xfrm>
            <a:prstGeom prst="wedgeEllipseCallout">
              <a:avLst>
                <a:gd name="adj1" fmla="val 44100"/>
                <a:gd name="adj2" fmla="val 5055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8140225" y="3087293"/>
              <a:ext cx="3135619" cy="4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 </a:t>
              </a:r>
              <a:r>
                <a:rPr lang="en-US" sz="3200" b="1" dirty="0"/>
                <a:t>play chess</a:t>
              </a:r>
              <a:r>
                <a:rPr lang="en-US" sz="3200" dirty="0"/>
                <a:t> </a:t>
              </a:r>
              <a:r>
                <a:rPr lang="en-US" sz="3200" b="1" dirty="0"/>
                <a:t>very well.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9168" y="1482938"/>
            <a:ext cx="4351317" cy="1568450"/>
            <a:chOff x="125177" y="3426066"/>
            <a:chExt cx="3352772" cy="3772428"/>
          </a:xfrm>
        </p:grpSpPr>
        <p:sp>
          <p:nvSpPr>
            <p:cNvPr id="21" name="Oval Callout 2"/>
            <p:cNvSpPr/>
            <p:nvPr/>
          </p:nvSpPr>
          <p:spPr>
            <a:xfrm>
              <a:off x="125177" y="3428998"/>
              <a:ext cx="3352772" cy="2800337"/>
            </a:xfrm>
            <a:prstGeom prst="wedgeEllipseCallout">
              <a:avLst>
                <a:gd name="adj1" fmla="val -50586"/>
                <a:gd name="adj2" fmla="val 488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580161" y="3426066"/>
              <a:ext cx="2442803" cy="3772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What are your hobbies?</a:t>
              </a:r>
              <a:endParaRPr lang="x-none" sz="3200" dirty="0"/>
            </a:p>
            <a:p>
              <a:pPr algn="ctr"/>
              <a:endParaRPr lang="x-none" sz="3200" dirty="0"/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193675" y="685165"/>
            <a:ext cx="2313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88438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WARM-UP ACTIVITY</a:t>
            </a:r>
          </a:p>
        </p:txBody>
      </p:sp>
      <p:sp>
        <p:nvSpPr>
          <p:cNvPr id="3" name="Rectangle: Rounded Corners 6"/>
          <p:cNvSpPr/>
          <p:nvPr/>
        </p:nvSpPr>
        <p:spPr>
          <a:xfrm>
            <a:off x="1800225" y="1814830"/>
            <a:ext cx="8701405" cy="3304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1698" y="2100680"/>
            <a:ext cx="8420077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Divide the class into groups of 3 or 4. Each group takes out a mini-board or a sheet of paper.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Show unscrambled words on the slide, students look at them and write the correct sentences.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After finishing, they raise the board or paper to check the answers.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The fastest group with all the correct answers receives 2 points.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9907478" y="1128986"/>
            <a:ext cx="1181120" cy="110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225" y="177877"/>
            <a:ext cx="1122100" cy="1122100"/>
          </a:xfrm>
          <a:prstGeom prst="rect">
            <a:avLst/>
          </a:prstGeom>
        </p:spPr>
      </p:pic>
      <p:pic>
        <p:nvPicPr>
          <p:cNvPr id="4" name="Content Placeholder 3" descr="Picture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0" y="883920"/>
            <a:ext cx="7729855" cy="7499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 panose="020F0502020204030204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/>
          <p:cNvSpPr/>
          <p:nvPr/>
        </p:nvSpPr>
        <p:spPr>
          <a:xfrm>
            <a:off x="1989104" y="2730500"/>
            <a:ext cx="8061563" cy="2657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071" r="12396"/>
          <a:stretch>
            <a:fillRect/>
          </a:stretch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1945" y="4079976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30).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3216" y="6253287"/>
            <a:ext cx="76065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68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or Active Teach.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9965" y="3385826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96" y="1200985"/>
            <a:ext cx="7226300" cy="177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724" y="207775"/>
            <a:ext cx="1122100" cy="1122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3"/>
          <p:cNvSpPr/>
          <p:nvPr/>
        </p:nvSpPr>
        <p:spPr>
          <a:xfrm>
            <a:off x="5598480" y="1082311"/>
            <a:ext cx="4798588" cy="445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01;p3"/>
          <p:cNvSpPr txBox="1"/>
          <p:nvPr/>
        </p:nvSpPr>
        <p:spPr>
          <a:xfrm>
            <a:off x="5786439" y="2264022"/>
            <a:ext cx="4418718" cy="15671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rgbClr val="000000"/>
              </a:buClr>
              <a:buFontTx/>
              <a:buChar char="-"/>
              <a:defRPr/>
            </a:pPr>
            <a:r>
              <a:rPr lang="en-US" sz="2400" kern="0" noProof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use the adverbs of manners correctly</a:t>
            </a:r>
            <a:r>
              <a:rPr lang="en-US" sz="2400" kern="0" dirty="0">
                <a:solidFill>
                  <a:srgbClr val="000000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endParaRPr lang="en-US" sz="2400" kern="0" noProof="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lvl="0" indent="-342900">
              <a:buClr>
                <a:srgbClr val="000000"/>
              </a:buClr>
              <a:buFontTx/>
              <a:buChar char="-"/>
              <a:defRPr/>
            </a:pPr>
            <a:r>
              <a:rPr lang="en-US" sz="2400" kern="0" noProof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use the structure: I can/ can’t knit easily.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6600" y="4006136"/>
            <a:ext cx="4418718" cy="460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PB p</a:t>
            </a:r>
            <a:r>
              <a:rPr lang="en-US" sz="2400" noProof="0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.37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798" y="4643081"/>
            <a:ext cx="438862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  <a:t>- AB p.30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Google Shape;99;p3"/>
          <p:cNvSpPr txBox="1"/>
          <p:nvPr/>
        </p:nvSpPr>
        <p:spPr>
          <a:xfrm>
            <a:off x="6290408" y="1163908"/>
            <a:ext cx="3382200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UNIT 3</a:t>
            </a:r>
            <a:r>
              <a:rPr lang="en-US" sz="2800" b="1" kern="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– Lesson 5B</a:t>
            </a:r>
            <a:endParaRPr lang="en-US" sz="28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100;p3"/>
          <p:cNvSpPr txBox="1"/>
          <p:nvPr/>
        </p:nvSpPr>
        <p:spPr>
          <a:xfrm>
            <a:off x="6907374" y="1739106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We’ve learned…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225" y="177877"/>
            <a:ext cx="1122100" cy="11221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570" y="696595"/>
            <a:ext cx="3526790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01055" y="1426845"/>
            <a:ext cx="5813425" cy="194056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slowly. </a:t>
            </a:r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skips ropes </a:t>
            </a:r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39950" y="4881880"/>
            <a:ext cx="7912100" cy="141287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alt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skips ropes</a:t>
            </a:r>
            <a:r>
              <a:rPr lang="es-E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</a:t>
            </a:r>
            <a:r>
              <a:rPr lang="es-E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Content Placeholder 1" descr="1-removebg-preview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920750" y="408305"/>
            <a:ext cx="4318635" cy="431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550" y="1426845"/>
            <a:ext cx="5926455" cy="214503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  <a:p>
            <a:pPr algn="ctr"/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piano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They / easily. </a:t>
            </a:r>
            <a:endParaRPr lang="en-US" altLang="es-E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2895" y="4806315"/>
            <a:ext cx="9065260" cy="141287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alt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piano</a:t>
            </a:r>
            <a:r>
              <a:rPr lang="en-US" alt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es-E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32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26" y="1508099"/>
            <a:ext cx="3320970" cy="260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30850" y="1426845"/>
            <a:ext cx="5628005" cy="190373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sings</a:t>
            </a:r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Buddy</a:t>
            </a:r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</a:t>
            </a:r>
          </a:p>
          <a:p>
            <a:pPr algn="ctr"/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loudly.</a:t>
            </a:r>
            <a:endParaRPr lang="en-US" altLang="es-E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56510" y="4881880"/>
            <a:ext cx="6811645" cy="141287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s-ES" sz="4000">
                <a:solidFill>
                  <a:srgbClr val="C00000"/>
                </a:solidFill>
              </a:rPr>
              <a:t>     </a:t>
            </a:r>
            <a:r>
              <a:rPr lang="es-ES" sz="4000">
                <a:solidFill>
                  <a:srgbClr val="C00000"/>
                </a:solidFill>
              </a:rPr>
              <a:t>Buddy </a:t>
            </a:r>
            <a:r>
              <a:rPr lang="en-US" altLang="es-ES" sz="4000">
                <a:solidFill>
                  <a:srgbClr val="C00000"/>
                </a:solidFill>
              </a:rPr>
              <a:t>sings </a:t>
            </a:r>
            <a:r>
              <a:rPr lang="en-US" altLang="es-ES" sz="4000" b="1">
                <a:solidFill>
                  <a:srgbClr val="C00000"/>
                </a:solidFill>
              </a:rPr>
              <a:t>loudly</a:t>
            </a:r>
            <a:r>
              <a:rPr lang="es-ES" sz="4000" b="1">
                <a:solidFill>
                  <a:srgbClr val="C00000"/>
                </a:solidFill>
              </a:rPr>
              <a:t>.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12" name="MsPham-MsPhuong-0936082789" descr="D:\Slide ED5\Dowloads\3-removebg-preview.png3-removebg-preview"/>
          <p:cNvPicPr>
            <a:picLocks noChangeAspect="1"/>
          </p:cNvPicPr>
          <p:nvPr/>
        </p:nvPicPr>
        <p:blipFill rotWithShape="1">
          <a:blip r:embed="rId7"/>
          <a:srcRect t="7204" b="7204"/>
          <a:stretch>
            <a:fillRect/>
          </a:stretch>
        </p:blipFill>
        <p:spPr>
          <a:xfrm>
            <a:off x="849190" y="758420"/>
            <a:ext cx="4317853" cy="3695719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08320" y="1129665"/>
            <a:ext cx="6194425" cy="213423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play computer games</a:t>
            </a:r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/ 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badly.</a:t>
            </a:r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/ 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They</a:t>
            </a:r>
            <a:endParaRPr lang="en-US" altLang="es-ES" sz="4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8927" y="4724695"/>
            <a:ext cx="10494145" cy="141281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They</a:t>
            </a:r>
            <a:r>
              <a:rPr lang="en-US" alt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play </a:t>
            </a:r>
            <a:r>
              <a:rPr lang="en-US" alt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computer games </a:t>
            </a:r>
            <a:r>
              <a:rPr lang="en-US" altLang="es-E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badly</a:t>
            </a:r>
            <a:r>
              <a:rPr lang="es-E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es-ES" sz="400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11266" name="MsPham-MsPhuong-0936082789" descr="D:\Slide ED5\Bees find honey.pngBees find honey"/>
          <p:cNvPicPr>
            <a:picLocks noChangeAspect="1" noChangeArrowheads="1"/>
          </p:cNvPicPr>
          <p:nvPr/>
        </p:nvPicPr>
        <p:blipFill rotWithShape="1">
          <a:blip r:embed="rId6"/>
          <a:srcRect t="8449" b="8449"/>
          <a:stretch>
            <a:fillRect/>
          </a:stretch>
        </p:blipFill>
        <p:spPr bwMode="auto">
          <a:xfrm>
            <a:off x="802802" y="773533"/>
            <a:ext cx="4435700" cy="3686606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6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15230" y="720494"/>
            <a:ext cx="4317853" cy="372228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Tom</a:t>
            </a:r>
            <a:r>
              <a:rPr 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</a:p>
          <a:p>
            <a:pPr algn="ctr"/>
            <a:r>
              <a:rPr lang="en-US" altLang="es-E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badminton / very well.</a:t>
            </a: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530" y="4724400"/>
            <a:ext cx="9769475" cy="1689100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alt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Tom</a:t>
            </a:r>
            <a:r>
              <a:rPr 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badminton</a:t>
            </a:r>
            <a:r>
              <a:rPr lang="en-US" altLang="es-E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very well.</a:t>
            </a:r>
            <a:endParaRPr lang="en-US" altLang="es-E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09214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" name="Content Placeholder 1" descr="Bees find honey (1)"/>
          <p:cNvPicPr>
            <a:picLocks noGrp="1" noChangeAspect="1"/>
          </p:cNvPicPr>
          <p:nvPr>
            <p:ph idx="1"/>
          </p:nvPr>
        </p:nvPicPr>
        <p:blipFill>
          <a:blip r:embed="rId6"/>
          <a:srcRect l="14979" t="17159" r="17057" b="20277"/>
          <a:stretch>
            <a:fillRect/>
          </a:stretch>
        </p:blipFill>
        <p:spPr>
          <a:xfrm>
            <a:off x="1687195" y="1331595"/>
            <a:ext cx="2774315" cy="255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269444" y="408270"/>
            <a:ext cx="3061725" cy="1412810"/>
          </a:xfrm>
          <a:prstGeom prst="rect">
            <a:avLst/>
          </a:prstGeom>
        </p:spPr>
      </p:pic>
      <p:pic>
        <p:nvPicPr>
          <p:cNvPr id="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0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1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2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3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27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444016" y="-27157680"/>
            <a:ext cx="115080033" cy="61173360"/>
          </a:xfrm>
          <a:prstGeom prst="rect">
            <a:avLst/>
          </a:prstGeom>
        </p:spPr>
      </p:pic>
      <p:pic>
        <p:nvPicPr>
          <p:cNvPr id="14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1572874" y="1828412"/>
            <a:ext cx="3061725" cy="1412810"/>
          </a:xfrm>
          <a:prstGeom prst="rect">
            <a:avLst/>
          </a:prstGeom>
        </p:spPr>
      </p:pic>
      <p:pic>
        <p:nvPicPr>
          <p:cNvPr id="15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7042302" y="1917497"/>
            <a:ext cx="3061725" cy="1412810"/>
          </a:xfrm>
          <a:prstGeom prst="rect">
            <a:avLst/>
          </a:prstGeom>
        </p:spPr>
      </p:pic>
      <p:pic>
        <p:nvPicPr>
          <p:cNvPr id="16" name="MsPham-MsPhuong-093608278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7798" b="36181"/>
          <a:stretch>
            <a:fillRect/>
          </a:stretch>
        </p:blipFill>
        <p:spPr>
          <a:xfrm>
            <a:off x="3919376" y="4881626"/>
            <a:ext cx="2359442" cy="1088747"/>
          </a:xfrm>
          <a:prstGeom prst="rect">
            <a:avLst/>
          </a:prstGeom>
        </p:spPr>
      </p:pic>
      <p:sp>
        <p:nvSpPr>
          <p:cNvPr id="9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6383" y="1426897"/>
            <a:ext cx="5926690" cy="2309477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s-E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sews</a:t>
            </a:r>
            <a:r>
              <a:rPr lang="es-E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s-E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quickly.</a:t>
            </a:r>
            <a:r>
              <a:rPr lang="es-E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</a:p>
          <a:p>
            <a:pPr algn="ctr"/>
            <a:r>
              <a:rPr lang="en-US" altLang="es-E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Lily</a:t>
            </a:r>
            <a:endParaRPr lang="en-US" sz="36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99180" y="4922520"/>
            <a:ext cx="5481320" cy="1412875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Lily </a:t>
            </a:r>
            <a:r>
              <a:rPr lang="en-US" altLang="es-E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sews</a:t>
            </a:r>
            <a:r>
              <a:rPr lang="en-US" altLang="es-E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quickly. </a:t>
            </a:r>
            <a:r>
              <a:rPr lang="es-E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sPham-MsPhuong-093608278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03281" y="4183584"/>
            <a:ext cx="2979930" cy="73924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9" name="Picture 28" descr="D:\Slide ED5\Bees find honey (2).pngBees find honey (2)"/>
          <p:cNvPicPr>
            <a:picLocks noChangeAspect="1"/>
          </p:cNvPicPr>
          <p:nvPr/>
        </p:nvPicPr>
        <p:blipFill rotWithShape="1">
          <a:blip r:embed="rId6"/>
          <a:srcRect t="6120" b="6120"/>
          <a:stretch>
            <a:fillRect/>
          </a:stretch>
        </p:blipFill>
        <p:spPr>
          <a:xfrm>
            <a:off x="963504" y="740864"/>
            <a:ext cx="4194494" cy="3681542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1049</Words>
  <Application>Microsoft Macintosh PowerPoint</Application>
  <PresentationFormat>Widescreen</PresentationFormat>
  <Paragraphs>193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.VnBodoni</vt:lpstr>
      <vt:lpstr>Arial</vt:lpstr>
      <vt:lpstr>Calibri</vt:lpstr>
      <vt:lpstr>Calibri Light</vt:lpstr>
      <vt:lpstr>Carter One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lenguyennhatha@outlook.com</cp:lastModifiedBy>
  <cp:revision>280</cp:revision>
  <dcterms:created xsi:type="dcterms:W3CDTF">2023-11-28T02:26:00Z</dcterms:created>
  <dcterms:modified xsi:type="dcterms:W3CDTF">2024-07-11T10:09:36Z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5662B279F52645B798B650A8A97A76F8_12</vt:lpwstr>
  </property>
  <property fmtid="{D5CDD505-2E9C-101B-9397-08002B2CF9AE}" pid="3" name="KSOProductBuildVer">
    <vt:lpwstr>1033-12.2.0.13431</vt:lpwstr>
  </property>
</Properties>
</file>