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66" r:id="rId3"/>
    <p:sldId id="267" r:id="rId4"/>
    <p:sldId id="330" r:id="rId5"/>
    <p:sldId id="294" r:id="rId6"/>
    <p:sldId id="786" r:id="rId7"/>
    <p:sldId id="295" r:id="rId8"/>
    <p:sldId id="664" r:id="rId9"/>
    <p:sldId id="271" r:id="rId10"/>
    <p:sldId id="332" r:id="rId11"/>
    <p:sldId id="333" r:id="rId12"/>
    <p:sldId id="334" r:id="rId13"/>
    <p:sldId id="335" r:id="rId14"/>
    <p:sldId id="336" r:id="rId15"/>
    <p:sldId id="787" r:id="rId16"/>
    <p:sldId id="665" r:id="rId17"/>
    <p:sldId id="398" r:id="rId18"/>
    <p:sldId id="404" r:id="rId19"/>
    <p:sldId id="405" r:id="rId20"/>
    <p:sldId id="406" r:id="rId21"/>
    <p:sldId id="407" r:id="rId22"/>
    <p:sldId id="408" r:id="rId23"/>
    <p:sldId id="402" r:id="rId24"/>
    <p:sldId id="788" r:id="rId25"/>
    <p:sldId id="789" r:id="rId26"/>
    <p:sldId id="790" r:id="rId27"/>
    <p:sldId id="791" r:id="rId28"/>
    <p:sldId id="792" r:id="rId29"/>
    <p:sldId id="793" r:id="rId30"/>
    <p:sldId id="794" r:id="rId31"/>
    <p:sldId id="795" r:id="rId32"/>
    <p:sldId id="796" r:id="rId33"/>
    <p:sldId id="797" r:id="rId34"/>
    <p:sldId id="798" r:id="rId35"/>
    <p:sldId id="302" r:id="rId36"/>
    <p:sldId id="799" r:id="rId37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79F4"/>
    <a:srgbClr val="36A1EA"/>
    <a:srgbClr val="F88438"/>
    <a:srgbClr val="F784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37"/>
    <p:restoredTop sz="95118"/>
  </p:normalViewPr>
  <p:slideViewPr>
    <p:cSldViewPr snapToGrid="0" snapToObjects="1">
      <p:cViewPr varScale="1">
        <p:scale>
          <a:sx n="33" d="100"/>
          <a:sy n="33" d="100"/>
        </p:scale>
        <p:origin x="224" y="1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F190F-CF1C-D743-AA03-9B9A64FBF378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2262E-8BC2-3047-8B56-B0F59C19132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3179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42B71-D28B-1C42-BA8C-5D07633D4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B53218-2A88-1849-9326-6485B3864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43933-8003-8A41-B962-8E4E70E5B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2DA6-657E-E942-85AA-6C4CABA7C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61084-ABB7-5045-9553-3138A76B2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01386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FAF8-0A65-3141-AB8B-A7EB5893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EB3443-BC0C-0F47-A913-0C526ADB9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3F0BA-4597-6840-AE53-A16550176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169E4-3054-E64E-9DB9-1360B11C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F149C-876D-5A47-9A87-25EDCCFC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01515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29D083-0B8A-9246-AE1D-7C301F0B95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B21D4-4C92-A942-9E3D-D362D8602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7B798-DDFE-0945-9D1D-0374F97E9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784C8-E921-B646-BD32-73256EC6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F9E25-D7B7-644D-974E-D8C13EA4B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65976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608CF-7CAC-0243-85BB-6FAA0FE42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01184-B1C9-C84A-AC28-64088836F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68A50-A310-8E44-9B95-6755587AA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1D914-245C-B447-937B-4DDA91C9F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E0253-5905-FE41-BD94-4EA65B410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35241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67512-800C-3B4D-8F3E-00541DCE9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36E75-8DF7-3844-951E-2A1965A5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033B8-035B-AB41-93F5-48166DC89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AC78A-2609-AF49-AD54-0465CD53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A969B-6FEA-6C44-B10E-BD5797B63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9096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94D6-F8D3-CF44-B5AF-F606F08A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F3439-00AC-4949-8F93-482DA80874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9940C-5FCA-9F41-98B8-6DEDCBA4F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073DD-1134-574B-AE73-78B58AB97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4FE18-C5D6-9D4E-BF10-D695A6F3D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260C4-BB28-3541-8B96-BB48EC6C3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17607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99B51-12B1-4740-9770-A28EBCA60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87EDD-F2E9-5E44-9698-EBABAF884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3E509C-BDA3-804D-B909-E6D023451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1C67D-CCFD-1B4C-B834-9E4C39EF5A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32BC66-3FFE-4841-9A81-4C17E6AAA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AFB3E-75C6-1E43-A929-9303D388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7D531E-9A71-8549-876B-8BEFC36D1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9DDB24-3E2E-C340-9627-637BFF4A5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3770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8B9F-E924-654F-AAE8-74AA673F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2CD5E-B4EF-FB47-8398-BBF8BED1D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EC918-2BA0-174A-A7FE-3310BF2F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3B8A6-28C6-FC45-908E-586EED32C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72958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E6C021-BC14-F543-BEA8-3ECBA6BF2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FABC50-41AC-7C47-9711-C9DEB4E8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3A2FF-B620-924C-8C2F-7A6E137A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08710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F4888-6F32-6A44-8215-FFA8AD8C4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B6429-66EB-EE43-BC52-1E4BB4795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90DFD-051B-E84B-B9D5-E7ABA398E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3EE3C-E4B0-2E49-BBBD-A963A117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7A4ED-DE07-0542-9F05-FCB0E0CE8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76CA77-CEB9-F445-8A43-430AAA7C6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38075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43421-1800-914B-9777-E7EF01B68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5B7EF7-EF9A-5945-AD2C-6012BE2444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F5E80-212C-E144-A728-5CE570A9B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953433-6B63-0649-B8F9-B86A84E8B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42F6C-E31A-CF47-9888-944E41676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9B252-186F-EF45-8BA3-97414DBB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52767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859B08-B414-FE42-8E47-67143C8F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91514-C9A6-2340-B3B1-FD6DCC33F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ABC3F-3629-C647-87B6-EEEC1F6BD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CC94B-BF89-F34A-BBC3-1DC2D62C0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A608F-CE39-1247-9355-A76C7AC81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1329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NUL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8.jpe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32.png"/><Relationship Id="rId7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32.png"/><Relationship Id="rId7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32.png"/><Relationship Id="rId7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media" Target="../media/media4.mp3"/><Relationship Id="rId7" Type="http://schemas.openxmlformats.org/officeDocument/2006/relationships/image" Target="../media/image5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media" Target="../media/media6.mp3"/><Relationship Id="rId7" Type="http://schemas.openxmlformats.org/officeDocument/2006/relationships/image" Target="../media/image5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8.png"/><Relationship Id="rId4" Type="http://schemas.openxmlformats.org/officeDocument/2006/relationships/audio" Target="../media/media6.mp3"/><Relationship Id="rId9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media" Target="../media/media8.mp3"/><Relationship Id="rId7" Type="http://schemas.openxmlformats.org/officeDocument/2006/relationships/image" Target="../media/image5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Relationship Id="rId9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96EFD3A-3CA5-DE4C-9EDF-C318732F5AE6}"/>
              </a:ext>
            </a:extLst>
          </p:cNvPr>
          <p:cNvSpPr/>
          <p:nvPr/>
        </p:nvSpPr>
        <p:spPr>
          <a:xfrm>
            <a:off x="1626781" y="2094236"/>
            <a:ext cx="9122735" cy="2114550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</a:rPr>
              <a:t>UNIT 4 – PLACES IN VIỆT NAM </a:t>
            </a:r>
          </a:p>
          <a:p>
            <a:pPr algn="ctr"/>
            <a:r>
              <a:rPr lang="en-US" sz="4400" b="1" dirty="0">
                <a:solidFill>
                  <a:srgbClr val="7030A0"/>
                </a:solidFill>
              </a:rPr>
              <a:t>Lesson 1 - VOCABULARY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52F57D-A8FA-A340-ABF5-15DB1A6EB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93934"/>
            <a:ext cx="4964243" cy="3495828"/>
          </a:xfrm>
          <a:prstGeom prst="rect">
            <a:avLst/>
          </a:prstGeom>
        </p:spPr>
      </p:pic>
      <p:pic>
        <p:nvPicPr>
          <p:cNvPr id="5" name="Picture 4" descr="A map with a pin on it&#10;&#10;Description automatically generated">
            <a:extLst>
              <a:ext uri="{FF2B5EF4-FFF2-40B4-BE49-F238E27FC236}">
                <a16:creationId xmlns:a16="http://schemas.microsoft.com/office/drawing/2014/main" id="{1C54DA4A-AEDD-BD7B-5540-3F11ED36BF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69" b="78784" l="10500" r="65000">
                        <a14:foregroundMark x1="11800" y1="38755" x2="11800" y2="38755"/>
                        <a14:foregroundMark x1="39450" y1="23904" x2="40450" y2="36775"/>
                        <a14:foregroundMark x1="40200" y1="17822" x2="50050" y2="31330"/>
                        <a14:foregroundMark x1="43500" y1="17680" x2="48150" y2="21429"/>
                        <a14:foregroundMark x1="48150" y1="21429" x2="58900" y2="54809"/>
                        <a14:foregroundMark x1="58900" y1="54809" x2="56250" y2="65983"/>
                        <a14:foregroundMark x1="56250" y1="65983" x2="45950" y2="73550"/>
                        <a14:foregroundMark x1="45950" y1="73550" x2="29600" y2="73833"/>
                        <a14:foregroundMark x1="29600" y1="73833" x2="22200" y2="70368"/>
                        <a14:foregroundMark x1="22200" y1="70368" x2="14200" y2="50495"/>
                        <a14:foregroundMark x1="14200" y1="50495" x2="15500" y2="41655"/>
                        <a14:foregroundMark x1="15500" y1="41655" x2="37800" y2="18317"/>
                        <a14:foregroundMark x1="37800" y1="18317" x2="43850" y2="16902"/>
                        <a14:foregroundMark x1="43850" y1="16902" x2="44500" y2="17397"/>
                        <a14:foregroundMark x1="32100" y1="22772" x2="40000" y2="12871"/>
                        <a14:foregroundMark x1="40000" y1="12871" x2="47650" y2="14710"/>
                        <a14:foregroundMark x1="47650" y1="14710" x2="48850" y2="16407"/>
                        <a14:foregroundMark x1="49000" y1="17822" x2="54700" y2="31188"/>
                        <a14:foregroundMark x1="54700" y1="31188" x2="54900" y2="33946"/>
                        <a14:foregroundMark x1="49100" y1="16124" x2="52500" y2="20438"/>
                        <a14:foregroundMark x1="54350" y1="35007" x2="59550" y2="44201"/>
                        <a14:foregroundMark x1="59550" y1="44201" x2="59950" y2="47313"/>
                        <a14:foregroundMark x1="56000" y1="35361" x2="60100" y2="46110"/>
                        <a14:foregroundMark x1="60100" y1="46110" x2="59800" y2="62942"/>
                        <a14:foregroundMark x1="59800" y1="62942" x2="47250" y2="74328"/>
                        <a14:foregroundMark x1="47250" y1="74328" x2="40300" y2="73267"/>
                        <a14:foregroundMark x1="40300" y1="73267" x2="28050" y2="78854"/>
                        <a14:foregroundMark x1="28050" y1="78854" x2="21950" y2="71711"/>
                        <a14:foregroundMark x1="21950" y1="71711" x2="20750" y2="58557"/>
                        <a14:foregroundMark x1="20750" y1="58557" x2="13250" y2="52970"/>
                        <a14:foregroundMark x1="13250" y1="52970" x2="18300" y2="44201"/>
                        <a14:foregroundMark x1="18300" y1="44201" x2="23100" y2="70226"/>
                        <a14:foregroundMark x1="12700" y1="44201" x2="12350" y2="53465"/>
                        <a14:foregroundMark x1="12900" y1="41867" x2="10500" y2="50566"/>
                        <a14:foregroundMark x1="18950" y1="71924" x2="22450" y2="78076"/>
                        <a14:foregroundMark x1="22450" y1="78076" x2="22450" y2="78147"/>
                        <a14:foregroundMark x1="52050" y1="20014" x2="53700" y2="21994"/>
                      </a14:backgroundRemoval>
                    </a14:imgEffect>
                  </a14:imgLayer>
                </a14:imgProps>
              </a:ext>
            </a:extLst>
          </a:blip>
          <a:srcRect l="5461" t="8217" r="28333" b="14884"/>
          <a:stretch/>
        </p:blipFill>
        <p:spPr>
          <a:xfrm>
            <a:off x="8431618" y="3429000"/>
            <a:ext cx="3489409" cy="286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15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69026" y="2265527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995419" y="1537456"/>
            <a:ext cx="2296190" cy="757333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7293935" y="1251553"/>
            <a:ext cx="4338084" cy="384739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1901976" y="2581601"/>
            <a:ext cx="530138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 dirty="0">
                <a:solidFill>
                  <a:srgbClr val="4472C4"/>
                </a:solidFill>
                <a:latin typeface="Calibri" panose="020F0502020204030204"/>
              </a:rPr>
              <a:t>high mountain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901851-A6BF-FC41-9ABB-F3607CCE41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9334" y="-32075"/>
            <a:ext cx="1744486" cy="1228470"/>
          </a:xfrm>
          <a:prstGeom prst="rect">
            <a:avLst/>
          </a:prstGeom>
        </p:spPr>
      </p:pic>
      <p:sp>
        <p:nvSpPr>
          <p:cNvPr id="22" name="Freeform 7">
            <a:extLst>
              <a:ext uri="{FF2B5EF4-FFF2-40B4-BE49-F238E27FC236}">
                <a16:creationId xmlns:a16="http://schemas.microsoft.com/office/drawing/2014/main" id="{C955F964-CA45-494B-9419-345DFA720DFA}"/>
              </a:ext>
            </a:extLst>
          </p:cNvPr>
          <p:cNvSpPr/>
          <p:nvPr/>
        </p:nvSpPr>
        <p:spPr>
          <a:xfrm>
            <a:off x="3131447" y="402384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957965F6-A662-7243-A8E6-0725E186B504}"/>
              </a:ext>
            </a:extLst>
          </p:cNvPr>
          <p:cNvSpPr/>
          <p:nvPr/>
        </p:nvSpPr>
        <p:spPr>
          <a:xfrm>
            <a:off x="3781123" y="402043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E4E9EE68-2335-9B46-8F04-CB49739E075A}"/>
              </a:ext>
            </a:extLst>
          </p:cNvPr>
          <p:cNvSpPr/>
          <p:nvPr/>
        </p:nvSpPr>
        <p:spPr>
          <a:xfrm>
            <a:off x="4430799" y="402043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C2C3B122-2655-DC46-89FE-053810C9BFD9}"/>
              </a:ext>
            </a:extLst>
          </p:cNvPr>
          <p:cNvSpPr/>
          <p:nvPr/>
        </p:nvSpPr>
        <p:spPr>
          <a:xfrm>
            <a:off x="5058403" y="402384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B1A4006F-AAF9-6A46-8E3F-D2C75E0F17F0}"/>
              </a:ext>
            </a:extLst>
          </p:cNvPr>
          <p:cNvSpPr/>
          <p:nvPr/>
        </p:nvSpPr>
        <p:spPr>
          <a:xfrm>
            <a:off x="1853950" y="488133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2EDA7431-DD57-B443-9738-A4476FABF083}"/>
              </a:ext>
            </a:extLst>
          </p:cNvPr>
          <p:cNvSpPr/>
          <p:nvPr/>
        </p:nvSpPr>
        <p:spPr>
          <a:xfrm>
            <a:off x="2503626" y="488133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60F4D2C8-9F9A-D14F-AA53-410FA26FA01B}"/>
              </a:ext>
            </a:extLst>
          </p:cNvPr>
          <p:cNvSpPr/>
          <p:nvPr/>
        </p:nvSpPr>
        <p:spPr>
          <a:xfrm>
            <a:off x="3127145" y="488474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21100EB6-058D-216C-DC61-26D7FDCC538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Nationality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56B7FA-CA22-A799-91B5-0C273D3D0A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4265" y="1312355"/>
            <a:ext cx="4070755" cy="3720065"/>
          </a:xfrm>
          <a:prstGeom prst="rect">
            <a:avLst/>
          </a:prstGeom>
        </p:spPr>
      </p:pic>
      <p:pic>
        <p:nvPicPr>
          <p:cNvPr id="6" name="4.01">
            <a:hlinkClick r:id="" action="ppaction://media"/>
            <a:extLst>
              <a:ext uri="{FF2B5EF4-FFF2-40B4-BE49-F238E27FC236}">
                <a16:creationId xmlns:a16="http://schemas.microsoft.com/office/drawing/2014/main" id="{F4B4258A-4165-829D-82EA-E19924261B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455" end="14197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51835" y="1741200"/>
            <a:ext cx="768513" cy="768513"/>
          </a:xfrm>
          <a:prstGeom prst="rect">
            <a:avLst/>
          </a:prstGeom>
        </p:spPr>
      </p:pic>
      <p:sp>
        <p:nvSpPr>
          <p:cNvPr id="11" name="Freeform 7">
            <a:extLst>
              <a:ext uri="{FF2B5EF4-FFF2-40B4-BE49-F238E27FC236}">
                <a16:creationId xmlns:a16="http://schemas.microsoft.com/office/drawing/2014/main" id="{3F8944B7-13F6-733C-6F7A-61360DF3856A}"/>
              </a:ext>
            </a:extLst>
          </p:cNvPr>
          <p:cNvSpPr/>
          <p:nvPr/>
        </p:nvSpPr>
        <p:spPr>
          <a:xfrm>
            <a:off x="3798755" y="488852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FCE491B-1877-1DC7-296B-E53857170F7F}"/>
              </a:ext>
            </a:extLst>
          </p:cNvPr>
          <p:cNvSpPr/>
          <p:nvPr/>
        </p:nvSpPr>
        <p:spPr>
          <a:xfrm>
            <a:off x="4448431" y="488511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9392889D-D2ED-5479-21D7-D07D55BA6D4F}"/>
              </a:ext>
            </a:extLst>
          </p:cNvPr>
          <p:cNvSpPr/>
          <p:nvPr/>
        </p:nvSpPr>
        <p:spPr>
          <a:xfrm>
            <a:off x="5098107" y="488511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FBAD69A-7472-20D9-57EF-97F1338E26E0}"/>
              </a:ext>
            </a:extLst>
          </p:cNvPr>
          <p:cNvSpPr/>
          <p:nvPr/>
        </p:nvSpPr>
        <p:spPr>
          <a:xfrm>
            <a:off x="5725711" y="488852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499FD078-67F2-3AAE-67BF-E335C86F85B2}"/>
              </a:ext>
            </a:extLst>
          </p:cNvPr>
          <p:cNvSpPr/>
          <p:nvPr/>
        </p:nvSpPr>
        <p:spPr>
          <a:xfrm>
            <a:off x="6397385" y="488210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08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  <p:bldP spid="19" grpId="0"/>
      <p:bldP spid="22" grpId="0" animBg="1"/>
      <p:bldP spid="23" grpId="0" animBg="1"/>
      <p:bldP spid="24" grpId="0" animBg="1"/>
      <p:bldP spid="20" grpId="0" animBg="1"/>
      <p:bldP spid="26" grpId="0" animBg="1"/>
      <p:bldP spid="27" grpId="0" animBg="1"/>
      <p:bldP spid="28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VOCABULARY – Nationality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69026" y="2265527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794706" y="1503289"/>
            <a:ext cx="2296190" cy="739294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00EDCAD9-FB76-874A-A5F2-D86330196DF7}"/>
              </a:ext>
            </a:extLst>
          </p:cNvPr>
          <p:cNvSpPr/>
          <p:nvPr/>
        </p:nvSpPr>
        <p:spPr>
          <a:xfrm>
            <a:off x="1555330" y="458640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d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DADDD60-7A6B-074E-8A14-68F8633DC5F6}"/>
              </a:ext>
            </a:extLst>
          </p:cNvPr>
          <p:cNvSpPr/>
          <p:nvPr/>
        </p:nvSpPr>
        <p:spPr>
          <a:xfrm>
            <a:off x="2239666" y="458640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939B6DD-C9E7-2841-8545-22F94ECD3D09}"/>
              </a:ext>
            </a:extLst>
          </p:cNvPr>
          <p:cNvSpPr/>
          <p:nvPr/>
        </p:nvSpPr>
        <p:spPr>
          <a:xfrm>
            <a:off x="2889342" y="459230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C99E65F-130E-904C-87D1-85B1364F21DB}"/>
              </a:ext>
            </a:extLst>
          </p:cNvPr>
          <p:cNvSpPr/>
          <p:nvPr/>
        </p:nvSpPr>
        <p:spPr>
          <a:xfrm>
            <a:off x="3558036" y="458232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7327801" y="1251552"/>
            <a:ext cx="4336115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2727145" y="2791835"/>
            <a:ext cx="4032835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0" b="1" dirty="0">
                <a:solidFill>
                  <a:srgbClr val="4472C4"/>
                </a:solidFill>
                <a:latin typeface="Calibri" panose="020F0502020204030204"/>
              </a:rPr>
              <a:t>deep lake</a:t>
            </a:r>
            <a:endParaRPr kumimoji="0" lang="en-US" sz="75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901851-A6BF-FC41-9ABB-F3607CCE41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9334" y="-32075"/>
            <a:ext cx="1744486" cy="1228470"/>
          </a:xfrm>
          <a:prstGeom prst="rect">
            <a:avLst/>
          </a:prstGeom>
        </p:spPr>
      </p:pic>
      <p:sp>
        <p:nvSpPr>
          <p:cNvPr id="17" name="Freeform 7">
            <a:extLst>
              <a:ext uri="{FF2B5EF4-FFF2-40B4-BE49-F238E27FC236}">
                <a16:creationId xmlns:a16="http://schemas.microsoft.com/office/drawing/2014/main" id="{AE8E4E19-AC4D-214E-B611-29334347146D}"/>
              </a:ext>
            </a:extLst>
          </p:cNvPr>
          <p:cNvSpPr/>
          <p:nvPr/>
        </p:nvSpPr>
        <p:spPr>
          <a:xfrm>
            <a:off x="4526702" y="459441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l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C955F964-CA45-494B-9419-345DFA720DFA}"/>
              </a:ext>
            </a:extLst>
          </p:cNvPr>
          <p:cNvSpPr/>
          <p:nvPr/>
        </p:nvSpPr>
        <p:spPr>
          <a:xfrm>
            <a:off x="5197437" y="460154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957965F6-A662-7243-A8E6-0725E186B504}"/>
              </a:ext>
            </a:extLst>
          </p:cNvPr>
          <p:cNvSpPr/>
          <p:nvPr/>
        </p:nvSpPr>
        <p:spPr>
          <a:xfrm>
            <a:off x="5847113" y="461363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k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E4E9EE68-2335-9B46-8F04-CB49739E075A}"/>
              </a:ext>
            </a:extLst>
          </p:cNvPr>
          <p:cNvSpPr/>
          <p:nvPr/>
        </p:nvSpPr>
        <p:spPr>
          <a:xfrm>
            <a:off x="6496789" y="461363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99156D-839B-ED08-6888-88AF0B17BF02}"/>
              </a:ext>
            </a:extLst>
          </p:cNvPr>
          <p:cNvSpPr/>
          <p:nvPr/>
        </p:nvSpPr>
        <p:spPr>
          <a:xfrm>
            <a:off x="8761706" y="1509822"/>
            <a:ext cx="1392388" cy="3493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4.01">
            <a:hlinkClick r:id="" action="ppaction://media"/>
            <a:extLst>
              <a:ext uri="{FF2B5EF4-FFF2-40B4-BE49-F238E27FC236}">
                <a16:creationId xmlns:a16="http://schemas.microsoft.com/office/drawing/2014/main" id="{9525EC16-77B7-572F-ECF2-D750FDC203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355" end="11626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51835" y="1859125"/>
            <a:ext cx="768513" cy="7685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FEB8CF-F8CC-41D1-4835-0B72C4B989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5342" y="1472348"/>
            <a:ext cx="4044066" cy="364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6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  <p:bldP spid="19" grpId="0"/>
      <p:bldP spid="17" grpId="0" animBg="1"/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VOCABULARY –Nationality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69026" y="2265527"/>
            <a:ext cx="1710897" cy="3337831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355148" y="1433899"/>
            <a:ext cx="2296190" cy="663881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8B5C551A-7046-6040-93BC-60C6FF3C865D}"/>
              </a:ext>
            </a:extLst>
          </p:cNvPr>
          <p:cNvSpPr/>
          <p:nvPr/>
        </p:nvSpPr>
        <p:spPr>
          <a:xfrm>
            <a:off x="1228752" y="429281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b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00EDCAD9-FB76-874A-A5F2-D86330196DF7}"/>
              </a:ext>
            </a:extLst>
          </p:cNvPr>
          <p:cNvSpPr/>
          <p:nvPr/>
        </p:nvSpPr>
        <p:spPr>
          <a:xfrm>
            <a:off x="1898852" y="428480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DADDD60-7A6B-074E-8A14-68F8633DC5F6}"/>
              </a:ext>
            </a:extLst>
          </p:cNvPr>
          <p:cNvSpPr/>
          <p:nvPr/>
        </p:nvSpPr>
        <p:spPr>
          <a:xfrm>
            <a:off x="2583188" y="428479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939B6DD-C9E7-2841-8545-22F94ECD3D09}"/>
              </a:ext>
            </a:extLst>
          </p:cNvPr>
          <p:cNvSpPr/>
          <p:nvPr/>
        </p:nvSpPr>
        <p:spPr>
          <a:xfrm>
            <a:off x="3232864" y="429070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C99E65F-130E-904C-87D1-85B1364F21DB}"/>
              </a:ext>
            </a:extLst>
          </p:cNvPr>
          <p:cNvSpPr/>
          <p:nvPr/>
        </p:nvSpPr>
        <p:spPr>
          <a:xfrm>
            <a:off x="3901558" y="428072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7265072" y="1251552"/>
            <a:ext cx="4377580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2705333" y="1909781"/>
            <a:ext cx="3863558" cy="20867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4472C4"/>
                </a:solidFill>
                <a:latin typeface="Calibri" panose="020F0502020204030204"/>
              </a:rPr>
              <a:t>beautiful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4472C4"/>
                </a:solidFill>
                <a:latin typeface="Calibri" panose="020F0502020204030204"/>
              </a:rPr>
              <a:t>waterfall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901851-A6BF-FC41-9ABB-F3607CCE41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9334" y="-32075"/>
            <a:ext cx="1744486" cy="1228470"/>
          </a:xfrm>
          <a:prstGeom prst="rect">
            <a:avLst/>
          </a:prstGeom>
        </p:spPr>
      </p:pic>
      <p:sp>
        <p:nvSpPr>
          <p:cNvPr id="17" name="Freeform 7">
            <a:extLst>
              <a:ext uri="{FF2B5EF4-FFF2-40B4-BE49-F238E27FC236}">
                <a16:creationId xmlns:a16="http://schemas.microsoft.com/office/drawing/2014/main" id="{AE8E4E19-AC4D-214E-B611-29334347146D}"/>
              </a:ext>
            </a:extLst>
          </p:cNvPr>
          <p:cNvSpPr/>
          <p:nvPr/>
        </p:nvSpPr>
        <p:spPr>
          <a:xfrm>
            <a:off x="4551234" y="429281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C955F964-CA45-494B-9419-345DFA720DFA}"/>
              </a:ext>
            </a:extLst>
          </p:cNvPr>
          <p:cNvSpPr/>
          <p:nvPr/>
        </p:nvSpPr>
        <p:spPr>
          <a:xfrm>
            <a:off x="5218732" y="428420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f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957965F6-A662-7243-A8E6-0725E186B504}"/>
              </a:ext>
            </a:extLst>
          </p:cNvPr>
          <p:cNvSpPr/>
          <p:nvPr/>
        </p:nvSpPr>
        <p:spPr>
          <a:xfrm>
            <a:off x="5868408" y="429629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E4E9EE68-2335-9B46-8F04-CB49739E075A}"/>
              </a:ext>
            </a:extLst>
          </p:cNvPr>
          <p:cNvSpPr/>
          <p:nvPr/>
        </p:nvSpPr>
        <p:spPr>
          <a:xfrm>
            <a:off x="6518084" y="429629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l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4.01">
            <a:hlinkClick r:id="" action="ppaction://media"/>
            <a:extLst>
              <a:ext uri="{FF2B5EF4-FFF2-40B4-BE49-F238E27FC236}">
                <a16:creationId xmlns:a16="http://schemas.microsoft.com/office/drawing/2014/main" id="{32DEE5F0-BE67-24B4-BC09-140F86CED6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16" end="7980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71241" y="1129177"/>
            <a:ext cx="768513" cy="7685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687D73-DB89-BC6D-E6C0-89809A0490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0881" y="1358927"/>
            <a:ext cx="4138761" cy="3794450"/>
          </a:xfrm>
          <a:prstGeom prst="rect">
            <a:avLst/>
          </a:prstGeom>
        </p:spPr>
      </p:pic>
      <p:sp>
        <p:nvSpPr>
          <p:cNvPr id="34" name="Freeform 7">
            <a:extLst>
              <a:ext uri="{FF2B5EF4-FFF2-40B4-BE49-F238E27FC236}">
                <a16:creationId xmlns:a16="http://schemas.microsoft.com/office/drawing/2014/main" id="{D6D71DC0-041D-11FD-55C4-E02880699FD0}"/>
              </a:ext>
            </a:extLst>
          </p:cNvPr>
          <p:cNvSpPr/>
          <p:nvPr/>
        </p:nvSpPr>
        <p:spPr>
          <a:xfrm>
            <a:off x="1218955" y="510939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w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 7">
            <a:extLst>
              <a:ext uri="{FF2B5EF4-FFF2-40B4-BE49-F238E27FC236}">
                <a16:creationId xmlns:a16="http://schemas.microsoft.com/office/drawing/2014/main" id="{7E18ACB8-EC4D-59F4-2E2A-06529D8567D6}"/>
              </a:ext>
            </a:extLst>
          </p:cNvPr>
          <p:cNvSpPr/>
          <p:nvPr/>
        </p:nvSpPr>
        <p:spPr>
          <a:xfrm>
            <a:off x="1889055" y="510138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7">
            <a:extLst>
              <a:ext uri="{FF2B5EF4-FFF2-40B4-BE49-F238E27FC236}">
                <a16:creationId xmlns:a16="http://schemas.microsoft.com/office/drawing/2014/main" id="{1AD22101-F6CC-B635-B279-8D3C11BD1312}"/>
              </a:ext>
            </a:extLst>
          </p:cNvPr>
          <p:cNvSpPr/>
          <p:nvPr/>
        </p:nvSpPr>
        <p:spPr>
          <a:xfrm>
            <a:off x="2573391" y="510138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7">
            <a:extLst>
              <a:ext uri="{FF2B5EF4-FFF2-40B4-BE49-F238E27FC236}">
                <a16:creationId xmlns:a16="http://schemas.microsoft.com/office/drawing/2014/main" id="{6E132CB0-8FB9-89ED-4D16-66FC054EEE5E}"/>
              </a:ext>
            </a:extLst>
          </p:cNvPr>
          <p:cNvSpPr/>
          <p:nvPr/>
        </p:nvSpPr>
        <p:spPr>
          <a:xfrm>
            <a:off x="3223067" y="510728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9FFEB8F9-3AFC-4B10-63CD-75ACB35FB3CC}"/>
              </a:ext>
            </a:extLst>
          </p:cNvPr>
          <p:cNvSpPr/>
          <p:nvPr/>
        </p:nvSpPr>
        <p:spPr>
          <a:xfrm>
            <a:off x="3891761" y="509730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r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 7">
            <a:extLst>
              <a:ext uri="{FF2B5EF4-FFF2-40B4-BE49-F238E27FC236}">
                <a16:creationId xmlns:a16="http://schemas.microsoft.com/office/drawing/2014/main" id="{33818D31-CD40-336B-43DE-DF0D09329D9F}"/>
              </a:ext>
            </a:extLst>
          </p:cNvPr>
          <p:cNvSpPr/>
          <p:nvPr/>
        </p:nvSpPr>
        <p:spPr>
          <a:xfrm>
            <a:off x="4541437" y="510939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f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7">
            <a:extLst>
              <a:ext uri="{FF2B5EF4-FFF2-40B4-BE49-F238E27FC236}">
                <a16:creationId xmlns:a16="http://schemas.microsoft.com/office/drawing/2014/main" id="{74DC8BE3-6B44-6983-D2F7-8BCC8BCBB1C5}"/>
              </a:ext>
            </a:extLst>
          </p:cNvPr>
          <p:cNvSpPr/>
          <p:nvPr/>
        </p:nvSpPr>
        <p:spPr>
          <a:xfrm>
            <a:off x="5208935" y="510078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 7">
            <a:extLst>
              <a:ext uri="{FF2B5EF4-FFF2-40B4-BE49-F238E27FC236}">
                <a16:creationId xmlns:a16="http://schemas.microsoft.com/office/drawing/2014/main" id="{7D19F328-D21B-80B3-5C0A-6E24A4E6C087}"/>
              </a:ext>
            </a:extLst>
          </p:cNvPr>
          <p:cNvSpPr/>
          <p:nvPr/>
        </p:nvSpPr>
        <p:spPr>
          <a:xfrm>
            <a:off x="5858611" y="511287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l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 7">
            <a:extLst>
              <a:ext uri="{FF2B5EF4-FFF2-40B4-BE49-F238E27FC236}">
                <a16:creationId xmlns:a16="http://schemas.microsoft.com/office/drawing/2014/main" id="{AA97EFE6-1EE3-3776-2BE5-A0A235740F70}"/>
              </a:ext>
            </a:extLst>
          </p:cNvPr>
          <p:cNvSpPr/>
          <p:nvPr/>
        </p:nvSpPr>
        <p:spPr>
          <a:xfrm>
            <a:off x="6508287" y="511287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l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27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/>
      <p:bldP spid="17" grpId="0" animBg="1"/>
      <p:bldP spid="22" grpId="0" animBg="1"/>
      <p:bldP spid="23" grpId="0" animBg="1"/>
      <p:bldP spid="24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VOCABULARY – </a:t>
            </a:r>
            <a:r>
              <a:rPr lang="en-US" sz="28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Nationality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69026" y="2265527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502461" y="1473060"/>
            <a:ext cx="2296190" cy="682549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8B5C551A-7046-6040-93BC-60C6FF3C865D}"/>
              </a:ext>
            </a:extLst>
          </p:cNvPr>
          <p:cNvSpPr/>
          <p:nvPr/>
        </p:nvSpPr>
        <p:spPr>
          <a:xfrm>
            <a:off x="1993917" y="435420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b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00EDCAD9-FB76-874A-A5F2-D86330196DF7}"/>
              </a:ext>
            </a:extLst>
          </p:cNvPr>
          <p:cNvSpPr/>
          <p:nvPr/>
        </p:nvSpPr>
        <p:spPr>
          <a:xfrm>
            <a:off x="2664017" y="434618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DADDD60-7A6B-074E-8A14-68F8633DC5F6}"/>
              </a:ext>
            </a:extLst>
          </p:cNvPr>
          <p:cNvSpPr/>
          <p:nvPr/>
        </p:nvSpPr>
        <p:spPr>
          <a:xfrm>
            <a:off x="3348353" y="434618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939B6DD-C9E7-2841-8545-22F94ECD3D09}"/>
              </a:ext>
            </a:extLst>
          </p:cNvPr>
          <p:cNvSpPr/>
          <p:nvPr/>
        </p:nvSpPr>
        <p:spPr>
          <a:xfrm>
            <a:off x="4295747" y="435208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C99E65F-130E-904C-87D1-85B1364F21DB}"/>
              </a:ext>
            </a:extLst>
          </p:cNvPr>
          <p:cNvSpPr/>
          <p:nvPr/>
        </p:nvSpPr>
        <p:spPr>
          <a:xfrm>
            <a:off x="4964441" y="434210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7311270" y="1251552"/>
            <a:ext cx="4299483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2283150" y="2764182"/>
            <a:ext cx="4623578" cy="1000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4472C4"/>
                </a:solidFill>
                <a:latin typeface="Calibri" panose="020F0502020204030204"/>
              </a:rPr>
              <a:t>big city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901851-A6BF-FC41-9ABB-F3607CCE41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9334" y="-32075"/>
            <a:ext cx="1744486" cy="1228470"/>
          </a:xfrm>
          <a:prstGeom prst="rect">
            <a:avLst/>
          </a:prstGeom>
        </p:spPr>
      </p:pic>
      <p:sp>
        <p:nvSpPr>
          <p:cNvPr id="17" name="Freeform 7">
            <a:extLst>
              <a:ext uri="{FF2B5EF4-FFF2-40B4-BE49-F238E27FC236}">
                <a16:creationId xmlns:a16="http://schemas.microsoft.com/office/drawing/2014/main" id="{AE8E4E19-AC4D-214E-B611-29334347146D}"/>
              </a:ext>
            </a:extLst>
          </p:cNvPr>
          <p:cNvSpPr/>
          <p:nvPr/>
        </p:nvSpPr>
        <p:spPr>
          <a:xfrm>
            <a:off x="5614117" y="432906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7">
            <a:extLst>
              <a:ext uri="{FF2B5EF4-FFF2-40B4-BE49-F238E27FC236}">
                <a16:creationId xmlns:a16="http://schemas.microsoft.com/office/drawing/2014/main" id="{311F2F5F-B946-6245-BA53-FBBA8FE6A826}"/>
              </a:ext>
            </a:extLst>
          </p:cNvPr>
          <p:cNvSpPr/>
          <p:nvPr/>
        </p:nvSpPr>
        <p:spPr>
          <a:xfrm>
            <a:off x="6263793" y="432906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E5A6B3-EDE5-841C-C3A8-F8ABB4547540}"/>
              </a:ext>
            </a:extLst>
          </p:cNvPr>
          <p:cNvSpPr/>
          <p:nvPr/>
        </p:nvSpPr>
        <p:spPr>
          <a:xfrm>
            <a:off x="8973878" y="1499189"/>
            <a:ext cx="861237" cy="3493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4.01">
            <a:hlinkClick r:id="" action="ppaction://media"/>
            <a:extLst>
              <a:ext uri="{FF2B5EF4-FFF2-40B4-BE49-F238E27FC236}">
                <a16:creationId xmlns:a16="http://schemas.microsoft.com/office/drawing/2014/main" id="{F5308DE1-E917-4889-B7F5-961DDA9DF7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336" end="5550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53078" y="1553973"/>
            <a:ext cx="768513" cy="768513"/>
          </a:xfrm>
          <a:prstGeom prst="rect">
            <a:avLst/>
          </a:prstGeom>
        </p:spPr>
      </p:pic>
      <p:pic>
        <p:nvPicPr>
          <p:cNvPr id="1026" name="Picture 2" descr="Ho chi minh city vietnam may 22 2022 bitexco financial tower skyscraper viewed from below toward a sky urban development with modern architecture">
            <a:extLst>
              <a:ext uri="{FF2B5EF4-FFF2-40B4-BE49-F238E27FC236}">
                <a16:creationId xmlns:a16="http://schemas.microsoft.com/office/drawing/2014/main" id="{CC5CAB9A-6218-1393-2927-7BC20BFC3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4" t="9003" r="10665"/>
          <a:stretch/>
        </p:blipFill>
        <p:spPr bwMode="auto">
          <a:xfrm>
            <a:off x="7596556" y="1560657"/>
            <a:ext cx="3748881" cy="339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29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/>
      <p:bldP spid="17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VOCABULARY – </a:t>
            </a:r>
            <a:r>
              <a:rPr lang="en-US" sz="28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Nationality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-76983" y="2265527"/>
            <a:ext cx="1716348" cy="3348464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475015" y="1496415"/>
            <a:ext cx="2296190" cy="727048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8B5C551A-7046-6040-93BC-60C6FF3C865D}"/>
              </a:ext>
            </a:extLst>
          </p:cNvPr>
          <p:cNvSpPr/>
          <p:nvPr/>
        </p:nvSpPr>
        <p:spPr>
          <a:xfrm>
            <a:off x="741198" y="461214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00EDCAD9-FB76-874A-A5F2-D86330196DF7}"/>
              </a:ext>
            </a:extLst>
          </p:cNvPr>
          <p:cNvSpPr/>
          <p:nvPr/>
        </p:nvSpPr>
        <p:spPr>
          <a:xfrm>
            <a:off x="1411298" y="460412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DADDD60-7A6B-074E-8A14-68F8633DC5F6}"/>
              </a:ext>
            </a:extLst>
          </p:cNvPr>
          <p:cNvSpPr/>
          <p:nvPr/>
        </p:nvSpPr>
        <p:spPr>
          <a:xfrm>
            <a:off x="2095634" y="460412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939B6DD-C9E7-2841-8545-22F94ECD3D09}"/>
              </a:ext>
            </a:extLst>
          </p:cNvPr>
          <p:cNvSpPr/>
          <p:nvPr/>
        </p:nvSpPr>
        <p:spPr>
          <a:xfrm>
            <a:off x="2745310" y="461003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l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C99E65F-130E-904C-87D1-85B1364F21DB}"/>
              </a:ext>
            </a:extLst>
          </p:cNvPr>
          <p:cNvSpPr/>
          <p:nvPr/>
        </p:nvSpPr>
        <p:spPr>
          <a:xfrm>
            <a:off x="3414004" y="460005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l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7030881" y="1251552"/>
            <a:ext cx="4825712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2038618" y="2705096"/>
            <a:ext cx="48806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4472C4"/>
                </a:solidFill>
                <a:latin typeface="Calibri" panose="020F0502020204030204"/>
              </a:rPr>
              <a:t>small town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901851-A6BF-FC41-9ABB-F3607CCE41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9334" y="-32075"/>
            <a:ext cx="1744486" cy="1228470"/>
          </a:xfrm>
          <a:prstGeom prst="rect">
            <a:avLst/>
          </a:prstGeom>
        </p:spPr>
      </p:pic>
      <p:sp>
        <p:nvSpPr>
          <p:cNvPr id="20" name="Freeform 7">
            <a:extLst>
              <a:ext uri="{FF2B5EF4-FFF2-40B4-BE49-F238E27FC236}">
                <a16:creationId xmlns:a16="http://schemas.microsoft.com/office/drawing/2014/main" id="{BFF498D6-E10A-C44F-BAAA-0C9731AD81B4}"/>
              </a:ext>
            </a:extLst>
          </p:cNvPr>
          <p:cNvSpPr/>
          <p:nvPr/>
        </p:nvSpPr>
        <p:spPr>
          <a:xfrm>
            <a:off x="4319870" y="461003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92039CFF-A0C7-2CD0-E79D-2369E8E7EA66}"/>
              </a:ext>
            </a:extLst>
          </p:cNvPr>
          <p:cNvSpPr/>
          <p:nvPr/>
        </p:nvSpPr>
        <p:spPr>
          <a:xfrm>
            <a:off x="4982984" y="460623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FBABDEF7-83C4-9E6A-420B-184DFA194828}"/>
              </a:ext>
            </a:extLst>
          </p:cNvPr>
          <p:cNvSpPr/>
          <p:nvPr/>
        </p:nvSpPr>
        <p:spPr>
          <a:xfrm>
            <a:off x="5632586" y="460412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w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556048CD-1FDB-52DB-0840-C420EFBA32CE}"/>
              </a:ext>
            </a:extLst>
          </p:cNvPr>
          <p:cNvSpPr/>
          <p:nvPr/>
        </p:nvSpPr>
        <p:spPr>
          <a:xfrm>
            <a:off x="6295774" y="459570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4.01">
            <a:hlinkClick r:id="" action="ppaction://media"/>
            <a:extLst>
              <a:ext uri="{FF2B5EF4-FFF2-40B4-BE49-F238E27FC236}">
                <a16:creationId xmlns:a16="http://schemas.microsoft.com/office/drawing/2014/main" id="{22A0B5F3-1B1B-42C8-3CAB-251CDDCE88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998" end="2560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33532" y="1553973"/>
            <a:ext cx="768513" cy="7685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89E0E29-0593-AB0B-C302-11ACB49BC5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7661" y="1287932"/>
            <a:ext cx="4319938" cy="391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9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/>
      <p:bldP spid="20" grpId="0" animBg="1"/>
      <p:bldP spid="1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Outdoor Places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ACCD1A-C36D-6E4C-9172-49F2B1A11574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7B624-C863-7940-A073-37331E3B015F}"/>
              </a:ext>
            </a:extLst>
          </p:cNvPr>
          <p:cNvSpPr txBox="1"/>
          <p:nvPr/>
        </p:nvSpPr>
        <p:spPr>
          <a:xfrm>
            <a:off x="3101699" y="6159963"/>
            <a:ext cx="58900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The teacher says an item and deliberately says its name incorrectly.</a:t>
            </a:r>
          </a:p>
          <a:p>
            <a:pPr algn="ctr"/>
            <a:r>
              <a:rPr lang="en-US" sz="1600" b="1" dirty="0"/>
              <a:t>The students correct them.</a:t>
            </a:r>
            <a:endParaRPr lang="en-VN" sz="16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8C2673-FB91-B356-16C7-59D759E60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165" y="740211"/>
            <a:ext cx="8921142" cy="5106480"/>
          </a:xfrm>
          <a:prstGeom prst="rect">
            <a:avLst/>
          </a:prstGeom>
        </p:spPr>
      </p:pic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4AC745D1-9B46-D05C-97C9-1959223B051D}"/>
              </a:ext>
            </a:extLst>
          </p:cNvPr>
          <p:cNvSpPr txBox="1">
            <a:spLocks/>
          </p:cNvSpPr>
          <p:nvPr/>
        </p:nvSpPr>
        <p:spPr>
          <a:xfrm>
            <a:off x="10507307" y="108745"/>
            <a:ext cx="1664571" cy="5212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85331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Outdoor Places</a:t>
            </a: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5E8BF774-7843-EB46-A719-E7F11D9A26C8}"/>
              </a:ext>
            </a:extLst>
          </p:cNvPr>
          <p:cNvSpPr/>
          <p:nvPr/>
        </p:nvSpPr>
        <p:spPr>
          <a:xfrm>
            <a:off x="2052945" y="2046787"/>
            <a:ext cx="8372618" cy="27742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E1C4F1-A326-1149-A030-AC4DA7460876}"/>
              </a:ext>
            </a:extLst>
          </p:cNvPr>
          <p:cNvSpPr txBox="1"/>
          <p:nvPr/>
        </p:nvSpPr>
        <p:spPr>
          <a:xfrm>
            <a:off x="2186179" y="2279761"/>
            <a:ext cx="81061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</a:t>
            </a:r>
            <a:r>
              <a:rPr lang="en-VN" sz="2400" dirty="0"/>
              <a:t>ivide the class i</a:t>
            </a:r>
            <a:r>
              <a:rPr lang="en-US" sz="2400" dirty="0" err="1"/>
              <a:t>nto</a:t>
            </a:r>
            <a:r>
              <a:rPr lang="en-US" sz="2400" dirty="0"/>
              <a:t> 2 teams. </a:t>
            </a:r>
            <a:endParaRPr lang="en-VN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Look at the picture and read the sentence.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Discuss with your friends to fill in the blank.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Raise your hand to answer.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whole team say the correct answer together.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team with the highest points win the game.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6C0C7A-A6EF-6042-868C-AF713D156E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9870531" y="4364582"/>
            <a:ext cx="979233" cy="9129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07BD63-9D96-41C8-E70B-D86EECA2BC72}"/>
              </a:ext>
            </a:extLst>
          </p:cNvPr>
          <p:cNvSpPr txBox="1"/>
          <p:nvPr/>
        </p:nvSpPr>
        <p:spPr>
          <a:xfrm>
            <a:off x="2890821" y="1064884"/>
            <a:ext cx="66968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  <a:ea typeface="Carter One" panose="03080802040405060005" pitchFamily="66" charset="77"/>
              </a:rPr>
              <a:t>Activity: Fill in the blank.</a:t>
            </a:r>
            <a:endParaRPr lang="en-VN" sz="4400" dirty="0">
              <a:solidFill>
                <a:schemeClr val="accent2"/>
              </a:solidFill>
              <a:ea typeface="Carter One" panose="030808020404050600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80024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C74E18-0891-4101-945C-B5C0F6F12089}"/>
              </a:ext>
            </a:extLst>
          </p:cNvPr>
          <p:cNvSpPr/>
          <p:nvPr/>
        </p:nvSpPr>
        <p:spPr>
          <a:xfrm rot="229648">
            <a:off x="2341946" y="341743"/>
            <a:ext cx="7508109" cy="423794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DE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5830AB-CB74-4345-B665-28CF9D0B6075}"/>
              </a:ext>
            </a:extLst>
          </p:cNvPr>
          <p:cNvSpPr/>
          <p:nvPr/>
        </p:nvSpPr>
        <p:spPr>
          <a:xfrm>
            <a:off x="1605146" y="5201194"/>
            <a:ext cx="9250696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PT" sz="3600" b="1" dirty="0">
                <a:solidFill>
                  <a:srgbClr val="002060"/>
                </a:solidFill>
                <a:latin typeface="Arial" panose="020B0604020202020204" pitchFamily="34" charset="0"/>
              </a:rPr>
              <a:t>It’s a _______________ in Cao Bằng province.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664" y="-122660"/>
            <a:ext cx="2049236" cy="104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3124" y="503772"/>
            <a:ext cx="1253709" cy="639975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82F67E-0D33-46E2-9FE7-FB5323946D70}"/>
              </a:ext>
            </a:extLst>
          </p:cNvPr>
          <p:cNvSpPr/>
          <p:nvPr/>
        </p:nvSpPr>
        <p:spPr>
          <a:xfrm>
            <a:off x="9675471" y="3847059"/>
            <a:ext cx="1022354" cy="681952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9A93D84-AB9E-5AEF-14B5-6E4D08C16275}"/>
              </a:ext>
            </a:extLst>
          </p:cNvPr>
          <p:cNvSpPr/>
          <p:nvPr/>
        </p:nvSpPr>
        <p:spPr>
          <a:xfrm>
            <a:off x="7950843" y="7739768"/>
            <a:ext cx="3449256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CD19C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6B2BDC9-3C6F-A0F7-59BB-923C3F2018D3}"/>
              </a:ext>
            </a:extLst>
          </p:cNvPr>
          <p:cNvSpPr/>
          <p:nvPr/>
        </p:nvSpPr>
        <p:spPr>
          <a:xfrm>
            <a:off x="3362153" y="5147667"/>
            <a:ext cx="4098407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beautiful waterfall</a:t>
            </a:r>
          </a:p>
        </p:txBody>
      </p:sp>
      <p:sp>
        <p:nvSpPr>
          <p:cNvPr id="32" name="MsPham-MsPhuong">
            <a:extLst>
              <a:ext uri="{FF2B5EF4-FFF2-40B4-BE49-F238E27FC236}">
                <a16:creationId xmlns:a16="http://schemas.microsoft.com/office/drawing/2014/main" id="{159754F5-EF67-D8C8-4CA3-CD9FD8A4E7A4}"/>
              </a:ext>
            </a:extLst>
          </p:cNvPr>
          <p:cNvSpPr/>
          <p:nvPr/>
        </p:nvSpPr>
        <p:spPr>
          <a:xfrm>
            <a:off x="9545604" y="3025084"/>
            <a:ext cx="1152222" cy="55345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2050" name="Picture 2" descr="Free photo cascade boat clean china natural rural">
            <a:extLst>
              <a:ext uri="{FF2B5EF4-FFF2-40B4-BE49-F238E27FC236}">
                <a16:creationId xmlns:a16="http://schemas.microsoft.com/office/drawing/2014/main" id="{21232D34-7065-6073-C985-6CCC1FE03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812" y="743250"/>
            <a:ext cx="5188375" cy="345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41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 animBg="1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C74E18-0891-4101-945C-B5C0F6F12089}"/>
              </a:ext>
            </a:extLst>
          </p:cNvPr>
          <p:cNvSpPr/>
          <p:nvPr/>
        </p:nvSpPr>
        <p:spPr>
          <a:xfrm rot="229648">
            <a:off x="2341946" y="671350"/>
            <a:ext cx="7508109" cy="423794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DE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5830AB-CB74-4345-B665-28CF9D0B6075}"/>
              </a:ext>
            </a:extLst>
          </p:cNvPr>
          <p:cNvSpPr/>
          <p:nvPr/>
        </p:nvSpPr>
        <p:spPr>
          <a:xfrm>
            <a:off x="1605146" y="5144059"/>
            <a:ext cx="8981709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PT" sz="3600" b="1" dirty="0">
                <a:solidFill>
                  <a:srgbClr val="002060"/>
                </a:solidFill>
                <a:latin typeface="Arial" panose="020B0604020202020204" pitchFamily="34" charset="0"/>
              </a:rPr>
              <a:t>This is an old and ___________ in Quảng Nam.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664" y="-122660"/>
            <a:ext cx="2049236" cy="104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3124" y="503772"/>
            <a:ext cx="1253709" cy="639975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82F67E-0D33-46E2-9FE7-FB5323946D70}"/>
              </a:ext>
            </a:extLst>
          </p:cNvPr>
          <p:cNvSpPr/>
          <p:nvPr/>
        </p:nvSpPr>
        <p:spPr>
          <a:xfrm>
            <a:off x="9675471" y="3847059"/>
            <a:ext cx="1022354" cy="681952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9A93D84-AB9E-5AEF-14B5-6E4D08C16275}"/>
              </a:ext>
            </a:extLst>
          </p:cNvPr>
          <p:cNvSpPr/>
          <p:nvPr/>
        </p:nvSpPr>
        <p:spPr>
          <a:xfrm>
            <a:off x="7950843" y="7739768"/>
            <a:ext cx="3449256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CD19C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6B2BDC9-3C6F-A0F7-59BB-923C3F2018D3}"/>
              </a:ext>
            </a:extLst>
          </p:cNvPr>
          <p:cNvSpPr/>
          <p:nvPr/>
        </p:nvSpPr>
        <p:spPr>
          <a:xfrm>
            <a:off x="6510727" y="5084802"/>
            <a:ext cx="2673006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town</a:t>
            </a:r>
          </a:p>
        </p:txBody>
      </p:sp>
      <p:sp>
        <p:nvSpPr>
          <p:cNvPr id="32" name="MsPham-MsPhuong">
            <a:extLst>
              <a:ext uri="{FF2B5EF4-FFF2-40B4-BE49-F238E27FC236}">
                <a16:creationId xmlns:a16="http://schemas.microsoft.com/office/drawing/2014/main" id="{159754F5-EF67-D8C8-4CA3-CD9FD8A4E7A4}"/>
              </a:ext>
            </a:extLst>
          </p:cNvPr>
          <p:cNvSpPr/>
          <p:nvPr/>
        </p:nvSpPr>
        <p:spPr>
          <a:xfrm>
            <a:off x="9545604" y="3025084"/>
            <a:ext cx="1152222" cy="55345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3074" name="Picture 2" descr="Photo full of tourists walking on street in hoi an ancient town at dusk">
            <a:extLst>
              <a:ext uri="{FF2B5EF4-FFF2-40B4-BE49-F238E27FC236}">
                <a16:creationId xmlns:a16="http://schemas.microsoft.com/office/drawing/2014/main" id="{40BA5BA1-E935-9CCB-FA78-7533DAE38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08"/>
          <a:stretch/>
        </p:blipFill>
        <p:spPr bwMode="auto">
          <a:xfrm>
            <a:off x="3044368" y="1131676"/>
            <a:ext cx="5746551" cy="305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45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 animBg="1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C74E18-0891-4101-945C-B5C0F6F12089}"/>
              </a:ext>
            </a:extLst>
          </p:cNvPr>
          <p:cNvSpPr/>
          <p:nvPr/>
        </p:nvSpPr>
        <p:spPr>
          <a:xfrm rot="229648">
            <a:off x="2341946" y="671350"/>
            <a:ext cx="7508109" cy="423794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DE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5830AB-CB74-4345-B665-28CF9D0B6075}"/>
              </a:ext>
            </a:extLst>
          </p:cNvPr>
          <p:cNvSpPr/>
          <p:nvPr/>
        </p:nvSpPr>
        <p:spPr>
          <a:xfrm>
            <a:off x="1605146" y="5144059"/>
            <a:ext cx="9644101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PT" sz="3600" b="1" dirty="0">
                <a:solidFill>
                  <a:srgbClr val="002060"/>
                </a:solidFill>
                <a:latin typeface="Arial" panose="020B0604020202020204" pitchFamily="34" charset="0"/>
              </a:rPr>
              <a:t>In Sa Pa, there are many ______________.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664" y="-122660"/>
            <a:ext cx="2049236" cy="104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3124" y="503772"/>
            <a:ext cx="1253709" cy="639975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82F67E-0D33-46E2-9FE7-FB5323946D70}"/>
              </a:ext>
            </a:extLst>
          </p:cNvPr>
          <p:cNvSpPr/>
          <p:nvPr/>
        </p:nvSpPr>
        <p:spPr>
          <a:xfrm>
            <a:off x="9675471" y="3847059"/>
            <a:ext cx="1022354" cy="681952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9A93D84-AB9E-5AEF-14B5-6E4D08C16275}"/>
              </a:ext>
            </a:extLst>
          </p:cNvPr>
          <p:cNvSpPr/>
          <p:nvPr/>
        </p:nvSpPr>
        <p:spPr>
          <a:xfrm>
            <a:off x="7950843" y="7739768"/>
            <a:ext cx="3449256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CD19C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6B2BDC9-3C6F-A0F7-59BB-923C3F2018D3}"/>
              </a:ext>
            </a:extLst>
          </p:cNvPr>
          <p:cNvSpPr/>
          <p:nvPr/>
        </p:nvSpPr>
        <p:spPr>
          <a:xfrm>
            <a:off x="7028582" y="5352796"/>
            <a:ext cx="4126183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mountains</a:t>
            </a:r>
          </a:p>
        </p:txBody>
      </p:sp>
      <p:sp>
        <p:nvSpPr>
          <p:cNvPr id="32" name="MsPham-MsPhuong">
            <a:extLst>
              <a:ext uri="{FF2B5EF4-FFF2-40B4-BE49-F238E27FC236}">
                <a16:creationId xmlns:a16="http://schemas.microsoft.com/office/drawing/2014/main" id="{159754F5-EF67-D8C8-4CA3-CD9FD8A4E7A4}"/>
              </a:ext>
            </a:extLst>
          </p:cNvPr>
          <p:cNvSpPr/>
          <p:nvPr/>
        </p:nvSpPr>
        <p:spPr>
          <a:xfrm>
            <a:off x="9545604" y="3025084"/>
            <a:ext cx="1152222" cy="55345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4098" name="Picture 2" descr="Free photo beautiful shot of ma on shan country park in hong kong">
            <a:extLst>
              <a:ext uri="{FF2B5EF4-FFF2-40B4-BE49-F238E27FC236}">
                <a16:creationId xmlns:a16="http://schemas.microsoft.com/office/drawing/2014/main" id="{265D67BA-D65D-606B-7809-4D4CFB999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170" y="1237094"/>
            <a:ext cx="5524543" cy="310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03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 animBg="1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>
            <a:extLst>
              <a:ext uri="{FF2B5EF4-FFF2-40B4-BE49-F238E27FC236}">
                <a16:creationId xmlns:a16="http://schemas.microsoft.com/office/drawing/2014/main" id="{7CAC707C-89E7-FD40-9558-6F4C1F4111BE}"/>
              </a:ext>
            </a:extLst>
          </p:cNvPr>
          <p:cNvSpPr/>
          <p:nvPr/>
        </p:nvSpPr>
        <p:spPr>
          <a:xfrm>
            <a:off x="7975857" y="1561998"/>
            <a:ext cx="3778026" cy="3660926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01;p3">
            <a:extLst>
              <a:ext uri="{FF2B5EF4-FFF2-40B4-BE49-F238E27FC236}">
                <a16:creationId xmlns:a16="http://schemas.microsoft.com/office/drawing/2014/main" id="{622B3DB9-F532-364E-B146-F0B51B39A5D1}"/>
              </a:ext>
            </a:extLst>
          </p:cNvPr>
          <p:cNvSpPr txBox="1"/>
          <p:nvPr/>
        </p:nvSpPr>
        <p:spPr>
          <a:xfrm>
            <a:off x="8269303" y="2894298"/>
            <a:ext cx="3210336" cy="4616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Outdoor P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laces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BDAFE-0972-C44C-A427-7B498FFD3E82}"/>
              </a:ext>
            </a:extLst>
          </p:cNvPr>
          <p:cNvSpPr txBox="1"/>
          <p:nvPr/>
        </p:nvSpPr>
        <p:spPr>
          <a:xfrm>
            <a:off x="8269303" y="3618163"/>
            <a:ext cx="321033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PB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p. 44,45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D132A-EA03-B948-A9C1-5660C6F573DC}"/>
              </a:ext>
            </a:extLst>
          </p:cNvPr>
          <p:cNvSpPr txBox="1"/>
          <p:nvPr/>
        </p:nvSpPr>
        <p:spPr>
          <a:xfrm>
            <a:off x="8269302" y="4342069"/>
            <a:ext cx="321033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p.36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Google Shape;99;p3">
            <a:extLst>
              <a:ext uri="{FF2B5EF4-FFF2-40B4-BE49-F238E27FC236}">
                <a16:creationId xmlns:a16="http://schemas.microsoft.com/office/drawing/2014/main" id="{7943169A-672D-6C47-A6D9-D49F9BF62E69}"/>
              </a:ext>
            </a:extLst>
          </p:cNvPr>
          <p:cNvSpPr txBox="1"/>
          <p:nvPr/>
        </p:nvSpPr>
        <p:spPr>
          <a:xfrm>
            <a:off x="8097439" y="1816409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4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Lesson 1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00;p3">
            <a:extLst>
              <a:ext uri="{FF2B5EF4-FFF2-40B4-BE49-F238E27FC236}">
                <a16:creationId xmlns:a16="http://schemas.microsoft.com/office/drawing/2014/main" id="{BED4F29A-2206-1C4F-812F-789F9B12E7CA}"/>
              </a:ext>
            </a:extLst>
          </p:cNvPr>
          <p:cNvSpPr txBox="1"/>
          <p:nvPr/>
        </p:nvSpPr>
        <p:spPr>
          <a:xfrm>
            <a:off x="8799633" y="2324872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C9A221-C60C-B988-8010-D22102881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19" y="638311"/>
            <a:ext cx="3695849" cy="52181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B320CA-C882-38C8-367A-5D02AB823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698" y="638311"/>
            <a:ext cx="3697948" cy="523308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1448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C74E18-0891-4101-945C-B5C0F6F12089}"/>
              </a:ext>
            </a:extLst>
          </p:cNvPr>
          <p:cNvSpPr/>
          <p:nvPr/>
        </p:nvSpPr>
        <p:spPr>
          <a:xfrm rot="229648">
            <a:off x="2341946" y="671350"/>
            <a:ext cx="7508109" cy="423794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DE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5830AB-CB74-4345-B665-28CF9D0B6075}"/>
              </a:ext>
            </a:extLst>
          </p:cNvPr>
          <p:cNvSpPr/>
          <p:nvPr/>
        </p:nvSpPr>
        <p:spPr>
          <a:xfrm>
            <a:off x="1605146" y="5144059"/>
            <a:ext cx="8981709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PT" sz="3600" b="1" dirty="0">
                <a:solidFill>
                  <a:srgbClr val="002060"/>
                </a:solidFill>
                <a:latin typeface="Arial" panose="020B0604020202020204" pitchFamily="34" charset="0"/>
              </a:rPr>
              <a:t>My grandparents live in the ________.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664" y="-122660"/>
            <a:ext cx="2049236" cy="104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3124" y="503772"/>
            <a:ext cx="1253709" cy="639975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82F67E-0D33-46E2-9FE7-FB5323946D70}"/>
              </a:ext>
            </a:extLst>
          </p:cNvPr>
          <p:cNvSpPr/>
          <p:nvPr/>
        </p:nvSpPr>
        <p:spPr>
          <a:xfrm>
            <a:off x="9675471" y="3847059"/>
            <a:ext cx="1022354" cy="681952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9A93D84-AB9E-5AEF-14B5-6E4D08C16275}"/>
              </a:ext>
            </a:extLst>
          </p:cNvPr>
          <p:cNvSpPr/>
          <p:nvPr/>
        </p:nvSpPr>
        <p:spPr>
          <a:xfrm>
            <a:off x="7950843" y="7739768"/>
            <a:ext cx="3449256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CD19C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6B2BDC9-3C6F-A0F7-59BB-923C3F2018D3}"/>
              </a:ext>
            </a:extLst>
          </p:cNvPr>
          <p:cNvSpPr/>
          <p:nvPr/>
        </p:nvSpPr>
        <p:spPr>
          <a:xfrm>
            <a:off x="8187256" y="5330604"/>
            <a:ext cx="1795872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city</a:t>
            </a:r>
          </a:p>
        </p:txBody>
      </p:sp>
      <p:sp>
        <p:nvSpPr>
          <p:cNvPr id="32" name="MsPham-MsPhuong">
            <a:extLst>
              <a:ext uri="{FF2B5EF4-FFF2-40B4-BE49-F238E27FC236}">
                <a16:creationId xmlns:a16="http://schemas.microsoft.com/office/drawing/2014/main" id="{159754F5-EF67-D8C8-4CA3-CD9FD8A4E7A4}"/>
              </a:ext>
            </a:extLst>
          </p:cNvPr>
          <p:cNvSpPr/>
          <p:nvPr/>
        </p:nvSpPr>
        <p:spPr>
          <a:xfrm>
            <a:off x="9545604" y="3025084"/>
            <a:ext cx="1152222" cy="55345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5122" name="Picture 2" descr="Free photo dusk business night sea architecture">
            <a:extLst>
              <a:ext uri="{FF2B5EF4-FFF2-40B4-BE49-F238E27FC236}">
                <a16:creationId xmlns:a16="http://schemas.microsoft.com/office/drawing/2014/main" id="{3DD52485-D719-E368-4EC3-118EAB0B6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718" y="1074173"/>
            <a:ext cx="5152564" cy="343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88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 animBg="1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C74E18-0891-4101-945C-B5C0F6F12089}"/>
              </a:ext>
            </a:extLst>
          </p:cNvPr>
          <p:cNvSpPr/>
          <p:nvPr/>
        </p:nvSpPr>
        <p:spPr>
          <a:xfrm rot="229648">
            <a:off x="2341946" y="671350"/>
            <a:ext cx="7508109" cy="423794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DE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5830AB-CB74-4345-B665-28CF9D0B6075}"/>
              </a:ext>
            </a:extLst>
          </p:cNvPr>
          <p:cNvSpPr/>
          <p:nvPr/>
        </p:nvSpPr>
        <p:spPr>
          <a:xfrm>
            <a:off x="1605146" y="5144059"/>
            <a:ext cx="8981709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PT" sz="3600" b="1" dirty="0">
                <a:solidFill>
                  <a:srgbClr val="002060"/>
                </a:solidFill>
                <a:latin typeface="Arial" panose="020B0604020202020204" pitchFamily="34" charset="0"/>
              </a:rPr>
              <a:t>This long, _________ runs through Huế City.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664" y="-122660"/>
            <a:ext cx="2049236" cy="104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3124" y="503772"/>
            <a:ext cx="1253709" cy="639975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82F67E-0D33-46E2-9FE7-FB5323946D70}"/>
              </a:ext>
            </a:extLst>
          </p:cNvPr>
          <p:cNvSpPr/>
          <p:nvPr/>
        </p:nvSpPr>
        <p:spPr>
          <a:xfrm>
            <a:off x="9675471" y="3847059"/>
            <a:ext cx="1022354" cy="681952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9A93D84-AB9E-5AEF-14B5-6E4D08C16275}"/>
              </a:ext>
            </a:extLst>
          </p:cNvPr>
          <p:cNvSpPr/>
          <p:nvPr/>
        </p:nvSpPr>
        <p:spPr>
          <a:xfrm>
            <a:off x="7950843" y="7739768"/>
            <a:ext cx="3449256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CD19C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6B2BDC9-3C6F-A0F7-59BB-923C3F2018D3}"/>
              </a:ext>
            </a:extLst>
          </p:cNvPr>
          <p:cNvSpPr/>
          <p:nvPr/>
        </p:nvSpPr>
        <p:spPr>
          <a:xfrm>
            <a:off x="4034553" y="5080261"/>
            <a:ext cx="2472574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river</a:t>
            </a:r>
          </a:p>
        </p:txBody>
      </p:sp>
      <p:sp>
        <p:nvSpPr>
          <p:cNvPr id="32" name="MsPham-MsPhuong">
            <a:extLst>
              <a:ext uri="{FF2B5EF4-FFF2-40B4-BE49-F238E27FC236}">
                <a16:creationId xmlns:a16="http://schemas.microsoft.com/office/drawing/2014/main" id="{159754F5-EF67-D8C8-4CA3-CD9FD8A4E7A4}"/>
              </a:ext>
            </a:extLst>
          </p:cNvPr>
          <p:cNvSpPr/>
          <p:nvPr/>
        </p:nvSpPr>
        <p:spPr>
          <a:xfrm>
            <a:off x="9545604" y="3025084"/>
            <a:ext cx="1152222" cy="55345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6146" name="Picture 2" descr="Perfume River Hue - Huong River Vietnam Travel Guide - Phong Nha Locals  Travel &amp; Transport">
            <a:extLst>
              <a:ext uri="{FF2B5EF4-FFF2-40B4-BE49-F238E27FC236}">
                <a16:creationId xmlns:a16="http://schemas.microsoft.com/office/drawing/2014/main" id="{3F9D6540-30BD-CD0D-EEE8-95CA77D76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907" y="1079321"/>
            <a:ext cx="5068186" cy="337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22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 animBg="1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C74E18-0891-4101-945C-B5C0F6F12089}"/>
              </a:ext>
            </a:extLst>
          </p:cNvPr>
          <p:cNvSpPr/>
          <p:nvPr/>
        </p:nvSpPr>
        <p:spPr>
          <a:xfrm rot="229648">
            <a:off x="2341946" y="671350"/>
            <a:ext cx="7508109" cy="423794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DE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5830AB-CB74-4345-B665-28CF9D0B6075}"/>
              </a:ext>
            </a:extLst>
          </p:cNvPr>
          <p:cNvSpPr/>
          <p:nvPr/>
        </p:nvSpPr>
        <p:spPr>
          <a:xfrm>
            <a:off x="1605146" y="5144059"/>
            <a:ext cx="8981709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PT" sz="3600" b="1" dirty="0">
                <a:solidFill>
                  <a:srgbClr val="002060"/>
                </a:solidFill>
                <a:latin typeface="Arial" panose="020B0604020202020204" pitchFamily="34" charset="0"/>
              </a:rPr>
              <a:t>Look at the danger signs! This is a _________. Be careful!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664" y="-122660"/>
            <a:ext cx="2049236" cy="104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3124" y="503772"/>
            <a:ext cx="1253709" cy="639975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82F67E-0D33-46E2-9FE7-FB5323946D70}"/>
              </a:ext>
            </a:extLst>
          </p:cNvPr>
          <p:cNvSpPr/>
          <p:nvPr/>
        </p:nvSpPr>
        <p:spPr>
          <a:xfrm>
            <a:off x="9675471" y="3847059"/>
            <a:ext cx="1022354" cy="681952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9A93D84-AB9E-5AEF-14B5-6E4D08C16275}"/>
              </a:ext>
            </a:extLst>
          </p:cNvPr>
          <p:cNvSpPr/>
          <p:nvPr/>
        </p:nvSpPr>
        <p:spPr>
          <a:xfrm>
            <a:off x="7950843" y="7739768"/>
            <a:ext cx="3449256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CD19C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6B2BDC9-3C6F-A0F7-59BB-923C3F2018D3}"/>
              </a:ext>
            </a:extLst>
          </p:cNvPr>
          <p:cNvSpPr/>
          <p:nvPr/>
        </p:nvSpPr>
        <p:spPr>
          <a:xfrm>
            <a:off x="3425612" y="5614700"/>
            <a:ext cx="2727002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lake</a:t>
            </a:r>
          </a:p>
        </p:txBody>
      </p:sp>
      <p:sp>
        <p:nvSpPr>
          <p:cNvPr id="32" name="MsPham-MsPhuong">
            <a:extLst>
              <a:ext uri="{FF2B5EF4-FFF2-40B4-BE49-F238E27FC236}">
                <a16:creationId xmlns:a16="http://schemas.microsoft.com/office/drawing/2014/main" id="{159754F5-EF67-D8C8-4CA3-CD9FD8A4E7A4}"/>
              </a:ext>
            </a:extLst>
          </p:cNvPr>
          <p:cNvSpPr/>
          <p:nvPr/>
        </p:nvSpPr>
        <p:spPr>
          <a:xfrm>
            <a:off x="9545604" y="3025084"/>
            <a:ext cx="1152222" cy="55345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7170" name="Picture 2" descr="140+ Lifeguard Sign Lake Warning Sign Stock Photos, Pictures &amp; Royalty-Free  Images - iStock">
            <a:extLst>
              <a:ext uri="{FF2B5EF4-FFF2-40B4-BE49-F238E27FC236}">
                <a16:creationId xmlns:a16="http://schemas.microsoft.com/office/drawing/2014/main" id="{9EEEB3D8-A244-8DF7-1D8D-72A6E552C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960" y="1114579"/>
            <a:ext cx="5025840" cy="335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5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 animBg="1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601DF0-B2C9-4811-9CE6-7C7F01A25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643170-4C0A-4B9A-B3A7-8322B6493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2219" y="364151"/>
            <a:ext cx="2049236" cy="1046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90E081-6BBE-4BC7-9670-DD2E62C28D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13514" y="274153"/>
            <a:ext cx="1253709" cy="639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87FD37-E46C-4A47-A981-3CBB36333A4A}"/>
              </a:ext>
            </a:extLst>
          </p:cNvPr>
          <p:cNvSpPr txBox="1"/>
          <p:nvPr/>
        </p:nvSpPr>
        <p:spPr>
          <a:xfrm>
            <a:off x="784474" y="1551788"/>
            <a:ext cx="10623052" cy="3631763"/>
          </a:xfrm>
          <a:prstGeom prst="rect">
            <a:avLst/>
          </a:prstGeom>
          <a:noFill/>
          <a:effectLst>
            <a:glow rad="127000">
              <a:srgbClr val="00B0F0"/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SG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masis MT Pro Black" panose="02040A04050005020304" pitchFamily="18" charset="0"/>
                <a:cs typeface="Times New Roman" panose="02020603050405020304" pitchFamily="18" charset="0"/>
              </a:rPr>
              <a:t>You’re welldone!</a:t>
            </a:r>
            <a:endParaRPr lang="en-SG" sz="11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33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masis MT Pro Black" panose="02040A040500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8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applause.wav"/>
          </p:stSnd>
        </p:sndAc>
      </p:transition>
    </mc:Choice>
    <mc:Fallback xmlns="">
      <p:transition spd="slow">
        <p:blinds dir="vert"/>
        <p:sndAc>
          <p:stSnd>
            <p:snd r:embed="rId6" name="applause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(p.45)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ACCD1A-C36D-6E4C-9172-49F2B1A11574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7B624-C863-7940-A073-37331E3B015F}"/>
              </a:ext>
            </a:extLst>
          </p:cNvPr>
          <p:cNvSpPr txBox="1"/>
          <p:nvPr/>
        </p:nvSpPr>
        <p:spPr>
          <a:xfrm>
            <a:off x="3490316" y="6159963"/>
            <a:ext cx="5112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In groups of four, read and guess the name of the place.</a:t>
            </a:r>
          </a:p>
          <a:p>
            <a:pPr algn="ctr"/>
            <a:r>
              <a:rPr lang="en-US" sz="1600" b="1" dirty="0"/>
              <a:t>They can use the clues to choose the answer. Then, write. </a:t>
            </a:r>
            <a:endParaRPr lang="en-VN" sz="1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118321-E34F-C4E0-004A-6079AEA2C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00" y="827552"/>
            <a:ext cx="9398483" cy="6096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8F4925-637D-900F-7711-C47D7FC90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84" y="1627936"/>
            <a:ext cx="7436232" cy="5969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7B7B08-379E-0E8E-CF1C-E921206ED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8159" y="1329472"/>
            <a:ext cx="1911448" cy="895396"/>
          </a:xfrm>
          <a:prstGeom prst="rect">
            <a:avLst/>
          </a:prstGeom>
        </p:spPr>
      </p:pic>
      <p:pic>
        <p:nvPicPr>
          <p:cNvPr id="8194" name="Picture 2" descr="1. Ban Gioc Waterfall, Cao Bang">
            <a:extLst>
              <a:ext uri="{FF2B5EF4-FFF2-40B4-BE49-F238E27FC236}">
                <a16:creationId xmlns:a16="http://schemas.microsoft.com/office/drawing/2014/main" id="{08008914-4E8A-C523-0C45-AA1550DC2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60" y="2862140"/>
            <a:ext cx="3026837" cy="201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4. Thác Mây, Thanh Hóa">
            <a:extLst>
              <a:ext uri="{FF2B5EF4-FFF2-40B4-BE49-F238E27FC236}">
                <a16:creationId xmlns:a16="http://schemas.microsoft.com/office/drawing/2014/main" id="{E6C1B85D-7C15-653F-EFD0-6970258C3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437" y="2862140"/>
            <a:ext cx="3026837" cy="201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10. Thác Thủy Tiên, Đắc Lắc">
            <a:extLst>
              <a:ext uri="{FF2B5EF4-FFF2-40B4-BE49-F238E27FC236}">
                <a16:creationId xmlns:a16="http://schemas.microsoft.com/office/drawing/2014/main" id="{A6845E2F-747F-1158-9E44-3FAAC9FBC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404" y="2862139"/>
            <a:ext cx="3026837" cy="201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73DEB0-C74F-2AF4-7689-427ADD504711}"/>
              </a:ext>
            </a:extLst>
          </p:cNvPr>
          <p:cNvSpPr txBox="1"/>
          <p:nvPr/>
        </p:nvSpPr>
        <p:spPr>
          <a:xfrm>
            <a:off x="8417208" y="5014949"/>
            <a:ext cx="3099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/>
              <a:t>Thủy</a:t>
            </a:r>
            <a:r>
              <a:rPr lang="en-US" sz="2800" b="1" dirty="0"/>
              <a:t> Tiên Waterfall</a:t>
            </a:r>
            <a:endParaRPr lang="en-VN" sz="2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0762E1-9B75-C7B8-F914-B98D8FADFA7F}"/>
              </a:ext>
            </a:extLst>
          </p:cNvPr>
          <p:cNvSpPr txBox="1"/>
          <p:nvPr/>
        </p:nvSpPr>
        <p:spPr>
          <a:xfrm>
            <a:off x="5006616" y="5014949"/>
            <a:ext cx="2301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/>
              <a:t>Mây</a:t>
            </a:r>
            <a:r>
              <a:rPr lang="en-US" sz="2800" b="1" dirty="0"/>
              <a:t> Waterfall</a:t>
            </a:r>
            <a:endParaRPr lang="en-VN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809746-743E-21D0-92E6-08E970AF2169}"/>
              </a:ext>
            </a:extLst>
          </p:cNvPr>
          <p:cNvSpPr txBox="1"/>
          <p:nvPr/>
        </p:nvSpPr>
        <p:spPr>
          <a:xfrm>
            <a:off x="802491" y="4980125"/>
            <a:ext cx="2960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/>
              <a:t>Bản</a:t>
            </a:r>
            <a:r>
              <a:rPr lang="en-US" sz="2800" b="1" dirty="0"/>
              <a:t> </a:t>
            </a:r>
            <a:r>
              <a:rPr lang="en-US" sz="2800" b="1" dirty="0" err="1"/>
              <a:t>Giốc</a:t>
            </a:r>
            <a:r>
              <a:rPr lang="en-US" sz="2800" b="1" dirty="0"/>
              <a:t> Waterfall</a:t>
            </a:r>
            <a:endParaRPr lang="en-VN" sz="2800" b="1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01AB385-554E-65AD-A64A-6BF90043A999}"/>
              </a:ext>
            </a:extLst>
          </p:cNvPr>
          <p:cNvSpPr/>
          <p:nvPr/>
        </p:nvSpPr>
        <p:spPr>
          <a:xfrm>
            <a:off x="5426148" y="5624623"/>
            <a:ext cx="1339703" cy="535340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Clues</a:t>
            </a:r>
          </a:p>
        </p:txBody>
      </p:sp>
    </p:spTree>
    <p:extLst>
      <p:ext uri="{BB962C8B-B14F-4D97-AF65-F5344CB8AC3E}">
        <p14:creationId xmlns:p14="http://schemas.microsoft.com/office/powerpoint/2010/main" val="168299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ồ nước ngọt lớn nhất Việt Nam">
            <a:extLst>
              <a:ext uri="{FF2B5EF4-FFF2-40B4-BE49-F238E27FC236}">
                <a16:creationId xmlns:a16="http://schemas.microsoft.com/office/drawing/2014/main" id="{4AF4D353-0A70-AE6D-ED3F-2C9A4D6B13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2" b="26875"/>
          <a:stretch/>
        </p:blipFill>
        <p:spPr bwMode="auto">
          <a:xfrm>
            <a:off x="4445724" y="2763580"/>
            <a:ext cx="3006613" cy="210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ồ nước ngọt lớn nhất Việt Nam">
            <a:extLst>
              <a:ext uri="{FF2B5EF4-FFF2-40B4-BE49-F238E27FC236}">
                <a16:creationId xmlns:a16="http://schemas.microsoft.com/office/drawing/2014/main" id="{434AAB59-77AC-93A3-6C7E-2834F19C1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85" y="2751606"/>
            <a:ext cx="2802123" cy="210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(p.45)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ACCD1A-C36D-6E4C-9172-49F2B1A11574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7B624-C863-7940-A073-37331E3B015F}"/>
              </a:ext>
            </a:extLst>
          </p:cNvPr>
          <p:cNvSpPr txBox="1"/>
          <p:nvPr/>
        </p:nvSpPr>
        <p:spPr>
          <a:xfrm>
            <a:off x="3490316" y="6159963"/>
            <a:ext cx="5112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In groups of four, read and guess the name of the place.</a:t>
            </a:r>
          </a:p>
          <a:p>
            <a:pPr algn="ctr"/>
            <a:r>
              <a:rPr lang="en-US" sz="1600" b="1" dirty="0"/>
              <a:t>They can use the clues to choose the answer. Then, write. </a:t>
            </a:r>
            <a:endParaRPr lang="en-VN" sz="1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118321-E34F-C4E0-004A-6079AEA2C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400" y="827552"/>
            <a:ext cx="9398483" cy="6096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7B7B08-379E-0E8E-CF1C-E921206ED4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3978" y="1329472"/>
            <a:ext cx="1911448" cy="8953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73DEB0-C74F-2AF4-7689-427ADD504711}"/>
              </a:ext>
            </a:extLst>
          </p:cNvPr>
          <p:cNvSpPr txBox="1"/>
          <p:nvPr/>
        </p:nvSpPr>
        <p:spPr>
          <a:xfrm>
            <a:off x="9074150" y="5014949"/>
            <a:ext cx="1785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Ba </a:t>
            </a:r>
            <a:r>
              <a:rPr lang="en-US" sz="2800" b="1" dirty="0" err="1"/>
              <a:t>Bể</a:t>
            </a:r>
            <a:r>
              <a:rPr lang="en-US" sz="2800" b="1" dirty="0"/>
              <a:t> Lake</a:t>
            </a:r>
            <a:endParaRPr lang="en-VN" sz="2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0762E1-9B75-C7B8-F914-B98D8FADFA7F}"/>
              </a:ext>
            </a:extLst>
          </p:cNvPr>
          <p:cNvSpPr txBox="1"/>
          <p:nvPr/>
        </p:nvSpPr>
        <p:spPr>
          <a:xfrm>
            <a:off x="4719151" y="5014949"/>
            <a:ext cx="2536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/>
              <a:t>Tuyền</a:t>
            </a:r>
            <a:r>
              <a:rPr lang="en-US" sz="2800" b="1" dirty="0"/>
              <a:t> Lâm Lake</a:t>
            </a:r>
            <a:endParaRPr lang="en-VN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809746-743E-21D0-92E6-08E970AF2169}"/>
              </a:ext>
            </a:extLst>
          </p:cNvPr>
          <p:cNvSpPr txBox="1"/>
          <p:nvPr/>
        </p:nvSpPr>
        <p:spPr>
          <a:xfrm>
            <a:off x="1134508" y="4980125"/>
            <a:ext cx="21048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/>
              <a:t>Biển</a:t>
            </a:r>
            <a:r>
              <a:rPr lang="en-US" sz="2800" b="1" dirty="0"/>
              <a:t> </a:t>
            </a:r>
            <a:r>
              <a:rPr lang="en-US" sz="2800" b="1" dirty="0" err="1"/>
              <a:t>Hồ</a:t>
            </a:r>
            <a:r>
              <a:rPr lang="en-US" sz="2800" b="1" dirty="0"/>
              <a:t> Lake</a:t>
            </a:r>
            <a:endParaRPr lang="en-VN" sz="2800" b="1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01AB385-554E-65AD-A64A-6BF90043A999}"/>
              </a:ext>
            </a:extLst>
          </p:cNvPr>
          <p:cNvSpPr/>
          <p:nvPr/>
        </p:nvSpPr>
        <p:spPr>
          <a:xfrm>
            <a:off x="5426148" y="5624623"/>
            <a:ext cx="1339703" cy="535340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Clues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291A5-357C-5C54-C2F0-EC77CF5F7F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020" y="1759921"/>
            <a:ext cx="10563198" cy="519501"/>
          </a:xfrm>
          <a:prstGeom prst="rect">
            <a:avLst/>
          </a:prstGeom>
        </p:spPr>
      </p:pic>
      <p:pic>
        <p:nvPicPr>
          <p:cNvPr id="1028" name="Picture 4" descr="Ba Be Lake | Ba Be National Park">
            <a:extLst>
              <a:ext uri="{FF2B5EF4-FFF2-40B4-BE49-F238E27FC236}">
                <a16:creationId xmlns:a16="http://schemas.microsoft.com/office/drawing/2014/main" id="{95DCE4D1-654C-D454-605B-CAAE664E1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053" y="2751606"/>
            <a:ext cx="3318537" cy="213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15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(p.45)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7B624-C863-7940-A073-37331E3B015F}"/>
              </a:ext>
            </a:extLst>
          </p:cNvPr>
          <p:cNvSpPr txBox="1"/>
          <p:nvPr/>
        </p:nvSpPr>
        <p:spPr>
          <a:xfrm>
            <a:off x="3490316" y="6159963"/>
            <a:ext cx="5112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In groups of four, read and guess the name of the place.</a:t>
            </a:r>
          </a:p>
          <a:p>
            <a:pPr algn="ctr"/>
            <a:r>
              <a:rPr lang="en-US" sz="1600" b="1" dirty="0"/>
              <a:t>They can use the clues to choose the answer. Then, write. </a:t>
            </a:r>
            <a:endParaRPr lang="en-VN" sz="1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118321-E34F-C4E0-004A-6079AEA2C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00" y="827552"/>
            <a:ext cx="9398483" cy="6096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7B7B08-379E-0E8E-CF1C-E921206ED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3978" y="1329472"/>
            <a:ext cx="1911448" cy="8953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73DEB0-C74F-2AF4-7689-427ADD504711}"/>
              </a:ext>
            </a:extLst>
          </p:cNvPr>
          <p:cNvSpPr txBox="1"/>
          <p:nvPr/>
        </p:nvSpPr>
        <p:spPr>
          <a:xfrm>
            <a:off x="9431420" y="4940518"/>
            <a:ext cx="1156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/>
              <a:t>Tà</a:t>
            </a:r>
            <a:r>
              <a:rPr lang="en-US" sz="2800" b="1" dirty="0"/>
              <a:t> </a:t>
            </a:r>
            <a:r>
              <a:rPr lang="en-US" sz="2800" b="1" dirty="0" err="1"/>
              <a:t>Xùa</a:t>
            </a:r>
            <a:endParaRPr lang="en-VN" sz="2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0762E1-9B75-C7B8-F914-B98D8FADFA7F}"/>
              </a:ext>
            </a:extLst>
          </p:cNvPr>
          <p:cNvSpPr txBox="1"/>
          <p:nvPr/>
        </p:nvSpPr>
        <p:spPr>
          <a:xfrm>
            <a:off x="5125612" y="4930401"/>
            <a:ext cx="2110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Phan Xi </a:t>
            </a:r>
            <a:r>
              <a:rPr lang="en-US" sz="2800" b="1" dirty="0" err="1"/>
              <a:t>Păng</a:t>
            </a:r>
            <a:endParaRPr lang="en-VN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809746-743E-21D0-92E6-08E970AF2169}"/>
              </a:ext>
            </a:extLst>
          </p:cNvPr>
          <p:cNvSpPr txBox="1"/>
          <p:nvPr/>
        </p:nvSpPr>
        <p:spPr>
          <a:xfrm>
            <a:off x="1871562" y="4948226"/>
            <a:ext cx="956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Ba </a:t>
            </a:r>
            <a:r>
              <a:rPr lang="en-US" sz="2800" b="1" dirty="0" err="1"/>
              <a:t>Vì</a:t>
            </a:r>
            <a:endParaRPr lang="en-VN" sz="2800" b="1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01AB385-554E-65AD-A64A-6BF90043A999}"/>
              </a:ext>
            </a:extLst>
          </p:cNvPr>
          <p:cNvSpPr/>
          <p:nvPr/>
        </p:nvSpPr>
        <p:spPr>
          <a:xfrm>
            <a:off x="5426148" y="5624623"/>
            <a:ext cx="1339703" cy="535340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Clues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A5301E-020D-BB4D-D759-2B6798212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630" y="1712088"/>
            <a:ext cx="11110208" cy="543320"/>
          </a:xfrm>
          <a:prstGeom prst="rect">
            <a:avLst/>
          </a:prstGeom>
        </p:spPr>
      </p:pic>
      <p:pic>
        <p:nvPicPr>
          <p:cNvPr id="2050" name="Picture 2" descr="Hoang Lien Son Mountain Range">
            <a:extLst>
              <a:ext uri="{FF2B5EF4-FFF2-40B4-BE49-F238E27FC236}">
                <a16:creationId xmlns:a16="http://schemas.microsoft.com/office/drawing/2014/main" id="{77252340-A728-B2D9-B9BF-CDA239D59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421" y="2683630"/>
            <a:ext cx="3235902" cy="215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úi Bạch Mã">
            <a:extLst>
              <a:ext uri="{FF2B5EF4-FFF2-40B4-BE49-F238E27FC236}">
                <a16:creationId xmlns:a16="http://schemas.microsoft.com/office/drawing/2014/main" id="{37E22BC4-D242-A8D4-5851-F373244FC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3" r="6466"/>
          <a:stretch/>
        </p:blipFill>
        <p:spPr bwMode="auto">
          <a:xfrm>
            <a:off x="624467" y="2683630"/>
            <a:ext cx="3434153" cy="215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u Si Lung">
            <a:extLst>
              <a:ext uri="{FF2B5EF4-FFF2-40B4-BE49-F238E27FC236}">
                <a16:creationId xmlns:a16="http://schemas.microsoft.com/office/drawing/2014/main" id="{B321D947-435F-BC71-BBFE-D249343A3D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3" r="5675"/>
          <a:stretch/>
        </p:blipFill>
        <p:spPr bwMode="auto">
          <a:xfrm>
            <a:off x="8497902" y="2629243"/>
            <a:ext cx="3063600" cy="222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70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(p.45)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7B624-C863-7940-A073-37331E3B015F}"/>
              </a:ext>
            </a:extLst>
          </p:cNvPr>
          <p:cNvSpPr txBox="1"/>
          <p:nvPr/>
        </p:nvSpPr>
        <p:spPr>
          <a:xfrm>
            <a:off x="3490316" y="6159963"/>
            <a:ext cx="5112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In groups of four, read and guess the name of the place.</a:t>
            </a:r>
          </a:p>
          <a:p>
            <a:pPr algn="ctr"/>
            <a:r>
              <a:rPr lang="en-US" sz="1600" b="1" dirty="0"/>
              <a:t>They can use the clues to choose the answer. Then, write. </a:t>
            </a:r>
            <a:endParaRPr lang="en-VN" sz="1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118321-E34F-C4E0-004A-6079AEA2C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00" y="827552"/>
            <a:ext cx="9398483" cy="6096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7B7B08-379E-0E8E-CF1C-E921206ED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3978" y="1329472"/>
            <a:ext cx="1911448" cy="8953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73DEB0-C74F-2AF4-7689-427ADD504711}"/>
              </a:ext>
            </a:extLst>
          </p:cNvPr>
          <p:cNvSpPr txBox="1"/>
          <p:nvPr/>
        </p:nvSpPr>
        <p:spPr>
          <a:xfrm>
            <a:off x="8645588" y="4940518"/>
            <a:ext cx="2494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Ngô </a:t>
            </a:r>
            <a:r>
              <a:rPr lang="en-US" sz="2800" b="1" dirty="0" err="1"/>
              <a:t>Đồng</a:t>
            </a:r>
            <a:r>
              <a:rPr lang="en-US" sz="2800" b="1" dirty="0"/>
              <a:t> River</a:t>
            </a:r>
            <a:endParaRPr lang="en-VN" sz="2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0762E1-9B75-C7B8-F914-B98D8FADFA7F}"/>
              </a:ext>
            </a:extLst>
          </p:cNvPr>
          <p:cNvSpPr txBox="1"/>
          <p:nvPr/>
        </p:nvSpPr>
        <p:spPr>
          <a:xfrm>
            <a:off x="5353818" y="4930401"/>
            <a:ext cx="1654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Lam River</a:t>
            </a:r>
            <a:endParaRPr lang="en-VN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809746-743E-21D0-92E6-08E970AF2169}"/>
              </a:ext>
            </a:extLst>
          </p:cNvPr>
          <p:cNvSpPr txBox="1"/>
          <p:nvPr/>
        </p:nvSpPr>
        <p:spPr>
          <a:xfrm>
            <a:off x="1277526" y="4948226"/>
            <a:ext cx="2080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/>
              <a:t>Hương</a:t>
            </a:r>
            <a:r>
              <a:rPr lang="en-US" sz="2800" b="1" dirty="0"/>
              <a:t> River</a:t>
            </a:r>
            <a:endParaRPr lang="en-VN" sz="2800" b="1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01AB385-554E-65AD-A64A-6BF90043A999}"/>
              </a:ext>
            </a:extLst>
          </p:cNvPr>
          <p:cNvSpPr/>
          <p:nvPr/>
        </p:nvSpPr>
        <p:spPr>
          <a:xfrm>
            <a:off x="5426148" y="5624623"/>
            <a:ext cx="1339703" cy="535340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Clues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E22709-2F0D-3529-5253-A8BDCDE41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270" y="1710955"/>
            <a:ext cx="10652138" cy="50595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6BBD672-F16F-C08C-4163-BE215B822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90" y="2827893"/>
            <a:ext cx="2999637" cy="200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3D838BF-1DB2-1035-20F4-F162A33AC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07"/>
          <a:stretch/>
        </p:blipFill>
        <p:spPr bwMode="auto">
          <a:xfrm>
            <a:off x="4681242" y="2829363"/>
            <a:ext cx="2999637" cy="204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D4344CA9-C345-7BB8-4567-65BFFC8EF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775" y="2827893"/>
            <a:ext cx="3065555" cy="204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94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(p.45)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7B624-C863-7940-A073-37331E3B015F}"/>
              </a:ext>
            </a:extLst>
          </p:cNvPr>
          <p:cNvSpPr txBox="1"/>
          <p:nvPr/>
        </p:nvSpPr>
        <p:spPr>
          <a:xfrm>
            <a:off x="3490316" y="6159963"/>
            <a:ext cx="5112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In groups of four, read and guess the name of the place.</a:t>
            </a:r>
          </a:p>
          <a:p>
            <a:pPr algn="ctr"/>
            <a:r>
              <a:rPr lang="en-US" sz="1600" b="1" dirty="0"/>
              <a:t>They can use the clues to choose the answer. Then, write. </a:t>
            </a:r>
            <a:endParaRPr lang="en-VN" sz="1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118321-E34F-C4E0-004A-6079AEA2C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00" y="827552"/>
            <a:ext cx="9398483" cy="6096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7B7B08-379E-0E8E-CF1C-E921206ED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3978" y="1329472"/>
            <a:ext cx="1911448" cy="8953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73DEB0-C74F-2AF4-7689-427ADD504711}"/>
              </a:ext>
            </a:extLst>
          </p:cNvPr>
          <p:cNvSpPr txBox="1"/>
          <p:nvPr/>
        </p:nvSpPr>
        <p:spPr>
          <a:xfrm>
            <a:off x="8922687" y="4940518"/>
            <a:ext cx="1939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/>
              <a:t>Đường</a:t>
            </a:r>
            <a:r>
              <a:rPr lang="en-US" sz="2800" b="1" dirty="0"/>
              <a:t> Lâm</a:t>
            </a:r>
            <a:endParaRPr lang="en-VN" sz="2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0762E1-9B75-C7B8-F914-B98D8FADFA7F}"/>
              </a:ext>
            </a:extLst>
          </p:cNvPr>
          <p:cNvSpPr txBox="1"/>
          <p:nvPr/>
        </p:nvSpPr>
        <p:spPr>
          <a:xfrm>
            <a:off x="5589398" y="4930401"/>
            <a:ext cx="1183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/>
              <a:t>Hội</a:t>
            </a:r>
            <a:r>
              <a:rPr lang="en-US" sz="2800" b="1" dirty="0"/>
              <a:t> An</a:t>
            </a:r>
            <a:endParaRPr lang="en-VN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809746-743E-21D0-92E6-08E970AF2169}"/>
              </a:ext>
            </a:extLst>
          </p:cNvPr>
          <p:cNvSpPr txBox="1"/>
          <p:nvPr/>
        </p:nvSpPr>
        <p:spPr>
          <a:xfrm>
            <a:off x="1244602" y="4948226"/>
            <a:ext cx="2146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/>
              <a:t>Thiên</a:t>
            </a:r>
            <a:r>
              <a:rPr lang="en-US" sz="2800" b="1" dirty="0"/>
              <a:t> </a:t>
            </a:r>
            <a:r>
              <a:rPr lang="en-US" sz="2800" b="1" dirty="0" err="1"/>
              <a:t>Hương</a:t>
            </a:r>
            <a:endParaRPr lang="en-VN" sz="2800" b="1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01AB385-554E-65AD-A64A-6BF90043A999}"/>
              </a:ext>
            </a:extLst>
          </p:cNvPr>
          <p:cNvSpPr/>
          <p:nvPr/>
        </p:nvSpPr>
        <p:spPr>
          <a:xfrm>
            <a:off x="5426148" y="5624623"/>
            <a:ext cx="1339703" cy="535340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Clues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52800A-1174-248E-8608-F28FB8164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137" y="1700936"/>
            <a:ext cx="10173289" cy="569324"/>
          </a:xfrm>
          <a:prstGeom prst="rect">
            <a:avLst/>
          </a:prstGeom>
        </p:spPr>
      </p:pic>
      <p:pic>
        <p:nvPicPr>
          <p:cNvPr id="4098" name="Picture 2" descr="Hoi An Ancient Town - World Cultural Heritage Site By Unesco">
            <a:extLst>
              <a:ext uri="{FF2B5EF4-FFF2-40B4-BE49-F238E27FC236}">
                <a16:creationId xmlns:a16="http://schemas.microsoft.com/office/drawing/2014/main" id="{264292FA-8486-B957-DC83-B081BF6C1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367" y="2440738"/>
            <a:ext cx="3190908" cy="239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159A84-B1B2-D4CF-9648-BD514378C0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978" y="2469829"/>
            <a:ext cx="3634490" cy="2392182"/>
          </a:xfrm>
          <a:prstGeom prst="rect">
            <a:avLst/>
          </a:prstGeom>
        </p:spPr>
      </p:pic>
      <p:pic>
        <p:nvPicPr>
          <p:cNvPr id="4104" name="Picture 8" descr="Hà Nội: Phát Huy Di Tích Làng Cổ Đường Lâm Bảo đảm 3 Mục Tiêu - Kênh Tin  Tức Cập Nhật Liên Tục Trong Ngày">
            <a:extLst>
              <a:ext uri="{FF2B5EF4-FFF2-40B4-BE49-F238E27FC236}">
                <a16:creationId xmlns:a16="http://schemas.microsoft.com/office/drawing/2014/main" id="{87D640C9-FA8B-9D23-0CC3-6366B14289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50" r="23866" b="-1"/>
          <a:stretch/>
        </p:blipFill>
        <p:spPr bwMode="auto">
          <a:xfrm>
            <a:off x="8286256" y="2356401"/>
            <a:ext cx="3300765" cy="247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46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D19B0F-3BBA-5898-F714-5C10D6EB9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03" y="1548404"/>
            <a:ext cx="11875530" cy="3399822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(p.45)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7B624-C863-7940-A073-37331E3B015F}"/>
              </a:ext>
            </a:extLst>
          </p:cNvPr>
          <p:cNvSpPr txBox="1"/>
          <p:nvPr/>
        </p:nvSpPr>
        <p:spPr>
          <a:xfrm>
            <a:off x="4688511" y="6476540"/>
            <a:ext cx="2729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Go over the answer as a class.</a:t>
            </a:r>
            <a:endParaRPr lang="en-VN" sz="1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118321-E34F-C4E0-004A-6079AEA2C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00" y="827552"/>
            <a:ext cx="9398483" cy="6096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73DEB0-C74F-2AF4-7689-427ADD504711}"/>
              </a:ext>
            </a:extLst>
          </p:cNvPr>
          <p:cNvSpPr txBox="1"/>
          <p:nvPr/>
        </p:nvSpPr>
        <p:spPr>
          <a:xfrm>
            <a:off x="9763883" y="3172220"/>
            <a:ext cx="2110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Phan Xi </a:t>
            </a:r>
            <a:r>
              <a:rPr lang="en-US" sz="2800" b="1" dirty="0" err="1">
                <a:solidFill>
                  <a:srgbClr val="FF0000"/>
                </a:solidFill>
              </a:rPr>
              <a:t>Păng</a:t>
            </a:r>
            <a:endParaRPr lang="en-VN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0762E1-9B75-C7B8-F914-B98D8FADFA7F}"/>
              </a:ext>
            </a:extLst>
          </p:cNvPr>
          <p:cNvSpPr txBox="1"/>
          <p:nvPr/>
        </p:nvSpPr>
        <p:spPr>
          <a:xfrm>
            <a:off x="10194609" y="2648118"/>
            <a:ext cx="1029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Ba </a:t>
            </a:r>
            <a:r>
              <a:rPr lang="en-US" sz="2800" b="1" dirty="0" err="1">
                <a:solidFill>
                  <a:srgbClr val="FF0000"/>
                </a:solidFill>
              </a:rPr>
              <a:t>Bể</a:t>
            </a:r>
            <a:endParaRPr lang="en-VN" sz="28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809746-743E-21D0-92E6-08E970AF2169}"/>
              </a:ext>
            </a:extLst>
          </p:cNvPr>
          <p:cNvSpPr txBox="1"/>
          <p:nvPr/>
        </p:nvSpPr>
        <p:spPr>
          <a:xfrm>
            <a:off x="9981035" y="2088069"/>
            <a:ext cx="1499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Bản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Giốc</a:t>
            </a:r>
            <a:endParaRPr lang="en-VN" sz="2800" b="1" dirty="0">
              <a:solidFill>
                <a:srgbClr val="FF0000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01AB385-554E-65AD-A64A-6BF90043A999}"/>
              </a:ext>
            </a:extLst>
          </p:cNvPr>
          <p:cNvSpPr/>
          <p:nvPr/>
        </p:nvSpPr>
        <p:spPr>
          <a:xfrm>
            <a:off x="5426148" y="5624623"/>
            <a:ext cx="1339703" cy="535340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E81C27-348C-9E84-4A72-D9568FCB552F}"/>
              </a:ext>
            </a:extLst>
          </p:cNvPr>
          <p:cNvSpPr txBox="1"/>
          <p:nvPr/>
        </p:nvSpPr>
        <p:spPr>
          <a:xfrm>
            <a:off x="9781239" y="3722518"/>
            <a:ext cx="2080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Hương</a:t>
            </a:r>
            <a:r>
              <a:rPr lang="en-US" sz="2800" b="1" dirty="0">
                <a:solidFill>
                  <a:srgbClr val="FF0000"/>
                </a:solidFill>
              </a:rPr>
              <a:t> River</a:t>
            </a:r>
            <a:endParaRPr lang="en-VN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D1D101-AA43-9FC0-B1A2-67F5C2A2A398}"/>
              </a:ext>
            </a:extLst>
          </p:cNvPr>
          <p:cNvSpPr txBox="1"/>
          <p:nvPr/>
        </p:nvSpPr>
        <p:spPr>
          <a:xfrm>
            <a:off x="10170830" y="4260155"/>
            <a:ext cx="1183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Hội</a:t>
            </a:r>
            <a:r>
              <a:rPr lang="en-US" sz="2800" b="1" dirty="0">
                <a:solidFill>
                  <a:srgbClr val="FF0000"/>
                </a:solidFill>
              </a:rPr>
              <a:t> An</a:t>
            </a:r>
            <a:endParaRPr lang="en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63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ADE2883A-D1DC-6C43-A3EA-963210D34DD1}"/>
              </a:ext>
            </a:extLst>
          </p:cNvPr>
          <p:cNvSpPr/>
          <p:nvPr/>
        </p:nvSpPr>
        <p:spPr>
          <a:xfrm>
            <a:off x="1024967" y="1886098"/>
            <a:ext cx="10037480" cy="34210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6F7930-DD21-AB48-8213-D16DECE274C7}"/>
              </a:ext>
            </a:extLst>
          </p:cNvPr>
          <p:cNvSpPr txBox="1"/>
          <p:nvPr/>
        </p:nvSpPr>
        <p:spPr>
          <a:xfrm>
            <a:off x="1212199" y="2085342"/>
            <a:ext cx="98367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Divide the class into two teams. Each team has a character.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Quickly review the hobbies by showing flashcards from the previous unit.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Each team got five lines between the shark’s mouth and their character.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teacher shows the flashcard and asks a random student in the team how to spell it.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If the student is correct, continue with a different student. If that student is wrong, erase a line.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 The team that loses all lines first will be out of the game. </a:t>
            </a:r>
            <a:endParaRPr lang="en-VN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48D9C0-4C63-1E46-854B-8FC575BF9D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10010621" y="1387225"/>
            <a:ext cx="915393" cy="853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9325EE-7B12-A9D7-6C7E-B4E64D7B8BA4}"/>
              </a:ext>
            </a:extLst>
          </p:cNvPr>
          <p:cNvSpPr txBox="1"/>
          <p:nvPr/>
        </p:nvSpPr>
        <p:spPr>
          <a:xfrm>
            <a:off x="2938954" y="867220"/>
            <a:ext cx="66968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/>
                </a:solidFill>
                <a:ea typeface="Carter One" panose="03080802040405060005" pitchFamily="66" charset="77"/>
              </a:rPr>
              <a:t>Activity: The Hungry Shark</a:t>
            </a:r>
            <a:endParaRPr lang="en-VN" sz="4400" dirty="0">
              <a:solidFill>
                <a:schemeClr val="accent2"/>
              </a:solidFill>
              <a:ea typeface="Carter One" panose="030808020404050600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1389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(p.45)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ACCD1A-C36D-6E4C-9172-49F2B1A11574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7B624-C863-7940-A073-37331E3B015F}"/>
              </a:ext>
            </a:extLst>
          </p:cNvPr>
          <p:cNvSpPr txBox="1"/>
          <p:nvPr/>
        </p:nvSpPr>
        <p:spPr>
          <a:xfrm>
            <a:off x="3593461" y="6212283"/>
            <a:ext cx="5005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Ask them to look at the picture and ask, “Where is this?”</a:t>
            </a:r>
          </a:p>
          <a:p>
            <a:pPr algn="ctr"/>
            <a:r>
              <a:rPr lang="en-US" sz="1600" b="1" dirty="0"/>
              <a:t>Have students look at the example on the slide.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9F90B6-7E8D-CDC3-2499-42CAE2DE3F2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73915" y="1132922"/>
            <a:ext cx="3959991" cy="28623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BC4886A-793C-5FAE-B0CE-6F046A6213F1}"/>
              </a:ext>
            </a:extLst>
          </p:cNvPr>
          <p:cNvSpPr/>
          <p:nvPr/>
        </p:nvSpPr>
        <p:spPr>
          <a:xfrm>
            <a:off x="4121957" y="1186621"/>
            <a:ext cx="571749" cy="568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group of cartoon characters&#10;&#10;Description automatically generated">
            <a:extLst>
              <a:ext uri="{FF2B5EF4-FFF2-40B4-BE49-F238E27FC236}">
                <a16:creationId xmlns:a16="http://schemas.microsoft.com/office/drawing/2014/main" id="{CAA25208-CE6C-A7C5-6F02-936818BB55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293" b="59956"/>
          <a:stretch/>
        </p:blipFill>
        <p:spPr>
          <a:xfrm>
            <a:off x="10847911" y="4077747"/>
            <a:ext cx="1459296" cy="1439179"/>
          </a:xfrm>
          <a:prstGeom prst="rect">
            <a:avLst/>
          </a:prstGeom>
        </p:spPr>
      </p:pic>
      <p:pic>
        <p:nvPicPr>
          <p:cNvPr id="14" name="Picture 13" descr="A group of cartoon characters&#10;&#10;Description automatically generated">
            <a:extLst>
              <a:ext uri="{FF2B5EF4-FFF2-40B4-BE49-F238E27FC236}">
                <a16:creationId xmlns:a16="http://schemas.microsoft.com/office/drawing/2014/main" id="{CF1703CA-8DBE-3C6E-99B8-DCA2D8EE81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666" t="-1194" r="27627" b="61150"/>
          <a:stretch/>
        </p:blipFill>
        <p:spPr>
          <a:xfrm>
            <a:off x="160873" y="3864715"/>
            <a:ext cx="1459295" cy="1439177"/>
          </a:xfrm>
          <a:prstGeom prst="rect">
            <a:avLst/>
          </a:prstGeom>
        </p:spPr>
      </p:pic>
      <p:sp>
        <p:nvSpPr>
          <p:cNvPr id="15" name="Rounded Rectangular Callout 25">
            <a:extLst>
              <a:ext uri="{FF2B5EF4-FFF2-40B4-BE49-F238E27FC236}">
                <a16:creationId xmlns:a16="http://schemas.microsoft.com/office/drawing/2014/main" id="{4E8BE7D8-2082-4FEB-F367-FEB6ABE3B344}"/>
              </a:ext>
            </a:extLst>
          </p:cNvPr>
          <p:cNvSpPr/>
          <p:nvPr/>
        </p:nvSpPr>
        <p:spPr>
          <a:xfrm>
            <a:off x="1509814" y="4438746"/>
            <a:ext cx="3732037" cy="1064297"/>
          </a:xfrm>
          <a:prstGeom prst="wedgeRoundRectCallout">
            <a:avLst>
              <a:gd name="adj1" fmla="val -58523"/>
              <a:gd name="adj2" fmla="val -37090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6D261D-A639-953F-225D-21D63382E3B6}"/>
              </a:ext>
            </a:extLst>
          </p:cNvPr>
          <p:cNvSpPr txBox="1"/>
          <p:nvPr/>
        </p:nvSpPr>
        <p:spPr>
          <a:xfrm>
            <a:off x="1641435" y="4517037"/>
            <a:ext cx="3472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Where do you want to </a:t>
            </a:r>
          </a:p>
          <a:p>
            <a:r>
              <a:rPr lang="en-US" sz="2800" dirty="0"/>
              <a:t>go during summer?</a:t>
            </a:r>
            <a:endParaRPr lang="en-VN" sz="2800" dirty="0"/>
          </a:p>
        </p:txBody>
      </p:sp>
      <p:sp>
        <p:nvSpPr>
          <p:cNvPr id="17" name="Rounded Rectangular Callout 25">
            <a:extLst>
              <a:ext uri="{FF2B5EF4-FFF2-40B4-BE49-F238E27FC236}">
                <a16:creationId xmlns:a16="http://schemas.microsoft.com/office/drawing/2014/main" id="{0CBD2D79-F4FE-E9F0-EE78-919D4CC93931}"/>
              </a:ext>
            </a:extLst>
          </p:cNvPr>
          <p:cNvSpPr/>
          <p:nvPr/>
        </p:nvSpPr>
        <p:spPr>
          <a:xfrm>
            <a:off x="5814877" y="4077746"/>
            <a:ext cx="5033033" cy="1895357"/>
          </a:xfrm>
          <a:prstGeom prst="wedgeRoundRectCallout">
            <a:avLst>
              <a:gd name="adj1" fmla="val 54261"/>
              <a:gd name="adj2" fmla="val -7959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B5CF3F-9E50-0DA4-5DE3-37D55CFA1B3D}"/>
              </a:ext>
            </a:extLst>
          </p:cNvPr>
          <p:cNvSpPr txBox="1"/>
          <p:nvPr/>
        </p:nvSpPr>
        <p:spPr>
          <a:xfrm>
            <a:off x="6008527" y="4128116"/>
            <a:ext cx="51260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 want to go to </a:t>
            </a:r>
            <a:r>
              <a:rPr lang="en-US" sz="2800" dirty="0" err="1"/>
              <a:t>Hội</a:t>
            </a:r>
            <a:r>
              <a:rPr lang="en-US" sz="2800" dirty="0"/>
              <a:t> An Old Town. It’s a small and old town in</a:t>
            </a:r>
          </a:p>
          <a:p>
            <a:r>
              <a:rPr lang="en-US" sz="2800" dirty="0" err="1"/>
              <a:t>Quảng</a:t>
            </a:r>
            <a:r>
              <a:rPr lang="en-US" sz="2800" dirty="0"/>
              <a:t> Nam Province, but it’s </a:t>
            </a:r>
          </a:p>
          <a:p>
            <a:r>
              <a:rPr lang="en-US" sz="2800" dirty="0"/>
              <a:t>very beautiful.</a:t>
            </a:r>
            <a:endParaRPr lang="en-VN" sz="2800" dirty="0"/>
          </a:p>
        </p:txBody>
      </p:sp>
      <p:pic>
        <p:nvPicPr>
          <p:cNvPr id="19" name="17034742555308iu2zuoe-voicemaker.in-speech">
            <a:hlinkClick r:id="" action="ppaction://media"/>
            <a:extLst>
              <a:ext uri="{FF2B5EF4-FFF2-40B4-BE49-F238E27FC236}">
                <a16:creationId xmlns:a16="http://schemas.microsoft.com/office/drawing/2014/main" id="{21C6EAA5-5798-FFB1-1B34-26A4D51A8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61163" y="3310860"/>
            <a:ext cx="406400" cy="406400"/>
          </a:xfrm>
          <a:prstGeom prst="rect">
            <a:avLst/>
          </a:prstGeom>
        </p:spPr>
      </p:pic>
      <p:pic>
        <p:nvPicPr>
          <p:cNvPr id="20" name="1703474435852kyxdli5o-voicemaker.in-speech">
            <a:hlinkClick r:id="" action="ppaction://media"/>
            <a:extLst>
              <a:ext uri="{FF2B5EF4-FFF2-40B4-BE49-F238E27FC236}">
                <a16:creationId xmlns:a16="http://schemas.microsoft.com/office/drawing/2014/main" id="{B4C444BC-F2B1-245E-644E-8505C95281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2584" y="2814084"/>
            <a:ext cx="406400" cy="40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5E5027-513F-33B3-DC2C-AACE1F0CA427}"/>
              </a:ext>
            </a:extLst>
          </p:cNvPr>
          <p:cNvSpPr txBox="1"/>
          <p:nvPr/>
        </p:nvSpPr>
        <p:spPr>
          <a:xfrm>
            <a:off x="1270832" y="735608"/>
            <a:ext cx="2105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Look and say</a:t>
            </a:r>
          </a:p>
        </p:txBody>
      </p:sp>
    </p:spTree>
    <p:extLst>
      <p:ext uri="{BB962C8B-B14F-4D97-AF65-F5344CB8AC3E}">
        <p14:creationId xmlns:p14="http://schemas.microsoft.com/office/powerpoint/2010/main" val="238516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6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00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5" grpId="0" animBg="1"/>
      <p:bldP spid="16" grpId="0"/>
      <p:bldP spid="17" grpId="0" animBg="1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cartoon characters&#10;&#10;Description automatically generated">
            <a:extLst>
              <a:ext uri="{FF2B5EF4-FFF2-40B4-BE49-F238E27FC236}">
                <a16:creationId xmlns:a16="http://schemas.microsoft.com/office/drawing/2014/main" id="{2FABD540-D8DD-856D-77D1-EDFFBDB1A37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9483" t="47551" r="1810" b="12405"/>
          <a:stretch/>
        </p:blipFill>
        <p:spPr>
          <a:xfrm>
            <a:off x="10809096" y="3952740"/>
            <a:ext cx="1362481" cy="1343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DCD3E-7CED-8EE3-7F8E-8E297EDB951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0364" y="1252415"/>
            <a:ext cx="3809022" cy="2700325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(p.45)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ACCD1A-C36D-6E4C-9172-49F2B1A11574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7B624-C863-7940-A073-37331E3B015F}"/>
              </a:ext>
            </a:extLst>
          </p:cNvPr>
          <p:cNvSpPr txBox="1"/>
          <p:nvPr/>
        </p:nvSpPr>
        <p:spPr>
          <a:xfrm>
            <a:off x="3593461" y="6212283"/>
            <a:ext cx="5005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Ask them to look at the picture and ask, “Where is this?”</a:t>
            </a:r>
          </a:p>
          <a:p>
            <a:pPr algn="ctr"/>
            <a:r>
              <a:rPr lang="en-US" sz="1600" b="1" dirty="0"/>
              <a:t>Have students look at the example on the slide.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C4886A-793C-5FAE-B0CE-6F046A6213F1}"/>
              </a:ext>
            </a:extLst>
          </p:cNvPr>
          <p:cNvSpPr/>
          <p:nvPr/>
        </p:nvSpPr>
        <p:spPr>
          <a:xfrm>
            <a:off x="4121957" y="1186621"/>
            <a:ext cx="571749" cy="568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group of cartoon characters&#10;&#10;Description automatically generated">
            <a:extLst>
              <a:ext uri="{FF2B5EF4-FFF2-40B4-BE49-F238E27FC236}">
                <a16:creationId xmlns:a16="http://schemas.microsoft.com/office/drawing/2014/main" id="{CAA25208-CE6C-A7C5-6F02-936818BB55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728" t="48485" r="32565" b="11471"/>
          <a:stretch/>
        </p:blipFill>
        <p:spPr>
          <a:xfrm>
            <a:off x="20423" y="3767232"/>
            <a:ext cx="1361801" cy="1343028"/>
          </a:xfrm>
          <a:prstGeom prst="rect">
            <a:avLst/>
          </a:prstGeom>
        </p:spPr>
      </p:pic>
      <p:sp>
        <p:nvSpPr>
          <p:cNvPr id="15" name="Rounded Rectangular Callout 25">
            <a:extLst>
              <a:ext uri="{FF2B5EF4-FFF2-40B4-BE49-F238E27FC236}">
                <a16:creationId xmlns:a16="http://schemas.microsoft.com/office/drawing/2014/main" id="{4E8BE7D8-2082-4FEB-F367-FEB6ABE3B344}"/>
              </a:ext>
            </a:extLst>
          </p:cNvPr>
          <p:cNvSpPr/>
          <p:nvPr/>
        </p:nvSpPr>
        <p:spPr>
          <a:xfrm>
            <a:off x="1509814" y="4438746"/>
            <a:ext cx="3732037" cy="1064297"/>
          </a:xfrm>
          <a:prstGeom prst="wedgeRoundRectCallout">
            <a:avLst>
              <a:gd name="adj1" fmla="val -58523"/>
              <a:gd name="adj2" fmla="val -37090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6D261D-A639-953F-225D-21D63382E3B6}"/>
              </a:ext>
            </a:extLst>
          </p:cNvPr>
          <p:cNvSpPr txBox="1"/>
          <p:nvPr/>
        </p:nvSpPr>
        <p:spPr>
          <a:xfrm>
            <a:off x="1641435" y="4517037"/>
            <a:ext cx="3472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Where do you want to </a:t>
            </a:r>
          </a:p>
          <a:p>
            <a:r>
              <a:rPr lang="en-US" sz="2800" dirty="0"/>
              <a:t>go during summer?</a:t>
            </a:r>
            <a:endParaRPr lang="en-VN" sz="2800" dirty="0"/>
          </a:p>
        </p:txBody>
      </p:sp>
      <p:sp>
        <p:nvSpPr>
          <p:cNvPr id="17" name="Rounded Rectangular Callout 25">
            <a:extLst>
              <a:ext uri="{FF2B5EF4-FFF2-40B4-BE49-F238E27FC236}">
                <a16:creationId xmlns:a16="http://schemas.microsoft.com/office/drawing/2014/main" id="{0CBD2D79-F4FE-E9F0-EE78-919D4CC93931}"/>
              </a:ext>
            </a:extLst>
          </p:cNvPr>
          <p:cNvSpPr/>
          <p:nvPr/>
        </p:nvSpPr>
        <p:spPr>
          <a:xfrm>
            <a:off x="5814877" y="4077746"/>
            <a:ext cx="5033033" cy="1895357"/>
          </a:xfrm>
          <a:prstGeom prst="wedgeRoundRectCallout">
            <a:avLst>
              <a:gd name="adj1" fmla="val 54261"/>
              <a:gd name="adj2" fmla="val -7959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B5CF3F-9E50-0DA4-5DE3-37D55CFA1B3D}"/>
              </a:ext>
            </a:extLst>
          </p:cNvPr>
          <p:cNvSpPr txBox="1"/>
          <p:nvPr/>
        </p:nvSpPr>
        <p:spPr>
          <a:xfrm>
            <a:off x="5838401" y="4128116"/>
            <a:ext cx="51260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 want to go to </a:t>
            </a:r>
            <a:r>
              <a:rPr lang="en-US" sz="2800" dirty="0" err="1"/>
              <a:t>Bản</a:t>
            </a:r>
            <a:r>
              <a:rPr lang="en-US" sz="2800" dirty="0"/>
              <a:t> </a:t>
            </a:r>
            <a:r>
              <a:rPr lang="en-US" sz="2800" dirty="0" err="1"/>
              <a:t>Giốc</a:t>
            </a:r>
            <a:r>
              <a:rPr lang="en-US" sz="2800" dirty="0"/>
              <a:t> Waterfall. It’s a beautiful waterfall in Cao </a:t>
            </a:r>
            <a:r>
              <a:rPr lang="en-US" sz="2800" dirty="0" err="1"/>
              <a:t>Bằng</a:t>
            </a:r>
            <a:r>
              <a:rPr lang="en-US" sz="2800" dirty="0"/>
              <a:t> Province. I want to go with my family.</a:t>
            </a:r>
            <a:endParaRPr lang="en-VN" sz="2800" dirty="0"/>
          </a:p>
        </p:txBody>
      </p:sp>
      <p:pic>
        <p:nvPicPr>
          <p:cNvPr id="11" name="170347494312485uyga22h-voicemaker.in-speech">
            <a:hlinkClick r:id="" action="ppaction://media"/>
            <a:extLst>
              <a:ext uri="{FF2B5EF4-FFF2-40B4-BE49-F238E27FC236}">
                <a16:creationId xmlns:a16="http://schemas.microsoft.com/office/drawing/2014/main" id="{643CD30C-6473-2B11-2FAE-B0DCAB342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02493" y="3767232"/>
            <a:ext cx="406400" cy="40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0DF966-3E02-A67C-F774-13762DA8DBA8}"/>
              </a:ext>
            </a:extLst>
          </p:cNvPr>
          <p:cNvSpPr txBox="1"/>
          <p:nvPr/>
        </p:nvSpPr>
        <p:spPr>
          <a:xfrm>
            <a:off x="1270832" y="735608"/>
            <a:ext cx="2105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Look and say</a:t>
            </a:r>
          </a:p>
        </p:txBody>
      </p:sp>
      <p:pic>
        <p:nvPicPr>
          <p:cNvPr id="4" name="I-want-to-go-to-Ban-Gioc-Water1720747470">
            <a:hlinkClick r:id="" action="ppaction://media"/>
            <a:extLst>
              <a:ext uri="{FF2B5EF4-FFF2-40B4-BE49-F238E27FC236}">
                <a16:creationId xmlns:a16="http://schemas.microsoft.com/office/drawing/2014/main" id="{0EC3148E-B158-6174-11FC-2641EAB7BA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0336" y="68892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5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 animBg="1"/>
      <p:bldP spid="16" grpId="0"/>
      <p:bldP spid="17" grpId="0" animBg="1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F7E808-1DED-64BB-D53E-616B8E70CF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3774" y="1059625"/>
            <a:ext cx="3932875" cy="2908466"/>
          </a:xfrm>
          <a:prstGeom prst="rect">
            <a:avLst/>
          </a:prstGeom>
        </p:spPr>
      </p:pic>
      <p:pic>
        <p:nvPicPr>
          <p:cNvPr id="7" name="Picture 6" descr="A group of cartoon characters&#10;&#10;Description automatically generated">
            <a:extLst>
              <a:ext uri="{FF2B5EF4-FFF2-40B4-BE49-F238E27FC236}">
                <a16:creationId xmlns:a16="http://schemas.microsoft.com/office/drawing/2014/main" id="{2FABD540-D8DD-856D-77D1-EDFFBDB1A37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71" t="44773" r="68422" b="15183"/>
          <a:stretch/>
        </p:blipFill>
        <p:spPr>
          <a:xfrm>
            <a:off x="10809096" y="3952740"/>
            <a:ext cx="1362481" cy="1343698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(p.45)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ACCD1A-C36D-6E4C-9172-49F2B1A11574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7B624-C863-7940-A073-37331E3B015F}"/>
              </a:ext>
            </a:extLst>
          </p:cNvPr>
          <p:cNvSpPr txBox="1"/>
          <p:nvPr/>
        </p:nvSpPr>
        <p:spPr>
          <a:xfrm>
            <a:off x="3593461" y="6212283"/>
            <a:ext cx="5005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Ask them to look at the picture and ask, “Where is this?”</a:t>
            </a:r>
          </a:p>
          <a:p>
            <a:pPr algn="ctr"/>
            <a:r>
              <a:rPr lang="en-US" sz="1600" b="1" dirty="0"/>
              <a:t>Have students look at the example on the slide.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C4886A-793C-5FAE-B0CE-6F046A6213F1}"/>
              </a:ext>
            </a:extLst>
          </p:cNvPr>
          <p:cNvSpPr/>
          <p:nvPr/>
        </p:nvSpPr>
        <p:spPr>
          <a:xfrm>
            <a:off x="4121957" y="1186621"/>
            <a:ext cx="571749" cy="568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group of cartoon characters&#10;&#10;Description automatically generated">
            <a:extLst>
              <a:ext uri="{FF2B5EF4-FFF2-40B4-BE49-F238E27FC236}">
                <a16:creationId xmlns:a16="http://schemas.microsoft.com/office/drawing/2014/main" id="{CAA25208-CE6C-A7C5-6F02-936818BB55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56" r="68837" b="59956"/>
          <a:stretch/>
        </p:blipFill>
        <p:spPr>
          <a:xfrm>
            <a:off x="20423" y="3767232"/>
            <a:ext cx="1361801" cy="1343028"/>
          </a:xfrm>
          <a:prstGeom prst="rect">
            <a:avLst/>
          </a:prstGeom>
        </p:spPr>
      </p:pic>
      <p:sp>
        <p:nvSpPr>
          <p:cNvPr id="15" name="Rounded Rectangular Callout 25">
            <a:extLst>
              <a:ext uri="{FF2B5EF4-FFF2-40B4-BE49-F238E27FC236}">
                <a16:creationId xmlns:a16="http://schemas.microsoft.com/office/drawing/2014/main" id="{4E8BE7D8-2082-4FEB-F367-FEB6ABE3B344}"/>
              </a:ext>
            </a:extLst>
          </p:cNvPr>
          <p:cNvSpPr/>
          <p:nvPr/>
        </p:nvSpPr>
        <p:spPr>
          <a:xfrm>
            <a:off x="1509814" y="4438746"/>
            <a:ext cx="3732037" cy="1064297"/>
          </a:xfrm>
          <a:prstGeom prst="wedgeRoundRectCallout">
            <a:avLst>
              <a:gd name="adj1" fmla="val -58523"/>
              <a:gd name="adj2" fmla="val -37090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6D261D-A639-953F-225D-21D63382E3B6}"/>
              </a:ext>
            </a:extLst>
          </p:cNvPr>
          <p:cNvSpPr txBox="1"/>
          <p:nvPr/>
        </p:nvSpPr>
        <p:spPr>
          <a:xfrm>
            <a:off x="1641435" y="4517037"/>
            <a:ext cx="3472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Where do you want to </a:t>
            </a:r>
          </a:p>
          <a:p>
            <a:r>
              <a:rPr lang="en-US" sz="2800" dirty="0"/>
              <a:t>go during summer?</a:t>
            </a:r>
            <a:endParaRPr lang="en-VN" sz="2800" dirty="0"/>
          </a:p>
        </p:txBody>
      </p:sp>
      <p:sp>
        <p:nvSpPr>
          <p:cNvPr id="17" name="Rounded Rectangular Callout 25">
            <a:extLst>
              <a:ext uri="{FF2B5EF4-FFF2-40B4-BE49-F238E27FC236}">
                <a16:creationId xmlns:a16="http://schemas.microsoft.com/office/drawing/2014/main" id="{0CBD2D79-F4FE-E9F0-EE78-919D4CC93931}"/>
              </a:ext>
            </a:extLst>
          </p:cNvPr>
          <p:cNvSpPr/>
          <p:nvPr/>
        </p:nvSpPr>
        <p:spPr>
          <a:xfrm>
            <a:off x="5814877" y="4077746"/>
            <a:ext cx="5033033" cy="1895357"/>
          </a:xfrm>
          <a:prstGeom prst="wedgeRoundRectCallout">
            <a:avLst>
              <a:gd name="adj1" fmla="val 54261"/>
              <a:gd name="adj2" fmla="val -7959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B5CF3F-9E50-0DA4-5DE3-37D55CFA1B3D}"/>
              </a:ext>
            </a:extLst>
          </p:cNvPr>
          <p:cNvSpPr txBox="1"/>
          <p:nvPr/>
        </p:nvSpPr>
        <p:spPr>
          <a:xfrm>
            <a:off x="5838401" y="4128116"/>
            <a:ext cx="51260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 want to go to Ba </a:t>
            </a:r>
            <a:r>
              <a:rPr lang="en-US" sz="2800" dirty="0" err="1"/>
              <a:t>Bể</a:t>
            </a:r>
            <a:r>
              <a:rPr lang="en-US" sz="2800" dirty="0"/>
              <a:t> Lake. This lake is very big and deep. It’s in </a:t>
            </a:r>
            <a:r>
              <a:rPr lang="en-US" sz="2800" dirty="0" err="1"/>
              <a:t>Bắc</a:t>
            </a:r>
            <a:r>
              <a:rPr lang="en-US" sz="2800" dirty="0"/>
              <a:t> </a:t>
            </a:r>
            <a:r>
              <a:rPr lang="en-US" sz="2800" dirty="0" err="1"/>
              <a:t>Kạn</a:t>
            </a:r>
            <a:r>
              <a:rPr lang="en-US" sz="2800" dirty="0"/>
              <a:t> Province. It’s got many landscapes to discover.</a:t>
            </a:r>
            <a:endParaRPr lang="en-VN" sz="2800" dirty="0"/>
          </a:p>
        </p:txBody>
      </p:sp>
      <p:pic>
        <p:nvPicPr>
          <p:cNvPr id="14" name="1703475547870w7x1lljh-voicemaker.in-speech">
            <a:hlinkClick r:id="" action="ppaction://media"/>
            <a:extLst>
              <a:ext uri="{FF2B5EF4-FFF2-40B4-BE49-F238E27FC236}">
                <a16:creationId xmlns:a16="http://schemas.microsoft.com/office/drawing/2014/main" id="{DB9FF476-F689-EB01-FF1F-F43ED8B5BA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3600" y="3429000"/>
            <a:ext cx="406400" cy="406400"/>
          </a:xfrm>
          <a:prstGeom prst="rect">
            <a:avLst/>
          </a:prstGeom>
        </p:spPr>
      </p:pic>
      <p:pic>
        <p:nvPicPr>
          <p:cNvPr id="19" name="1703475622169662aiv-voicemaker.in-speech">
            <a:hlinkClick r:id="" action="ppaction://media"/>
            <a:extLst>
              <a:ext uri="{FF2B5EF4-FFF2-40B4-BE49-F238E27FC236}">
                <a16:creationId xmlns:a16="http://schemas.microsoft.com/office/drawing/2014/main" id="{C8F7A59F-D19B-B73C-9596-5ADDE4AB54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9828" y="3225800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77E862-AFF2-8D65-F016-D06470150258}"/>
              </a:ext>
            </a:extLst>
          </p:cNvPr>
          <p:cNvSpPr txBox="1"/>
          <p:nvPr/>
        </p:nvSpPr>
        <p:spPr>
          <a:xfrm>
            <a:off x="1270832" y="735608"/>
            <a:ext cx="2105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Look and say</a:t>
            </a:r>
          </a:p>
        </p:txBody>
      </p:sp>
    </p:spTree>
    <p:extLst>
      <p:ext uri="{BB962C8B-B14F-4D97-AF65-F5344CB8AC3E}">
        <p14:creationId xmlns:p14="http://schemas.microsoft.com/office/powerpoint/2010/main" val="409272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6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6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5" grpId="0" animBg="1"/>
      <p:bldP spid="16" grpId="0"/>
      <p:bldP spid="17" grpId="0" animBg="1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(p.45)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7B624-C863-7940-A073-37331E3B015F}"/>
              </a:ext>
            </a:extLst>
          </p:cNvPr>
          <p:cNvSpPr txBox="1"/>
          <p:nvPr/>
        </p:nvSpPr>
        <p:spPr>
          <a:xfrm>
            <a:off x="2221609" y="5697506"/>
            <a:ext cx="774878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In groups of 4, students look at the picture. Each student chooses one and answers the question in 30s.</a:t>
            </a:r>
          </a:p>
          <a:p>
            <a:pPr algn="ctr"/>
            <a:r>
              <a:rPr lang="en-US" sz="1400" b="1" dirty="0"/>
              <a:t>Change the partner to keep going asking and answering. </a:t>
            </a:r>
          </a:p>
          <a:p>
            <a:pPr algn="ctr"/>
            <a:r>
              <a:rPr lang="en-US" sz="1400" b="1" dirty="0"/>
              <a:t>Invite a few pairs to come to the front of the class.</a:t>
            </a:r>
          </a:p>
          <a:p>
            <a:pPr algn="ctr"/>
            <a:r>
              <a:rPr lang="en-US" sz="1400" b="1" dirty="0"/>
              <a:t>Count how many lines they say to describe the place.</a:t>
            </a:r>
          </a:p>
          <a:p>
            <a:pPr algn="ctr"/>
            <a:r>
              <a:rPr lang="en-US" sz="1400" b="1" dirty="0"/>
              <a:t>Award points to the pair with the most lines.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C5D1DB-BC14-C8F3-168F-EA2C74F29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47" y="1091082"/>
            <a:ext cx="11791705" cy="36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964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SUM - UP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ACCD1A-C36D-6E4C-9172-49F2B1A11574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7B624-C863-7940-A073-37331E3B015F}"/>
              </a:ext>
            </a:extLst>
          </p:cNvPr>
          <p:cNvSpPr txBox="1"/>
          <p:nvPr/>
        </p:nvSpPr>
        <p:spPr>
          <a:xfrm>
            <a:off x="3323106" y="6021740"/>
            <a:ext cx="54472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Invite a student to the slide and point to the random pictures.</a:t>
            </a:r>
          </a:p>
          <a:p>
            <a:pPr algn="ctr"/>
            <a:r>
              <a:rPr lang="en-US" sz="1600" b="1" dirty="0"/>
              <a:t>The class say the word.</a:t>
            </a:r>
          </a:p>
          <a:p>
            <a:pPr algn="ctr"/>
            <a:r>
              <a:rPr lang="en-US" sz="1600" b="1" dirty="0"/>
              <a:t>Note: The students can point to 2-3 pictures simultaneously.</a:t>
            </a:r>
            <a:endParaRPr lang="en-VN" sz="16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8C2673-FB91-B356-16C7-59D759E60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165" y="740211"/>
            <a:ext cx="8921142" cy="510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368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HOMEWORK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1989104" y="2730500"/>
            <a:ext cx="8061563" cy="19797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EA999C-76D6-F742-ADAB-E9234D98F3B5}"/>
              </a:ext>
            </a:extLst>
          </p:cNvPr>
          <p:cNvSpPr txBox="1"/>
          <p:nvPr/>
        </p:nvSpPr>
        <p:spPr>
          <a:xfrm>
            <a:off x="3383809" y="1447700"/>
            <a:ext cx="68142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600" dirty="0">
                <a:solidFill>
                  <a:schemeClr val="accent2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HOMEWORK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94F301-8CFC-2F4B-B301-0055B0F4A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9716231" y="1469793"/>
            <a:ext cx="1181120" cy="11011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71ACA0-DB91-BF49-BC1A-B407EDFB025D}"/>
              </a:ext>
            </a:extLst>
          </p:cNvPr>
          <p:cNvSpPr txBox="1"/>
          <p:nvPr/>
        </p:nvSpPr>
        <p:spPr>
          <a:xfrm>
            <a:off x="2353216" y="3779542"/>
            <a:ext cx="733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exercises in the Activity Book (page 36).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DF6BF-7B0E-6342-B58F-E4FD8D3D4807}"/>
              </a:ext>
            </a:extLst>
          </p:cNvPr>
          <p:cNvSpPr txBox="1"/>
          <p:nvPr/>
        </p:nvSpPr>
        <p:spPr>
          <a:xfrm>
            <a:off x="2353216" y="6253287"/>
            <a:ext cx="7606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answers in the Teacher’s book (page 80) or Active Teach.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EDD36B-6995-924B-8144-F69A0236907E}"/>
              </a:ext>
            </a:extLst>
          </p:cNvPr>
          <p:cNvSpPr txBox="1"/>
          <p:nvPr/>
        </p:nvSpPr>
        <p:spPr>
          <a:xfrm>
            <a:off x="2353216" y="3256322"/>
            <a:ext cx="605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Vo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cabulary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Grammar.</a:t>
            </a:r>
          </a:p>
        </p:txBody>
      </p:sp>
    </p:spTree>
    <p:extLst>
      <p:ext uri="{BB962C8B-B14F-4D97-AF65-F5344CB8AC3E}">
        <p14:creationId xmlns:p14="http://schemas.microsoft.com/office/powerpoint/2010/main" val="23590833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>
            <a:extLst>
              <a:ext uri="{FF2B5EF4-FFF2-40B4-BE49-F238E27FC236}">
                <a16:creationId xmlns:a16="http://schemas.microsoft.com/office/drawing/2014/main" id="{7CAC707C-89E7-FD40-9558-6F4C1F4111BE}"/>
              </a:ext>
            </a:extLst>
          </p:cNvPr>
          <p:cNvSpPr/>
          <p:nvPr/>
        </p:nvSpPr>
        <p:spPr>
          <a:xfrm>
            <a:off x="7975857" y="1561998"/>
            <a:ext cx="3778026" cy="3660926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01;p3">
            <a:extLst>
              <a:ext uri="{FF2B5EF4-FFF2-40B4-BE49-F238E27FC236}">
                <a16:creationId xmlns:a16="http://schemas.microsoft.com/office/drawing/2014/main" id="{622B3DB9-F532-364E-B146-F0B51B39A5D1}"/>
              </a:ext>
            </a:extLst>
          </p:cNvPr>
          <p:cNvSpPr txBox="1"/>
          <p:nvPr/>
        </p:nvSpPr>
        <p:spPr>
          <a:xfrm>
            <a:off x="8269303" y="2894298"/>
            <a:ext cx="3210336" cy="4616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Outdoor P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laces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BDAFE-0972-C44C-A427-7B498FFD3E82}"/>
              </a:ext>
            </a:extLst>
          </p:cNvPr>
          <p:cNvSpPr txBox="1"/>
          <p:nvPr/>
        </p:nvSpPr>
        <p:spPr>
          <a:xfrm>
            <a:off x="8269303" y="3618163"/>
            <a:ext cx="321033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PB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p. 44,45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D132A-EA03-B948-A9C1-5660C6F573DC}"/>
              </a:ext>
            </a:extLst>
          </p:cNvPr>
          <p:cNvSpPr txBox="1"/>
          <p:nvPr/>
        </p:nvSpPr>
        <p:spPr>
          <a:xfrm>
            <a:off x="8269302" y="4342069"/>
            <a:ext cx="321033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p.36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Google Shape;99;p3">
            <a:extLst>
              <a:ext uri="{FF2B5EF4-FFF2-40B4-BE49-F238E27FC236}">
                <a16:creationId xmlns:a16="http://schemas.microsoft.com/office/drawing/2014/main" id="{7943169A-672D-6C47-A6D9-D49F9BF62E69}"/>
              </a:ext>
            </a:extLst>
          </p:cNvPr>
          <p:cNvSpPr txBox="1"/>
          <p:nvPr/>
        </p:nvSpPr>
        <p:spPr>
          <a:xfrm>
            <a:off x="8097439" y="1816409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4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Lesson 1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00;p3">
            <a:extLst>
              <a:ext uri="{FF2B5EF4-FFF2-40B4-BE49-F238E27FC236}">
                <a16:creationId xmlns:a16="http://schemas.microsoft.com/office/drawing/2014/main" id="{BED4F29A-2206-1C4F-812F-789F9B12E7CA}"/>
              </a:ext>
            </a:extLst>
          </p:cNvPr>
          <p:cNvSpPr txBox="1"/>
          <p:nvPr/>
        </p:nvSpPr>
        <p:spPr>
          <a:xfrm>
            <a:off x="8799633" y="2324872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We’ve learned…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C9A221-C60C-B988-8010-D22102881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19" y="638311"/>
            <a:ext cx="3695849" cy="52181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B320CA-C882-38C8-367A-5D02AB823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698" y="638311"/>
            <a:ext cx="3697948" cy="523308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5861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pic>
        <p:nvPicPr>
          <p:cNvPr id="1026" name="Picture 2" descr="Premium Vector | Cute hungry shark cartoon vector illustration design">
            <a:extLst>
              <a:ext uri="{FF2B5EF4-FFF2-40B4-BE49-F238E27FC236}">
                <a16:creationId xmlns:a16="http://schemas.microsoft.com/office/drawing/2014/main" id="{FFF6E744-B0D7-45C6-C80D-9DF86607C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61DDFF"/>
              </a:clrFrom>
              <a:clrTo>
                <a:srgbClr val="61D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180" y="3167394"/>
            <a:ext cx="3381154" cy="338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remium Vector | Cute hungry shark cartoon vector illustration design">
            <a:extLst>
              <a:ext uri="{FF2B5EF4-FFF2-40B4-BE49-F238E27FC236}">
                <a16:creationId xmlns:a16="http://schemas.microsoft.com/office/drawing/2014/main" id="{656BB632-05CE-73D0-2925-89DF1AEC0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61DDFF"/>
              </a:clrFrom>
              <a:clrTo>
                <a:srgbClr val="61D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99953" y="3057322"/>
            <a:ext cx="3381155" cy="338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mong Us, Character, Red, Imposter, Icon, Cartoon, Alien, Logo, png |  PNGWing">
            <a:extLst>
              <a:ext uri="{FF2B5EF4-FFF2-40B4-BE49-F238E27FC236}">
                <a16:creationId xmlns:a16="http://schemas.microsoft.com/office/drawing/2014/main" id="{949EC10F-1F22-2533-1230-3AE504C69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14" b="99110" l="2283" r="99022">
                        <a14:foregroundMark x1="66196" y1="5421" x2="66196" y2="5421"/>
                        <a14:foregroundMark x1="60109" y1="1214" x2="60109" y2="1214"/>
                        <a14:foregroundMark x1="21848" y1="29288" x2="21848" y2="29288"/>
                        <a14:foregroundMark x1="66957" y1="11812" x2="91957" y2="33981"/>
                        <a14:foregroundMark x1="76848" y1="20955" x2="90109" y2="43851"/>
                        <a14:foregroundMark x1="90326" y1="19984" x2="59891" y2="34709"/>
                        <a14:foregroundMark x1="59891" y1="34709" x2="59891" y2="34709"/>
                        <a14:foregroundMark x1="47826" y1="14563" x2="75761" y2="38430"/>
                        <a14:foregroundMark x1="77826" y1="14239" x2="99239" y2="32282"/>
                        <a14:foregroundMark x1="49130" y1="12379" x2="49130" y2="12379"/>
                        <a14:foregroundMark x1="25761" y1="18932" x2="11739" y2="57443"/>
                        <a14:foregroundMark x1="11739" y1="57443" x2="27065" y2="85761"/>
                        <a14:foregroundMark x1="21413" y1="21683" x2="21413" y2="21683"/>
                        <a14:foregroundMark x1="11413" y1="34223" x2="11413" y2="34223"/>
                        <a14:foregroundMark x1="14348" y1="31472" x2="8804" y2="58819"/>
                        <a14:foregroundMark x1="8804" y1="58819" x2="8913" y2="59061"/>
                        <a14:foregroundMark x1="5000" y1="39968" x2="9783" y2="74757"/>
                        <a14:foregroundMark x1="35326" y1="24029" x2="75543" y2="49110"/>
                        <a14:foregroundMark x1="52609" y1="12864" x2="50978" y2="40129"/>
                        <a14:foregroundMark x1="64891" y1="16100" x2="77826" y2="45146"/>
                        <a14:foregroundMark x1="78043" y1="94094" x2="78043" y2="94094"/>
                        <a14:foregroundMark x1="33043" y1="96926" x2="33043" y2="96926"/>
                        <a14:foregroundMark x1="11848" y1="30663" x2="5543" y2="41909"/>
                        <a14:foregroundMark x1="5543" y1="41909" x2="2283" y2="76456"/>
                        <a14:foregroundMark x1="64891" y1="92557" x2="81957" y2="96926"/>
                        <a14:foregroundMark x1="81957" y1="96926" x2="91304" y2="89159"/>
                        <a14:foregroundMark x1="91304" y1="89159" x2="91957" y2="85599"/>
                        <a14:foregroundMark x1="64674" y1="92557" x2="69565" y2="95874"/>
                        <a14:foregroundMark x1="92609" y1="90615" x2="85217" y2="98058"/>
                        <a14:foregroundMark x1="28152" y1="99110" x2="28152" y2="99110"/>
                        <a14:foregroundMark x1="48478" y1="2589" x2="51087" y2="52913"/>
                        <a14:foregroundMark x1="39022" y1="10922" x2="31957" y2="52751"/>
                        <a14:foregroundMark x1="23152" y1="31715" x2="86413" y2="83172"/>
                        <a14:foregroundMark x1="49674" y1="27589" x2="86087" y2="64806"/>
                        <a14:foregroundMark x1="39348" y1="54045" x2="54022" y2="61489"/>
                        <a14:foregroundMark x1="54022" y1="61489" x2="83152" y2="49919"/>
                        <a14:foregroundMark x1="44022" y1="50566" x2="42283" y2="74191"/>
                        <a14:foregroundMark x1="89022" y1="40939" x2="85217" y2="66505"/>
                        <a14:foregroundMark x1="40761" y1="12864" x2="59674" y2="7120"/>
                        <a14:foregroundMark x1="59674" y1="7120" x2="73152" y2="6230"/>
                        <a14:foregroundMark x1="73152" y1="6230" x2="73152" y2="6311"/>
                        <a14:foregroundMark x1="69565" y1="7848" x2="79891" y2="15049"/>
                        <a14:foregroundMark x1="44022" y1="3479" x2="23152" y2="21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551" y="858667"/>
            <a:ext cx="996886" cy="133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FAE4D21-5C02-D26E-2CCD-3C4F138E1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38447" y="-28199"/>
            <a:ext cx="1732298" cy="273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4" name="Straight Connector 1033">
            <a:extLst>
              <a:ext uri="{FF2B5EF4-FFF2-40B4-BE49-F238E27FC236}">
                <a16:creationId xmlns:a16="http://schemas.microsoft.com/office/drawing/2014/main" id="{DF5E595F-8782-033E-F036-CEA59B440834}"/>
              </a:ext>
            </a:extLst>
          </p:cNvPr>
          <p:cNvCxnSpPr/>
          <p:nvPr/>
        </p:nvCxnSpPr>
        <p:spPr>
          <a:xfrm>
            <a:off x="2586370" y="2706399"/>
            <a:ext cx="316318" cy="6322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F9974D26-A397-C738-A30A-E87A645DD976}"/>
              </a:ext>
            </a:extLst>
          </p:cNvPr>
          <p:cNvCxnSpPr>
            <a:cxnSpLocks/>
          </p:cNvCxnSpPr>
          <p:nvPr/>
        </p:nvCxnSpPr>
        <p:spPr>
          <a:xfrm>
            <a:off x="2987749" y="2572526"/>
            <a:ext cx="97064" cy="76609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B4014153-F24C-FD7E-62B7-885B64103694}"/>
              </a:ext>
            </a:extLst>
          </p:cNvPr>
          <p:cNvCxnSpPr>
            <a:cxnSpLocks/>
          </p:cNvCxnSpPr>
          <p:nvPr/>
        </p:nvCxnSpPr>
        <p:spPr>
          <a:xfrm>
            <a:off x="3325994" y="2550327"/>
            <a:ext cx="0" cy="7882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DCB04257-69B9-AD7B-C8CE-4983D3B6B06A}"/>
              </a:ext>
            </a:extLst>
          </p:cNvPr>
          <p:cNvCxnSpPr>
            <a:cxnSpLocks/>
          </p:cNvCxnSpPr>
          <p:nvPr/>
        </p:nvCxnSpPr>
        <p:spPr>
          <a:xfrm flipH="1">
            <a:off x="3522809" y="2597999"/>
            <a:ext cx="166689" cy="7406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4" name="Straight Connector 1043">
            <a:extLst>
              <a:ext uri="{FF2B5EF4-FFF2-40B4-BE49-F238E27FC236}">
                <a16:creationId xmlns:a16="http://schemas.microsoft.com/office/drawing/2014/main" id="{930C07F5-F9BA-7376-D480-491870A83EBB}"/>
              </a:ext>
            </a:extLst>
          </p:cNvPr>
          <p:cNvCxnSpPr>
            <a:cxnSpLocks/>
          </p:cNvCxnSpPr>
          <p:nvPr/>
        </p:nvCxnSpPr>
        <p:spPr>
          <a:xfrm flipH="1">
            <a:off x="3689498" y="2706399"/>
            <a:ext cx="326807" cy="65769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3" name="Rectangle: Rounded Corners 1052">
            <a:extLst>
              <a:ext uri="{FF2B5EF4-FFF2-40B4-BE49-F238E27FC236}">
                <a16:creationId xmlns:a16="http://schemas.microsoft.com/office/drawing/2014/main" id="{65B1B822-C493-EA36-6BC7-A2EAC0715E06}"/>
              </a:ext>
            </a:extLst>
          </p:cNvPr>
          <p:cNvSpPr/>
          <p:nvPr/>
        </p:nvSpPr>
        <p:spPr>
          <a:xfrm>
            <a:off x="776178" y="4497572"/>
            <a:ext cx="914400" cy="59542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ym typeface="Wingdings" panose="05000000000000000000" pitchFamily="2" charset="2"/>
              </a:rPr>
              <a:t></a:t>
            </a:r>
            <a:endParaRPr lang="en-US" sz="3600" dirty="0"/>
          </a:p>
        </p:txBody>
      </p:sp>
      <p:sp>
        <p:nvSpPr>
          <p:cNvPr id="1054" name="Rectangle: Rounded Corners 1053">
            <a:extLst>
              <a:ext uri="{FF2B5EF4-FFF2-40B4-BE49-F238E27FC236}">
                <a16:creationId xmlns:a16="http://schemas.microsoft.com/office/drawing/2014/main" id="{8B078087-D55B-74CB-DFC0-D44A123EE826}"/>
              </a:ext>
            </a:extLst>
          </p:cNvPr>
          <p:cNvSpPr/>
          <p:nvPr/>
        </p:nvSpPr>
        <p:spPr>
          <a:xfrm>
            <a:off x="10709334" y="4450187"/>
            <a:ext cx="914400" cy="59542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ym typeface="Wingdings" panose="05000000000000000000" pitchFamily="2" charset="2"/>
              </a:rPr>
              <a:t></a:t>
            </a:r>
            <a:endParaRPr lang="en-US" sz="3600" dirty="0"/>
          </a:p>
        </p:txBody>
      </p:sp>
      <p:pic>
        <p:nvPicPr>
          <p:cNvPr id="1055" name="OH NO SOUND EFFECT BIG VOICES HD">
            <a:hlinkClick r:id="" action="ppaction://media"/>
            <a:extLst>
              <a:ext uri="{FF2B5EF4-FFF2-40B4-BE49-F238E27FC236}">
                <a16:creationId xmlns:a16="http://schemas.microsoft.com/office/drawing/2014/main" id="{F196D22D-B7D9-CF15-C31C-45C84AB7F1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1" end="0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52747" y="2347127"/>
            <a:ext cx="406400" cy="406400"/>
          </a:xfrm>
          <a:prstGeom prst="rect">
            <a:avLst/>
          </a:prstGeom>
        </p:spPr>
      </p:pic>
      <p:cxnSp>
        <p:nvCxnSpPr>
          <p:cNvPr id="1056" name="Straight Connector 1055">
            <a:extLst>
              <a:ext uri="{FF2B5EF4-FFF2-40B4-BE49-F238E27FC236}">
                <a16:creationId xmlns:a16="http://schemas.microsoft.com/office/drawing/2014/main" id="{29033F84-D6D6-C5E3-64BB-4FA9A6C44A58}"/>
              </a:ext>
            </a:extLst>
          </p:cNvPr>
          <p:cNvCxnSpPr/>
          <p:nvPr/>
        </p:nvCxnSpPr>
        <p:spPr>
          <a:xfrm>
            <a:off x="8045138" y="2771303"/>
            <a:ext cx="316318" cy="6322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7" name="Straight Connector 1056">
            <a:extLst>
              <a:ext uri="{FF2B5EF4-FFF2-40B4-BE49-F238E27FC236}">
                <a16:creationId xmlns:a16="http://schemas.microsoft.com/office/drawing/2014/main" id="{D8CA0A3B-AFFC-D6CD-EC79-44DC0B5BEFCB}"/>
              </a:ext>
            </a:extLst>
          </p:cNvPr>
          <p:cNvCxnSpPr>
            <a:cxnSpLocks/>
          </p:cNvCxnSpPr>
          <p:nvPr/>
        </p:nvCxnSpPr>
        <p:spPr>
          <a:xfrm>
            <a:off x="8446517" y="2637430"/>
            <a:ext cx="97064" cy="76609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8" name="Straight Connector 1057">
            <a:extLst>
              <a:ext uri="{FF2B5EF4-FFF2-40B4-BE49-F238E27FC236}">
                <a16:creationId xmlns:a16="http://schemas.microsoft.com/office/drawing/2014/main" id="{1DCB5ED6-DC1E-068B-DCE3-2C99B83D1947}"/>
              </a:ext>
            </a:extLst>
          </p:cNvPr>
          <p:cNvCxnSpPr>
            <a:cxnSpLocks/>
          </p:cNvCxnSpPr>
          <p:nvPr/>
        </p:nvCxnSpPr>
        <p:spPr>
          <a:xfrm>
            <a:off x="8784762" y="2615231"/>
            <a:ext cx="0" cy="7882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9" name="Straight Connector 1058">
            <a:extLst>
              <a:ext uri="{FF2B5EF4-FFF2-40B4-BE49-F238E27FC236}">
                <a16:creationId xmlns:a16="http://schemas.microsoft.com/office/drawing/2014/main" id="{3CBA90A4-3850-14A9-8F8F-4613C15E75C7}"/>
              </a:ext>
            </a:extLst>
          </p:cNvPr>
          <p:cNvCxnSpPr>
            <a:cxnSpLocks/>
          </p:cNvCxnSpPr>
          <p:nvPr/>
        </p:nvCxnSpPr>
        <p:spPr>
          <a:xfrm flipH="1">
            <a:off x="8981577" y="2662903"/>
            <a:ext cx="166689" cy="7406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0" name="Straight Connector 1059">
            <a:extLst>
              <a:ext uri="{FF2B5EF4-FFF2-40B4-BE49-F238E27FC236}">
                <a16:creationId xmlns:a16="http://schemas.microsoft.com/office/drawing/2014/main" id="{3B42161B-4D0F-9444-3661-F25C953DAAC0}"/>
              </a:ext>
            </a:extLst>
          </p:cNvPr>
          <p:cNvCxnSpPr>
            <a:cxnSpLocks/>
          </p:cNvCxnSpPr>
          <p:nvPr/>
        </p:nvCxnSpPr>
        <p:spPr>
          <a:xfrm flipH="1">
            <a:off x="9148266" y="2771303"/>
            <a:ext cx="326807" cy="65769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1" name="TextBox 1060">
            <a:extLst>
              <a:ext uri="{FF2B5EF4-FFF2-40B4-BE49-F238E27FC236}">
                <a16:creationId xmlns:a16="http://schemas.microsoft.com/office/drawing/2014/main" id="{AFA71B54-2771-CAA5-483B-7D753CED0C9A}"/>
              </a:ext>
            </a:extLst>
          </p:cNvPr>
          <p:cNvSpPr txBox="1"/>
          <p:nvPr/>
        </p:nvSpPr>
        <p:spPr>
          <a:xfrm>
            <a:off x="2318173" y="6211669"/>
            <a:ext cx="7555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The teacher shows the flashcard and asks a random student to spell that word.</a:t>
            </a:r>
          </a:p>
          <a:p>
            <a:pPr algn="ctr"/>
            <a:r>
              <a:rPr lang="en-US" dirty="0"/>
              <a:t>Click on “sad face” to erase one line.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31278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24" fill="hold"/>
                                        <p:tgtEl>
                                          <p:spTgt spid="1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24" fill="hold"/>
                                        <p:tgtEl>
                                          <p:spTgt spid="1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24" fill="hold"/>
                                        <p:tgtEl>
                                          <p:spTgt spid="1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924" fill="hold"/>
                                        <p:tgtEl>
                                          <p:spTgt spid="1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924" fill="hold"/>
                                        <p:tgtEl>
                                          <p:spTgt spid="1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924" fill="hold"/>
                                        <p:tgtEl>
                                          <p:spTgt spid="1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924" fill="hold"/>
                                        <p:tgtEl>
                                          <p:spTgt spid="1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924" fill="hold"/>
                                        <p:tgtEl>
                                          <p:spTgt spid="1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924" fill="hold"/>
                                        <p:tgtEl>
                                          <p:spTgt spid="1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924" fill="hold"/>
                                        <p:tgtEl>
                                          <p:spTgt spid="1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Lead-in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ACCD1A-C36D-6E4C-9172-49F2B1A11574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7B624-C863-7940-A073-37331E3B015F}"/>
              </a:ext>
            </a:extLst>
          </p:cNvPr>
          <p:cNvSpPr txBox="1"/>
          <p:nvPr/>
        </p:nvSpPr>
        <p:spPr>
          <a:xfrm>
            <a:off x="3901168" y="6342062"/>
            <a:ext cx="4389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Look at the picture and answer the question.</a:t>
            </a:r>
            <a:endParaRPr lang="en-VN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C708D9-CC64-09AD-7D0C-96AB0136C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3434" y="659112"/>
            <a:ext cx="5467682" cy="5248974"/>
          </a:xfrm>
          <a:prstGeom prst="rect">
            <a:avLst/>
          </a:prstGeom>
        </p:spPr>
      </p:pic>
      <p:pic>
        <p:nvPicPr>
          <p:cNvPr id="15" name="Picture 14" descr="A couple of girls holding books and standing&#10;&#10;Description automatically generated">
            <a:extLst>
              <a:ext uri="{FF2B5EF4-FFF2-40B4-BE49-F238E27FC236}">
                <a16:creationId xmlns:a16="http://schemas.microsoft.com/office/drawing/2014/main" id="{43B16766-2AA4-A6DE-1368-98A3139814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77" t="2697" r="60011" b="9611"/>
          <a:stretch/>
        </p:blipFill>
        <p:spPr>
          <a:xfrm>
            <a:off x="1503567" y="2325363"/>
            <a:ext cx="2075044" cy="3873525"/>
          </a:xfrm>
          <a:prstGeom prst="rect">
            <a:avLst/>
          </a:prstGeom>
        </p:spPr>
      </p:pic>
      <p:pic>
        <p:nvPicPr>
          <p:cNvPr id="16" name="Picture 15" descr="A couple of girls holding books and standing&#10;&#10;Description automatically generated">
            <a:extLst>
              <a:ext uri="{FF2B5EF4-FFF2-40B4-BE49-F238E27FC236}">
                <a16:creationId xmlns:a16="http://schemas.microsoft.com/office/drawing/2014/main" id="{1F877AC2-DDE6-78D2-6B9E-CBA0F82F37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t="3450" r="16788" b="8857"/>
          <a:stretch/>
        </p:blipFill>
        <p:spPr>
          <a:xfrm>
            <a:off x="8135939" y="2468537"/>
            <a:ext cx="2075044" cy="3873525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52F462B6-1DEA-091B-F4C1-B755885A6783}"/>
              </a:ext>
            </a:extLst>
          </p:cNvPr>
          <p:cNvSpPr/>
          <p:nvPr/>
        </p:nvSpPr>
        <p:spPr>
          <a:xfrm>
            <a:off x="535023" y="987755"/>
            <a:ext cx="3366145" cy="1120620"/>
          </a:xfrm>
          <a:prstGeom prst="wedgeRoundRectCallout">
            <a:avLst>
              <a:gd name="adj1" fmla="val -3776"/>
              <a:gd name="adj2" fmla="val 97962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Where is the school trip?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EBCB7DB-A058-9D07-8B80-2042B7782F45}"/>
              </a:ext>
            </a:extLst>
          </p:cNvPr>
          <p:cNvSpPr/>
          <p:nvPr/>
        </p:nvSpPr>
        <p:spPr>
          <a:xfrm>
            <a:off x="8290831" y="1250402"/>
            <a:ext cx="3688705" cy="1120620"/>
          </a:xfrm>
          <a:prstGeom prst="wedgeRoundRectCallout">
            <a:avLst>
              <a:gd name="adj1" fmla="val -21772"/>
              <a:gd name="adj2" fmla="val 78985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The school trip is in the mountains.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953A97E-18F0-C442-5ED0-4DEF6346DD4E}"/>
              </a:ext>
            </a:extLst>
          </p:cNvPr>
          <p:cNvSpPr/>
          <p:nvPr/>
        </p:nvSpPr>
        <p:spPr>
          <a:xfrm>
            <a:off x="5794744" y="1796901"/>
            <a:ext cx="1913861" cy="77617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1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Lead-in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ACCD1A-C36D-6E4C-9172-49F2B1A11574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7B624-C863-7940-A073-37331E3B015F}"/>
              </a:ext>
            </a:extLst>
          </p:cNvPr>
          <p:cNvSpPr txBox="1"/>
          <p:nvPr/>
        </p:nvSpPr>
        <p:spPr>
          <a:xfrm>
            <a:off x="3901168" y="6342062"/>
            <a:ext cx="4389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Look at the picture and answer the question.</a:t>
            </a:r>
            <a:endParaRPr lang="en-VN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C708D9-CC64-09AD-7D0C-96AB0136C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3434" y="659112"/>
            <a:ext cx="5467682" cy="5248974"/>
          </a:xfrm>
          <a:prstGeom prst="rect">
            <a:avLst/>
          </a:prstGeom>
        </p:spPr>
      </p:pic>
      <p:pic>
        <p:nvPicPr>
          <p:cNvPr id="15" name="Picture 14" descr="A couple of girls holding books and standing&#10;&#10;Description automatically generated">
            <a:extLst>
              <a:ext uri="{FF2B5EF4-FFF2-40B4-BE49-F238E27FC236}">
                <a16:creationId xmlns:a16="http://schemas.microsoft.com/office/drawing/2014/main" id="{43B16766-2AA4-A6DE-1368-98A3139814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77" t="2697" r="60011" b="9611"/>
          <a:stretch/>
        </p:blipFill>
        <p:spPr>
          <a:xfrm>
            <a:off x="1275978" y="1961587"/>
            <a:ext cx="2075044" cy="3873525"/>
          </a:xfrm>
          <a:prstGeom prst="rect">
            <a:avLst/>
          </a:prstGeom>
        </p:spPr>
      </p:pic>
      <p:pic>
        <p:nvPicPr>
          <p:cNvPr id="16" name="Picture 15" descr="A couple of girls holding books and standing&#10;&#10;Description automatically generated">
            <a:extLst>
              <a:ext uri="{FF2B5EF4-FFF2-40B4-BE49-F238E27FC236}">
                <a16:creationId xmlns:a16="http://schemas.microsoft.com/office/drawing/2014/main" id="{1F877AC2-DDE6-78D2-6B9E-CBA0F82F37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t="3450" r="16788" b="8857"/>
          <a:stretch/>
        </p:blipFill>
        <p:spPr>
          <a:xfrm>
            <a:off x="8135939" y="2468537"/>
            <a:ext cx="2075044" cy="3873525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52F462B6-1DEA-091B-F4C1-B755885A6783}"/>
              </a:ext>
            </a:extLst>
          </p:cNvPr>
          <p:cNvSpPr/>
          <p:nvPr/>
        </p:nvSpPr>
        <p:spPr>
          <a:xfrm>
            <a:off x="498508" y="3539568"/>
            <a:ext cx="4655745" cy="1160021"/>
          </a:xfrm>
          <a:prstGeom prst="wedgeRoundRectCallout">
            <a:avLst>
              <a:gd name="adj1" fmla="val -15231"/>
              <a:gd name="adj2" fmla="val -7615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When is the great </a:t>
            </a:r>
          </a:p>
          <a:p>
            <a:pPr algn="ctr"/>
            <a:r>
              <a:rPr lang="en-US" sz="3600" dirty="0"/>
              <a:t>clean-up happening?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EBCB7DB-A058-9D07-8B80-2042B7782F45}"/>
              </a:ext>
            </a:extLst>
          </p:cNvPr>
          <p:cNvSpPr/>
          <p:nvPr/>
        </p:nvSpPr>
        <p:spPr>
          <a:xfrm>
            <a:off x="8591116" y="1777170"/>
            <a:ext cx="2748477" cy="680445"/>
          </a:xfrm>
          <a:prstGeom prst="wedgeRoundRectCallout">
            <a:avLst>
              <a:gd name="adj1" fmla="val -21772"/>
              <a:gd name="adj2" fmla="val 78985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Tomorrow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CFDA7AF-6BA9-7B3B-81A6-2A58C3104838}"/>
              </a:ext>
            </a:extLst>
          </p:cNvPr>
          <p:cNvSpPr/>
          <p:nvPr/>
        </p:nvSpPr>
        <p:spPr>
          <a:xfrm rot="20180801">
            <a:off x="3588497" y="2381675"/>
            <a:ext cx="2224184" cy="60268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08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Lead-in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9A9DE8-5620-70C2-AE81-6FF44E9F9D5E}"/>
              </a:ext>
            </a:extLst>
          </p:cNvPr>
          <p:cNvSpPr txBox="1"/>
          <p:nvPr/>
        </p:nvSpPr>
        <p:spPr>
          <a:xfrm>
            <a:off x="2213939" y="6241326"/>
            <a:ext cx="78231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Look and read these words on the slide.</a:t>
            </a:r>
          </a:p>
          <a:p>
            <a:pPr algn="ctr"/>
            <a:r>
              <a:rPr lang="en-US" sz="1600" b="1" dirty="0"/>
              <a:t>In pairs, discuss how to make word friends (collocations) out of the word. (ex: big city) </a:t>
            </a:r>
            <a:endParaRPr lang="en-VN" sz="1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2489DE-7649-EC49-1754-A82C3584F97D}"/>
              </a:ext>
            </a:extLst>
          </p:cNvPr>
          <p:cNvSpPr txBox="1"/>
          <p:nvPr/>
        </p:nvSpPr>
        <p:spPr>
          <a:xfrm>
            <a:off x="3033528" y="1127376"/>
            <a:ext cx="6124944" cy="144655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/>
              <a:t>beautiful, big, deep,</a:t>
            </a:r>
          </a:p>
          <a:p>
            <a:pPr algn="ctr"/>
            <a:r>
              <a:rPr lang="en-US" sz="4400" b="1" dirty="0"/>
              <a:t>high, lake, small, wide</a:t>
            </a:r>
            <a:endParaRPr lang="en-VN" sz="4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462E98-B3BB-30A3-05E0-E46344B607D5}"/>
              </a:ext>
            </a:extLst>
          </p:cNvPr>
          <p:cNvSpPr txBox="1"/>
          <p:nvPr/>
        </p:nvSpPr>
        <p:spPr>
          <a:xfrm>
            <a:off x="3033528" y="3135597"/>
            <a:ext cx="6124943" cy="144655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/>
              <a:t> city, lake, mountain, </a:t>
            </a:r>
          </a:p>
          <a:p>
            <a:pPr algn="ctr"/>
            <a:r>
              <a:rPr lang="en-US" sz="4400" b="1" dirty="0"/>
              <a:t>river, town, waterfall</a:t>
            </a:r>
            <a:endParaRPr lang="en-VN" sz="4400" b="1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B4C8CD-EAE0-B506-C5E1-2C2D81B5F84D}"/>
              </a:ext>
            </a:extLst>
          </p:cNvPr>
          <p:cNvSpPr/>
          <p:nvPr/>
        </p:nvSpPr>
        <p:spPr>
          <a:xfrm>
            <a:off x="5304466" y="5603375"/>
            <a:ext cx="1583068" cy="552893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Example 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9DE6F9E-3073-7207-5D86-3D203C82AD51}"/>
              </a:ext>
            </a:extLst>
          </p:cNvPr>
          <p:cNvSpPr/>
          <p:nvPr/>
        </p:nvSpPr>
        <p:spPr>
          <a:xfrm>
            <a:off x="172468" y="2573926"/>
            <a:ext cx="2748477" cy="1030350"/>
          </a:xfrm>
          <a:prstGeom prst="wedgeRoundRectCallout">
            <a:avLst>
              <a:gd name="adj1" fmla="val -53494"/>
              <a:gd name="adj2" fmla="val 81519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beautiful lake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3404957C-9174-11E8-1F63-F269DF8FCDA3}"/>
              </a:ext>
            </a:extLst>
          </p:cNvPr>
          <p:cNvSpPr/>
          <p:nvPr/>
        </p:nvSpPr>
        <p:spPr>
          <a:xfrm>
            <a:off x="9271054" y="2828522"/>
            <a:ext cx="2748477" cy="1030350"/>
          </a:xfrm>
          <a:prstGeom prst="wedgeRoundRectCallout">
            <a:avLst>
              <a:gd name="adj1" fmla="val 46701"/>
              <a:gd name="adj2" fmla="val 77391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big waterfall</a:t>
            </a:r>
          </a:p>
        </p:txBody>
      </p:sp>
    </p:spTree>
    <p:extLst>
      <p:ext uri="{BB962C8B-B14F-4D97-AF65-F5344CB8AC3E}">
        <p14:creationId xmlns:p14="http://schemas.microsoft.com/office/powerpoint/2010/main" val="408881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Outdoor Places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ACCD1A-C36D-6E4C-9172-49F2B1A11574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7B624-C863-7940-A073-37331E3B015F}"/>
              </a:ext>
            </a:extLst>
          </p:cNvPr>
          <p:cNvSpPr txBox="1"/>
          <p:nvPr/>
        </p:nvSpPr>
        <p:spPr>
          <a:xfrm>
            <a:off x="3086100" y="6303723"/>
            <a:ext cx="5305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-  </a:t>
            </a:r>
            <a:r>
              <a:rPr lang="en-US" dirty="0"/>
              <a:t>H</a:t>
            </a:r>
            <a:r>
              <a:rPr lang="en-VN" dirty="0"/>
              <a:t>ave students look at the pictures, listen and repeat.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CBF9DF-2FC1-69BF-5C28-2889D7AF0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37" y="719214"/>
            <a:ext cx="4807197" cy="5207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8C2673-FB91-B356-16C7-59D759E60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5187" y="1239941"/>
            <a:ext cx="7901625" cy="4522906"/>
          </a:xfrm>
          <a:prstGeom prst="rect">
            <a:avLst/>
          </a:prstGeom>
        </p:spPr>
      </p:pic>
      <p:pic>
        <p:nvPicPr>
          <p:cNvPr id="12" name="4.01">
            <a:hlinkClick r:id="" action="ppaction://media"/>
            <a:extLst>
              <a:ext uri="{FF2B5EF4-FFF2-40B4-BE49-F238E27FC236}">
                <a16:creationId xmlns:a16="http://schemas.microsoft.com/office/drawing/2014/main" id="{404BF41D-FC5D-CA5E-0D5B-BA2D3E4376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51534" y="7663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7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69026" y="2265527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833120" y="1534140"/>
            <a:ext cx="2296190" cy="726024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8B5C551A-7046-6040-93BC-60C6FF3C865D}"/>
              </a:ext>
            </a:extLst>
          </p:cNvPr>
          <p:cNvSpPr/>
          <p:nvPr/>
        </p:nvSpPr>
        <p:spPr>
          <a:xfrm>
            <a:off x="1097090" y="437693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w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00EDCAD9-FB76-874A-A5F2-D86330196DF7}"/>
              </a:ext>
            </a:extLst>
          </p:cNvPr>
          <p:cNvSpPr/>
          <p:nvPr/>
        </p:nvSpPr>
        <p:spPr>
          <a:xfrm>
            <a:off x="1767190" y="436891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DADDD60-7A6B-074E-8A14-68F8633DC5F6}"/>
              </a:ext>
            </a:extLst>
          </p:cNvPr>
          <p:cNvSpPr/>
          <p:nvPr/>
        </p:nvSpPr>
        <p:spPr>
          <a:xfrm>
            <a:off x="2451526" y="436891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d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939B6DD-C9E7-2841-8545-22F94ECD3D09}"/>
              </a:ext>
            </a:extLst>
          </p:cNvPr>
          <p:cNvSpPr/>
          <p:nvPr/>
        </p:nvSpPr>
        <p:spPr>
          <a:xfrm>
            <a:off x="3101202" y="437482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C99E65F-130E-904C-87D1-85B1364F21DB}"/>
              </a:ext>
            </a:extLst>
          </p:cNvPr>
          <p:cNvSpPr/>
          <p:nvPr/>
        </p:nvSpPr>
        <p:spPr>
          <a:xfrm>
            <a:off x="4003819" y="436484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r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7269751" y="1251552"/>
            <a:ext cx="4489857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2365809" y="2403327"/>
            <a:ext cx="44744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4472C4"/>
                </a:solidFill>
                <a:latin typeface="Calibri" panose="020F0502020204030204"/>
              </a:rPr>
              <a:t>wide river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901851-A6BF-FC41-9ABB-F3607CCE41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9334" y="-32075"/>
            <a:ext cx="1744486" cy="1228470"/>
          </a:xfrm>
          <a:prstGeom prst="rect">
            <a:avLst/>
          </a:prstGeom>
        </p:spPr>
      </p:pic>
      <p:sp>
        <p:nvSpPr>
          <p:cNvPr id="17" name="Freeform 7">
            <a:extLst>
              <a:ext uri="{FF2B5EF4-FFF2-40B4-BE49-F238E27FC236}">
                <a16:creationId xmlns:a16="http://schemas.microsoft.com/office/drawing/2014/main" id="{AE8E4E19-AC4D-214E-B611-29334347146D}"/>
              </a:ext>
            </a:extLst>
          </p:cNvPr>
          <p:cNvSpPr/>
          <p:nvPr/>
        </p:nvSpPr>
        <p:spPr>
          <a:xfrm>
            <a:off x="4653495" y="437693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BF3F8BDF-4CB3-0340-B45E-792EDA4024F8}"/>
              </a:ext>
            </a:extLst>
          </p:cNvPr>
          <p:cNvSpPr/>
          <p:nvPr/>
        </p:nvSpPr>
        <p:spPr>
          <a:xfrm>
            <a:off x="5303171" y="437693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v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957965F6-A662-7243-A8E6-0725E186B504}"/>
              </a:ext>
            </a:extLst>
          </p:cNvPr>
          <p:cNvSpPr/>
          <p:nvPr/>
        </p:nvSpPr>
        <p:spPr>
          <a:xfrm>
            <a:off x="5957149" y="437693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F62FF60C-1036-8EDB-2B42-047BB7F8CD8C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Outdoor Places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EED3750-C9C1-61DD-7ACA-AD82874C07C7}"/>
              </a:ext>
            </a:extLst>
          </p:cNvPr>
          <p:cNvSpPr/>
          <p:nvPr/>
        </p:nvSpPr>
        <p:spPr>
          <a:xfrm>
            <a:off x="8761706" y="1456657"/>
            <a:ext cx="1392388" cy="3493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9D5722-99E7-0CCC-F765-F7315018BC4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2128" y="1456657"/>
            <a:ext cx="4267134" cy="3660498"/>
          </a:xfrm>
          <a:prstGeom prst="rect">
            <a:avLst/>
          </a:prstGeom>
        </p:spPr>
      </p:pic>
      <p:pic>
        <p:nvPicPr>
          <p:cNvPr id="7" name="4.01">
            <a:hlinkClick r:id="" action="ppaction://media"/>
            <a:extLst>
              <a:ext uri="{FF2B5EF4-FFF2-40B4-BE49-F238E27FC236}">
                <a16:creationId xmlns:a16="http://schemas.microsoft.com/office/drawing/2014/main" id="{F9BB8B1A-C421-4646-C743-7CD796D8A1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92" end="17097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32319" y="1456657"/>
            <a:ext cx="768513" cy="768513"/>
          </a:xfrm>
          <a:prstGeom prst="rect">
            <a:avLst/>
          </a:prstGeom>
        </p:spPr>
      </p:pic>
      <p:sp>
        <p:nvSpPr>
          <p:cNvPr id="10" name="Freeform 7">
            <a:extLst>
              <a:ext uri="{FF2B5EF4-FFF2-40B4-BE49-F238E27FC236}">
                <a16:creationId xmlns:a16="http://schemas.microsoft.com/office/drawing/2014/main" id="{BD3931C0-9ABA-BC6B-A088-D8B9BF014C5E}"/>
              </a:ext>
            </a:extLst>
          </p:cNvPr>
          <p:cNvSpPr/>
          <p:nvPr/>
        </p:nvSpPr>
        <p:spPr>
          <a:xfrm>
            <a:off x="6622244" y="437693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r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42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/>
      <p:bldP spid="17" grpId="0" animBg="1"/>
      <p:bldP spid="21" grpId="0" animBg="1"/>
      <p:bldP spid="23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2521</TotalTime>
  <Words>1207</Words>
  <Application>Microsoft Macintosh PowerPoint</Application>
  <PresentationFormat>Widescreen</PresentationFormat>
  <Paragraphs>258</Paragraphs>
  <Slides>36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.VnCooper</vt:lpstr>
      <vt:lpstr>Amasis MT Pro Black</vt:lpstr>
      <vt:lpstr>Arial</vt:lpstr>
      <vt:lpstr>Calibri</vt:lpstr>
      <vt:lpstr>Calibri Light</vt:lpstr>
      <vt:lpstr>Carter One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lenguyennhatha@outlook.com</cp:lastModifiedBy>
  <cp:revision>286</cp:revision>
  <dcterms:created xsi:type="dcterms:W3CDTF">2023-11-28T02:26:41Z</dcterms:created>
  <dcterms:modified xsi:type="dcterms:W3CDTF">2024-07-12T01:43:30Z</dcterms:modified>
</cp:coreProperties>
</file>