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266" r:id="rId3"/>
    <p:sldId id="267" r:id="rId4"/>
    <p:sldId id="664" r:id="rId5"/>
    <p:sldId id="788" r:id="rId6"/>
    <p:sldId id="271" r:id="rId7"/>
    <p:sldId id="801" r:id="rId8"/>
    <p:sldId id="332" r:id="rId9"/>
    <p:sldId id="802" r:id="rId10"/>
    <p:sldId id="333" r:id="rId11"/>
    <p:sldId id="803" r:id="rId12"/>
    <p:sldId id="334" r:id="rId13"/>
    <p:sldId id="804" r:id="rId14"/>
    <p:sldId id="335" r:id="rId15"/>
    <p:sldId id="805" r:id="rId16"/>
    <p:sldId id="336" r:id="rId17"/>
    <p:sldId id="787" r:id="rId18"/>
    <p:sldId id="665" r:id="rId19"/>
    <p:sldId id="800" r:id="rId20"/>
    <p:sldId id="806" r:id="rId21"/>
    <p:sldId id="383" r:id="rId22"/>
    <p:sldId id="384" r:id="rId23"/>
    <p:sldId id="385" r:id="rId24"/>
    <p:sldId id="386" r:id="rId25"/>
    <p:sldId id="387" r:id="rId26"/>
    <p:sldId id="388" r:id="rId27"/>
    <p:sldId id="389" r:id="rId28"/>
    <p:sldId id="262" r:id="rId29"/>
    <p:sldId id="798" r:id="rId30"/>
    <p:sldId id="807" r:id="rId31"/>
    <p:sldId id="302" r:id="rId32"/>
    <p:sldId id="808" r:id="rId33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79F4"/>
    <a:srgbClr val="36A1EA"/>
    <a:srgbClr val="F88438"/>
    <a:srgbClr val="F784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26"/>
    <p:restoredTop sz="95118"/>
  </p:normalViewPr>
  <p:slideViewPr>
    <p:cSldViewPr snapToGrid="0" snapToObjects="1">
      <p:cViewPr varScale="1">
        <p:scale>
          <a:sx n="43" d="100"/>
          <a:sy n="43" d="100"/>
        </p:scale>
        <p:origin x="216" y="17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7F190F-CF1C-D743-AA03-9B9A64FBF378}" type="datetimeFigureOut">
              <a:rPr lang="en-VN" smtClean="0"/>
              <a:t>12/07/2024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02262E-8BC2-3047-8B56-B0F59C19132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3179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42B71-D28B-1C42-BA8C-5D07633D4B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B53218-2A88-1849-9326-6485B3864C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43933-8003-8A41-B962-8E4E70E5B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12/07/2024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2DA6-657E-E942-85AA-6C4CABA7C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61084-ABB7-5045-9553-3138A76B2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01386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DFAF8-0A65-3141-AB8B-A7EB58933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EB3443-BC0C-0F47-A913-0C526ADB96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3F0BA-4597-6840-AE53-A16550176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12/07/2024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169E4-3054-E64E-9DB9-1360B11CC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F149C-876D-5A47-9A87-25EDCCFC1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01515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29D083-0B8A-9246-AE1D-7C301F0B95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FB21D4-4C92-A942-9E3D-D362D86025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C7B798-DDFE-0945-9D1D-0374F97E9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12/07/2024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784C8-E921-B646-BD32-73256EC67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F9E25-D7B7-644D-974E-D8C13EA4B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65976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608CF-7CAC-0243-85BB-6FAA0FE42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01184-B1C9-C84A-AC28-64088836F0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68A50-A310-8E44-9B95-6755587AA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12/07/2024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1D914-245C-B447-937B-4DDA91C9F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E0253-5905-FE41-BD94-4EA65B410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35241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67512-800C-3B4D-8F3E-00541DCE9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036E75-8DF7-3844-951E-2A1965A52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5033B8-035B-AB41-93F5-48166DC89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12/07/2024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AC78A-2609-AF49-AD54-0465CD534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A969B-6FEA-6C44-B10E-BD5797B63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59096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E94D6-F8D3-CF44-B5AF-F606F08A3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F3439-00AC-4949-8F93-482DA80874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C9940C-5FCA-9F41-98B8-6DEDCBA4FE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073DD-1134-574B-AE73-78B58AB97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12/07/2024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A4FE18-C5D6-9D4E-BF10-D695A6F3D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E260C4-BB28-3541-8B96-BB48EC6C3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17607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99B51-12B1-4740-9770-A28EBCA60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87EDD-F2E9-5E44-9698-EBABAF8849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3E509C-BDA3-804D-B909-E6D023451D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21C67D-CCFD-1B4C-B834-9E4C39EF5A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32BC66-3FFE-4841-9A81-4C17E6AAA7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AAFB3E-75C6-1E43-A929-9303D3884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12/07/2024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7D531E-9A71-8549-876B-8BEFC36D1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9DDB24-3E2E-C340-9627-637BFF4A5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37703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F8B9F-E924-654F-AAE8-74AA673FA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12CD5E-B4EF-FB47-8398-BBF8BED1D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12/07/2024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AEC918-2BA0-174A-A7FE-3310BF2FC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A3B8A6-28C6-FC45-908E-586EED32C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72958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E6C021-BC14-F543-BEA8-3ECBA6BF2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12/07/2024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FABC50-41AC-7C47-9711-C9DEB4E85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D3A2FF-B620-924C-8C2F-7A6E137AF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08710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F4888-6F32-6A44-8215-FFA8AD8C4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B6429-66EB-EE43-BC52-1E4BB4795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190DFD-051B-E84B-B9D5-E7ABA398ED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03EE3C-E4B0-2E49-BBBD-A963A117B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12/07/2024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F7A4ED-DE07-0542-9F05-FCB0E0CE8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76CA77-CEB9-F445-8A43-430AAA7C6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38075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43421-1800-914B-9777-E7EF01B68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5B7EF7-EF9A-5945-AD2C-6012BE2444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F5E80-212C-E144-A728-5CE570A9B0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953433-6B63-0649-B8F9-B86A84E8B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12/07/2024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942F6C-E31A-CF47-9888-944E41676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09B252-186F-EF45-8BA3-97414DBB2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52767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859B08-B414-FE42-8E47-67143C8F6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C91514-C9A6-2340-B3B1-FD6DCC33F6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ABC3F-3629-C647-87B6-EEEC1F6BD6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56345-128C-994A-923E-DC503EB6F2DE}" type="datetimeFigureOut">
              <a:rPr lang="en-VN" smtClean="0"/>
              <a:t>12/07/2024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CC94B-BF89-F34A-BBC3-1DC2D62C08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2A608F-CE39-1247-9355-A76C7AC812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13295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microsoft.com/office/2007/relationships/hdphoto" Target="../media/hdphoto2.wdp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3.wdp"/><Relationship Id="rId3" Type="http://schemas.openxmlformats.org/officeDocument/2006/relationships/audio" Target="../media/audio4.wav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audio" Target="../media/audio6.wav"/><Relationship Id="rId10" Type="http://schemas.openxmlformats.org/officeDocument/2006/relationships/image" Target="../media/image38.png"/><Relationship Id="rId4" Type="http://schemas.openxmlformats.org/officeDocument/2006/relationships/audio" Target="../media/audio5.wav"/><Relationship Id="rId9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3.wdp"/><Relationship Id="rId3" Type="http://schemas.openxmlformats.org/officeDocument/2006/relationships/audio" Target="../media/audio4.wav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audio" Target="../media/audio6.wav"/><Relationship Id="rId10" Type="http://schemas.openxmlformats.org/officeDocument/2006/relationships/image" Target="../media/image37.png"/><Relationship Id="rId4" Type="http://schemas.openxmlformats.org/officeDocument/2006/relationships/audio" Target="../media/audio5.wav"/><Relationship Id="rId9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3.wdp"/><Relationship Id="rId3" Type="http://schemas.openxmlformats.org/officeDocument/2006/relationships/audio" Target="../media/audio4.wav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audio" Target="../media/audio6.wav"/><Relationship Id="rId10" Type="http://schemas.openxmlformats.org/officeDocument/2006/relationships/image" Target="../media/image37.png"/><Relationship Id="rId4" Type="http://schemas.openxmlformats.org/officeDocument/2006/relationships/audio" Target="../media/audio5.wav"/><Relationship Id="rId9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hdphoto" Target="../media/hdphoto3.wdp"/><Relationship Id="rId3" Type="http://schemas.openxmlformats.org/officeDocument/2006/relationships/audio" Target="../media/audio4.wav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audio" Target="../media/audio6.wav"/><Relationship Id="rId10" Type="http://schemas.openxmlformats.org/officeDocument/2006/relationships/image" Target="../media/image37.png"/><Relationship Id="rId4" Type="http://schemas.openxmlformats.org/officeDocument/2006/relationships/audio" Target="../media/audio5.wav"/><Relationship Id="rId9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3.wdp"/><Relationship Id="rId3" Type="http://schemas.openxmlformats.org/officeDocument/2006/relationships/audio" Target="../media/audio4.wav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audio" Target="../media/audio6.wav"/><Relationship Id="rId10" Type="http://schemas.openxmlformats.org/officeDocument/2006/relationships/image" Target="../media/image37.png"/><Relationship Id="rId4" Type="http://schemas.openxmlformats.org/officeDocument/2006/relationships/audio" Target="../media/audio5.wav"/><Relationship Id="rId9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3.wdp"/><Relationship Id="rId3" Type="http://schemas.openxmlformats.org/officeDocument/2006/relationships/audio" Target="../media/audio4.wav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audio" Target="../media/audio6.wav"/><Relationship Id="rId10" Type="http://schemas.openxmlformats.org/officeDocument/2006/relationships/image" Target="../media/image37.png"/><Relationship Id="rId4" Type="http://schemas.openxmlformats.org/officeDocument/2006/relationships/audio" Target="../media/audio5.wav"/><Relationship Id="rId9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96EFD3A-3CA5-DE4C-9EDF-C318732F5AE6}"/>
              </a:ext>
            </a:extLst>
          </p:cNvPr>
          <p:cNvSpPr/>
          <p:nvPr/>
        </p:nvSpPr>
        <p:spPr>
          <a:xfrm>
            <a:off x="1626781" y="2094236"/>
            <a:ext cx="9122735" cy="2114550"/>
          </a:xfrm>
          <a:prstGeom prst="roundRect">
            <a:avLst/>
          </a:prstGeom>
          <a:solidFill>
            <a:srgbClr val="E2F3DB"/>
          </a:solidFill>
          <a:ln w="28575">
            <a:solidFill>
              <a:srgbClr val="BD4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</a:rPr>
              <a:t>UNIT 4 – PLACES IN VIỆT NAM </a:t>
            </a:r>
          </a:p>
          <a:p>
            <a:pPr algn="ctr"/>
            <a:r>
              <a:rPr lang="en-US" sz="4000" b="1" dirty="0">
                <a:solidFill>
                  <a:srgbClr val="7030A0"/>
                </a:solidFill>
              </a:rPr>
              <a:t>Lesson 3a – Vocabulary and Grammar 1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52F57D-A8FA-A340-ABF5-15DB1A6EB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93934"/>
            <a:ext cx="4964243" cy="3495828"/>
          </a:xfrm>
          <a:prstGeom prst="rect">
            <a:avLst/>
          </a:prstGeom>
        </p:spPr>
      </p:pic>
      <p:pic>
        <p:nvPicPr>
          <p:cNvPr id="5" name="Picture 4" descr="A map with a pin on it&#10;&#10;Description automatically generated">
            <a:extLst>
              <a:ext uri="{FF2B5EF4-FFF2-40B4-BE49-F238E27FC236}">
                <a16:creationId xmlns:a16="http://schemas.microsoft.com/office/drawing/2014/main" id="{1C54DA4A-AEDD-BD7B-5540-3F11ED36BF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569" b="78784" l="10500" r="65000">
                        <a14:foregroundMark x1="11800" y1="38755" x2="11800" y2="38755"/>
                        <a14:foregroundMark x1="39450" y1="23904" x2="40450" y2="36775"/>
                        <a14:foregroundMark x1="40200" y1="17822" x2="50050" y2="31330"/>
                        <a14:foregroundMark x1="43500" y1="17680" x2="48150" y2="21429"/>
                        <a14:foregroundMark x1="48150" y1="21429" x2="58900" y2="54809"/>
                        <a14:foregroundMark x1="58900" y1="54809" x2="56250" y2="65983"/>
                        <a14:foregroundMark x1="56250" y1="65983" x2="45950" y2="73550"/>
                        <a14:foregroundMark x1="45950" y1="73550" x2="29600" y2="73833"/>
                        <a14:foregroundMark x1="29600" y1="73833" x2="22200" y2="70368"/>
                        <a14:foregroundMark x1="22200" y1="70368" x2="14200" y2="50495"/>
                        <a14:foregroundMark x1="14200" y1="50495" x2="15500" y2="41655"/>
                        <a14:foregroundMark x1="15500" y1="41655" x2="37800" y2="18317"/>
                        <a14:foregroundMark x1="37800" y1="18317" x2="43850" y2="16902"/>
                        <a14:foregroundMark x1="43850" y1="16902" x2="44500" y2="17397"/>
                        <a14:foregroundMark x1="32100" y1="22772" x2="40000" y2="12871"/>
                        <a14:foregroundMark x1="40000" y1="12871" x2="47650" y2="14710"/>
                        <a14:foregroundMark x1="47650" y1="14710" x2="48850" y2="16407"/>
                        <a14:foregroundMark x1="49000" y1="17822" x2="54700" y2="31188"/>
                        <a14:foregroundMark x1="54700" y1="31188" x2="54900" y2="33946"/>
                        <a14:foregroundMark x1="49100" y1="16124" x2="52500" y2="20438"/>
                        <a14:foregroundMark x1="54350" y1="35007" x2="59550" y2="44201"/>
                        <a14:foregroundMark x1="59550" y1="44201" x2="59950" y2="47313"/>
                        <a14:foregroundMark x1="56000" y1="35361" x2="60100" y2="46110"/>
                        <a14:foregroundMark x1="60100" y1="46110" x2="59800" y2="62942"/>
                        <a14:foregroundMark x1="59800" y1="62942" x2="47250" y2="74328"/>
                        <a14:foregroundMark x1="47250" y1="74328" x2="40300" y2="73267"/>
                        <a14:foregroundMark x1="40300" y1="73267" x2="28050" y2="78854"/>
                        <a14:foregroundMark x1="28050" y1="78854" x2="21950" y2="71711"/>
                        <a14:foregroundMark x1="21950" y1="71711" x2="20750" y2="58557"/>
                        <a14:foregroundMark x1="20750" y1="58557" x2="13250" y2="52970"/>
                        <a14:foregroundMark x1="13250" y1="52970" x2="18300" y2="44201"/>
                        <a14:foregroundMark x1="18300" y1="44201" x2="23100" y2="70226"/>
                        <a14:foregroundMark x1="12700" y1="44201" x2="12350" y2="53465"/>
                        <a14:foregroundMark x1="12900" y1="41867" x2="10500" y2="50566"/>
                        <a14:foregroundMark x1="18950" y1="71924" x2="22450" y2="78076"/>
                        <a14:foregroundMark x1="22450" y1="78076" x2="22450" y2="78147"/>
                        <a14:foregroundMark x1="52050" y1="20014" x2="53700" y2="21994"/>
                      </a14:backgroundRemoval>
                    </a14:imgEffect>
                  </a14:imgLayer>
                </a14:imgProps>
              </a:ext>
            </a:extLst>
          </a:blip>
          <a:srcRect l="5461" t="8217" r="28333" b="14884"/>
          <a:stretch/>
        </p:blipFill>
        <p:spPr>
          <a:xfrm>
            <a:off x="8431618" y="3621525"/>
            <a:ext cx="3489409" cy="286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615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/>
        </p:blipFill>
        <p:spPr>
          <a:xfrm>
            <a:off x="69026" y="2265527"/>
            <a:ext cx="1894373" cy="3695778"/>
          </a:xfrm>
          <a:prstGeom prst="rect">
            <a:avLst/>
          </a:prstGeom>
        </p:spPr>
      </p:pic>
      <p:sp>
        <p:nvSpPr>
          <p:cNvPr id="9" name="Speech Bubble: Rectangle with Corners Rounded 9">
            <a:extLst>
              <a:ext uri="{FF2B5EF4-FFF2-40B4-BE49-F238E27FC236}">
                <a16:creationId xmlns:a16="http://schemas.microsoft.com/office/drawing/2014/main" id="{C7931FDB-6E33-814C-91C0-6D910D947A6D}"/>
              </a:ext>
            </a:extLst>
          </p:cNvPr>
          <p:cNvSpPr/>
          <p:nvPr/>
        </p:nvSpPr>
        <p:spPr>
          <a:xfrm rot="438702">
            <a:off x="794706" y="1503289"/>
            <a:ext cx="2296190" cy="739294"/>
          </a:xfrm>
          <a:prstGeom prst="wedgeRoundRectCallout">
            <a:avLst>
              <a:gd name="adj1" fmla="val -21845"/>
              <a:gd name="adj2" fmla="val 7593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spell!</a:t>
            </a: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00EDCAD9-FB76-874A-A5F2-D86330196DF7}"/>
              </a:ext>
            </a:extLst>
          </p:cNvPr>
          <p:cNvSpPr/>
          <p:nvPr/>
        </p:nvSpPr>
        <p:spPr>
          <a:xfrm>
            <a:off x="2831288" y="439500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solidFill>
                  <a:prstClr val="white"/>
                </a:solidFill>
                <a:latin typeface="Calibri" panose="020F0502020204030204"/>
              </a:rPr>
              <a:t>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4DADDD60-7A6B-074E-8A14-68F8633DC5F6}"/>
              </a:ext>
            </a:extLst>
          </p:cNvPr>
          <p:cNvSpPr/>
          <p:nvPr/>
        </p:nvSpPr>
        <p:spPr>
          <a:xfrm>
            <a:off x="3504991" y="439500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8939B6DD-C9E7-2841-8545-22F94ECD3D09}"/>
              </a:ext>
            </a:extLst>
          </p:cNvPr>
          <p:cNvSpPr/>
          <p:nvPr/>
        </p:nvSpPr>
        <p:spPr>
          <a:xfrm>
            <a:off x="4154667" y="440091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l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5C99E65F-130E-904C-87D1-85B1364F21DB}"/>
              </a:ext>
            </a:extLst>
          </p:cNvPr>
          <p:cNvSpPr/>
          <p:nvPr/>
        </p:nvSpPr>
        <p:spPr>
          <a:xfrm>
            <a:off x="4823361" y="439093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7327801" y="1251552"/>
            <a:ext cx="4336115" cy="398298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3525668" y="2732151"/>
            <a:ext cx="2545890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500" b="1" dirty="0">
                <a:solidFill>
                  <a:srgbClr val="4472C4"/>
                </a:solidFill>
                <a:latin typeface="Calibri" panose="020F0502020204030204"/>
              </a:rPr>
              <a:t>island</a:t>
            </a:r>
            <a:endParaRPr kumimoji="0" lang="en-US" sz="75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2901851-A6BF-FC41-9ABB-F3607CCE41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9334" y="-32075"/>
            <a:ext cx="1744486" cy="1228470"/>
          </a:xfrm>
          <a:prstGeom prst="rect">
            <a:avLst/>
          </a:prstGeom>
        </p:spPr>
      </p:pic>
      <p:sp>
        <p:nvSpPr>
          <p:cNvPr id="17" name="Freeform 7">
            <a:extLst>
              <a:ext uri="{FF2B5EF4-FFF2-40B4-BE49-F238E27FC236}">
                <a16:creationId xmlns:a16="http://schemas.microsoft.com/office/drawing/2014/main" id="{AE8E4E19-AC4D-214E-B611-29334347146D}"/>
              </a:ext>
            </a:extLst>
          </p:cNvPr>
          <p:cNvSpPr/>
          <p:nvPr/>
        </p:nvSpPr>
        <p:spPr>
          <a:xfrm>
            <a:off x="5483670" y="440302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C955F964-CA45-494B-9419-345DFA720DFA}"/>
              </a:ext>
            </a:extLst>
          </p:cNvPr>
          <p:cNvSpPr/>
          <p:nvPr/>
        </p:nvSpPr>
        <p:spPr>
          <a:xfrm>
            <a:off x="6154405" y="441015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d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99156D-839B-ED08-6888-88AF0B17BF02}"/>
              </a:ext>
            </a:extLst>
          </p:cNvPr>
          <p:cNvSpPr/>
          <p:nvPr/>
        </p:nvSpPr>
        <p:spPr>
          <a:xfrm>
            <a:off x="8761706" y="1509822"/>
            <a:ext cx="1392388" cy="3493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4.03">
            <a:hlinkClick r:id="" action="ppaction://media"/>
            <a:extLst>
              <a:ext uri="{FF2B5EF4-FFF2-40B4-BE49-F238E27FC236}">
                <a16:creationId xmlns:a16="http://schemas.microsoft.com/office/drawing/2014/main" id="{2D253DC1-7BDC-206C-9464-7C0D1293D05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827" end="8144.1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88925" y="1842078"/>
            <a:ext cx="782345" cy="782345"/>
          </a:xfrm>
          <a:prstGeom prst="rect">
            <a:avLst/>
          </a:prstGeom>
        </p:spPr>
      </p:pic>
      <p:pic>
        <p:nvPicPr>
          <p:cNvPr id="7" name="Picture 6" descr="An island in the ocean&#10;&#10;Description automatically generated">
            <a:extLst>
              <a:ext uri="{FF2B5EF4-FFF2-40B4-BE49-F238E27FC236}">
                <a16:creationId xmlns:a16="http://schemas.microsoft.com/office/drawing/2014/main" id="{A7DBA474-FC3D-52DA-25FB-910C37BA018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32" t="5582" r="5557" b="13075"/>
          <a:stretch/>
        </p:blipFill>
        <p:spPr>
          <a:xfrm>
            <a:off x="8064626" y="1437569"/>
            <a:ext cx="2874157" cy="3613605"/>
          </a:xfrm>
          <a:prstGeom prst="rect">
            <a:avLst/>
          </a:prstGeom>
        </p:spPr>
      </p:pic>
      <p:sp>
        <p:nvSpPr>
          <p:cNvPr id="5" name="Google Shape;281;p15">
            <a:extLst>
              <a:ext uri="{FF2B5EF4-FFF2-40B4-BE49-F238E27FC236}">
                <a16:creationId xmlns:a16="http://schemas.microsoft.com/office/drawing/2014/main" id="{5D57DE57-357D-A8C7-468B-278EA175C72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Outdoor Places</a:t>
            </a:r>
          </a:p>
        </p:txBody>
      </p:sp>
    </p:spTree>
    <p:extLst>
      <p:ext uri="{BB962C8B-B14F-4D97-AF65-F5344CB8AC3E}">
        <p14:creationId xmlns:p14="http://schemas.microsoft.com/office/powerpoint/2010/main" val="1518268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  <p:bldP spid="15" grpId="0" animBg="1"/>
      <p:bldP spid="19" grpId="0"/>
      <p:bldP spid="17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EACCD1A-C36D-6E4C-9172-49F2B1A11574}"/>
              </a:ext>
            </a:extLst>
          </p:cNvPr>
          <p:cNvSpPr/>
          <p:nvPr/>
        </p:nvSpPr>
        <p:spPr>
          <a:xfrm>
            <a:off x="11339593" y="1592753"/>
            <a:ext cx="852407" cy="368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77B624-C863-7940-A073-37331E3B015F}"/>
              </a:ext>
            </a:extLst>
          </p:cNvPr>
          <p:cNvSpPr txBox="1"/>
          <p:nvPr/>
        </p:nvSpPr>
        <p:spPr>
          <a:xfrm>
            <a:off x="4389090" y="6159963"/>
            <a:ext cx="34138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Look at the picture and the definition.</a:t>
            </a:r>
          </a:p>
          <a:p>
            <a:pPr algn="ctr"/>
            <a:r>
              <a:rPr lang="en-US" sz="1600" b="1" dirty="0"/>
              <a:t>Read together.</a:t>
            </a:r>
            <a:endParaRPr lang="en-VN" sz="1600" b="1" dirty="0"/>
          </a:p>
        </p:txBody>
      </p:sp>
      <p:pic>
        <p:nvPicPr>
          <p:cNvPr id="5" name="Picture 4" descr="A black and white image of a book and a magnifying glass&#10;&#10;Description automatically generated">
            <a:extLst>
              <a:ext uri="{FF2B5EF4-FFF2-40B4-BE49-F238E27FC236}">
                <a16:creationId xmlns:a16="http://schemas.microsoft.com/office/drawing/2014/main" id="{16E286AF-80ED-9453-EF02-C7E8E51594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693" t="20930" r="67684" b="42170"/>
          <a:stretch/>
        </p:blipFill>
        <p:spPr>
          <a:xfrm>
            <a:off x="2069257" y="882046"/>
            <a:ext cx="1116419" cy="1054396"/>
          </a:xfrm>
          <a:prstGeom prst="rect">
            <a:avLst/>
          </a:prstGeom>
        </p:spPr>
      </p:pic>
      <p:pic>
        <p:nvPicPr>
          <p:cNvPr id="7" name="Picture 6" descr="A black and white image of a book and a magnifying glass&#10;&#10;Description automatically generated">
            <a:extLst>
              <a:ext uri="{FF2B5EF4-FFF2-40B4-BE49-F238E27FC236}">
                <a16:creationId xmlns:a16="http://schemas.microsoft.com/office/drawing/2014/main" id="{3BAD1C54-EBEF-FA73-2C28-BC0EDD60F8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850" t="30375" r="7616" b="58609"/>
          <a:stretch/>
        </p:blipFill>
        <p:spPr>
          <a:xfrm>
            <a:off x="3185676" y="816527"/>
            <a:ext cx="7220055" cy="9606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40CFCA2-E9CF-5F26-A4D4-099F151740D9}"/>
              </a:ext>
            </a:extLst>
          </p:cNvPr>
          <p:cNvSpPr txBox="1"/>
          <p:nvPr/>
        </p:nvSpPr>
        <p:spPr>
          <a:xfrm>
            <a:off x="5576904" y="2090274"/>
            <a:ext cx="65124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0" dirty="0">
                <a:effectLst/>
              </a:rPr>
              <a:t>This is an </a:t>
            </a:r>
            <a:r>
              <a:rPr lang="en-US" sz="3600" b="1" dirty="0"/>
              <a:t>area</a:t>
            </a:r>
            <a:r>
              <a:rPr lang="en-US" sz="3600" b="1" i="0" dirty="0">
                <a:effectLst/>
              </a:rPr>
              <a:t> of </a:t>
            </a:r>
            <a:r>
              <a:rPr lang="en-US" sz="3600" b="1" dirty="0"/>
              <a:t>lowland</a:t>
            </a:r>
            <a:r>
              <a:rPr lang="en-US" sz="3600" b="1" i="0" dirty="0">
                <a:effectLst/>
              </a:rPr>
              <a:t> </a:t>
            </a:r>
          </a:p>
          <a:p>
            <a:pPr algn="ctr"/>
            <a:r>
              <a:rPr lang="en-US" sz="3600" b="1" i="0" dirty="0">
                <a:effectLst/>
              </a:rPr>
              <a:t>between </a:t>
            </a:r>
            <a:r>
              <a:rPr lang="en-US" sz="3600" b="1" dirty="0"/>
              <a:t>hills</a:t>
            </a:r>
            <a:r>
              <a:rPr lang="en-US" sz="3600" b="1" i="0" dirty="0">
                <a:effectLst/>
              </a:rPr>
              <a:t> or </a:t>
            </a:r>
            <a:r>
              <a:rPr lang="en-US" sz="3600" b="1" dirty="0"/>
              <a:t>mountains</a:t>
            </a:r>
            <a:endParaRPr lang="en-VN" sz="3600" b="1" dirty="0"/>
          </a:p>
        </p:txBody>
      </p:sp>
      <p:pic>
        <p:nvPicPr>
          <p:cNvPr id="5122" name="Picture 2" descr="Head of the valley - Wikipedia">
            <a:extLst>
              <a:ext uri="{FF2B5EF4-FFF2-40B4-BE49-F238E27FC236}">
                <a16:creationId xmlns:a16="http://schemas.microsoft.com/office/drawing/2014/main" id="{A083AA9C-72FD-94F3-F6AA-504A13CC4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627" y="2092157"/>
            <a:ext cx="4323907" cy="3242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rrow Right 1 Icon | Flat Cute Arrows Iconpack | Custom Icon Design">
            <a:extLst>
              <a:ext uri="{FF2B5EF4-FFF2-40B4-BE49-F238E27FC236}">
                <a16:creationId xmlns:a16="http://schemas.microsoft.com/office/drawing/2014/main" id="{88D3A687-8F6D-F0B4-A7BA-E077F3553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71196">
            <a:off x="2593262" y="3114723"/>
            <a:ext cx="805933" cy="80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48CF4E-65A0-7947-25EE-FBCC972C5FCE}"/>
              </a:ext>
            </a:extLst>
          </p:cNvPr>
          <p:cNvSpPr txBox="1"/>
          <p:nvPr/>
        </p:nvSpPr>
        <p:spPr>
          <a:xfrm>
            <a:off x="7538485" y="3719335"/>
            <a:ext cx="2445488" cy="646331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err="1"/>
              <a:t>thung</a:t>
            </a:r>
            <a:r>
              <a:rPr lang="en-US" sz="3600" b="1" dirty="0"/>
              <a:t> </a:t>
            </a:r>
            <a:r>
              <a:rPr lang="en-US" sz="3600" b="1" dirty="0" err="1"/>
              <a:t>lũng</a:t>
            </a:r>
            <a:endParaRPr lang="en-VN" sz="36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844D73-046C-B80D-8B49-A7C5B2FA9ED6}"/>
              </a:ext>
            </a:extLst>
          </p:cNvPr>
          <p:cNvSpPr txBox="1"/>
          <p:nvPr/>
        </p:nvSpPr>
        <p:spPr>
          <a:xfrm>
            <a:off x="8016950" y="4889834"/>
            <a:ext cx="1594884" cy="646331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valley</a:t>
            </a:r>
            <a:endParaRPr lang="en-VN" sz="3600" b="1" dirty="0"/>
          </a:p>
        </p:txBody>
      </p:sp>
      <p:pic>
        <p:nvPicPr>
          <p:cNvPr id="11" name="Picture 4" descr="Arrow Right 1 Icon | Flat Cute Arrows Iconpack | Custom Icon Design">
            <a:extLst>
              <a:ext uri="{FF2B5EF4-FFF2-40B4-BE49-F238E27FC236}">
                <a16:creationId xmlns:a16="http://schemas.microsoft.com/office/drawing/2014/main" id="{BF63C604-7763-43DC-A26C-467202261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550040" y="3257769"/>
            <a:ext cx="424205" cy="424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Arrow Right 1 Icon | Flat Cute Arrows Iconpack | Custom Icon Design">
            <a:extLst>
              <a:ext uri="{FF2B5EF4-FFF2-40B4-BE49-F238E27FC236}">
                <a16:creationId xmlns:a16="http://schemas.microsoft.com/office/drawing/2014/main" id="{8B48AB80-4C99-2932-6522-58B6D5DF4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550039" y="4429325"/>
            <a:ext cx="424205" cy="424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281;p15">
            <a:extLst>
              <a:ext uri="{FF2B5EF4-FFF2-40B4-BE49-F238E27FC236}">
                <a16:creationId xmlns:a16="http://schemas.microsoft.com/office/drawing/2014/main" id="{838891EC-602D-6816-DF08-FB243DA3E327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Outdoor Places</a:t>
            </a:r>
          </a:p>
        </p:txBody>
      </p:sp>
    </p:spTree>
    <p:extLst>
      <p:ext uri="{BB962C8B-B14F-4D97-AF65-F5344CB8AC3E}">
        <p14:creationId xmlns:p14="http://schemas.microsoft.com/office/powerpoint/2010/main" val="1124964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/>
        </p:blipFill>
        <p:spPr>
          <a:xfrm>
            <a:off x="69026" y="2265527"/>
            <a:ext cx="1710897" cy="3337831"/>
          </a:xfrm>
          <a:prstGeom prst="rect">
            <a:avLst/>
          </a:prstGeom>
        </p:spPr>
      </p:pic>
      <p:sp>
        <p:nvSpPr>
          <p:cNvPr id="9" name="Speech Bubble: Rectangle with Corners Rounded 9">
            <a:extLst>
              <a:ext uri="{FF2B5EF4-FFF2-40B4-BE49-F238E27FC236}">
                <a16:creationId xmlns:a16="http://schemas.microsoft.com/office/drawing/2014/main" id="{C7931FDB-6E33-814C-91C0-6D910D947A6D}"/>
              </a:ext>
            </a:extLst>
          </p:cNvPr>
          <p:cNvSpPr/>
          <p:nvPr/>
        </p:nvSpPr>
        <p:spPr>
          <a:xfrm rot="438702">
            <a:off x="355148" y="1433899"/>
            <a:ext cx="2296190" cy="663881"/>
          </a:xfrm>
          <a:prstGeom prst="wedgeRoundRectCallout">
            <a:avLst>
              <a:gd name="adj1" fmla="val -21845"/>
              <a:gd name="adj2" fmla="val 7593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spell!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7265072" y="1251552"/>
            <a:ext cx="4377580" cy="398298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3317520" y="2715745"/>
            <a:ext cx="2409955" cy="10895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srgbClr val="4472C4"/>
                </a:solidFill>
                <a:latin typeface="Calibri" panose="020F0502020204030204"/>
              </a:rPr>
              <a:t>valley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2901851-A6BF-FC41-9ABB-F3607CCE41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9334" y="-32075"/>
            <a:ext cx="1744486" cy="1228470"/>
          </a:xfrm>
          <a:prstGeom prst="rect">
            <a:avLst/>
          </a:prstGeom>
        </p:spPr>
      </p:pic>
      <p:sp>
        <p:nvSpPr>
          <p:cNvPr id="37" name="Freeform 7">
            <a:extLst>
              <a:ext uri="{FF2B5EF4-FFF2-40B4-BE49-F238E27FC236}">
                <a16:creationId xmlns:a16="http://schemas.microsoft.com/office/drawing/2014/main" id="{6E132CB0-8FB9-89ED-4D16-66FC054EEE5E}"/>
              </a:ext>
            </a:extLst>
          </p:cNvPr>
          <p:cNvSpPr/>
          <p:nvPr/>
        </p:nvSpPr>
        <p:spPr>
          <a:xfrm>
            <a:off x="2606191" y="422679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v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 7">
            <a:extLst>
              <a:ext uri="{FF2B5EF4-FFF2-40B4-BE49-F238E27FC236}">
                <a16:creationId xmlns:a16="http://schemas.microsoft.com/office/drawing/2014/main" id="{9FFEB8F9-3AFC-4B10-63CD-75ACB35FB3CC}"/>
              </a:ext>
            </a:extLst>
          </p:cNvPr>
          <p:cNvSpPr/>
          <p:nvPr/>
        </p:nvSpPr>
        <p:spPr>
          <a:xfrm>
            <a:off x="3264252" y="422744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reeform 7">
            <a:extLst>
              <a:ext uri="{FF2B5EF4-FFF2-40B4-BE49-F238E27FC236}">
                <a16:creationId xmlns:a16="http://schemas.microsoft.com/office/drawing/2014/main" id="{33818D31-CD40-336B-43DE-DF0D09329D9F}"/>
              </a:ext>
            </a:extLst>
          </p:cNvPr>
          <p:cNvSpPr/>
          <p:nvPr/>
        </p:nvSpPr>
        <p:spPr>
          <a:xfrm>
            <a:off x="3924561" y="422890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l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Freeform 7">
            <a:extLst>
              <a:ext uri="{FF2B5EF4-FFF2-40B4-BE49-F238E27FC236}">
                <a16:creationId xmlns:a16="http://schemas.microsoft.com/office/drawing/2014/main" id="{74DC8BE3-6B44-6983-D2F7-8BCC8BCBB1C5}"/>
              </a:ext>
            </a:extLst>
          </p:cNvPr>
          <p:cNvSpPr/>
          <p:nvPr/>
        </p:nvSpPr>
        <p:spPr>
          <a:xfrm>
            <a:off x="4581426" y="423092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l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reeform 7">
            <a:extLst>
              <a:ext uri="{FF2B5EF4-FFF2-40B4-BE49-F238E27FC236}">
                <a16:creationId xmlns:a16="http://schemas.microsoft.com/office/drawing/2014/main" id="{7D19F328-D21B-80B3-5C0A-6E24A4E6C087}"/>
              </a:ext>
            </a:extLst>
          </p:cNvPr>
          <p:cNvSpPr/>
          <p:nvPr/>
        </p:nvSpPr>
        <p:spPr>
          <a:xfrm>
            <a:off x="5230066" y="4232380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reeform 7">
            <a:extLst>
              <a:ext uri="{FF2B5EF4-FFF2-40B4-BE49-F238E27FC236}">
                <a16:creationId xmlns:a16="http://schemas.microsoft.com/office/drawing/2014/main" id="{AA97EFE6-1EE3-3776-2BE5-A0A235740F70}"/>
              </a:ext>
            </a:extLst>
          </p:cNvPr>
          <p:cNvSpPr/>
          <p:nvPr/>
        </p:nvSpPr>
        <p:spPr>
          <a:xfrm>
            <a:off x="5879742" y="4232380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4.03">
            <a:hlinkClick r:id="" action="ppaction://media"/>
            <a:extLst>
              <a:ext uri="{FF2B5EF4-FFF2-40B4-BE49-F238E27FC236}">
                <a16:creationId xmlns:a16="http://schemas.microsoft.com/office/drawing/2014/main" id="{2682D562-2C39-0864-BC9D-9F9C4565338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725" end="6446.1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0875" y="1768076"/>
            <a:ext cx="782345" cy="782345"/>
          </a:xfrm>
          <a:prstGeom prst="rect">
            <a:avLst/>
          </a:prstGeom>
        </p:spPr>
      </p:pic>
      <p:pic>
        <p:nvPicPr>
          <p:cNvPr id="7" name="Picture 6" descr="A green rolling hills with trees and blue sky&#10;&#10;Description automatically generated">
            <a:extLst>
              <a:ext uri="{FF2B5EF4-FFF2-40B4-BE49-F238E27FC236}">
                <a16:creationId xmlns:a16="http://schemas.microsoft.com/office/drawing/2014/main" id="{137719B5-EE54-834E-5DCF-C56EEC251FD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870" t="6356" r="6694" b="13954"/>
          <a:stretch/>
        </p:blipFill>
        <p:spPr>
          <a:xfrm>
            <a:off x="8175199" y="1556799"/>
            <a:ext cx="2534136" cy="3382902"/>
          </a:xfrm>
          <a:prstGeom prst="rect">
            <a:avLst/>
          </a:prstGeom>
        </p:spPr>
      </p:pic>
      <p:sp>
        <p:nvSpPr>
          <p:cNvPr id="3" name="Google Shape;281;p15">
            <a:extLst>
              <a:ext uri="{FF2B5EF4-FFF2-40B4-BE49-F238E27FC236}">
                <a16:creationId xmlns:a16="http://schemas.microsoft.com/office/drawing/2014/main" id="{23FBD6AD-360F-DA5E-7DE4-7F66E4DE1D92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Outdoor Places</a:t>
            </a:r>
          </a:p>
        </p:txBody>
      </p:sp>
    </p:spTree>
    <p:extLst>
      <p:ext uri="{BB962C8B-B14F-4D97-AF65-F5344CB8AC3E}">
        <p14:creationId xmlns:p14="http://schemas.microsoft.com/office/powerpoint/2010/main" val="229127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animBg="1"/>
      <p:bldP spid="19" grpId="0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EACCD1A-C36D-6E4C-9172-49F2B1A11574}"/>
              </a:ext>
            </a:extLst>
          </p:cNvPr>
          <p:cNvSpPr/>
          <p:nvPr/>
        </p:nvSpPr>
        <p:spPr>
          <a:xfrm>
            <a:off x="11339593" y="1592753"/>
            <a:ext cx="852407" cy="368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77B624-C863-7940-A073-37331E3B015F}"/>
              </a:ext>
            </a:extLst>
          </p:cNvPr>
          <p:cNvSpPr txBox="1"/>
          <p:nvPr/>
        </p:nvSpPr>
        <p:spPr>
          <a:xfrm>
            <a:off x="4389090" y="6159963"/>
            <a:ext cx="34138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Look at the picture and the definition.</a:t>
            </a:r>
          </a:p>
          <a:p>
            <a:pPr algn="ctr"/>
            <a:r>
              <a:rPr lang="en-US" sz="1600" b="1" dirty="0"/>
              <a:t>Read together.</a:t>
            </a:r>
            <a:endParaRPr lang="en-VN" sz="1600" b="1" dirty="0"/>
          </a:p>
        </p:txBody>
      </p:sp>
      <p:pic>
        <p:nvPicPr>
          <p:cNvPr id="5" name="Picture 4" descr="A black and white image of a book and a magnifying glass&#10;&#10;Description automatically generated">
            <a:extLst>
              <a:ext uri="{FF2B5EF4-FFF2-40B4-BE49-F238E27FC236}">
                <a16:creationId xmlns:a16="http://schemas.microsoft.com/office/drawing/2014/main" id="{16E286AF-80ED-9453-EF02-C7E8E51594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693" t="20930" r="67684" b="42170"/>
          <a:stretch/>
        </p:blipFill>
        <p:spPr>
          <a:xfrm>
            <a:off x="2069257" y="882046"/>
            <a:ext cx="1116419" cy="1054396"/>
          </a:xfrm>
          <a:prstGeom prst="rect">
            <a:avLst/>
          </a:prstGeom>
        </p:spPr>
      </p:pic>
      <p:pic>
        <p:nvPicPr>
          <p:cNvPr id="7" name="Picture 6" descr="A black and white image of a book and a magnifying glass&#10;&#10;Description automatically generated">
            <a:extLst>
              <a:ext uri="{FF2B5EF4-FFF2-40B4-BE49-F238E27FC236}">
                <a16:creationId xmlns:a16="http://schemas.microsoft.com/office/drawing/2014/main" id="{3BAD1C54-EBEF-FA73-2C28-BC0EDD60F8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850" t="30375" r="7616" b="58609"/>
          <a:stretch/>
        </p:blipFill>
        <p:spPr>
          <a:xfrm>
            <a:off x="3185676" y="816527"/>
            <a:ext cx="7220055" cy="9606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40CFCA2-E9CF-5F26-A4D4-099F151740D9}"/>
              </a:ext>
            </a:extLst>
          </p:cNvPr>
          <p:cNvSpPr txBox="1"/>
          <p:nvPr/>
        </p:nvSpPr>
        <p:spPr>
          <a:xfrm>
            <a:off x="5564262" y="2042087"/>
            <a:ext cx="65124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This is a land not in towns or cities.</a:t>
            </a:r>
            <a:endParaRPr lang="en-VN" sz="3600" b="1" dirty="0"/>
          </a:p>
        </p:txBody>
      </p:sp>
      <p:pic>
        <p:nvPicPr>
          <p:cNvPr id="6146" name="Picture 2" descr="Vietnam Countryside: A guide for unforgettable experiences">
            <a:extLst>
              <a:ext uri="{FF2B5EF4-FFF2-40B4-BE49-F238E27FC236}">
                <a16:creationId xmlns:a16="http://schemas.microsoft.com/office/drawing/2014/main" id="{8DD0C030-E0BF-CEB3-FD36-F4EED239A4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1"/>
          <a:stretch/>
        </p:blipFill>
        <p:spPr bwMode="auto">
          <a:xfrm>
            <a:off x="903768" y="2033127"/>
            <a:ext cx="4660494" cy="342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rrow Right 1 Icon | Flat Cute Arrows Iconpack | Custom Icon Design">
            <a:extLst>
              <a:ext uri="{FF2B5EF4-FFF2-40B4-BE49-F238E27FC236}">
                <a16:creationId xmlns:a16="http://schemas.microsoft.com/office/drawing/2014/main" id="{E89DD631-1DC5-C8A7-DCED-96293CA69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16116">
            <a:off x="4421716" y="2484244"/>
            <a:ext cx="805933" cy="80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B55A8A-216C-1EFB-AAF2-B62E761B6E70}"/>
              </a:ext>
            </a:extLst>
          </p:cNvPr>
          <p:cNvSpPr txBox="1"/>
          <p:nvPr/>
        </p:nvSpPr>
        <p:spPr>
          <a:xfrm>
            <a:off x="7650765" y="3685078"/>
            <a:ext cx="2339418" cy="646331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err="1"/>
              <a:t>nông</a:t>
            </a:r>
            <a:r>
              <a:rPr lang="en-US" sz="3600" b="1" dirty="0"/>
              <a:t> </a:t>
            </a:r>
            <a:r>
              <a:rPr lang="en-US" sz="3600" b="1" dirty="0" err="1"/>
              <a:t>thôn</a:t>
            </a:r>
            <a:endParaRPr lang="en-VN" sz="36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E7D972-A3EE-6E40-912D-9197FA31E057}"/>
              </a:ext>
            </a:extLst>
          </p:cNvPr>
          <p:cNvSpPr txBox="1"/>
          <p:nvPr/>
        </p:nvSpPr>
        <p:spPr>
          <a:xfrm>
            <a:off x="7433721" y="4910872"/>
            <a:ext cx="2803986" cy="646331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countryside</a:t>
            </a:r>
            <a:endParaRPr lang="en-VN" sz="3600" b="1" dirty="0"/>
          </a:p>
        </p:txBody>
      </p:sp>
      <p:pic>
        <p:nvPicPr>
          <p:cNvPr id="11" name="Picture 4" descr="Arrow Right 1 Icon | Flat Cute Arrows Iconpack | Custom Icon Design">
            <a:extLst>
              <a:ext uri="{FF2B5EF4-FFF2-40B4-BE49-F238E27FC236}">
                <a16:creationId xmlns:a16="http://schemas.microsoft.com/office/drawing/2014/main" id="{84A355BC-F954-8F41-03D6-67490B605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23613" y="3237482"/>
            <a:ext cx="424205" cy="424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Arrow Right 1 Icon | Flat Cute Arrows Iconpack | Custom Icon Design">
            <a:extLst>
              <a:ext uri="{FF2B5EF4-FFF2-40B4-BE49-F238E27FC236}">
                <a16:creationId xmlns:a16="http://schemas.microsoft.com/office/drawing/2014/main" id="{2294C330-597A-E09F-78CA-E0E475542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23612" y="4409038"/>
            <a:ext cx="424205" cy="424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281;p15">
            <a:extLst>
              <a:ext uri="{FF2B5EF4-FFF2-40B4-BE49-F238E27FC236}">
                <a16:creationId xmlns:a16="http://schemas.microsoft.com/office/drawing/2014/main" id="{6F178309-9C21-1E63-EC5D-4CADBFAB5D74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Outdoor Places</a:t>
            </a:r>
          </a:p>
        </p:txBody>
      </p:sp>
    </p:spTree>
    <p:extLst>
      <p:ext uri="{BB962C8B-B14F-4D97-AF65-F5344CB8AC3E}">
        <p14:creationId xmlns:p14="http://schemas.microsoft.com/office/powerpoint/2010/main" val="361875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/>
        </p:blipFill>
        <p:spPr>
          <a:xfrm>
            <a:off x="69026" y="2265527"/>
            <a:ext cx="1894373" cy="3695778"/>
          </a:xfrm>
          <a:prstGeom prst="rect">
            <a:avLst/>
          </a:prstGeom>
        </p:spPr>
      </p:pic>
      <p:sp>
        <p:nvSpPr>
          <p:cNvPr id="9" name="Speech Bubble: Rectangle with Corners Rounded 9">
            <a:extLst>
              <a:ext uri="{FF2B5EF4-FFF2-40B4-BE49-F238E27FC236}">
                <a16:creationId xmlns:a16="http://schemas.microsoft.com/office/drawing/2014/main" id="{C7931FDB-6E33-814C-91C0-6D910D947A6D}"/>
              </a:ext>
            </a:extLst>
          </p:cNvPr>
          <p:cNvSpPr/>
          <p:nvPr/>
        </p:nvSpPr>
        <p:spPr>
          <a:xfrm rot="438702">
            <a:off x="502461" y="1473060"/>
            <a:ext cx="2296190" cy="682549"/>
          </a:xfrm>
          <a:prstGeom prst="wedgeRoundRectCallout">
            <a:avLst>
              <a:gd name="adj1" fmla="val -21845"/>
              <a:gd name="adj2" fmla="val 7593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spell!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8B5C551A-7046-6040-93BC-60C6FF3C865D}"/>
              </a:ext>
            </a:extLst>
          </p:cNvPr>
          <p:cNvSpPr/>
          <p:nvPr/>
        </p:nvSpPr>
        <p:spPr>
          <a:xfrm>
            <a:off x="1576817" y="504374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00EDCAD9-FB76-874A-A5F2-D86330196DF7}"/>
              </a:ext>
            </a:extLst>
          </p:cNvPr>
          <p:cNvSpPr/>
          <p:nvPr/>
        </p:nvSpPr>
        <p:spPr>
          <a:xfrm>
            <a:off x="2235766" y="504687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4DADDD60-7A6B-074E-8A14-68F8633DC5F6}"/>
              </a:ext>
            </a:extLst>
          </p:cNvPr>
          <p:cNvSpPr/>
          <p:nvPr/>
        </p:nvSpPr>
        <p:spPr>
          <a:xfrm>
            <a:off x="2909469" y="504687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8939B6DD-C9E7-2841-8545-22F94ECD3D09}"/>
              </a:ext>
            </a:extLst>
          </p:cNvPr>
          <p:cNvSpPr/>
          <p:nvPr/>
        </p:nvSpPr>
        <p:spPr>
          <a:xfrm>
            <a:off x="3569774" y="505278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5C99E65F-130E-904C-87D1-85B1364F21DB}"/>
              </a:ext>
            </a:extLst>
          </p:cNvPr>
          <p:cNvSpPr/>
          <p:nvPr/>
        </p:nvSpPr>
        <p:spPr>
          <a:xfrm>
            <a:off x="4227317" y="505343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7554155" y="1203200"/>
            <a:ext cx="4299483" cy="369577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1832653" y="3328920"/>
            <a:ext cx="5478617" cy="1000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srgbClr val="4472C4"/>
                </a:solidFill>
                <a:latin typeface="Calibri" panose="020F0502020204030204"/>
              </a:rPr>
              <a:t>countryside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2901851-A6BF-FC41-9ABB-F3607CCE41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88086" y="-32075"/>
            <a:ext cx="1565733" cy="1102592"/>
          </a:xfrm>
          <a:prstGeom prst="rect">
            <a:avLst/>
          </a:prstGeom>
        </p:spPr>
      </p:pic>
      <p:sp>
        <p:nvSpPr>
          <p:cNvPr id="17" name="Freeform 7">
            <a:extLst>
              <a:ext uri="{FF2B5EF4-FFF2-40B4-BE49-F238E27FC236}">
                <a16:creationId xmlns:a16="http://schemas.microsoft.com/office/drawing/2014/main" id="{AE8E4E19-AC4D-214E-B611-29334347146D}"/>
              </a:ext>
            </a:extLst>
          </p:cNvPr>
          <p:cNvSpPr/>
          <p:nvPr/>
        </p:nvSpPr>
        <p:spPr>
          <a:xfrm>
            <a:off x="4887626" y="505102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r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 7">
            <a:extLst>
              <a:ext uri="{FF2B5EF4-FFF2-40B4-BE49-F238E27FC236}">
                <a16:creationId xmlns:a16="http://schemas.microsoft.com/office/drawing/2014/main" id="{311F2F5F-B946-6245-BA53-FBBA8FE6A826}"/>
              </a:ext>
            </a:extLst>
          </p:cNvPr>
          <p:cNvSpPr/>
          <p:nvPr/>
        </p:nvSpPr>
        <p:spPr>
          <a:xfrm>
            <a:off x="5547935" y="505102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E5A6B3-EDE5-841C-C3A8-F8ABB4547540}"/>
              </a:ext>
            </a:extLst>
          </p:cNvPr>
          <p:cNvSpPr/>
          <p:nvPr/>
        </p:nvSpPr>
        <p:spPr>
          <a:xfrm>
            <a:off x="8973878" y="1499189"/>
            <a:ext cx="861237" cy="3493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4.03">
            <a:hlinkClick r:id="" action="ppaction://media"/>
            <a:extLst>
              <a:ext uri="{FF2B5EF4-FFF2-40B4-BE49-F238E27FC236}">
                <a16:creationId xmlns:a16="http://schemas.microsoft.com/office/drawing/2014/main" id="{7509D38B-CACE-E255-0F80-FE5A363C18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375" end="4395.1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10101" y="2278459"/>
            <a:ext cx="782345" cy="782345"/>
          </a:xfrm>
          <a:prstGeom prst="rect">
            <a:avLst/>
          </a:prstGeom>
        </p:spPr>
      </p:pic>
      <p:sp>
        <p:nvSpPr>
          <p:cNvPr id="10" name="Freeform 7">
            <a:extLst>
              <a:ext uri="{FF2B5EF4-FFF2-40B4-BE49-F238E27FC236}">
                <a16:creationId xmlns:a16="http://schemas.microsoft.com/office/drawing/2014/main" id="{B713AB67-DCB5-5D20-982A-2C56F71F9570}"/>
              </a:ext>
            </a:extLst>
          </p:cNvPr>
          <p:cNvSpPr/>
          <p:nvPr/>
        </p:nvSpPr>
        <p:spPr>
          <a:xfrm>
            <a:off x="6214001" y="505206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90DD3CE6-AAC1-89E6-994A-C385CB49740C}"/>
              </a:ext>
            </a:extLst>
          </p:cNvPr>
          <p:cNvSpPr/>
          <p:nvPr/>
        </p:nvSpPr>
        <p:spPr>
          <a:xfrm>
            <a:off x="6882695" y="505271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E3A74267-12F6-646D-14D7-03E7AED86DD9}"/>
              </a:ext>
            </a:extLst>
          </p:cNvPr>
          <p:cNvSpPr/>
          <p:nvPr/>
        </p:nvSpPr>
        <p:spPr>
          <a:xfrm>
            <a:off x="7543004" y="505030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d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CA6034F1-4204-186B-EA7B-5DE8CA0D0D74}"/>
              </a:ext>
            </a:extLst>
          </p:cNvPr>
          <p:cNvSpPr/>
          <p:nvPr/>
        </p:nvSpPr>
        <p:spPr>
          <a:xfrm>
            <a:off x="8203313" y="505030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 descr="A group of people working in a rice field&#10;&#10;Description automatically generated">
            <a:extLst>
              <a:ext uri="{FF2B5EF4-FFF2-40B4-BE49-F238E27FC236}">
                <a16:creationId xmlns:a16="http://schemas.microsoft.com/office/drawing/2014/main" id="{129AE8BB-F95A-4852-2F51-5E68018F716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042" t="8075" r="8991" b="15194"/>
          <a:stretch/>
        </p:blipFill>
        <p:spPr>
          <a:xfrm>
            <a:off x="8423505" y="1335577"/>
            <a:ext cx="2563005" cy="3393617"/>
          </a:xfrm>
          <a:prstGeom prst="rect">
            <a:avLst/>
          </a:prstGeom>
        </p:spPr>
      </p:pic>
      <p:sp>
        <p:nvSpPr>
          <p:cNvPr id="3" name="Google Shape;281;p15">
            <a:extLst>
              <a:ext uri="{FF2B5EF4-FFF2-40B4-BE49-F238E27FC236}">
                <a16:creationId xmlns:a16="http://schemas.microsoft.com/office/drawing/2014/main" id="{3132882C-CB91-7407-26B4-1D77170B1F7C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Outdoor Places</a:t>
            </a:r>
          </a:p>
        </p:txBody>
      </p:sp>
    </p:spTree>
    <p:extLst>
      <p:ext uri="{BB962C8B-B14F-4D97-AF65-F5344CB8AC3E}">
        <p14:creationId xmlns:p14="http://schemas.microsoft.com/office/powerpoint/2010/main" val="298829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/>
      <p:bldP spid="17" grpId="0" animBg="1"/>
      <p:bldP spid="29" grpId="0" animBg="1"/>
      <p:bldP spid="10" grpId="0" animBg="1"/>
      <p:bldP spid="20" grpId="0" animBg="1"/>
      <p:bldP spid="21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EACCD1A-C36D-6E4C-9172-49F2B1A11574}"/>
              </a:ext>
            </a:extLst>
          </p:cNvPr>
          <p:cNvSpPr/>
          <p:nvPr/>
        </p:nvSpPr>
        <p:spPr>
          <a:xfrm>
            <a:off x="11339593" y="1592753"/>
            <a:ext cx="852407" cy="368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77B624-C863-7940-A073-37331E3B015F}"/>
              </a:ext>
            </a:extLst>
          </p:cNvPr>
          <p:cNvSpPr txBox="1"/>
          <p:nvPr/>
        </p:nvSpPr>
        <p:spPr>
          <a:xfrm>
            <a:off x="4389090" y="6159963"/>
            <a:ext cx="34138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Look at the picture and the definition.</a:t>
            </a:r>
          </a:p>
          <a:p>
            <a:pPr algn="ctr"/>
            <a:r>
              <a:rPr lang="en-US" sz="1600" b="1" dirty="0"/>
              <a:t>Read together.</a:t>
            </a:r>
            <a:endParaRPr lang="en-VN" sz="1600" b="1" dirty="0"/>
          </a:p>
        </p:txBody>
      </p:sp>
      <p:pic>
        <p:nvPicPr>
          <p:cNvPr id="5" name="Picture 4" descr="A black and white image of a book and a magnifying glass&#10;&#10;Description automatically generated">
            <a:extLst>
              <a:ext uri="{FF2B5EF4-FFF2-40B4-BE49-F238E27FC236}">
                <a16:creationId xmlns:a16="http://schemas.microsoft.com/office/drawing/2014/main" id="{16E286AF-80ED-9453-EF02-C7E8E51594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693" t="20930" r="67684" b="42170"/>
          <a:stretch/>
        </p:blipFill>
        <p:spPr>
          <a:xfrm>
            <a:off x="2069257" y="722774"/>
            <a:ext cx="1116419" cy="1054396"/>
          </a:xfrm>
          <a:prstGeom prst="rect">
            <a:avLst/>
          </a:prstGeom>
        </p:spPr>
      </p:pic>
      <p:pic>
        <p:nvPicPr>
          <p:cNvPr id="7" name="Picture 6" descr="A black and white image of a book and a magnifying glass&#10;&#10;Description automatically generated">
            <a:extLst>
              <a:ext uri="{FF2B5EF4-FFF2-40B4-BE49-F238E27FC236}">
                <a16:creationId xmlns:a16="http://schemas.microsoft.com/office/drawing/2014/main" id="{3BAD1C54-EBEF-FA73-2C28-BC0EDD60F8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850" t="30375" r="7616" b="58609"/>
          <a:stretch/>
        </p:blipFill>
        <p:spPr>
          <a:xfrm>
            <a:off x="3185676" y="685153"/>
            <a:ext cx="7220055" cy="9606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40CFCA2-E9CF-5F26-A4D4-099F151740D9}"/>
              </a:ext>
            </a:extLst>
          </p:cNvPr>
          <p:cNvSpPr txBox="1"/>
          <p:nvPr/>
        </p:nvSpPr>
        <p:spPr>
          <a:xfrm>
            <a:off x="5253371" y="1930122"/>
            <a:ext cx="65124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This is </a:t>
            </a:r>
            <a:r>
              <a:rPr lang="en-US" sz="3600" b="1" i="0" dirty="0">
                <a:effectLst/>
              </a:rPr>
              <a:t>a </a:t>
            </a:r>
            <a:r>
              <a:rPr lang="en-US" sz="3600" b="1" dirty="0"/>
              <a:t>group</a:t>
            </a:r>
            <a:r>
              <a:rPr lang="en-US" sz="3600" b="1" i="0" dirty="0">
                <a:effectLst/>
              </a:rPr>
              <a:t> of </a:t>
            </a:r>
            <a:r>
              <a:rPr lang="en-US" sz="3600" b="1" dirty="0"/>
              <a:t>houses </a:t>
            </a:r>
            <a:r>
              <a:rPr lang="en-US" sz="3600" b="1" i="0" dirty="0">
                <a:effectLst/>
              </a:rPr>
              <a:t>in the </a:t>
            </a:r>
            <a:r>
              <a:rPr lang="en-US" sz="3600" b="1" dirty="0"/>
              <a:t>countryside.</a:t>
            </a:r>
            <a:endParaRPr lang="en-VN" sz="3600" b="1" dirty="0"/>
          </a:p>
        </p:txBody>
      </p:sp>
      <p:pic>
        <p:nvPicPr>
          <p:cNvPr id="7170" name="Picture 2" descr="Northern Vietnam Highlights 6 days 5 nights 2023">
            <a:extLst>
              <a:ext uri="{FF2B5EF4-FFF2-40B4-BE49-F238E27FC236}">
                <a16:creationId xmlns:a16="http://schemas.microsoft.com/office/drawing/2014/main" id="{F38BB31E-2103-C037-B0FB-D49A770E0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0"/>
          <a:stretch/>
        </p:blipFill>
        <p:spPr bwMode="auto">
          <a:xfrm>
            <a:off x="925034" y="1777170"/>
            <a:ext cx="4095693" cy="378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rrow Right 1 Icon | Flat Cute Arrows Iconpack | Custom Icon Design">
            <a:extLst>
              <a:ext uri="{FF2B5EF4-FFF2-40B4-BE49-F238E27FC236}">
                <a16:creationId xmlns:a16="http://schemas.microsoft.com/office/drawing/2014/main" id="{B00BB450-F787-6719-F106-7F399DA19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16116">
            <a:off x="3652662" y="3008010"/>
            <a:ext cx="805933" cy="80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8B126D-AA33-9F92-B976-4B84A8066AD7}"/>
              </a:ext>
            </a:extLst>
          </p:cNvPr>
          <p:cNvSpPr txBox="1"/>
          <p:nvPr/>
        </p:nvSpPr>
        <p:spPr>
          <a:xfrm>
            <a:off x="7389628" y="3675710"/>
            <a:ext cx="2073349" cy="646331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err="1"/>
              <a:t>làng</a:t>
            </a:r>
            <a:r>
              <a:rPr lang="en-US" sz="3600" b="1" dirty="0"/>
              <a:t> </a:t>
            </a:r>
            <a:r>
              <a:rPr lang="en-US" sz="3600" b="1" dirty="0" err="1"/>
              <a:t>bản</a:t>
            </a:r>
            <a:endParaRPr lang="en-VN" sz="36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05D52C-BFEC-749C-A434-3DCC58944CCE}"/>
              </a:ext>
            </a:extLst>
          </p:cNvPr>
          <p:cNvSpPr txBox="1"/>
          <p:nvPr/>
        </p:nvSpPr>
        <p:spPr>
          <a:xfrm>
            <a:off x="7608237" y="4836808"/>
            <a:ext cx="1636130" cy="646331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village</a:t>
            </a:r>
            <a:endParaRPr lang="en-VN" sz="3600" b="1" dirty="0"/>
          </a:p>
        </p:txBody>
      </p:sp>
      <p:pic>
        <p:nvPicPr>
          <p:cNvPr id="11" name="Picture 4" descr="Arrow Right 1 Icon | Flat Cute Arrows Iconpack | Custom Icon Design">
            <a:extLst>
              <a:ext uri="{FF2B5EF4-FFF2-40B4-BE49-F238E27FC236}">
                <a16:creationId xmlns:a16="http://schemas.microsoft.com/office/drawing/2014/main" id="{C79957C8-6A9C-A2A7-0B40-3B7DDE814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198801" y="3194110"/>
            <a:ext cx="424205" cy="424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Arrow Right 1 Icon | Flat Cute Arrows Iconpack | Custom Icon Design">
            <a:extLst>
              <a:ext uri="{FF2B5EF4-FFF2-40B4-BE49-F238E27FC236}">
                <a16:creationId xmlns:a16="http://schemas.microsoft.com/office/drawing/2014/main" id="{6AF4A08F-7FFF-0D36-4515-D5F09F2A0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198800" y="4386932"/>
            <a:ext cx="424205" cy="424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281;p15">
            <a:extLst>
              <a:ext uri="{FF2B5EF4-FFF2-40B4-BE49-F238E27FC236}">
                <a16:creationId xmlns:a16="http://schemas.microsoft.com/office/drawing/2014/main" id="{607E759C-015E-10EE-08D3-8F4E2B3FE8C8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Outdoor Places</a:t>
            </a:r>
          </a:p>
        </p:txBody>
      </p:sp>
    </p:spTree>
    <p:extLst>
      <p:ext uri="{BB962C8B-B14F-4D97-AF65-F5344CB8AC3E}">
        <p14:creationId xmlns:p14="http://schemas.microsoft.com/office/powerpoint/2010/main" val="308474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/>
        </p:blipFill>
        <p:spPr>
          <a:xfrm>
            <a:off x="416333" y="2366622"/>
            <a:ext cx="1716348" cy="3348464"/>
          </a:xfrm>
          <a:prstGeom prst="rect">
            <a:avLst/>
          </a:prstGeom>
        </p:spPr>
      </p:pic>
      <p:sp>
        <p:nvSpPr>
          <p:cNvPr id="9" name="Speech Bubble: Rectangle with Corners Rounded 9">
            <a:extLst>
              <a:ext uri="{FF2B5EF4-FFF2-40B4-BE49-F238E27FC236}">
                <a16:creationId xmlns:a16="http://schemas.microsoft.com/office/drawing/2014/main" id="{C7931FDB-6E33-814C-91C0-6D910D947A6D}"/>
              </a:ext>
            </a:extLst>
          </p:cNvPr>
          <p:cNvSpPr/>
          <p:nvPr/>
        </p:nvSpPr>
        <p:spPr>
          <a:xfrm rot="438702">
            <a:off x="475015" y="1496415"/>
            <a:ext cx="2296190" cy="727048"/>
          </a:xfrm>
          <a:prstGeom prst="wedgeRoundRectCallout">
            <a:avLst>
              <a:gd name="adj1" fmla="val -21845"/>
              <a:gd name="adj2" fmla="val 7593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spell!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8B5C551A-7046-6040-93BC-60C6FF3C865D}"/>
              </a:ext>
            </a:extLst>
          </p:cNvPr>
          <p:cNvSpPr/>
          <p:nvPr/>
        </p:nvSpPr>
        <p:spPr>
          <a:xfrm>
            <a:off x="2170802" y="449137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v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00EDCAD9-FB76-874A-A5F2-D86330196DF7}"/>
              </a:ext>
            </a:extLst>
          </p:cNvPr>
          <p:cNvSpPr/>
          <p:nvPr/>
        </p:nvSpPr>
        <p:spPr>
          <a:xfrm>
            <a:off x="2829751" y="449451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4DADDD60-7A6B-074E-8A14-68F8633DC5F6}"/>
              </a:ext>
            </a:extLst>
          </p:cNvPr>
          <p:cNvSpPr/>
          <p:nvPr/>
        </p:nvSpPr>
        <p:spPr>
          <a:xfrm>
            <a:off x="3503454" y="449451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l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8939B6DD-C9E7-2841-8545-22F94ECD3D09}"/>
              </a:ext>
            </a:extLst>
          </p:cNvPr>
          <p:cNvSpPr/>
          <p:nvPr/>
        </p:nvSpPr>
        <p:spPr>
          <a:xfrm>
            <a:off x="4163763" y="450041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l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5C99E65F-130E-904C-87D1-85B1364F21DB}"/>
              </a:ext>
            </a:extLst>
          </p:cNvPr>
          <p:cNvSpPr/>
          <p:nvPr/>
        </p:nvSpPr>
        <p:spPr>
          <a:xfrm>
            <a:off x="4832457" y="450107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7030881" y="1241643"/>
            <a:ext cx="4825712" cy="398298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3037679" y="2571419"/>
            <a:ext cx="29227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rgbClr val="4472C4"/>
                </a:solidFill>
                <a:latin typeface="Calibri" panose="020F0502020204030204"/>
              </a:rPr>
              <a:t>village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2901851-A6BF-FC41-9ABB-F3607CCE41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9334" y="-32075"/>
            <a:ext cx="1744486" cy="1228470"/>
          </a:xfrm>
          <a:prstGeom prst="rect">
            <a:avLst/>
          </a:prstGeom>
        </p:spPr>
      </p:pic>
      <p:sp>
        <p:nvSpPr>
          <p:cNvPr id="20" name="Freeform 7">
            <a:extLst>
              <a:ext uri="{FF2B5EF4-FFF2-40B4-BE49-F238E27FC236}">
                <a16:creationId xmlns:a16="http://schemas.microsoft.com/office/drawing/2014/main" id="{BFF498D6-E10A-C44F-BAAA-0C9731AD81B4}"/>
              </a:ext>
            </a:extLst>
          </p:cNvPr>
          <p:cNvSpPr/>
          <p:nvPr/>
        </p:nvSpPr>
        <p:spPr>
          <a:xfrm>
            <a:off x="5492035" y="4502530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4.03">
            <a:hlinkClick r:id="" action="ppaction://media"/>
            <a:extLst>
              <a:ext uri="{FF2B5EF4-FFF2-40B4-BE49-F238E27FC236}">
                <a16:creationId xmlns:a16="http://schemas.microsoft.com/office/drawing/2014/main" id="{DCF9E24B-8958-F13F-4A46-532B2A4BCF5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393" end="2705.1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07901" y="1868411"/>
            <a:ext cx="782345" cy="782345"/>
          </a:xfrm>
          <a:prstGeom prst="rect">
            <a:avLst/>
          </a:prstGeom>
        </p:spPr>
      </p:pic>
      <p:sp>
        <p:nvSpPr>
          <p:cNvPr id="23" name="Freeform 7">
            <a:extLst>
              <a:ext uri="{FF2B5EF4-FFF2-40B4-BE49-F238E27FC236}">
                <a16:creationId xmlns:a16="http://schemas.microsoft.com/office/drawing/2014/main" id="{425B8C02-C09F-A3DF-8FA4-D824B8D9DA2C}"/>
              </a:ext>
            </a:extLst>
          </p:cNvPr>
          <p:cNvSpPr/>
          <p:nvPr/>
        </p:nvSpPr>
        <p:spPr>
          <a:xfrm>
            <a:off x="6155178" y="450566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 descr="Women carrying a baby and a person carrying a baby&#10;&#10;Description automatically generated">
            <a:extLst>
              <a:ext uri="{FF2B5EF4-FFF2-40B4-BE49-F238E27FC236}">
                <a16:creationId xmlns:a16="http://schemas.microsoft.com/office/drawing/2014/main" id="{B7C30A71-BE54-045C-1F4F-368658CBE6F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996" t="12713" r="10248" b="11473"/>
          <a:stretch/>
        </p:blipFill>
        <p:spPr>
          <a:xfrm>
            <a:off x="8138541" y="1495609"/>
            <a:ext cx="2608232" cy="3463407"/>
          </a:xfrm>
          <a:prstGeom prst="rect">
            <a:avLst/>
          </a:prstGeom>
        </p:spPr>
      </p:pic>
      <p:sp>
        <p:nvSpPr>
          <p:cNvPr id="3" name="Google Shape;281;p15">
            <a:extLst>
              <a:ext uri="{FF2B5EF4-FFF2-40B4-BE49-F238E27FC236}">
                <a16:creationId xmlns:a16="http://schemas.microsoft.com/office/drawing/2014/main" id="{57DDAC8C-FEA3-4024-B053-7D46132FF94C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Outdoor Places</a:t>
            </a:r>
          </a:p>
        </p:txBody>
      </p:sp>
    </p:spTree>
    <p:extLst>
      <p:ext uri="{BB962C8B-B14F-4D97-AF65-F5344CB8AC3E}">
        <p14:creationId xmlns:p14="http://schemas.microsoft.com/office/powerpoint/2010/main" val="93989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3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/>
      <p:bldP spid="20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Outdoor Places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ACCD1A-C36D-6E4C-9172-49F2B1A11574}"/>
              </a:ext>
            </a:extLst>
          </p:cNvPr>
          <p:cNvSpPr/>
          <p:nvPr/>
        </p:nvSpPr>
        <p:spPr>
          <a:xfrm>
            <a:off x="11339593" y="1592753"/>
            <a:ext cx="852407" cy="368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4AC745D1-9B46-D05C-97C9-1959223B051D}"/>
              </a:ext>
            </a:extLst>
          </p:cNvPr>
          <p:cNvSpPr txBox="1">
            <a:spLocks/>
          </p:cNvSpPr>
          <p:nvPr/>
        </p:nvSpPr>
        <p:spPr>
          <a:xfrm>
            <a:off x="10507307" y="108745"/>
            <a:ext cx="1664571" cy="5212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REVIEW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7B0CD4-900F-09B5-C384-86631DCE45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559"/>
          <a:stretch/>
        </p:blipFill>
        <p:spPr>
          <a:xfrm>
            <a:off x="3232723" y="755025"/>
            <a:ext cx="5628026" cy="2413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8CF49D-BBDF-1461-C083-6FD4D918A5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r="-441"/>
          <a:stretch/>
        </p:blipFill>
        <p:spPr>
          <a:xfrm>
            <a:off x="3323106" y="3168149"/>
            <a:ext cx="5628026" cy="24131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E08EAF-96EB-D58C-A4B5-243BD1AA4BCD}"/>
              </a:ext>
            </a:extLst>
          </p:cNvPr>
          <p:cNvSpPr txBox="1"/>
          <p:nvPr/>
        </p:nvSpPr>
        <p:spPr>
          <a:xfrm>
            <a:off x="3323106" y="6021740"/>
            <a:ext cx="54472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Invite a student to the slide and point to the random pictures.</a:t>
            </a:r>
          </a:p>
          <a:p>
            <a:pPr algn="ctr"/>
            <a:r>
              <a:rPr lang="en-US" sz="1600" b="1" dirty="0"/>
              <a:t>The class say the word.</a:t>
            </a:r>
          </a:p>
          <a:p>
            <a:pPr algn="ctr"/>
            <a:r>
              <a:rPr lang="en-US" sz="1600" b="1" dirty="0"/>
              <a:t>Note: The students can point to 2-3 pictures simultaneously.</a:t>
            </a:r>
            <a:endParaRPr lang="en-VN" sz="1600" b="1" dirty="0"/>
          </a:p>
        </p:txBody>
      </p:sp>
    </p:spTree>
    <p:extLst>
      <p:ext uri="{BB962C8B-B14F-4D97-AF65-F5344CB8AC3E}">
        <p14:creationId xmlns:p14="http://schemas.microsoft.com/office/powerpoint/2010/main" val="853318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PRACTICE</a:t>
            </a:r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5E8BF774-7843-EB46-A719-E7F11D9A26C8}"/>
              </a:ext>
            </a:extLst>
          </p:cNvPr>
          <p:cNvSpPr/>
          <p:nvPr/>
        </p:nvSpPr>
        <p:spPr>
          <a:xfrm>
            <a:off x="2052945" y="2046787"/>
            <a:ext cx="8372618" cy="308873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E1C4F1-A326-1149-A030-AC4DA7460876}"/>
              </a:ext>
            </a:extLst>
          </p:cNvPr>
          <p:cNvSpPr txBox="1"/>
          <p:nvPr/>
        </p:nvSpPr>
        <p:spPr>
          <a:xfrm>
            <a:off x="2186179" y="2279761"/>
            <a:ext cx="810614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D</a:t>
            </a:r>
            <a:r>
              <a:rPr lang="en-VN" sz="2400" dirty="0"/>
              <a:t>ivide the class i</a:t>
            </a:r>
            <a:r>
              <a:rPr lang="en-US" sz="2400" dirty="0" err="1"/>
              <a:t>nto</a:t>
            </a:r>
            <a:r>
              <a:rPr lang="en-US" sz="2400" dirty="0"/>
              <a:t> two teams. </a:t>
            </a:r>
            <a:endParaRPr lang="en-VN" sz="2400" dirty="0"/>
          </a:p>
          <a:p>
            <a:pPr marL="342900" indent="-342900">
              <a:buFontTx/>
              <a:buChar char="-"/>
            </a:pPr>
            <a:r>
              <a:rPr lang="en-US" sz="2400" dirty="0"/>
              <a:t>The teacher chooses a random student from two teams to come to the front of the class.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Show a picture and students have to sketch it.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Draw a word without using letters or sounds in the 30s.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The team that has the first correct answer can get 2 points.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Move to the next turn.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6C0C7A-A6EF-6042-868C-AF713D156E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71" r="12396"/>
          <a:stretch/>
        </p:blipFill>
        <p:spPr>
          <a:xfrm>
            <a:off x="9876187" y="4500940"/>
            <a:ext cx="979233" cy="9129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07BD63-9D96-41C8-E70B-D86EECA2BC72}"/>
              </a:ext>
            </a:extLst>
          </p:cNvPr>
          <p:cNvSpPr txBox="1"/>
          <p:nvPr/>
        </p:nvSpPr>
        <p:spPr>
          <a:xfrm>
            <a:off x="2890821" y="1064884"/>
            <a:ext cx="66968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2"/>
                </a:solidFill>
                <a:ea typeface="Carter One" panose="03080802040405060005" pitchFamily="66" charset="77"/>
              </a:rPr>
              <a:t>Activity: Pictionary.</a:t>
            </a:r>
            <a:endParaRPr lang="en-VN" sz="4400" dirty="0">
              <a:solidFill>
                <a:schemeClr val="accent2"/>
              </a:solidFill>
              <a:ea typeface="Carter One" panose="030808020404050600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800241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PRACTICE</a:t>
            </a:r>
          </a:p>
        </p:txBody>
      </p:sp>
      <p:pic>
        <p:nvPicPr>
          <p:cNvPr id="1028" name="Picture 4" descr="Cartoon Whiteboard Images - Free Download on Freepik">
            <a:extLst>
              <a:ext uri="{FF2B5EF4-FFF2-40B4-BE49-F238E27FC236}">
                <a16:creationId xmlns:a16="http://schemas.microsoft.com/office/drawing/2014/main" id="{A576E416-6F53-9C7F-E569-F551E206C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936" y="704519"/>
            <a:ext cx="5200127" cy="402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couple of girls holding books and standing&#10;&#10;Description automatically generated">
            <a:extLst>
              <a:ext uri="{FF2B5EF4-FFF2-40B4-BE49-F238E27FC236}">
                <a16:creationId xmlns:a16="http://schemas.microsoft.com/office/drawing/2014/main" id="{46A61528-631C-8C87-3B23-EF96923E97F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736" t="6202" r="62093" b="12403"/>
          <a:stretch/>
        </p:blipFill>
        <p:spPr>
          <a:xfrm>
            <a:off x="2664199" y="1479441"/>
            <a:ext cx="1552353" cy="3171150"/>
          </a:xfrm>
          <a:prstGeom prst="rect">
            <a:avLst/>
          </a:prstGeom>
        </p:spPr>
      </p:pic>
      <p:pic>
        <p:nvPicPr>
          <p:cNvPr id="9" name="Picture 8" descr="A couple of girls holding books and standing&#10;&#10;Description automatically generated">
            <a:extLst>
              <a:ext uri="{FF2B5EF4-FFF2-40B4-BE49-F238E27FC236}">
                <a16:creationId xmlns:a16="http://schemas.microsoft.com/office/drawing/2014/main" id="{84F06BB2-9D08-8347-F485-28BF060113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656" t="8076" r="20173" b="10529"/>
          <a:stretch/>
        </p:blipFill>
        <p:spPr>
          <a:xfrm>
            <a:off x="8043947" y="1702152"/>
            <a:ext cx="1483853" cy="3031219"/>
          </a:xfrm>
          <a:prstGeom prst="rect">
            <a:avLst/>
          </a:prstGeom>
        </p:spPr>
      </p:pic>
      <p:pic>
        <p:nvPicPr>
          <p:cNvPr id="11" name="Picture 10" descr="A red and black person icons&#10;&#10;Description automatically generated">
            <a:extLst>
              <a:ext uri="{FF2B5EF4-FFF2-40B4-BE49-F238E27FC236}">
                <a16:creationId xmlns:a16="http://schemas.microsoft.com/office/drawing/2014/main" id="{692981DA-4931-3718-B29D-C95EC4433B4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695" t="13489" r="57052" b="34108"/>
          <a:stretch/>
        </p:blipFill>
        <p:spPr>
          <a:xfrm>
            <a:off x="2170528" y="5236012"/>
            <a:ext cx="987342" cy="1209136"/>
          </a:xfrm>
          <a:prstGeom prst="rect">
            <a:avLst/>
          </a:prstGeom>
        </p:spPr>
      </p:pic>
      <p:pic>
        <p:nvPicPr>
          <p:cNvPr id="12" name="Picture 11" descr="A red and black person icons&#10;&#10;Description automatically generated">
            <a:extLst>
              <a:ext uri="{FF2B5EF4-FFF2-40B4-BE49-F238E27FC236}">
                <a16:creationId xmlns:a16="http://schemas.microsoft.com/office/drawing/2014/main" id="{8277FAA8-BCC0-083C-6508-2EE0721240F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695" t="13489" r="57052" b="34108"/>
          <a:stretch/>
        </p:blipFill>
        <p:spPr>
          <a:xfrm>
            <a:off x="3169988" y="5236012"/>
            <a:ext cx="987342" cy="1209136"/>
          </a:xfrm>
          <a:prstGeom prst="rect">
            <a:avLst/>
          </a:prstGeom>
        </p:spPr>
      </p:pic>
      <p:pic>
        <p:nvPicPr>
          <p:cNvPr id="13" name="Picture 12" descr="A red and black person icons&#10;&#10;Description automatically generated">
            <a:extLst>
              <a:ext uri="{FF2B5EF4-FFF2-40B4-BE49-F238E27FC236}">
                <a16:creationId xmlns:a16="http://schemas.microsoft.com/office/drawing/2014/main" id="{50622252-66CB-E4ED-9EF8-6DE09B6ACA1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695" t="13489" r="57052" b="34108"/>
          <a:stretch/>
        </p:blipFill>
        <p:spPr>
          <a:xfrm>
            <a:off x="4216552" y="5236012"/>
            <a:ext cx="987342" cy="1209136"/>
          </a:xfrm>
          <a:prstGeom prst="rect">
            <a:avLst/>
          </a:prstGeom>
        </p:spPr>
      </p:pic>
      <p:pic>
        <p:nvPicPr>
          <p:cNvPr id="14" name="Picture 13" descr="A red and black person icons&#10;&#10;Description automatically generated">
            <a:extLst>
              <a:ext uri="{FF2B5EF4-FFF2-40B4-BE49-F238E27FC236}">
                <a16:creationId xmlns:a16="http://schemas.microsoft.com/office/drawing/2014/main" id="{3DEF0EEA-DE5D-DAED-C41E-B7D0AC007B5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374" t="17897" r="14373" b="29700"/>
          <a:stretch/>
        </p:blipFill>
        <p:spPr>
          <a:xfrm>
            <a:off x="7462818" y="5236012"/>
            <a:ext cx="987342" cy="1209136"/>
          </a:xfrm>
          <a:prstGeom prst="rect">
            <a:avLst/>
          </a:prstGeom>
        </p:spPr>
      </p:pic>
      <p:pic>
        <p:nvPicPr>
          <p:cNvPr id="15" name="Picture 14" descr="A red and black person icons&#10;&#10;Description automatically generated">
            <a:extLst>
              <a:ext uri="{FF2B5EF4-FFF2-40B4-BE49-F238E27FC236}">
                <a16:creationId xmlns:a16="http://schemas.microsoft.com/office/drawing/2014/main" id="{363D6617-11E4-8760-389C-49F4827D6C3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374" t="17897" r="14373" b="29700"/>
          <a:stretch/>
        </p:blipFill>
        <p:spPr>
          <a:xfrm>
            <a:off x="8450160" y="5236012"/>
            <a:ext cx="987342" cy="1209136"/>
          </a:xfrm>
          <a:prstGeom prst="rect">
            <a:avLst/>
          </a:prstGeom>
        </p:spPr>
      </p:pic>
      <p:pic>
        <p:nvPicPr>
          <p:cNvPr id="16" name="Picture 15" descr="A red and black person icons&#10;&#10;Description automatically generated">
            <a:extLst>
              <a:ext uri="{FF2B5EF4-FFF2-40B4-BE49-F238E27FC236}">
                <a16:creationId xmlns:a16="http://schemas.microsoft.com/office/drawing/2014/main" id="{05DBC6C4-B74A-0787-7249-729F7569B9C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374" t="17897" r="14373" b="29700"/>
          <a:stretch/>
        </p:blipFill>
        <p:spPr>
          <a:xfrm>
            <a:off x="9384337" y="5236012"/>
            <a:ext cx="987342" cy="1209136"/>
          </a:xfrm>
          <a:prstGeom prst="rect">
            <a:avLst/>
          </a:prstGeom>
        </p:spPr>
      </p:pic>
      <p:pic>
        <p:nvPicPr>
          <p:cNvPr id="1030" name="Picture 6" descr="Cartoon Forest Coloring Page | Easy Drawing Guides">
            <a:extLst>
              <a:ext uri="{FF2B5EF4-FFF2-40B4-BE49-F238E27FC236}">
                <a16:creationId xmlns:a16="http://schemas.microsoft.com/office/drawing/2014/main" id="{651C346E-D811-7290-8A26-16DF7C343D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4" r="12461" b="7936"/>
          <a:stretch/>
        </p:blipFill>
        <p:spPr bwMode="auto">
          <a:xfrm>
            <a:off x="4246276" y="1396661"/>
            <a:ext cx="1383665" cy="1724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in by Nguyen Xuan Quynh on Tissue cartoon | Tree coloring page, Tree  drawing, Tree drawing simple">
            <a:extLst>
              <a:ext uri="{FF2B5EF4-FFF2-40B4-BE49-F238E27FC236}">
                <a16:creationId xmlns:a16="http://schemas.microsoft.com/office/drawing/2014/main" id="{C30CA6FF-8348-563E-3F30-67912D39A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951" y="1479441"/>
            <a:ext cx="1848635" cy="163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encils | Pencil clipart, Free clip art, Pencil png">
            <a:extLst>
              <a:ext uri="{FF2B5EF4-FFF2-40B4-BE49-F238E27FC236}">
                <a16:creationId xmlns:a16="http://schemas.microsoft.com/office/drawing/2014/main" id="{ECA8FB09-6D77-3936-1B85-54D82A1E3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88" b="91797" l="6222" r="90000">
                        <a14:foregroundMark x1="79111" y1="8398" x2="79111" y2="8398"/>
                        <a14:foregroundMark x1="10889" y1="88086" x2="10889" y2="88086"/>
                        <a14:foregroundMark x1="6444" y1="91797" x2="6444" y2="91797"/>
                        <a14:foregroundMark x1="73556" y1="4688" x2="73556" y2="4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094" y="2094390"/>
            <a:ext cx="356890" cy="40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Pencils | Pencil clipart, Free clip art, Pencil png">
            <a:extLst>
              <a:ext uri="{FF2B5EF4-FFF2-40B4-BE49-F238E27FC236}">
                <a16:creationId xmlns:a16="http://schemas.microsoft.com/office/drawing/2014/main" id="{10C8FB86-CC4C-9D62-9C4B-CE72C426D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88" b="91797" l="6222" r="90000">
                        <a14:foregroundMark x1="79111" y1="8398" x2="79111" y2="8398"/>
                        <a14:foregroundMark x1="10889" y1="88086" x2="10889" y2="88086"/>
                        <a14:foregroundMark x1="6444" y1="91797" x2="6444" y2="91797"/>
                        <a14:foregroundMark x1="73556" y1="4688" x2="73556" y2="4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4067">
            <a:off x="3491364" y="2591587"/>
            <a:ext cx="356890" cy="40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0516ED10-585C-33B9-3620-24EA59305A40}"/>
              </a:ext>
            </a:extLst>
          </p:cNvPr>
          <p:cNvSpPr/>
          <p:nvPr/>
        </p:nvSpPr>
        <p:spPr>
          <a:xfrm>
            <a:off x="3032834" y="4529469"/>
            <a:ext cx="2117895" cy="725689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forest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41F742-27C7-0F63-AE2E-823F99AE9E69}"/>
              </a:ext>
            </a:extLst>
          </p:cNvPr>
          <p:cNvSpPr txBox="1"/>
          <p:nvPr/>
        </p:nvSpPr>
        <p:spPr>
          <a:xfrm>
            <a:off x="5116563" y="6503778"/>
            <a:ext cx="19588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Look at the example.</a:t>
            </a:r>
            <a:endParaRPr lang="en-VN" sz="1600" b="1" dirty="0"/>
          </a:p>
        </p:txBody>
      </p:sp>
    </p:spTree>
    <p:extLst>
      <p:ext uri="{BB962C8B-B14F-4D97-AF65-F5344CB8AC3E}">
        <p14:creationId xmlns:p14="http://schemas.microsoft.com/office/powerpoint/2010/main" val="112483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8;p3">
            <a:extLst>
              <a:ext uri="{FF2B5EF4-FFF2-40B4-BE49-F238E27FC236}">
                <a16:creationId xmlns:a16="http://schemas.microsoft.com/office/drawing/2014/main" id="{7CAC707C-89E7-FD40-9558-6F4C1F4111BE}"/>
              </a:ext>
            </a:extLst>
          </p:cNvPr>
          <p:cNvSpPr/>
          <p:nvPr/>
        </p:nvSpPr>
        <p:spPr>
          <a:xfrm>
            <a:off x="7975857" y="1561998"/>
            <a:ext cx="3778026" cy="3660926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01;p3">
            <a:extLst>
              <a:ext uri="{FF2B5EF4-FFF2-40B4-BE49-F238E27FC236}">
                <a16:creationId xmlns:a16="http://schemas.microsoft.com/office/drawing/2014/main" id="{622B3DB9-F532-364E-B146-F0B51B39A5D1}"/>
              </a:ext>
            </a:extLst>
          </p:cNvPr>
          <p:cNvSpPr txBox="1"/>
          <p:nvPr/>
        </p:nvSpPr>
        <p:spPr>
          <a:xfrm>
            <a:off x="8269303" y="2894298"/>
            <a:ext cx="3210336" cy="4616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Outdoor P</a:t>
            </a:r>
            <a:r>
              <a:rPr lang="en-US" sz="2400" kern="0" noProof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laces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0BDAFE-0972-C44C-A427-7B498FFD3E82}"/>
              </a:ext>
            </a:extLst>
          </p:cNvPr>
          <p:cNvSpPr txBox="1"/>
          <p:nvPr/>
        </p:nvSpPr>
        <p:spPr>
          <a:xfrm>
            <a:off x="8269303" y="3618163"/>
            <a:ext cx="3210337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PB p</a:t>
            </a: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.47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4D132A-EA03-B948-A9C1-5660C6F573DC}"/>
              </a:ext>
            </a:extLst>
          </p:cNvPr>
          <p:cNvSpPr txBox="1"/>
          <p:nvPr/>
        </p:nvSpPr>
        <p:spPr>
          <a:xfrm>
            <a:off x="8269302" y="4342069"/>
            <a:ext cx="3210337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AB p.38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Google Shape;99;p3">
            <a:extLst>
              <a:ext uri="{FF2B5EF4-FFF2-40B4-BE49-F238E27FC236}">
                <a16:creationId xmlns:a16="http://schemas.microsoft.com/office/drawing/2014/main" id="{7943169A-672D-6C47-A6D9-D49F9BF62E69}"/>
              </a:ext>
            </a:extLst>
          </p:cNvPr>
          <p:cNvSpPr txBox="1"/>
          <p:nvPr/>
        </p:nvSpPr>
        <p:spPr>
          <a:xfrm>
            <a:off x="8097439" y="1816409"/>
            <a:ext cx="33822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UNIT 4</a:t>
            </a:r>
            <a:r>
              <a:rPr lang="en-US" sz="28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– Lesson 3A</a:t>
            </a:r>
            <a:endParaRPr lang="en-US" sz="2800" b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100;p3">
            <a:extLst>
              <a:ext uri="{FF2B5EF4-FFF2-40B4-BE49-F238E27FC236}">
                <a16:creationId xmlns:a16="http://schemas.microsoft.com/office/drawing/2014/main" id="{BED4F29A-2206-1C4F-812F-789F9B12E7CA}"/>
              </a:ext>
            </a:extLst>
          </p:cNvPr>
          <p:cNvSpPr txBox="1"/>
          <p:nvPr/>
        </p:nvSpPr>
        <p:spPr>
          <a:xfrm>
            <a:off x="8799633" y="2324872"/>
            <a:ext cx="2765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We’re learning…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959867-A651-9535-1B06-A06AC9E36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078" y="650270"/>
            <a:ext cx="3692974" cy="520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48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PRACTICE</a:t>
            </a:r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5E8BF774-7843-EB46-A719-E7F11D9A26C8}"/>
              </a:ext>
            </a:extLst>
          </p:cNvPr>
          <p:cNvSpPr/>
          <p:nvPr/>
        </p:nvSpPr>
        <p:spPr>
          <a:xfrm>
            <a:off x="2052945" y="2046787"/>
            <a:ext cx="8372618" cy="275912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E1C4F1-A326-1149-A030-AC4DA7460876}"/>
              </a:ext>
            </a:extLst>
          </p:cNvPr>
          <p:cNvSpPr txBox="1"/>
          <p:nvPr/>
        </p:nvSpPr>
        <p:spPr>
          <a:xfrm>
            <a:off x="2186179" y="2279761"/>
            <a:ext cx="81061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D</a:t>
            </a:r>
            <a:r>
              <a:rPr lang="en-VN" sz="2400" dirty="0"/>
              <a:t>ivide the class i</a:t>
            </a:r>
            <a:r>
              <a:rPr lang="en-US" sz="2400" dirty="0" err="1"/>
              <a:t>nto</a:t>
            </a:r>
            <a:r>
              <a:rPr lang="en-US" sz="2400" dirty="0"/>
              <a:t> groups of 4. </a:t>
            </a:r>
            <a:endParaRPr lang="en-VN" sz="2400" dirty="0"/>
          </a:p>
          <a:p>
            <a:pPr marL="342900" indent="-342900">
              <a:buFontTx/>
              <a:buChar char="-"/>
            </a:pPr>
            <a:r>
              <a:rPr lang="en-US" sz="2400" dirty="0"/>
              <a:t>Each team prepares a pencil case and puts it in the middle.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Read the definition and raise the pencil case to answer after 10 seconds.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The team that has the first correct answer can get 2 points.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The team with the highest points will win the game.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6C0C7A-A6EF-6042-868C-AF713D156E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71" r="12396"/>
          <a:stretch/>
        </p:blipFill>
        <p:spPr>
          <a:xfrm>
            <a:off x="9876187" y="4500940"/>
            <a:ext cx="979233" cy="9129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07BD63-9D96-41C8-E70B-D86EECA2BC72}"/>
              </a:ext>
            </a:extLst>
          </p:cNvPr>
          <p:cNvSpPr txBox="1"/>
          <p:nvPr/>
        </p:nvSpPr>
        <p:spPr>
          <a:xfrm>
            <a:off x="2747568" y="1059515"/>
            <a:ext cx="66968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2"/>
                </a:solidFill>
                <a:ea typeface="Carter One" panose="03080802040405060005" pitchFamily="66" charset="77"/>
              </a:rPr>
              <a:t>Activity: Finding Nemo</a:t>
            </a:r>
            <a:endParaRPr lang="en-VN" sz="4400" dirty="0">
              <a:solidFill>
                <a:schemeClr val="accent2"/>
              </a:solidFill>
              <a:ea typeface="Carter One" panose="030808020404050600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304705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275" y="4127428"/>
            <a:ext cx="2854325" cy="1024009"/>
          </a:xfrm>
          <a:prstGeom prst="rect">
            <a:avLst/>
          </a:prstGeom>
        </p:spPr>
      </p:pic>
      <p:pic>
        <p:nvPicPr>
          <p:cNvPr id="6" name="Crazy Arcade Music (크아 BGM) - Biển Cả (Aqua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86400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06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939" numSld="7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25" y="133020"/>
            <a:ext cx="6135403" cy="4233050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799" y="5905797"/>
            <a:ext cx="2159400" cy="7747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00825" y="4619588"/>
            <a:ext cx="3748015" cy="1058263"/>
            <a:chOff x="400825" y="4991014"/>
            <a:chExt cx="3748015" cy="10582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440308" y="5166202"/>
              <a:ext cx="16690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Barlow"/>
                </a:rPr>
                <a:t>village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221992" y="4649065"/>
            <a:ext cx="3748015" cy="1058263"/>
            <a:chOff x="400825" y="4991014"/>
            <a:chExt cx="3748015" cy="105826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691878" y="5166202"/>
              <a:ext cx="84670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rPr>
                <a:t>hill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043159" y="4678542"/>
            <a:ext cx="3748015" cy="1058263"/>
            <a:chOff x="400825" y="4991014"/>
            <a:chExt cx="3748015" cy="105826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344828" y="5166202"/>
              <a:ext cx="154080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rPr>
                <a:t>island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4"/>
          <a:stretch/>
        </p:blipFill>
        <p:spPr>
          <a:xfrm>
            <a:off x="400825" y="6048748"/>
            <a:ext cx="1341056" cy="4887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347" y="444992"/>
            <a:ext cx="5333304" cy="40056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3F4A4B-F325-1EED-A262-3462331DF07E}"/>
              </a:ext>
            </a:extLst>
          </p:cNvPr>
          <p:cNvSpPr txBox="1"/>
          <p:nvPr/>
        </p:nvSpPr>
        <p:spPr>
          <a:xfrm>
            <a:off x="212313" y="1534408"/>
            <a:ext cx="65124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This is </a:t>
            </a:r>
            <a:r>
              <a:rPr lang="en-US" sz="3600" b="1" i="0" dirty="0">
                <a:effectLst/>
              </a:rPr>
              <a:t>a </a:t>
            </a:r>
            <a:r>
              <a:rPr lang="en-US" sz="3600" b="1" dirty="0"/>
              <a:t>group</a:t>
            </a:r>
            <a:r>
              <a:rPr lang="en-US" sz="3600" b="1" i="0" dirty="0">
                <a:effectLst/>
              </a:rPr>
              <a:t> of </a:t>
            </a:r>
            <a:r>
              <a:rPr lang="en-US" sz="3600" b="1" dirty="0"/>
              <a:t>houses </a:t>
            </a:r>
          </a:p>
          <a:p>
            <a:pPr algn="ctr"/>
            <a:r>
              <a:rPr lang="en-US" sz="3600" b="1" i="0" dirty="0">
                <a:effectLst/>
              </a:rPr>
              <a:t>in the </a:t>
            </a:r>
            <a:r>
              <a:rPr lang="en-US" sz="3600" b="1" dirty="0"/>
              <a:t>countryside.</a:t>
            </a:r>
          </a:p>
        </p:txBody>
      </p:sp>
      <p:pic>
        <p:nvPicPr>
          <p:cNvPr id="18" name="Picture 17" descr="A cartoon of a alarm clock&#10;&#10;Description automatically generated">
            <a:extLst>
              <a:ext uri="{FF2B5EF4-FFF2-40B4-BE49-F238E27FC236}">
                <a16:creationId xmlns:a16="http://schemas.microsoft.com/office/drawing/2014/main" id="{C6CD95F9-DFB1-D3CD-B910-2146235218B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506" b="91726" l="16600" r="71800">
                        <a14:foregroundMark x1="31800" y1="41301" x2="43500" y2="70368"/>
                        <a14:foregroundMark x1="42350" y1="42221" x2="34400" y2="67468"/>
                        <a14:foregroundMark x1="22700" y1="18812" x2="22250" y2="20368"/>
                        <a14:foregroundMark x1="38950" y1="6577" x2="40900" y2="8840"/>
                        <a14:foregroundMark x1="28600" y1="50778" x2="33750" y2="64286"/>
                        <a14:foregroundMark x1="33750" y1="64286" x2="41800" y2="64286"/>
                        <a14:foregroundMark x1="41800" y1="64286" x2="34000" y2="55304"/>
                        <a14:foregroundMark x1="34000" y1="55304" x2="35950" y2="70226"/>
                        <a14:foregroundMark x1="35950" y1="70226" x2="36450" y2="70651"/>
                        <a14:foregroundMark x1="31100" y1="42079" x2="37450" y2="44130"/>
                        <a14:foregroundMark x1="37450" y1="44130" x2="43150" y2="59194"/>
                        <a14:foregroundMark x1="43150" y1="59194" x2="32750" y2="71994"/>
                        <a14:foregroundMark x1="32750" y1="71994" x2="28600" y2="55587"/>
                        <a14:foregroundMark x1="28600" y1="55587" x2="33150" y2="47242"/>
                        <a14:foregroundMark x1="24650" y1="20863" x2="24650" y2="20863"/>
                        <a14:foregroundMark x1="42250" y1="45969" x2="45500" y2="52405"/>
                        <a14:foregroundMark x1="45500" y1="52405" x2="45800" y2="69519"/>
                        <a14:foregroundMark x1="45800" y1="69519" x2="36400" y2="74894"/>
                        <a14:foregroundMark x1="36400" y1="74894" x2="30650" y2="74894"/>
                        <a14:foregroundMark x1="30650" y1="74894" x2="26150" y2="70156"/>
                        <a14:foregroundMark x1="26150" y1="70156" x2="25000" y2="53465"/>
                        <a14:foregroundMark x1="25000" y1="53465" x2="31950" y2="41372"/>
                        <a14:foregroundMark x1="31950" y1="41372" x2="40050" y2="38614"/>
                        <a14:foregroundMark x1="40050" y1="38614" x2="44600" y2="45615"/>
                        <a14:foregroundMark x1="44600" y1="45615" x2="46650" y2="61598"/>
                        <a14:foregroundMark x1="46650" y1="61598" x2="44950" y2="73904"/>
                        <a14:foregroundMark x1="44950" y1="73904" x2="40150" y2="79066"/>
                        <a14:foregroundMark x1="40150" y1="79066" x2="33000" y2="80622"/>
                        <a14:foregroundMark x1="33000" y1="80622" x2="32700" y2="80481"/>
                        <a14:foregroundMark x1="60200" y1="15276" x2="61750" y2="18175"/>
                        <a14:foregroundMark x1="61900" y1="14144" x2="62700" y2="16549"/>
                        <a14:foregroundMark x1="67700" y1="38685" x2="66450" y2="44484"/>
                        <a14:foregroundMark x1="69150" y1="40806" x2="68600" y2="43706"/>
                        <a14:foregroundMark x1="31000" y1="40311" x2="26550" y2="45332"/>
                        <a14:foregroundMark x1="26550" y1="45332" x2="23850" y2="55375"/>
                        <a14:foregroundMark x1="23850" y1="55375" x2="24000" y2="67115"/>
                        <a14:foregroundMark x1="24000" y1="67115" x2="27200" y2="76025"/>
                        <a14:foregroundMark x1="27200" y1="76025" x2="35050" y2="76662"/>
                        <a14:foregroundMark x1="35050" y1="76662" x2="44900" y2="69448"/>
                        <a14:foregroundMark x1="44900" y1="69448" x2="49100" y2="63861"/>
                        <a14:foregroundMark x1="49100" y1="63861" x2="48350" y2="52900"/>
                        <a14:foregroundMark x1="48350" y1="52900" x2="42450" y2="42574"/>
                        <a14:foregroundMark x1="43900" y1="86917" x2="44700" y2="91726"/>
                      </a14:backgroundRemoval>
                    </a14:imgEffect>
                  </a14:imgLayer>
                </a14:imgProps>
              </a:ext>
            </a:extLst>
          </a:blip>
          <a:srcRect l="9757" t="1767" r="21303" b="4418"/>
          <a:stretch/>
        </p:blipFill>
        <p:spPr>
          <a:xfrm rot="20598595">
            <a:off x="10274226" y="-52064"/>
            <a:ext cx="2085802" cy="2006768"/>
          </a:xfrm>
          <a:prstGeom prst="rect">
            <a:avLst/>
          </a:prstGeom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5A58B893-C421-8C91-6119-3EA463E86AB7}"/>
              </a:ext>
            </a:extLst>
          </p:cNvPr>
          <p:cNvSpPr/>
          <p:nvPr/>
        </p:nvSpPr>
        <p:spPr>
          <a:xfrm rot="21586402">
            <a:off x="10181373" y="876952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10s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F9CF187D-A786-2840-C280-7D6D18E0F485}"/>
              </a:ext>
            </a:extLst>
          </p:cNvPr>
          <p:cNvSpPr/>
          <p:nvPr/>
        </p:nvSpPr>
        <p:spPr>
          <a:xfrm rot="21586402">
            <a:off x="10200407" y="875119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9s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D2C125E8-67A9-BECC-012C-4AF6D8B74380}"/>
              </a:ext>
            </a:extLst>
          </p:cNvPr>
          <p:cNvSpPr/>
          <p:nvPr/>
        </p:nvSpPr>
        <p:spPr>
          <a:xfrm rot="21586402">
            <a:off x="10174455" y="886139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8s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DB68440A-CB18-BE6A-0D13-897D5A91EA79}"/>
              </a:ext>
            </a:extLst>
          </p:cNvPr>
          <p:cNvSpPr/>
          <p:nvPr/>
        </p:nvSpPr>
        <p:spPr>
          <a:xfrm rot="21586402">
            <a:off x="10196056" y="858917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7s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5205D7C9-7411-DB89-89AE-F74389F73BFD}"/>
              </a:ext>
            </a:extLst>
          </p:cNvPr>
          <p:cNvSpPr/>
          <p:nvPr/>
        </p:nvSpPr>
        <p:spPr>
          <a:xfrm rot="21586402">
            <a:off x="10208529" y="891321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6s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03180159-31CD-F74B-522F-B53498EC7596}"/>
              </a:ext>
            </a:extLst>
          </p:cNvPr>
          <p:cNvSpPr/>
          <p:nvPr/>
        </p:nvSpPr>
        <p:spPr>
          <a:xfrm rot="21586402">
            <a:off x="10204467" y="838418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5s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1280537F-5272-DF8E-1008-EBBAAE1FDE17}"/>
              </a:ext>
            </a:extLst>
          </p:cNvPr>
          <p:cNvSpPr/>
          <p:nvPr/>
        </p:nvSpPr>
        <p:spPr>
          <a:xfrm rot="21586402">
            <a:off x="10207289" y="883917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4s</a:t>
            </a: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1F1665FF-991A-4AEF-C6AD-1136D86543D9}"/>
              </a:ext>
            </a:extLst>
          </p:cNvPr>
          <p:cNvSpPr/>
          <p:nvPr/>
        </p:nvSpPr>
        <p:spPr>
          <a:xfrm rot="21586402">
            <a:off x="10209769" y="870461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3s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F40137CF-33B2-AEFE-EFA2-7946BDD5F6AD}"/>
              </a:ext>
            </a:extLst>
          </p:cNvPr>
          <p:cNvSpPr/>
          <p:nvPr/>
        </p:nvSpPr>
        <p:spPr>
          <a:xfrm rot="21586402">
            <a:off x="10196056" y="849962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2s</a:t>
            </a: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15BB92EB-D97D-672E-69BB-E9A02AAD81C4}"/>
              </a:ext>
            </a:extLst>
          </p:cNvPr>
          <p:cNvSpPr/>
          <p:nvPr/>
        </p:nvSpPr>
        <p:spPr>
          <a:xfrm rot="21586402">
            <a:off x="10219442" y="873077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1s</a:t>
            </a:r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8DC907BD-C2A9-849B-A404-BC453FB55BDD}"/>
              </a:ext>
            </a:extLst>
          </p:cNvPr>
          <p:cNvSpPr/>
          <p:nvPr/>
        </p:nvSpPr>
        <p:spPr>
          <a:xfrm rot="21586402">
            <a:off x="10216962" y="870773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51722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25" y="133020"/>
            <a:ext cx="6135403" cy="4233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930" y="467964"/>
            <a:ext cx="3338807" cy="3742615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799" y="5905797"/>
            <a:ext cx="2159400" cy="7747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221991" y="4619588"/>
            <a:ext cx="3748015" cy="1058263"/>
            <a:chOff x="400825" y="4991014"/>
            <a:chExt cx="3748015" cy="10582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315172" y="5166202"/>
              <a:ext cx="160011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rPr>
                <a:t>forest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36988" y="4649065"/>
            <a:ext cx="3748015" cy="1058263"/>
            <a:chOff x="400825" y="4991014"/>
            <a:chExt cx="3748015" cy="105826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42206" y="5166202"/>
              <a:ext cx="291618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rPr>
                <a:t>countryside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043159" y="4678542"/>
            <a:ext cx="3748015" cy="1058263"/>
            <a:chOff x="400825" y="4991014"/>
            <a:chExt cx="3748015" cy="105826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360057" y="5166202"/>
              <a:ext cx="151035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rPr>
                <a:t>valley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4"/>
          <a:stretch/>
        </p:blipFill>
        <p:spPr>
          <a:xfrm>
            <a:off x="400825" y="6048748"/>
            <a:ext cx="1341056" cy="4887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C1D2E5-F975-4549-E0E7-FC30056B6C61}"/>
              </a:ext>
            </a:extLst>
          </p:cNvPr>
          <p:cNvSpPr txBox="1"/>
          <p:nvPr/>
        </p:nvSpPr>
        <p:spPr>
          <a:xfrm>
            <a:off x="982230" y="1649380"/>
            <a:ext cx="50246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This is a large area full of </a:t>
            </a:r>
          </a:p>
          <a:p>
            <a:pPr algn="ctr"/>
            <a:r>
              <a:rPr lang="en-US" sz="3600" b="1" dirty="0"/>
              <a:t>trees and plants.</a:t>
            </a:r>
            <a:endParaRPr lang="en-VN" sz="3600" b="1" dirty="0"/>
          </a:p>
        </p:txBody>
      </p:sp>
      <p:pic>
        <p:nvPicPr>
          <p:cNvPr id="18" name="Picture 17" descr="A cartoon of a alarm clock&#10;&#10;Description automatically generated">
            <a:extLst>
              <a:ext uri="{FF2B5EF4-FFF2-40B4-BE49-F238E27FC236}">
                <a16:creationId xmlns:a16="http://schemas.microsoft.com/office/drawing/2014/main" id="{EB78DDDC-BE3A-B272-39C2-1995675774F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506" b="91726" l="16600" r="71800">
                        <a14:foregroundMark x1="31800" y1="41301" x2="43500" y2="70368"/>
                        <a14:foregroundMark x1="42350" y1="42221" x2="34400" y2="67468"/>
                        <a14:foregroundMark x1="22700" y1="18812" x2="22250" y2="20368"/>
                        <a14:foregroundMark x1="38950" y1="6577" x2="40900" y2="8840"/>
                        <a14:foregroundMark x1="28600" y1="50778" x2="33750" y2="64286"/>
                        <a14:foregroundMark x1="33750" y1="64286" x2="41800" y2="64286"/>
                        <a14:foregroundMark x1="41800" y1="64286" x2="34000" y2="55304"/>
                        <a14:foregroundMark x1="34000" y1="55304" x2="35950" y2="70226"/>
                        <a14:foregroundMark x1="35950" y1="70226" x2="36450" y2="70651"/>
                        <a14:foregroundMark x1="31100" y1="42079" x2="37450" y2="44130"/>
                        <a14:foregroundMark x1="37450" y1="44130" x2="43150" y2="59194"/>
                        <a14:foregroundMark x1="43150" y1="59194" x2="32750" y2="71994"/>
                        <a14:foregroundMark x1="32750" y1="71994" x2="28600" y2="55587"/>
                        <a14:foregroundMark x1="28600" y1="55587" x2="33150" y2="47242"/>
                        <a14:foregroundMark x1="24650" y1="20863" x2="24650" y2="20863"/>
                        <a14:foregroundMark x1="42250" y1="45969" x2="45500" y2="52405"/>
                        <a14:foregroundMark x1="45500" y1="52405" x2="45800" y2="69519"/>
                        <a14:foregroundMark x1="45800" y1="69519" x2="36400" y2="74894"/>
                        <a14:foregroundMark x1="36400" y1="74894" x2="30650" y2="74894"/>
                        <a14:foregroundMark x1="30650" y1="74894" x2="26150" y2="70156"/>
                        <a14:foregroundMark x1="26150" y1="70156" x2="25000" y2="53465"/>
                        <a14:foregroundMark x1="25000" y1="53465" x2="31950" y2="41372"/>
                        <a14:foregroundMark x1="31950" y1="41372" x2="40050" y2="38614"/>
                        <a14:foregroundMark x1="40050" y1="38614" x2="44600" y2="45615"/>
                        <a14:foregroundMark x1="44600" y1="45615" x2="46650" y2="61598"/>
                        <a14:foregroundMark x1="46650" y1="61598" x2="44950" y2="73904"/>
                        <a14:foregroundMark x1="44950" y1="73904" x2="40150" y2="79066"/>
                        <a14:foregroundMark x1="40150" y1="79066" x2="33000" y2="80622"/>
                        <a14:foregroundMark x1="33000" y1="80622" x2="32700" y2="80481"/>
                        <a14:foregroundMark x1="60200" y1="15276" x2="61750" y2="18175"/>
                        <a14:foregroundMark x1="61900" y1="14144" x2="62700" y2="16549"/>
                        <a14:foregroundMark x1="67700" y1="38685" x2="66450" y2="44484"/>
                        <a14:foregroundMark x1="69150" y1="40806" x2="68600" y2="43706"/>
                        <a14:foregroundMark x1="31000" y1="40311" x2="26550" y2="45332"/>
                        <a14:foregroundMark x1="26550" y1="45332" x2="23850" y2="55375"/>
                        <a14:foregroundMark x1="23850" y1="55375" x2="24000" y2="67115"/>
                        <a14:foregroundMark x1="24000" y1="67115" x2="27200" y2="76025"/>
                        <a14:foregroundMark x1="27200" y1="76025" x2="35050" y2="76662"/>
                        <a14:foregroundMark x1="35050" y1="76662" x2="44900" y2="69448"/>
                        <a14:foregroundMark x1="44900" y1="69448" x2="49100" y2="63861"/>
                        <a14:foregroundMark x1="49100" y1="63861" x2="48350" y2="52900"/>
                        <a14:foregroundMark x1="48350" y1="52900" x2="42450" y2="42574"/>
                        <a14:foregroundMark x1="43900" y1="86917" x2="44700" y2="91726"/>
                      </a14:backgroundRemoval>
                    </a14:imgEffect>
                  </a14:imgLayer>
                </a14:imgProps>
              </a:ext>
            </a:extLst>
          </a:blip>
          <a:srcRect l="9757" t="1767" r="21303" b="4418"/>
          <a:stretch/>
        </p:blipFill>
        <p:spPr>
          <a:xfrm rot="20598595">
            <a:off x="10405817" y="-52065"/>
            <a:ext cx="2085802" cy="2006768"/>
          </a:xfrm>
          <a:prstGeom prst="rect">
            <a:avLst/>
          </a:prstGeom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2DC8C479-E132-5BFE-052C-829E5FA4FD88}"/>
              </a:ext>
            </a:extLst>
          </p:cNvPr>
          <p:cNvSpPr/>
          <p:nvPr/>
        </p:nvSpPr>
        <p:spPr>
          <a:xfrm rot="21586402">
            <a:off x="10312964" y="876951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10s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B0BF5335-11C2-51B0-206C-C6DBBA2857E2}"/>
              </a:ext>
            </a:extLst>
          </p:cNvPr>
          <p:cNvSpPr/>
          <p:nvPr/>
        </p:nvSpPr>
        <p:spPr>
          <a:xfrm rot="21586402">
            <a:off x="10331998" y="875118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9s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2027CE18-7CDF-8677-31B4-38D10C67F1F3}"/>
              </a:ext>
            </a:extLst>
          </p:cNvPr>
          <p:cNvSpPr/>
          <p:nvPr/>
        </p:nvSpPr>
        <p:spPr>
          <a:xfrm rot="21586402">
            <a:off x="10306046" y="886138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8s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F8F4EEDC-F514-1EA4-2ACF-40D010F193A7}"/>
              </a:ext>
            </a:extLst>
          </p:cNvPr>
          <p:cNvSpPr/>
          <p:nvPr/>
        </p:nvSpPr>
        <p:spPr>
          <a:xfrm rot="21586402">
            <a:off x="10327647" y="858916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7s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27F7D224-FE6F-4964-6668-A8E950DD3B5C}"/>
              </a:ext>
            </a:extLst>
          </p:cNvPr>
          <p:cNvSpPr/>
          <p:nvPr/>
        </p:nvSpPr>
        <p:spPr>
          <a:xfrm rot="21586402">
            <a:off x="10340120" y="891320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6s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C9F400C0-82FF-A04E-788B-D1E2BCC270A1}"/>
              </a:ext>
            </a:extLst>
          </p:cNvPr>
          <p:cNvSpPr/>
          <p:nvPr/>
        </p:nvSpPr>
        <p:spPr>
          <a:xfrm rot="21586402">
            <a:off x="10336058" y="838417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5s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736A031A-614D-0B76-4EF5-AF1AA9CA398A}"/>
              </a:ext>
            </a:extLst>
          </p:cNvPr>
          <p:cNvSpPr/>
          <p:nvPr/>
        </p:nvSpPr>
        <p:spPr>
          <a:xfrm rot="21586402">
            <a:off x="10338880" y="883916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4s</a:t>
            </a: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C44B7C10-92EC-8A14-86D0-5E0F5216ED63}"/>
              </a:ext>
            </a:extLst>
          </p:cNvPr>
          <p:cNvSpPr/>
          <p:nvPr/>
        </p:nvSpPr>
        <p:spPr>
          <a:xfrm rot="21586402">
            <a:off x="10341360" y="870460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3s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7C613A4A-A646-8E5D-855A-33D36D44A5C7}"/>
              </a:ext>
            </a:extLst>
          </p:cNvPr>
          <p:cNvSpPr/>
          <p:nvPr/>
        </p:nvSpPr>
        <p:spPr>
          <a:xfrm rot="21586402">
            <a:off x="10327647" y="849961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2s</a:t>
            </a: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B25592A9-4678-3554-37D1-62C5B4D05458}"/>
              </a:ext>
            </a:extLst>
          </p:cNvPr>
          <p:cNvSpPr/>
          <p:nvPr/>
        </p:nvSpPr>
        <p:spPr>
          <a:xfrm rot="21586402">
            <a:off x="10351033" y="873076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1s</a:t>
            </a:r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BF0CC5F1-3A5A-0CD6-0DA7-DEDBBFDCB4BB}"/>
              </a:ext>
            </a:extLst>
          </p:cNvPr>
          <p:cNvSpPr/>
          <p:nvPr/>
        </p:nvSpPr>
        <p:spPr>
          <a:xfrm rot="21586402">
            <a:off x="10348553" y="870772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0385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25" y="133020"/>
            <a:ext cx="6135403" cy="4233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3" t="11846" r="4965" b="13376"/>
          <a:stretch/>
        </p:blipFill>
        <p:spPr>
          <a:xfrm>
            <a:off x="6477164" y="1180149"/>
            <a:ext cx="4281056" cy="3532910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945" y="5947360"/>
            <a:ext cx="2159400" cy="7747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043159" y="4619588"/>
            <a:ext cx="3748015" cy="1058263"/>
            <a:chOff x="400825" y="4991014"/>
            <a:chExt cx="3748015" cy="10582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360056" y="5166202"/>
              <a:ext cx="151035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rPr>
                <a:t>valley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221992" y="4649065"/>
            <a:ext cx="3748015" cy="1058263"/>
            <a:chOff x="400825" y="4991014"/>
            <a:chExt cx="3748015" cy="105826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315171" y="5166202"/>
              <a:ext cx="160011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rPr>
                <a:t>forest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00825" y="4678542"/>
            <a:ext cx="3748015" cy="1058263"/>
            <a:chOff x="400825" y="4991014"/>
            <a:chExt cx="3748015" cy="105826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344829" y="5166202"/>
              <a:ext cx="154080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rPr>
                <a:t>island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4"/>
          <a:stretch/>
        </p:blipFill>
        <p:spPr>
          <a:xfrm>
            <a:off x="400825" y="6048748"/>
            <a:ext cx="1341056" cy="4887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60F4E1-D8C8-93E5-1ED7-D182307E7DFC}"/>
              </a:ext>
            </a:extLst>
          </p:cNvPr>
          <p:cNvSpPr txBox="1"/>
          <p:nvPr/>
        </p:nvSpPr>
        <p:spPr>
          <a:xfrm>
            <a:off x="224031" y="1608770"/>
            <a:ext cx="65124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This</a:t>
            </a:r>
            <a:r>
              <a:rPr lang="en-US" sz="3600" b="1" i="0" dirty="0">
                <a:effectLst/>
              </a:rPr>
              <a:t> is an </a:t>
            </a:r>
            <a:r>
              <a:rPr lang="en-US" sz="3600" b="1" dirty="0"/>
              <a:t>area</a:t>
            </a:r>
            <a:r>
              <a:rPr lang="en-US" sz="3600" b="1" i="0" dirty="0">
                <a:effectLst/>
              </a:rPr>
              <a:t> of </a:t>
            </a:r>
            <a:r>
              <a:rPr lang="en-US" sz="3600" b="1" dirty="0"/>
              <a:t>lowland</a:t>
            </a:r>
            <a:r>
              <a:rPr lang="en-US" sz="3600" b="1" i="0" dirty="0">
                <a:effectLst/>
              </a:rPr>
              <a:t> </a:t>
            </a:r>
          </a:p>
          <a:p>
            <a:pPr algn="ctr"/>
            <a:r>
              <a:rPr lang="en-US" sz="3600" b="1" i="0" dirty="0">
                <a:effectLst/>
              </a:rPr>
              <a:t>between </a:t>
            </a:r>
            <a:r>
              <a:rPr lang="en-US" sz="3600" b="1" dirty="0"/>
              <a:t>hills</a:t>
            </a:r>
            <a:r>
              <a:rPr lang="en-US" sz="3600" b="1" i="0" dirty="0">
                <a:effectLst/>
              </a:rPr>
              <a:t> or </a:t>
            </a:r>
            <a:r>
              <a:rPr lang="en-US" sz="3600" b="1" dirty="0"/>
              <a:t>mountains.</a:t>
            </a:r>
            <a:endParaRPr lang="en-VN" sz="3600" b="1" dirty="0"/>
          </a:p>
        </p:txBody>
      </p:sp>
      <p:pic>
        <p:nvPicPr>
          <p:cNvPr id="30" name="Picture 29" descr="A cartoon of a alarm clock&#10;&#10;Description automatically generated">
            <a:extLst>
              <a:ext uri="{FF2B5EF4-FFF2-40B4-BE49-F238E27FC236}">
                <a16:creationId xmlns:a16="http://schemas.microsoft.com/office/drawing/2014/main" id="{94DA1B2A-982B-2B03-5698-C71E65D384D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506" b="91726" l="16600" r="71800">
                        <a14:foregroundMark x1="31800" y1="41301" x2="43500" y2="70368"/>
                        <a14:foregroundMark x1="42350" y1="42221" x2="34400" y2="67468"/>
                        <a14:foregroundMark x1="22700" y1="18812" x2="22250" y2="20368"/>
                        <a14:foregroundMark x1="38950" y1="6577" x2="40900" y2="8840"/>
                        <a14:foregroundMark x1="28600" y1="50778" x2="33750" y2="64286"/>
                        <a14:foregroundMark x1="33750" y1="64286" x2="41800" y2="64286"/>
                        <a14:foregroundMark x1="41800" y1="64286" x2="34000" y2="55304"/>
                        <a14:foregroundMark x1="34000" y1="55304" x2="35950" y2="70226"/>
                        <a14:foregroundMark x1="35950" y1="70226" x2="36450" y2="70651"/>
                        <a14:foregroundMark x1="31100" y1="42079" x2="37450" y2="44130"/>
                        <a14:foregroundMark x1="37450" y1="44130" x2="43150" y2="59194"/>
                        <a14:foregroundMark x1="43150" y1="59194" x2="32750" y2="71994"/>
                        <a14:foregroundMark x1="32750" y1="71994" x2="28600" y2="55587"/>
                        <a14:foregroundMark x1="28600" y1="55587" x2="33150" y2="47242"/>
                        <a14:foregroundMark x1="24650" y1="20863" x2="24650" y2="20863"/>
                        <a14:foregroundMark x1="42250" y1="45969" x2="45500" y2="52405"/>
                        <a14:foregroundMark x1="45500" y1="52405" x2="45800" y2="69519"/>
                        <a14:foregroundMark x1="45800" y1="69519" x2="36400" y2="74894"/>
                        <a14:foregroundMark x1="36400" y1="74894" x2="30650" y2="74894"/>
                        <a14:foregroundMark x1="30650" y1="74894" x2="26150" y2="70156"/>
                        <a14:foregroundMark x1="26150" y1="70156" x2="25000" y2="53465"/>
                        <a14:foregroundMark x1="25000" y1="53465" x2="31950" y2="41372"/>
                        <a14:foregroundMark x1="31950" y1="41372" x2="40050" y2="38614"/>
                        <a14:foregroundMark x1="40050" y1="38614" x2="44600" y2="45615"/>
                        <a14:foregroundMark x1="44600" y1="45615" x2="46650" y2="61598"/>
                        <a14:foregroundMark x1="46650" y1="61598" x2="44950" y2="73904"/>
                        <a14:foregroundMark x1="44950" y1="73904" x2="40150" y2="79066"/>
                        <a14:foregroundMark x1="40150" y1="79066" x2="33000" y2="80622"/>
                        <a14:foregroundMark x1="33000" y1="80622" x2="32700" y2="80481"/>
                        <a14:foregroundMark x1="60200" y1="15276" x2="61750" y2="18175"/>
                        <a14:foregroundMark x1="61900" y1="14144" x2="62700" y2="16549"/>
                        <a14:foregroundMark x1="67700" y1="38685" x2="66450" y2="44484"/>
                        <a14:foregroundMark x1="69150" y1="40806" x2="68600" y2="43706"/>
                        <a14:foregroundMark x1="31000" y1="40311" x2="26550" y2="45332"/>
                        <a14:foregroundMark x1="26550" y1="45332" x2="23850" y2="55375"/>
                        <a14:foregroundMark x1="23850" y1="55375" x2="24000" y2="67115"/>
                        <a14:foregroundMark x1="24000" y1="67115" x2="27200" y2="76025"/>
                        <a14:foregroundMark x1="27200" y1="76025" x2="35050" y2="76662"/>
                        <a14:foregroundMark x1="35050" y1="76662" x2="44900" y2="69448"/>
                        <a14:foregroundMark x1="44900" y1="69448" x2="49100" y2="63861"/>
                        <a14:foregroundMark x1="49100" y1="63861" x2="48350" y2="52900"/>
                        <a14:foregroundMark x1="48350" y1="52900" x2="42450" y2="42574"/>
                        <a14:foregroundMark x1="43900" y1="86917" x2="44700" y2="91726"/>
                      </a14:backgroundRemoval>
                    </a14:imgEffect>
                  </a14:imgLayer>
                </a14:imgProps>
              </a:ext>
            </a:extLst>
          </a:blip>
          <a:srcRect l="9757" t="1767" r="21303" b="4418"/>
          <a:stretch/>
        </p:blipFill>
        <p:spPr>
          <a:xfrm rot="20598595">
            <a:off x="10378444" y="-52064"/>
            <a:ext cx="2085802" cy="2006768"/>
          </a:xfrm>
          <a:prstGeom prst="rect">
            <a:avLst/>
          </a:prstGeom>
        </p:spPr>
      </p:pic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D3E33109-ED15-888A-AC13-21E58B7FB125}"/>
              </a:ext>
            </a:extLst>
          </p:cNvPr>
          <p:cNvSpPr/>
          <p:nvPr/>
        </p:nvSpPr>
        <p:spPr>
          <a:xfrm rot="21586402">
            <a:off x="10285591" y="876952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10s</a:t>
            </a:r>
          </a:p>
        </p:txBody>
      </p: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F0031A38-485A-2C86-FD12-8A8A274652DE}"/>
              </a:ext>
            </a:extLst>
          </p:cNvPr>
          <p:cNvSpPr/>
          <p:nvPr/>
        </p:nvSpPr>
        <p:spPr>
          <a:xfrm rot="21586402">
            <a:off x="10304625" y="875119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9s</a:t>
            </a: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C6FBE6F6-DFDF-533E-E884-7BC8639FFE89}"/>
              </a:ext>
            </a:extLst>
          </p:cNvPr>
          <p:cNvSpPr/>
          <p:nvPr/>
        </p:nvSpPr>
        <p:spPr>
          <a:xfrm rot="21586402">
            <a:off x="10278673" y="886139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8s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60DAEF93-C68C-D620-C2B8-066F035E5952}"/>
              </a:ext>
            </a:extLst>
          </p:cNvPr>
          <p:cNvSpPr/>
          <p:nvPr/>
        </p:nvSpPr>
        <p:spPr>
          <a:xfrm rot="21586402">
            <a:off x="10300274" y="858917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7s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F45D29C8-53E7-800B-FDA7-F5884C119CC9}"/>
              </a:ext>
            </a:extLst>
          </p:cNvPr>
          <p:cNvSpPr/>
          <p:nvPr/>
        </p:nvSpPr>
        <p:spPr>
          <a:xfrm rot="21586402">
            <a:off x="10312747" y="891321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6s</a:t>
            </a:r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id="{671B22D1-DE88-5AFA-D148-45D0FCA3F10E}"/>
              </a:ext>
            </a:extLst>
          </p:cNvPr>
          <p:cNvSpPr/>
          <p:nvPr/>
        </p:nvSpPr>
        <p:spPr>
          <a:xfrm rot="21586402">
            <a:off x="10308685" y="838418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5s</a:t>
            </a:r>
          </a:p>
        </p:txBody>
      </p:sp>
      <p:sp>
        <p:nvSpPr>
          <p:cNvPr id="37" name="MsPham-0936082789">
            <a:extLst>
              <a:ext uri="{FF2B5EF4-FFF2-40B4-BE49-F238E27FC236}">
                <a16:creationId xmlns:a16="http://schemas.microsoft.com/office/drawing/2014/main" id="{216D89F5-7EC3-031C-F1D9-323D2310B0A3}"/>
              </a:ext>
            </a:extLst>
          </p:cNvPr>
          <p:cNvSpPr/>
          <p:nvPr/>
        </p:nvSpPr>
        <p:spPr>
          <a:xfrm rot="21586402">
            <a:off x="10311507" y="883917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4s</a:t>
            </a:r>
          </a:p>
        </p:txBody>
      </p:sp>
      <p:sp>
        <p:nvSpPr>
          <p:cNvPr id="38" name="MsPham-0936082789">
            <a:extLst>
              <a:ext uri="{FF2B5EF4-FFF2-40B4-BE49-F238E27FC236}">
                <a16:creationId xmlns:a16="http://schemas.microsoft.com/office/drawing/2014/main" id="{CFDBA68C-C4BE-AC7B-0CE3-166B5082F5FA}"/>
              </a:ext>
            </a:extLst>
          </p:cNvPr>
          <p:cNvSpPr/>
          <p:nvPr/>
        </p:nvSpPr>
        <p:spPr>
          <a:xfrm rot="21586402">
            <a:off x="10313987" y="870461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3s</a:t>
            </a:r>
          </a:p>
        </p:txBody>
      </p:sp>
      <p:sp>
        <p:nvSpPr>
          <p:cNvPr id="39" name="MsPham-0936082789">
            <a:extLst>
              <a:ext uri="{FF2B5EF4-FFF2-40B4-BE49-F238E27FC236}">
                <a16:creationId xmlns:a16="http://schemas.microsoft.com/office/drawing/2014/main" id="{FB6D5A0A-BCB0-1E22-C72B-64E79F141929}"/>
              </a:ext>
            </a:extLst>
          </p:cNvPr>
          <p:cNvSpPr/>
          <p:nvPr/>
        </p:nvSpPr>
        <p:spPr>
          <a:xfrm rot="21586402">
            <a:off x="10300274" y="849962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2s</a:t>
            </a:r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F6BC7997-39E6-75C9-8F20-1B8DD60F4487}"/>
              </a:ext>
            </a:extLst>
          </p:cNvPr>
          <p:cNvSpPr/>
          <p:nvPr/>
        </p:nvSpPr>
        <p:spPr>
          <a:xfrm rot="21586402">
            <a:off x="10323660" y="873077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1s</a:t>
            </a:r>
          </a:p>
        </p:txBody>
      </p:sp>
      <p:sp>
        <p:nvSpPr>
          <p:cNvPr id="41" name="MsPham-0936082789">
            <a:extLst>
              <a:ext uri="{FF2B5EF4-FFF2-40B4-BE49-F238E27FC236}">
                <a16:creationId xmlns:a16="http://schemas.microsoft.com/office/drawing/2014/main" id="{DA74BAF3-A3D3-A959-80D5-700FAEA10C93}"/>
              </a:ext>
            </a:extLst>
          </p:cNvPr>
          <p:cNvSpPr/>
          <p:nvPr/>
        </p:nvSpPr>
        <p:spPr>
          <a:xfrm rot="21586402">
            <a:off x="10321180" y="870773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07651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25" y="133020"/>
            <a:ext cx="6135403" cy="4233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289" y="244749"/>
            <a:ext cx="4267321" cy="4086353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799" y="5905797"/>
            <a:ext cx="2159400" cy="7747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00825" y="4619588"/>
            <a:ext cx="3748015" cy="1058263"/>
            <a:chOff x="400825" y="4991014"/>
            <a:chExt cx="3748015" cy="10582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344828" y="5166202"/>
              <a:ext cx="154080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rPr>
                <a:t>island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221992" y="4649065"/>
            <a:ext cx="3748015" cy="1058263"/>
            <a:chOff x="400825" y="4991014"/>
            <a:chExt cx="3748015" cy="105826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74103" y="5166202"/>
              <a:ext cx="291618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rPr>
                <a:t>countryside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043159" y="4678542"/>
            <a:ext cx="3748015" cy="1058263"/>
            <a:chOff x="400825" y="4991014"/>
            <a:chExt cx="3748015" cy="105826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691878" y="5166202"/>
              <a:ext cx="84670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rPr>
                <a:t>hill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4"/>
          <a:stretch/>
        </p:blipFill>
        <p:spPr>
          <a:xfrm>
            <a:off x="400825" y="6048748"/>
            <a:ext cx="1341056" cy="4887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C708A8-2120-2B68-B1BE-C12FB1A2745C}"/>
              </a:ext>
            </a:extLst>
          </p:cNvPr>
          <p:cNvSpPr txBox="1"/>
          <p:nvPr/>
        </p:nvSpPr>
        <p:spPr>
          <a:xfrm>
            <a:off x="315764" y="1676945"/>
            <a:ext cx="65124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This is </a:t>
            </a:r>
            <a:r>
              <a:rPr lang="en-US" sz="3600" b="1" dirty="0">
                <a:effectLst/>
              </a:rPr>
              <a:t>a </a:t>
            </a:r>
            <a:r>
              <a:rPr lang="en-US" sz="3600" b="1" strike="noStrike" dirty="0">
                <a:effectLst/>
              </a:rPr>
              <a:t>piece</a:t>
            </a:r>
            <a:r>
              <a:rPr lang="en-US" sz="3600" b="1" dirty="0">
                <a:effectLst/>
              </a:rPr>
              <a:t> of </a:t>
            </a:r>
            <a:r>
              <a:rPr lang="en-US" sz="3600" b="1" dirty="0"/>
              <a:t>land</a:t>
            </a:r>
            <a:r>
              <a:rPr lang="en-US" sz="3600" b="1" dirty="0">
                <a:effectLst/>
              </a:rPr>
              <a:t> </a:t>
            </a:r>
          </a:p>
          <a:p>
            <a:pPr algn="ctr"/>
            <a:r>
              <a:rPr lang="en-US" sz="3600" b="1" dirty="0"/>
              <a:t>surrounded</a:t>
            </a:r>
            <a:r>
              <a:rPr lang="en-US" sz="3600" b="1" dirty="0">
                <a:effectLst/>
              </a:rPr>
              <a:t> by </a:t>
            </a:r>
            <a:r>
              <a:rPr lang="en-US" sz="3600" b="1" dirty="0"/>
              <a:t>water.</a:t>
            </a:r>
            <a:endParaRPr lang="en-VN" sz="3600" b="1" dirty="0"/>
          </a:p>
        </p:txBody>
      </p:sp>
      <p:pic>
        <p:nvPicPr>
          <p:cNvPr id="30" name="Picture 29" descr="A cartoon of a alarm clock&#10;&#10;Description automatically generated">
            <a:extLst>
              <a:ext uri="{FF2B5EF4-FFF2-40B4-BE49-F238E27FC236}">
                <a16:creationId xmlns:a16="http://schemas.microsoft.com/office/drawing/2014/main" id="{F80835E7-DBD1-322E-3E06-0CA7D8FA4A1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506" b="91726" l="16600" r="71800">
                        <a14:foregroundMark x1="31800" y1="41301" x2="43500" y2="70368"/>
                        <a14:foregroundMark x1="42350" y1="42221" x2="34400" y2="67468"/>
                        <a14:foregroundMark x1="22700" y1="18812" x2="22250" y2="20368"/>
                        <a14:foregroundMark x1="38950" y1="6577" x2="40900" y2="8840"/>
                        <a14:foregroundMark x1="28600" y1="50778" x2="33750" y2="64286"/>
                        <a14:foregroundMark x1="33750" y1="64286" x2="41800" y2="64286"/>
                        <a14:foregroundMark x1="41800" y1="64286" x2="34000" y2="55304"/>
                        <a14:foregroundMark x1="34000" y1="55304" x2="35950" y2="70226"/>
                        <a14:foregroundMark x1="35950" y1="70226" x2="36450" y2="70651"/>
                        <a14:foregroundMark x1="31100" y1="42079" x2="37450" y2="44130"/>
                        <a14:foregroundMark x1="37450" y1="44130" x2="43150" y2="59194"/>
                        <a14:foregroundMark x1="43150" y1="59194" x2="32750" y2="71994"/>
                        <a14:foregroundMark x1="32750" y1="71994" x2="28600" y2="55587"/>
                        <a14:foregroundMark x1="28600" y1="55587" x2="33150" y2="47242"/>
                        <a14:foregroundMark x1="24650" y1="20863" x2="24650" y2="20863"/>
                        <a14:foregroundMark x1="42250" y1="45969" x2="45500" y2="52405"/>
                        <a14:foregroundMark x1="45500" y1="52405" x2="45800" y2="69519"/>
                        <a14:foregroundMark x1="45800" y1="69519" x2="36400" y2="74894"/>
                        <a14:foregroundMark x1="36400" y1="74894" x2="30650" y2="74894"/>
                        <a14:foregroundMark x1="30650" y1="74894" x2="26150" y2="70156"/>
                        <a14:foregroundMark x1="26150" y1="70156" x2="25000" y2="53465"/>
                        <a14:foregroundMark x1="25000" y1="53465" x2="31950" y2="41372"/>
                        <a14:foregroundMark x1="31950" y1="41372" x2="40050" y2="38614"/>
                        <a14:foregroundMark x1="40050" y1="38614" x2="44600" y2="45615"/>
                        <a14:foregroundMark x1="44600" y1="45615" x2="46650" y2="61598"/>
                        <a14:foregroundMark x1="46650" y1="61598" x2="44950" y2="73904"/>
                        <a14:foregroundMark x1="44950" y1="73904" x2="40150" y2="79066"/>
                        <a14:foregroundMark x1="40150" y1="79066" x2="33000" y2="80622"/>
                        <a14:foregroundMark x1="33000" y1="80622" x2="32700" y2="80481"/>
                        <a14:foregroundMark x1="60200" y1="15276" x2="61750" y2="18175"/>
                        <a14:foregroundMark x1="61900" y1="14144" x2="62700" y2="16549"/>
                        <a14:foregroundMark x1="67700" y1="38685" x2="66450" y2="44484"/>
                        <a14:foregroundMark x1="69150" y1="40806" x2="68600" y2="43706"/>
                        <a14:foregroundMark x1="31000" y1="40311" x2="26550" y2="45332"/>
                        <a14:foregroundMark x1="26550" y1="45332" x2="23850" y2="55375"/>
                        <a14:foregroundMark x1="23850" y1="55375" x2="24000" y2="67115"/>
                        <a14:foregroundMark x1="24000" y1="67115" x2="27200" y2="76025"/>
                        <a14:foregroundMark x1="27200" y1="76025" x2="35050" y2="76662"/>
                        <a14:foregroundMark x1="35050" y1="76662" x2="44900" y2="69448"/>
                        <a14:foregroundMark x1="44900" y1="69448" x2="49100" y2="63861"/>
                        <a14:foregroundMark x1="49100" y1="63861" x2="48350" y2="52900"/>
                        <a14:foregroundMark x1="48350" y1="52900" x2="42450" y2="42574"/>
                        <a14:foregroundMark x1="43900" y1="86917" x2="44700" y2="91726"/>
                      </a14:backgroundRemoval>
                    </a14:imgEffect>
                  </a14:imgLayer>
                </a14:imgProps>
              </a:ext>
            </a:extLst>
          </a:blip>
          <a:srcRect l="9757" t="1767" r="21303" b="4418"/>
          <a:stretch/>
        </p:blipFill>
        <p:spPr>
          <a:xfrm rot="20598595">
            <a:off x="10328299" y="-52065"/>
            <a:ext cx="2085802" cy="2006768"/>
          </a:xfrm>
          <a:prstGeom prst="rect">
            <a:avLst/>
          </a:prstGeom>
        </p:spPr>
      </p:pic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6307CF86-FBFA-C4F0-DF09-3A3690BD2281}"/>
              </a:ext>
            </a:extLst>
          </p:cNvPr>
          <p:cNvSpPr/>
          <p:nvPr/>
        </p:nvSpPr>
        <p:spPr>
          <a:xfrm rot="21586402">
            <a:off x="10235446" y="876951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10s</a:t>
            </a:r>
          </a:p>
        </p:txBody>
      </p: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DCCA42F9-0ABF-23FB-8579-624905A2B3AE}"/>
              </a:ext>
            </a:extLst>
          </p:cNvPr>
          <p:cNvSpPr/>
          <p:nvPr/>
        </p:nvSpPr>
        <p:spPr>
          <a:xfrm rot="21586402">
            <a:off x="10254480" y="875118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9s</a:t>
            </a: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0DC8349F-E976-C4F1-5709-77819470EA20}"/>
              </a:ext>
            </a:extLst>
          </p:cNvPr>
          <p:cNvSpPr/>
          <p:nvPr/>
        </p:nvSpPr>
        <p:spPr>
          <a:xfrm rot="21586402">
            <a:off x="10228528" y="886138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8s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70B64551-4FBA-C1A0-8238-6AE44B752236}"/>
              </a:ext>
            </a:extLst>
          </p:cNvPr>
          <p:cNvSpPr/>
          <p:nvPr/>
        </p:nvSpPr>
        <p:spPr>
          <a:xfrm rot="21586402">
            <a:off x="10250129" y="858916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7s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32569434-461D-BB79-0F68-3B61D06931C1}"/>
              </a:ext>
            </a:extLst>
          </p:cNvPr>
          <p:cNvSpPr/>
          <p:nvPr/>
        </p:nvSpPr>
        <p:spPr>
          <a:xfrm rot="21586402">
            <a:off x="10262602" y="891320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6s</a:t>
            </a:r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id="{491296AD-1FE6-95D0-F241-96B17C728C2A}"/>
              </a:ext>
            </a:extLst>
          </p:cNvPr>
          <p:cNvSpPr/>
          <p:nvPr/>
        </p:nvSpPr>
        <p:spPr>
          <a:xfrm rot="21586402">
            <a:off x="10258540" y="838417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5s</a:t>
            </a:r>
          </a:p>
        </p:txBody>
      </p:sp>
      <p:sp>
        <p:nvSpPr>
          <p:cNvPr id="37" name="MsPham-0936082789">
            <a:extLst>
              <a:ext uri="{FF2B5EF4-FFF2-40B4-BE49-F238E27FC236}">
                <a16:creationId xmlns:a16="http://schemas.microsoft.com/office/drawing/2014/main" id="{2601C0F6-1A6E-16AA-9730-3B95591B5575}"/>
              </a:ext>
            </a:extLst>
          </p:cNvPr>
          <p:cNvSpPr/>
          <p:nvPr/>
        </p:nvSpPr>
        <p:spPr>
          <a:xfrm rot="21586402">
            <a:off x="10261362" y="883916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4s</a:t>
            </a:r>
          </a:p>
        </p:txBody>
      </p:sp>
      <p:sp>
        <p:nvSpPr>
          <p:cNvPr id="38" name="MsPham-0936082789">
            <a:extLst>
              <a:ext uri="{FF2B5EF4-FFF2-40B4-BE49-F238E27FC236}">
                <a16:creationId xmlns:a16="http://schemas.microsoft.com/office/drawing/2014/main" id="{0D0B5EA0-D3FF-72E9-7357-40C722086753}"/>
              </a:ext>
            </a:extLst>
          </p:cNvPr>
          <p:cNvSpPr/>
          <p:nvPr/>
        </p:nvSpPr>
        <p:spPr>
          <a:xfrm rot="21586402">
            <a:off x="10263842" y="870460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3s</a:t>
            </a:r>
          </a:p>
        </p:txBody>
      </p:sp>
      <p:sp>
        <p:nvSpPr>
          <p:cNvPr id="39" name="MsPham-0936082789">
            <a:extLst>
              <a:ext uri="{FF2B5EF4-FFF2-40B4-BE49-F238E27FC236}">
                <a16:creationId xmlns:a16="http://schemas.microsoft.com/office/drawing/2014/main" id="{09A0A9EF-6083-C31D-C6FD-B53096B58517}"/>
              </a:ext>
            </a:extLst>
          </p:cNvPr>
          <p:cNvSpPr/>
          <p:nvPr/>
        </p:nvSpPr>
        <p:spPr>
          <a:xfrm rot="21586402">
            <a:off x="10250129" y="849961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2s</a:t>
            </a:r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806FA47F-C844-4263-5FD8-A0AA1E1200C7}"/>
              </a:ext>
            </a:extLst>
          </p:cNvPr>
          <p:cNvSpPr/>
          <p:nvPr/>
        </p:nvSpPr>
        <p:spPr>
          <a:xfrm rot="21586402">
            <a:off x="10273515" y="873076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1s</a:t>
            </a:r>
          </a:p>
        </p:txBody>
      </p:sp>
      <p:sp>
        <p:nvSpPr>
          <p:cNvPr id="41" name="MsPham-0936082789">
            <a:extLst>
              <a:ext uri="{FF2B5EF4-FFF2-40B4-BE49-F238E27FC236}">
                <a16:creationId xmlns:a16="http://schemas.microsoft.com/office/drawing/2014/main" id="{4B676F63-C08E-0998-7701-053AA2982D7A}"/>
              </a:ext>
            </a:extLst>
          </p:cNvPr>
          <p:cNvSpPr/>
          <p:nvPr/>
        </p:nvSpPr>
        <p:spPr>
          <a:xfrm rot="21586402">
            <a:off x="10271035" y="870772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90975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25" y="133020"/>
            <a:ext cx="6135403" cy="4233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575" y="1798410"/>
            <a:ext cx="5714339" cy="2367768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799" y="5905797"/>
            <a:ext cx="2159400" cy="7747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258568" y="4619588"/>
            <a:ext cx="3748015" cy="1058263"/>
            <a:chOff x="400825" y="4991014"/>
            <a:chExt cx="3748015" cy="10582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52839" y="5166202"/>
              <a:ext cx="291618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rPr>
                <a:t>countryside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55277" y="4649065"/>
            <a:ext cx="3748015" cy="1058263"/>
            <a:chOff x="400825" y="4991014"/>
            <a:chExt cx="3748015" cy="105826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280709" y="5166202"/>
              <a:ext cx="16690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rPr>
                <a:t>village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043159" y="4678542"/>
            <a:ext cx="3748015" cy="1058263"/>
            <a:chOff x="400825" y="4991014"/>
            <a:chExt cx="3748015" cy="105826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315172" y="5166202"/>
              <a:ext cx="160011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rPr>
                <a:t>forest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4"/>
          <a:stretch/>
        </p:blipFill>
        <p:spPr>
          <a:xfrm>
            <a:off x="400825" y="6048748"/>
            <a:ext cx="1341056" cy="4887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42E788-27E5-8423-043B-6CC509BE4410}"/>
              </a:ext>
            </a:extLst>
          </p:cNvPr>
          <p:cNvSpPr txBox="1"/>
          <p:nvPr/>
        </p:nvSpPr>
        <p:spPr>
          <a:xfrm>
            <a:off x="212313" y="1824806"/>
            <a:ext cx="65124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This is a land not in towns or cities.</a:t>
            </a:r>
            <a:endParaRPr lang="en-VN" sz="3600" b="1" dirty="0"/>
          </a:p>
        </p:txBody>
      </p:sp>
      <p:pic>
        <p:nvPicPr>
          <p:cNvPr id="18" name="Picture 17" descr="A cartoon of a alarm clock&#10;&#10;Description automatically generated">
            <a:extLst>
              <a:ext uri="{FF2B5EF4-FFF2-40B4-BE49-F238E27FC236}">
                <a16:creationId xmlns:a16="http://schemas.microsoft.com/office/drawing/2014/main" id="{1D6DFC0E-58A3-99C2-D8D2-E12DA48104A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506" b="91726" l="16600" r="71800">
                        <a14:foregroundMark x1="31800" y1="41301" x2="43500" y2="70368"/>
                        <a14:foregroundMark x1="42350" y1="42221" x2="34400" y2="67468"/>
                        <a14:foregroundMark x1="22700" y1="18812" x2="22250" y2="20368"/>
                        <a14:foregroundMark x1="38950" y1="6577" x2="40900" y2="8840"/>
                        <a14:foregroundMark x1="28600" y1="50778" x2="33750" y2="64286"/>
                        <a14:foregroundMark x1="33750" y1="64286" x2="41800" y2="64286"/>
                        <a14:foregroundMark x1="41800" y1="64286" x2="34000" y2="55304"/>
                        <a14:foregroundMark x1="34000" y1="55304" x2="35950" y2="70226"/>
                        <a14:foregroundMark x1="35950" y1="70226" x2="36450" y2="70651"/>
                        <a14:foregroundMark x1="31100" y1="42079" x2="37450" y2="44130"/>
                        <a14:foregroundMark x1="37450" y1="44130" x2="43150" y2="59194"/>
                        <a14:foregroundMark x1="43150" y1="59194" x2="32750" y2="71994"/>
                        <a14:foregroundMark x1="32750" y1="71994" x2="28600" y2="55587"/>
                        <a14:foregroundMark x1="28600" y1="55587" x2="33150" y2="47242"/>
                        <a14:foregroundMark x1="24650" y1="20863" x2="24650" y2="20863"/>
                        <a14:foregroundMark x1="42250" y1="45969" x2="45500" y2="52405"/>
                        <a14:foregroundMark x1="45500" y1="52405" x2="45800" y2="69519"/>
                        <a14:foregroundMark x1="45800" y1="69519" x2="36400" y2="74894"/>
                        <a14:foregroundMark x1="36400" y1="74894" x2="30650" y2="74894"/>
                        <a14:foregroundMark x1="30650" y1="74894" x2="26150" y2="70156"/>
                        <a14:foregroundMark x1="26150" y1="70156" x2="25000" y2="53465"/>
                        <a14:foregroundMark x1="25000" y1="53465" x2="31950" y2="41372"/>
                        <a14:foregroundMark x1="31950" y1="41372" x2="40050" y2="38614"/>
                        <a14:foregroundMark x1="40050" y1="38614" x2="44600" y2="45615"/>
                        <a14:foregroundMark x1="44600" y1="45615" x2="46650" y2="61598"/>
                        <a14:foregroundMark x1="46650" y1="61598" x2="44950" y2="73904"/>
                        <a14:foregroundMark x1="44950" y1="73904" x2="40150" y2="79066"/>
                        <a14:foregroundMark x1="40150" y1="79066" x2="33000" y2="80622"/>
                        <a14:foregroundMark x1="33000" y1="80622" x2="32700" y2="80481"/>
                        <a14:foregroundMark x1="60200" y1="15276" x2="61750" y2="18175"/>
                        <a14:foregroundMark x1="61900" y1="14144" x2="62700" y2="16549"/>
                        <a14:foregroundMark x1="67700" y1="38685" x2="66450" y2="44484"/>
                        <a14:foregroundMark x1="69150" y1="40806" x2="68600" y2="43706"/>
                        <a14:foregroundMark x1="31000" y1="40311" x2="26550" y2="45332"/>
                        <a14:foregroundMark x1="26550" y1="45332" x2="23850" y2="55375"/>
                        <a14:foregroundMark x1="23850" y1="55375" x2="24000" y2="67115"/>
                        <a14:foregroundMark x1="24000" y1="67115" x2="27200" y2="76025"/>
                        <a14:foregroundMark x1="27200" y1="76025" x2="35050" y2="76662"/>
                        <a14:foregroundMark x1="35050" y1="76662" x2="44900" y2="69448"/>
                        <a14:foregroundMark x1="44900" y1="69448" x2="49100" y2="63861"/>
                        <a14:foregroundMark x1="49100" y1="63861" x2="48350" y2="52900"/>
                        <a14:foregroundMark x1="48350" y1="52900" x2="42450" y2="42574"/>
                        <a14:foregroundMark x1="43900" y1="86917" x2="44700" y2="91726"/>
                      </a14:backgroundRemoval>
                    </a14:imgEffect>
                  </a14:imgLayer>
                </a14:imgProps>
              </a:ext>
            </a:extLst>
          </a:blip>
          <a:srcRect l="9757" t="1767" r="21303" b="4418"/>
          <a:stretch/>
        </p:blipFill>
        <p:spPr>
          <a:xfrm rot="20598595">
            <a:off x="10328301" y="-74139"/>
            <a:ext cx="2085802" cy="2006768"/>
          </a:xfrm>
          <a:prstGeom prst="rect">
            <a:avLst/>
          </a:prstGeom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B310827C-641C-FE61-AFD0-9A65EFFFEF8E}"/>
              </a:ext>
            </a:extLst>
          </p:cNvPr>
          <p:cNvSpPr/>
          <p:nvPr/>
        </p:nvSpPr>
        <p:spPr>
          <a:xfrm rot="21586402">
            <a:off x="10235448" y="854877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10s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834471C7-FE7E-8366-CE3C-B8A7928CB22A}"/>
              </a:ext>
            </a:extLst>
          </p:cNvPr>
          <p:cNvSpPr/>
          <p:nvPr/>
        </p:nvSpPr>
        <p:spPr>
          <a:xfrm rot="21586402">
            <a:off x="10254482" y="853044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9s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EFD2B540-B65C-9D0D-D576-9EB94DB83AE5}"/>
              </a:ext>
            </a:extLst>
          </p:cNvPr>
          <p:cNvSpPr/>
          <p:nvPr/>
        </p:nvSpPr>
        <p:spPr>
          <a:xfrm rot="21586402">
            <a:off x="10228530" y="864064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8s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337B3BC4-317B-2119-1672-D8761074E7D6}"/>
              </a:ext>
            </a:extLst>
          </p:cNvPr>
          <p:cNvSpPr/>
          <p:nvPr/>
        </p:nvSpPr>
        <p:spPr>
          <a:xfrm rot="21586402">
            <a:off x="10250131" y="836842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7s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019FA619-65AC-47F0-E721-CBA8008DEDB2}"/>
              </a:ext>
            </a:extLst>
          </p:cNvPr>
          <p:cNvSpPr/>
          <p:nvPr/>
        </p:nvSpPr>
        <p:spPr>
          <a:xfrm rot="21586402">
            <a:off x="10262604" y="869246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6s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BAF0A5BC-7235-F05F-750A-4139CF61854D}"/>
              </a:ext>
            </a:extLst>
          </p:cNvPr>
          <p:cNvSpPr/>
          <p:nvPr/>
        </p:nvSpPr>
        <p:spPr>
          <a:xfrm rot="21586402">
            <a:off x="10258542" y="816343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5s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DF88E7B7-9E7C-FFCC-5525-297AB57F337C}"/>
              </a:ext>
            </a:extLst>
          </p:cNvPr>
          <p:cNvSpPr/>
          <p:nvPr/>
        </p:nvSpPr>
        <p:spPr>
          <a:xfrm rot="21586402">
            <a:off x="10261364" y="861842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4s</a:t>
            </a: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21FDA839-E132-740C-D168-6BCD380A5526}"/>
              </a:ext>
            </a:extLst>
          </p:cNvPr>
          <p:cNvSpPr/>
          <p:nvPr/>
        </p:nvSpPr>
        <p:spPr>
          <a:xfrm rot="21586402">
            <a:off x="10263844" y="848386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3s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0592CEC0-5C7D-BC27-1513-4BC92414CDE5}"/>
              </a:ext>
            </a:extLst>
          </p:cNvPr>
          <p:cNvSpPr/>
          <p:nvPr/>
        </p:nvSpPr>
        <p:spPr>
          <a:xfrm rot="21586402">
            <a:off x="10250131" y="827887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2s</a:t>
            </a: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08DCBDF0-C0CB-EC28-3AEC-621DBBEEC55D}"/>
              </a:ext>
            </a:extLst>
          </p:cNvPr>
          <p:cNvSpPr/>
          <p:nvPr/>
        </p:nvSpPr>
        <p:spPr>
          <a:xfrm rot="21586402">
            <a:off x="10273517" y="851002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1s</a:t>
            </a:r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9C0B6BD6-8795-E4D1-9AB9-D5C356F20331}"/>
              </a:ext>
            </a:extLst>
          </p:cNvPr>
          <p:cNvSpPr/>
          <p:nvPr/>
        </p:nvSpPr>
        <p:spPr>
          <a:xfrm rot="21586402">
            <a:off x="10271037" y="848698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88865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25" y="133020"/>
            <a:ext cx="6135403" cy="4233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220" y="594160"/>
            <a:ext cx="3338807" cy="3742615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799" y="5905797"/>
            <a:ext cx="2159400" cy="7747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221991" y="4619588"/>
            <a:ext cx="3748015" cy="1058263"/>
            <a:chOff x="400825" y="4991014"/>
            <a:chExt cx="3748015" cy="10582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691878" y="5166202"/>
              <a:ext cx="84670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rPr>
                <a:t>hill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36988" y="4649065"/>
            <a:ext cx="3748015" cy="1058263"/>
            <a:chOff x="400825" y="4991014"/>
            <a:chExt cx="3748015" cy="105826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360058" y="5166202"/>
              <a:ext cx="151035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rPr>
                <a:t>valley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043159" y="4678542"/>
            <a:ext cx="3748015" cy="1058263"/>
            <a:chOff x="400825" y="4991014"/>
            <a:chExt cx="3748015" cy="105826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344829" y="5166202"/>
              <a:ext cx="154080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rlow"/>
                  <a:ea typeface="+mn-ea"/>
                  <a:cs typeface="+mn-cs"/>
                </a:rPr>
                <a:t>island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4"/>
          <a:stretch/>
        </p:blipFill>
        <p:spPr>
          <a:xfrm>
            <a:off x="400825" y="6048748"/>
            <a:ext cx="1341056" cy="4887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7956C9-82DD-1DB9-AA79-9E8E98FF4D2F}"/>
              </a:ext>
            </a:extLst>
          </p:cNvPr>
          <p:cNvSpPr txBox="1"/>
          <p:nvPr/>
        </p:nvSpPr>
        <p:spPr>
          <a:xfrm>
            <a:off x="614026" y="1684940"/>
            <a:ext cx="570899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This is a mound of land. </a:t>
            </a:r>
          </a:p>
          <a:p>
            <a:pPr algn="ctr"/>
            <a:r>
              <a:rPr lang="en-US" sz="3200" b="1" dirty="0"/>
              <a:t>It's different from the mountain.</a:t>
            </a:r>
            <a:endParaRPr lang="en-VN" sz="3200" b="1" dirty="0"/>
          </a:p>
        </p:txBody>
      </p:sp>
      <p:pic>
        <p:nvPicPr>
          <p:cNvPr id="18" name="Picture 17" descr="A cartoon of a alarm clock&#10;&#10;Description automatically generated">
            <a:extLst>
              <a:ext uri="{FF2B5EF4-FFF2-40B4-BE49-F238E27FC236}">
                <a16:creationId xmlns:a16="http://schemas.microsoft.com/office/drawing/2014/main" id="{9F7A1A8A-44E7-1345-2D9E-51893CBF122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506" b="91726" l="16600" r="71800">
                        <a14:foregroundMark x1="31800" y1="41301" x2="43500" y2="70368"/>
                        <a14:foregroundMark x1="42350" y1="42221" x2="34400" y2="67468"/>
                        <a14:foregroundMark x1="22700" y1="18812" x2="22250" y2="20368"/>
                        <a14:foregroundMark x1="38950" y1="6577" x2="40900" y2="8840"/>
                        <a14:foregroundMark x1="28600" y1="50778" x2="33750" y2="64286"/>
                        <a14:foregroundMark x1="33750" y1="64286" x2="41800" y2="64286"/>
                        <a14:foregroundMark x1="41800" y1="64286" x2="34000" y2="55304"/>
                        <a14:foregroundMark x1="34000" y1="55304" x2="35950" y2="70226"/>
                        <a14:foregroundMark x1="35950" y1="70226" x2="36450" y2="70651"/>
                        <a14:foregroundMark x1="31100" y1="42079" x2="37450" y2="44130"/>
                        <a14:foregroundMark x1="37450" y1="44130" x2="43150" y2="59194"/>
                        <a14:foregroundMark x1="43150" y1="59194" x2="32750" y2="71994"/>
                        <a14:foregroundMark x1="32750" y1="71994" x2="28600" y2="55587"/>
                        <a14:foregroundMark x1="28600" y1="55587" x2="33150" y2="47242"/>
                        <a14:foregroundMark x1="24650" y1="20863" x2="24650" y2="20863"/>
                        <a14:foregroundMark x1="42250" y1="45969" x2="45500" y2="52405"/>
                        <a14:foregroundMark x1="45500" y1="52405" x2="45800" y2="69519"/>
                        <a14:foregroundMark x1="45800" y1="69519" x2="36400" y2="74894"/>
                        <a14:foregroundMark x1="36400" y1="74894" x2="30650" y2="74894"/>
                        <a14:foregroundMark x1="30650" y1="74894" x2="26150" y2="70156"/>
                        <a14:foregroundMark x1="26150" y1="70156" x2="25000" y2="53465"/>
                        <a14:foregroundMark x1="25000" y1="53465" x2="31950" y2="41372"/>
                        <a14:foregroundMark x1="31950" y1="41372" x2="40050" y2="38614"/>
                        <a14:foregroundMark x1="40050" y1="38614" x2="44600" y2="45615"/>
                        <a14:foregroundMark x1="44600" y1="45615" x2="46650" y2="61598"/>
                        <a14:foregroundMark x1="46650" y1="61598" x2="44950" y2="73904"/>
                        <a14:foregroundMark x1="44950" y1="73904" x2="40150" y2="79066"/>
                        <a14:foregroundMark x1="40150" y1="79066" x2="33000" y2="80622"/>
                        <a14:foregroundMark x1="33000" y1="80622" x2="32700" y2="80481"/>
                        <a14:foregroundMark x1="60200" y1="15276" x2="61750" y2="18175"/>
                        <a14:foregroundMark x1="61900" y1="14144" x2="62700" y2="16549"/>
                        <a14:foregroundMark x1="67700" y1="38685" x2="66450" y2="44484"/>
                        <a14:foregroundMark x1="69150" y1="40806" x2="68600" y2="43706"/>
                        <a14:foregroundMark x1="31000" y1="40311" x2="26550" y2="45332"/>
                        <a14:foregroundMark x1="26550" y1="45332" x2="23850" y2="55375"/>
                        <a14:foregroundMark x1="23850" y1="55375" x2="24000" y2="67115"/>
                        <a14:foregroundMark x1="24000" y1="67115" x2="27200" y2="76025"/>
                        <a14:foregroundMark x1="27200" y1="76025" x2="35050" y2="76662"/>
                        <a14:foregroundMark x1="35050" y1="76662" x2="44900" y2="69448"/>
                        <a14:foregroundMark x1="44900" y1="69448" x2="49100" y2="63861"/>
                        <a14:foregroundMark x1="49100" y1="63861" x2="48350" y2="52900"/>
                        <a14:foregroundMark x1="48350" y1="52900" x2="42450" y2="42574"/>
                        <a14:foregroundMark x1="43900" y1="86917" x2="44700" y2="91726"/>
                      </a14:backgroundRemoval>
                    </a14:imgEffect>
                  </a14:imgLayer>
                </a14:imgProps>
              </a:ext>
            </a:extLst>
          </a:blip>
          <a:srcRect l="9757" t="1767" r="21303" b="4418"/>
          <a:stretch/>
        </p:blipFill>
        <p:spPr>
          <a:xfrm rot="20598595">
            <a:off x="10405818" y="-52064"/>
            <a:ext cx="2085802" cy="2006768"/>
          </a:xfrm>
          <a:prstGeom prst="rect">
            <a:avLst/>
          </a:prstGeom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9FFAC333-AC21-79D7-36EE-1558C3F8AE9A}"/>
              </a:ext>
            </a:extLst>
          </p:cNvPr>
          <p:cNvSpPr/>
          <p:nvPr/>
        </p:nvSpPr>
        <p:spPr>
          <a:xfrm rot="21586402">
            <a:off x="10312965" y="876952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10s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1B1C242A-F004-1A8A-0094-018BD875EDA5}"/>
              </a:ext>
            </a:extLst>
          </p:cNvPr>
          <p:cNvSpPr/>
          <p:nvPr/>
        </p:nvSpPr>
        <p:spPr>
          <a:xfrm rot="21586402">
            <a:off x="10331999" y="875119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9s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1CD37F5E-FB6B-76F6-EC89-77AC4224E33C}"/>
              </a:ext>
            </a:extLst>
          </p:cNvPr>
          <p:cNvSpPr/>
          <p:nvPr/>
        </p:nvSpPr>
        <p:spPr>
          <a:xfrm rot="21586402">
            <a:off x="10306047" y="886139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8s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68A4BB98-718C-3319-41BE-CAF29D4BC1A9}"/>
              </a:ext>
            </a:extLst>
          </p:cNvPr>
          <p:cNvSpPr/>
          <p:nvPr/>
        </p:nvSpPr>
        <p:spPr>
          <a:xfrm rot="21586402">
            <a:off x="10327648" y="858917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7s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D912BAB2-147C-2419-5746-95F97EA65E97}"/>
              </a:ext>
            </a:extLst>
          </p:cNvPr>
          <p:cNvSpPr/>
          <p:nvPr/>
        </p:nvSpPr>
        <p:spPr>
          <a:xfrm rot="21586402">
            <a:off x="10340121" y="891321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6s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99CC6B25-AB82-C65F-6620-51FBB972A875}"/>
              </a:ext>
            </a:extLst>
          </p:cNvPr>
          <p:cNvSpPr/>
          <p:nvPr/>
        </p:nvSpPr>
        <p:spPr>
          <a:xfrm rot="21586402">
            <a:off x="10336059" y="838418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5s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B181F61E-1D53-35DE-A6A6-E2B38F6EAE73}"/>
              </a:ext>
            </a:extLst>
          </p:cNvPr>
          <p:cNvSpPr/>
          <p:nvPr/>
        </p:nvSpPr>
        <p:spPr>
          <a:xfrm rot="21586402">
            <a:off x="10338881" y="883917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4s</a:t>
            </a: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815DEBD2-9549-56A0-3505-08FAE4013D21}"/>
              </a:ext>
            </a:extLst>
          </p:cNvPr>
          <p:cNvSpPr/>
          <p:nvPr/>
        </p:nvSpPr>
        <p:spPr>
          <a:xfrm rot="21586402">
            <a:off x="10341361" y="870461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3s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BCC02AFD-45B5-0E55-A263-B7CB48FB3505}"/>
              </a:ext>
            </a:extLst>
          </p:cNvPr>
          <p:cNvSpPr/>
          <p:nvPr/>
        </p:nvSpPr>
        <p:spPr>
          <a:xfrm rot="21586402">
            <a:off x="10327648" y="849962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2s</a:t>
            </a: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069E544D-6B62-C615-E52F-B0FE7FB15FD0}"/>
              </a:ext>
            </a:extLst>
          </p:cNvPr>
          <p:cNvSpPr/>
          <p:nvPr/>
        </p:nvSpPr>
        <p:spPr>
          <a:xfrm rot="21586402">
            <a:off x="10351034" y="873077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1s</a:t>
            </a:r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DF4C3357-5B77-7E11-F6E7-5A807CD88C36}"/>
              </a:ext>
            </a:extLst>
          </p:cNvPr>
          <p:cNvSpPr/>
          <p:nvPr/>
        </p:nvSpPr>
        <p:spPr>
          <a:xfrm rot="21586402">
            <a:off x="10348554" y="870773"/>
            <a:ext cx="1704612" cy="679681"/>
          </a:xfrm>
          <a:prstGeom prst="roundRect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algn="ctr"/>
            <a:r>
              <a:rPr lang="en-US" sz="4400" b="1" dirty="0">
                <a:solidFill>
                  <a:srgbClr val="002060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03079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4"/>
          <a:stretch/>
        </p:blipFill>
        <p:spPr>
          <a:xfrm>
            <a:off x="400825" y="692031"/>
            <a:ext cx="11284344" cy="41130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607" y="1256884"/>
            <a:ext cx="6966562" cy="5601116"/>
          </a:xfrm>
          <a:prstGeom prst="rect">
            <a:avLst/>
          </a:prstGeom>
        </p:spPr>
      </p:pic>
      <p:pic>
        <p:nvPicPr>
          <p:cNvPr id="19" name="Picture 1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769" y="5725688"/>
            <a:ext cx="21594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43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3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PRODUCTION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ACCD1A-C36D-6E4C-9172-49F2B1A11574}"/>
              </a:ext>
            </a:extLst>
          </p:cNvPr>
          <p:cNvSpPr/>
          <p:nvPr/>
        </p:nvSpPr>
        <p:spPr>
          <a:xfrm>
            <a:off x="11339593" y="1592753"/>
            <a:ext cx="852407" cy="368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77B624-C863-7940-A073-37331E3B015F}"/>
              </a:ext>
            </a:extLst>
          </p:cNvPr>
          <p:cNvSpPr txBox="1"/>
          <p:nvPr/>
        </p:nvSpPr>
        <p:spPr>
          <a:xfrm>
            <a:off x="3098006" y="6035106"/>
            <a:ext cx="82132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Divide the class into pairs, each pair prepares a mini-board.</a:t>
            </a:r>
          </a:p>
          <a:p>
            <a:pPr algn="ctr"/>
            <a:r>
              <a:rPr lang="en-US" sz="1600" b="1" dirty="0"/>
              <a:t>Look at the slide and fill in the missing letters.</a:t>
            </a:r>
          </a:p>
          <a:p>
            <a:pPr algn="ctr"/>
            <a:r>
              <a:rPr lang="en-US" sz="1600" b="1" dirty="0"/>
              <a:t>Students take turns to write.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42D269-7C3E-60F9-550B-035B30B018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3099"/>
          <a:stretch/>
        </p:blipFill>
        <p:spPr>
          <a:xfrm>
            <a:off x="739483" y="876006"/>
            <a:ext cx="1766531" cy="22605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C59756-81C1-1536-A63B-4446D50DEE1A}"/>
              </a:ext>
            </a:extLst>
          </p:cNvPr>
          <p:cNvSpPr txBox="1"/>
          <p:nvPr/>
        </p:nvSpPr>
        <p:spPr>
          <a:xfrm>
            <a:off x="2148665" y="1686249"/>
            <a:ext cx="2274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/>
              <a:t>fo_est</a:t>
            </a:r>
            <a:endParaRPr lang="en-VN" sz="36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1E74C1-D469-338D-018B-04F58656C7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48" r="66551"/>
          <a:stretch/>
        </p:blipFill>
        <p:spPr>
          <a:xfrm>
            <a:off x="4456812" y="893182"/>
            <a:ext cx="1766531" cy="22605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1368E9-A5F1-6975-2D5F-651079B9586A}"/>
              </a:ext>
            </a:extLst>
          </p:cNvPr>
          <p:cNvSpPr txBox="1"/>
          <p:nvPr/>
        </p:nvSpPr>
        <p:spPr>
          <a:xfrm>
            <a:off x="5670683" y="1705345"/>
            <a:ext cx="2274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hi_ _</a:t>
            </a:r>
            <a:endParaRPr lang="en-VN" sz="36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18849E-5D65-26C6-6F4C-37CFC78AF5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557" t="-3196" r="49542" b="3196"/>
          <a:stretch/>
        </p:blipFill>
        <p:spPr>
          <a:xfrm>
            <a:off x="8174141" y="876006"/>
            <a:ext cx="1766531" cy="22605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99DCC46-4EED-36B4-A049-BEC804D6DEA2}"/>
              </a:ext>
            </a:extLst>
          </p:cNvPr>
          <p:cNvSpPr txBox="1"/>
          <p:nvPr/>
        </p:nvSpPr>
        <p:spPr>
          <a:xfrm>
            <a:off x="9652808" y="1638421"/>
            <a:ext cx="2274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/>
              <a:t>is_a_d</a:t>
            </a:r>
            <a:endParaRPr lang="en-VN" sz="3600" b="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E6B5C97-4F96-3700-A0F1-6F5919E231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r="33099"/>
          <a:stretch/>
        </p:blipFill>
        <p:spPr>
          <a:xfrm>
            <a:off x="494931" y="3441656"/>
            <a:ext cx="1766531" cy="226059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DE0A522-EE32-9855-3FB4-93E87290B642}"/>
              </a:ext>
            </a:extLst>
          </p:cNvPr>
          <p:cNvSpPr txBox="1"/>
          <p:nvPr/>
        </p:nvSpPr>
        <p:spPr>
          <a:xfrm>
            <a:off x="1856197" y="4227580"/>
            <a:ext cx="2274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/>
              <a:t>v_ll</a:t>
            </a:r>
            <a:r>
              <a:rPr lang="en-US" sz="3600" b="1" dirty="0"/>
              <a:t>_ _</a:t>
            </a:r>
            <a:endParaRPr lang="en-VN" sz="3600" b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843AF9C-1FB4-03EC-897A-BE08F826F2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172" t="-939" r="16927" b="939"/>
          <a:stretch/>
        </p:blipFill>
        <p:spPr>
          <a:xfrm>
            <a:off x="4038213" y="3458832"/>
            <a:ext cx="1766531" cy="226059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8A90BBB-E178-6D28-18FB-809E8AEBC0D6}"/>
              </a:ext>
            </a:extLst>
          </p:cNvPr>
          <p:cNvSpPr txBox="1"/>
          <p:nvPr/>
        </p:nvSpPr>
        <p:spPr>
          <a:xfrm>
            <a:off x="5574995" y="4293509"/>
            <a:ext cx="2954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/>
              <a:t>cou_t_ysi_e</a:t>
            </a:r>
            <a:endParaRPr lang="en-VN" sz="3600" b="1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A46D916-4EB2-BA80-47B8-8E0C1ECF83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575" t="-1580" r="-476" b="1580"/>
          <a:stretch/>
        </p:blipFill>
        <p:spPr>
          <a:xfrm>
            <a:off x="8738888" y="3450244"/>
            <a:ext cx="1766531" cy="226059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4900A70-DF14-54BD-CB92-0AF3E52EF753}"/>
              </a:ext>
            </a:extLst>
          </p:cNvPr>
          <p:cNvSpPr txBox="1"/>
          <p:nvPr/>
        </p:nvSpPr>
        <p:spPr>
          <a:xfrm>
            <a:off x="10066245" y="4278577"/>
            <a:ext cx="2274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/>
              <a:t>v_ll_g</a:t>
            </a:r>
            <a:r>
              <a:rPr lang="en-US" sz="3600" b="1" dirty="0"/>
              <a:t>_</a:t>
            </a:r>
            <a:endParaRPr lang="en-VN" sz="3600" b="1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78B68CC-4B1D-90F7-8485-4CA3D6EF75B1}"/>
              </a:ext>
            </a:extLst>
          </p:cNvPr>
          <p:cNvSpPr/>
          <p:nvPr/>
        </p:nvSpPr>
        <p:spPr>
          <a:xfrm>
            <a:off x="2723910" y="6052640"/>
            <a:ext cx="1406767" cy="588723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Answer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6542F34-922F-BE91-73E6-4589D010DEE6}"/>
              </a:ext>
            </a:extLst>
          </p:cNvPr>
          <p:cNvSpPr txBox="1"/>
          <p:nvPr/>
        </p:nvSpPr>
        <p:spPr>
          <a:xfrm>
            <a:off x="2816428" y="1679049"/>
            <a:ext cx="756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r</a:t>
            </a:r>
            <a:endParaRPr lang="en-VN" sz="3600" b="1" dirty="0">
              <a:solidFill>
                <a:srgbClr val="C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4BCCB1C-9219-B455-E4D1-C9F9436CA7EC}"/>
              </a:ext>
            </a:extLst>
          </p:cNvPr>
          <p:cNvSpPr txBox="1"/>
          <p:nvPr/>
        </p:nvSpPr>
        <p:spPr>
          <a:xfrm>
            <a:off x="6447789" y="1705345"/>
            <a:ext cx="756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l</a:t>
            </a:r>
            <a:endParaRPr lang="en-VN" sz="3600" b="1" dirty="0">
              <a:solidFill>
                <a:srgbClr val="C0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74E417-F098-21DD-B34F-4291351534F8}"/>
              </a:ext>
            </a:extLst>
          </p:cNvPr>
          <p:cNvSpPr txBox="1"/>
          <p:nvPr/>
        </p:nvSpPr>
        <p:spPr>
          <a:xfrm>
            <a:off x="6779469" y="1715978"/>
            <a:ext cx="756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l</a:t>
            </a:r>
            <a:endParaRPr lang="en-VN" sz="3600" b="1" dirty="0">
              <a:solidFill>
                <a:srgbClr val="C0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ABC706-4A71-04DC-D364-684D617FA74C}"/>
              </a:ext>
            </a:extLst>
          </p:cNvPr>
          <p:cNvSpPr txBox="1"/>
          <p:nvPr/>
        </p:nvSpPr>
        <p:spPr>
          <a:xfrm>
            <a:off x="10221847" y="1624652"/>
            <a:ext cx="756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l</a:t>
            </a:r>
            <a:endParaRPr lang="en-VN" sz="3600" b="1" dirty="0">
              <a:solidFill>
                <a:srgbClr val="C0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A868579-A4F5-3077-F7EC-9E80121DD6AB}"/>
              </a:ext>
            </a:extLst>
          </p:cNvPr>
          <p:cNvSpPr txBox="1"/>
          <p:nvPr/>
        </p:nvSpPr>
        <p:spPr>
          <a:xfrm>
            <a:off x="10662513" y="1622751"/>
            <a:ext cx="756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n</a:t>
            </a:r>
            <a:endParaRPr lang="en-VN" sz="3600" b="1" dirty="0">
              <a:solidFill>
                <a:srgbClr val="C0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2F718CD-DC8B-1FA1-1D3B-8B96D2153ED3}"/>
              </a:ext>
            </a:extLst>
          </p:cNvPr>
          <p:cNvSpPr txBox="1"/>
          <p:nvPr/>
        </p:nvSpPr>
        <p:spPr>
          <a:xfrm>
            <a:off x="2330547" y="4227580"/>
            <a:ext cx="756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a</a:t>
            </a:r>
            <a:endParaRPr lang="en-VN" sz="3600" b="1" dirty="0">
              <a:solidFill>
                <a:srgbClr val="C0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9BB7DE4-3736-4D73-13B5-C1BC00744DD2}"/>
              </a:ext>
            </a:extLst>
          </p:cNvPr>
          <p:cNvSpPr txBox="1"/>
          <p:nvPr/>
        </p:nvSpPr>
        <p:spPr>
          <a:xfrm>
            <a:off x="2803323" y="4223521"/>
            <a:ext cx="756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e</a:t>
            </a:r>
            <a:endParaRPr lang="en-VN" sz="3600" b="1" dirty="0">
              <a:solidFill>
                <a:srgbClr val="C0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CED370-7B31-51A7-BF09-D92DA3AC2B20}"/>
              </a:ext>
            </a:extLst>
          </p:cNvPr>
          <p:cNvSpPr txBox="1"/>
          <p:nvPr/>
        </p:nvSpPr>
        <p:spPr>
          <a:xfrm>
            <a:off x="3110297" y="4238015"/>
            <a:ext cx="756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y</a:t>
            </a:r>
            <a:endParaRPr lang="en-VN" sz="3600" b="1" dirty="0">
              <a:solidFill>
                <a:srgbClr val="C0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1F0BAF0-D173-8E35-2C01-6AD2D354047E}"/>
              </a:ext>
            </a:extLst>
          </p:cNvPr>
          <p:cNvSpPr txBox="1"/>
          <p:nvPr/>
        </p:nvSpPr>
        <p:spPr>
          <a:xfrm>
            <a:off x="6337704" y="4280916"/>
            <a:ext cx="756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n</a:t>
            </a:r>
            <a:endParaRPr lang="en-VN" sz="3600" b="1" dirty="0">
              <a:solidFill>
                <a:srgbClr val="C0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4107AAF-A515-C464-0A52-27A6DA229229}"/>
              </a:ext>
            </a:extLst>
          </p:cNvPr>
          <p:cNvSpPr txBox="1"/>
          <p:nvPr/>
        </p:nvSpPr>
        <p:spPr>
          <a:xfrm>
            <a:off x="6726263" y="4291549"/>
            <a:ext cx="756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r</a:t>
            </a:r>
            <a:endParaRPr lang="en-VN" sz="3600" b="1" dirty="0">
              <a:solidFill>
                <a:srgbClr val="C0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2F78586-C911-3392-C60E-A253CEF3B1F0}"/>
              </a:ext>
            </a:extLst>
          </p:cNvPr>
          <p:cNvSpPr txBox="1"/>
          <p:nvPr/>
        </p:nvSpPr>
        <p:spPr>
          <a:xfrm>
            <a:off x="7472456" y="4291549"/>
            <a:ext cx="756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d</a:t>
            </a:r>
            <a:endParaRPr lang="en-VN" sz="3600" b="1" dirty="0">
              <a:solidFill>
                <a:srgbClr val="C0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FEF9EB7-0765-4BA1-D614-FE8D33692A60}"/>
              </a:ext>
            </a:extLst>
          </p:cNvPr>
          <p:cNvSpPr txBox="1"/>
          <p:nvPr/>
        </p:nvSpPr>
        <p:spPr>
          <a:xfrm>
            <a:off x="10470095" y="4269914"/>
            <a:ext cx="756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i</a:t>
            </a:r>
            <a:endParaRPr lang="en-VN" sz="3600" b="1" dirty="0">
              <a:solidFill>
                <a:srgbClr val="C0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89EC75D-DCAC-C29D-8993-F4C6FF09B3D8}"/>
              </a:ext>
            </a:extLst>
          </p:cNvPr>
          <p:cNvSpPr txBox="1"/>
          <p:nvPr/>
        </p:nvSpPr>
        <p:spPr>
          <a:xfrm>
            <a:off x="10940243" y="4280916"/>
            <a:ext cx="756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a</a:t>
            </a:r>
            <a:endParaRPr lang="en-VN" sz="3600" b="1" dirty="0">
              <a:solidFill>
                <a:srgbClr val="C0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A1BA595-D6B0-2B19-C34C-C04B8061D7E3}"/>
              </a:ext>
            </a:extLst>
          </p:cNvPr>
          <p:cNvSpPr txBox="1"/>
          <p:nvPr/>
        </p:nvSpPr>
        <p:spPr>
          <a:xfrm>
            <a:off x="11375067" y="4280547"/>
            <a:ext cx="756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e</a:t>
            </a:r>
            <a:endParaRPr lang="en-VN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736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  <p:bldP spid="15" grpId="0"/>
      <p:bldP spid="17" grpId="0"/>
      <p:bldP spid="19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WARM-UP ACTIVITY</a:t>
            </a:r>
          </a:p>
        </p:txBody>
      </p:sp>
      <p:sp>
        <p:nvSpPr>
          <p:cNvPr id="3" name="Rectangle: Rounded Corners 6">
            <a:extLst>
              <a:ext uri="{FF2B5EF4-FFF2-40B4-BE49-F238E27FC236}">
                <a16:creationId xmlns:a16="http://schemas.microsoft.com/office/drawing/2014/main" id="{ADE2883A-D1DC-6C43-A3EA-963210D34DD1}"/>
              </a:ext>
            </a:extLst>
          </p:cNvPr>
          <p:cNvSpPr/>
          <p:nvPr/>
        </p:nvSpPr>
        <p:spPr>
          <a:xfrm>
            <a:off x="1078130" y="1886098"/>
            <a:ext cx="10037480" cy="315796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6F7930-DD21-AB48-8213-D16DECE274C7}"/>
              </a:ext>
            </a:extLst>
          </p:cNvPr>
          <p:cNvSpPr txBox="1"/>
          <p:nvPr/>
        </p:nvSpPr>
        <p:spPr>
          <a:xfrm>
            <a:off x="1265362" y="2085342"/>
            <a:ext cx="983673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Divide the class into two teams.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Draw a pizza cut into six pieces. Each team got a pizza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The teacher calls a random student from 2 teams.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Then, the teacher says a word and students must spell it.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If they make a mistake, remove a piece of the pizza from the board. If they spell it correctly, draw another pizza (piece by piece).</a:t>
            </a:r>
          </a:p>
          <a:p>
            <a:pPr marL="342900" indent="-342900">
              <a:buFontTx/>
              <a:buChar char="-"/>
            </a:pPr>
            <a:r>
              <a:rPr lang="en-US" sz="2400"/>
              <a:t> The team that has the most pizza pieces will win the game.</a:t>
            </a:r>
            <a:endParaRPr lang="en-VN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48D9C0-4C63-1E46-854B-8FC575BF9D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71" r="12396"/>
          <a:stretch/>
        </p:blipFill>
        <p:spPr>
          <a:xfrm>
            <a:off x="10010621" y="1387225"/>
            <a:ext cx="915393" cy="8534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9325EE-7B12-A9D7-6C7E-B4E64D7B8BA4}"/>
              </a:ext>
            </a:extLst>
          </p:cNvPr>
          <p:cNvSpPr txBox="1"/>
          <p:nvPr/>
        </p:nvSpPr>
        <p:spPr>
          <a:xfrm>
            <a:off x="3771455" y="1044501"/>
            <a:ext cx="43092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2"/>
                </a:solidFill>
                <a:ea typeface="Carter One" panose="03080802040405060005" pitchFamily="66" charset="77"/>
              </a:rPr>
              <a:t>Activity: The Pizza</a:t>
            </a:r>
            <a:endParaRPr lang="en-VN" sz="4400" dirty="0">
              <a:solidFill>
                <a:schemeClr val="accent2"/>
              </a:solidFill>
              <a:ea typeface="Carter One" panose="030808020404050600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613899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SUM - UP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ACCD1A-C36D-6E4C-9172-49F2B1A11574}"/>
              </a:ext>
            </a:extLst>
          </p:cNvPr>
          <p:cNvSpPr/>
          <p:nvPr/>
        </p:nvSpPr>
        <p:spPr>
          <a:xfrm>
            <a:off x="11339593" y="1592753"/>
            <a:ext cx="852407" cy="368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77B624-C863-7940-A073-37331E3B015F}"/>
              </a:ext>
            </a:extLst>
          </p:cNvPr>
          <p:cNvSpPr txBox="1"/>
          <p:nvPr/>
        </p:nvSpPr>
        <p:spPr>
          <a:xfrm>
            <a:off x="4878775" y="6334501"/>
            <a:ext cx="24344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Review all words together.</a:t>
            </a:r>
            <a:endParaRPr lang="en-VN" sz="1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F816D5-53EF-C38A-AE18-1E9A7102BF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559"/>
          <a:stretch/>
        </p:blipFill>
        <p:spPr>
          <a:xfrm>
            <a:off x="3281988" y="841505"/>
            <a:ext cx="5628026" cy="24131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3042F6-6D57-4F91-6ADE-F1758D0FA3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r="-441"/>
          <a:stretch/>
        </p:blipFill>
        <p:spPr>
          <a:xfrm>
            <a:off x="3281988" y="3254629"/>
            <a:ext cx="5628026" cy="24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9224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HOMEWORK</a:t>
            </a:r>
          </a:p>
        </p:txBody>
      </p:sp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A929908A-62CD-4A48-BA53-832F915000CF}"/>
              </a:ext>
            </a:extLst>
          </p:cNvPr>
          <p:cNvSpPr/>
          <p:nvPr/>
        </p:nvSpPr>
        <p:spPr>
          <a:xfrm>
            <a:off x="1989104" y="2730500"/>
            <a:ext cx="8061563" cy="197972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EA999C-76D6-F742-ADAB-E9234D98F3B5}"/>
              </a:ext>
            </a:extLst>
          </p:cNvPr>
          <p:cNvSpPr txBox="1"/>
          <p:nvPr/>
        </p:nvSpPr>
        <p:spPr>
          <a:xfrm>
            <a:off x="3383809" y="1447700"/>
            <a:ext cx="68142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6600" dirty="0">
                <a:solidFill>
                  <a:schemeClr val="accent2"/>
                </a:solidFill>
                <a:latin typeface="Carter One" panose="03080802040405060005" pitchFamily="66" charset="77"/>
                <a:ea typeface="Carter One" panose="03080802040405060005" pitchFamily="66" charset="77"/>
              </a:rPr>
              <a:t>HOMEWORK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94F301-8CFC-2F4B-B301-0055B0F4A0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71" r="12396"/>
          <a:stretch/>
        </p:blipFill>
        <p:spPr>
          <a:xfrm>
            <a:off x="9716231" y="1469793"/>
            <a:ext cx="1181120" cy="11011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E71ACA0-DB91-BF49-BC1A-B407EDFB025D}"/>
              </a:ext>
            </a:extLst>
          </p:cNvPr>
          <p:cNvSpPr txBox="1"/>
          <p:nvPr/>
        </p:nvSpPr>
        <p:spPr>
          <a:xfrm>
            <a:off x="2428857" y="3708451"/>
            <a:ext cx="7334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exercises in the Activity Book (page 38).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9DF6BF-7B0E-6342-B58F-E4FD8D3D4807}"/>
              </a:ext>
            </a:extLst>
          </p:cNvPr>
          <p:cNvSpPr txBox="1"/>
          <p:nvPr/>
        </p:nvSpPr>
        <p:spPr>
          <a:xfrm>
            <a:off x="2353216" y="6253287"/>
            <a:ext cx="7606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 answers in the Teacher’s book (page 84) or Active Teach.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EDD36B-6995-924B-8144-F69A0236907E}"/>
              </a:ext>
            </a:extLst>
          </p:cNvPr>
          <p:cNvSpPr txBox="1"/>
          <p:nvPr/>
        </p:nvSpPr>
        <p:spPr>
          <a:xfrm>
            <a:off x="2425006" y="3167390"/>
            <a:ext cx="6053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 Vocabulary and Grammar.</a:t>
            </a:r>
          </a:p>
        </p:txBody>
      </p:sp>
    </p:spTree>
    <p:extLst>
      <p:ext uri="{BB962C8B-B14F-4D97-AF65-F5344CB8AC3E}">
        <p14:creationId xmlns:p14="http://schemas.microsoft.com/office/powerpoint/2010/main" val="23590833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8;p3">
            <a:extLst>
              <a:ext uri="{FF2B5EF4-FFF2-40B4-BE49-F238E27FC236}">
                <a16:creationId xmlns:a16="http://schemas.microsoft.com/office/drawing/2014/main" id="{7CAC707C-89E7-FD40-9558-6F4C1F4111BE}"/>
              </a:ext>
            </a:extLst>
          </p:cNvPr>
          <p:cNvSpPr/>
          <p:nvPr/>
        </p:nvSpPr>
        <p:spPr>
          <a:xfrm>
            <a:off x="7975857" y="1561998"/>
            <a:ext cx="3778026" cy="3660926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01;p3">
            <a:extLst>
              <a:ext uri="{FF2B5EF4-FFF2-40B4-BE49-F238E27FC236}">
                <a16:creationId xmlns:a16="http://schemas.microsoft.com/office/drawing/2014/main" id="{622B3DB9-F532-364E-B146-F0B51B39A5D1}"/>
              </a:ext>
            </a:extLst>
          </p:cNvPr>
          <p:cNvSpPr txBox="1"/>
          <p:nvPr/>
        </p:nvSpPr>
        <p:spPr>
          <a:xfrm>
            <a:off x="8269303" y="2894298"/>
            <a:ext cx="3210336" cy="4616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Outdoor P</a:t>
            </a:r>
            <a:r>
              <a:rPr lang="en-US" sz="2400" kern="0" noProof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laces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0BDAFE-0972-C44C-A427-7B498FFD3E82}"/>
              </a:ext>
            </a:extLst>
          </p:cNvPr>
          <p:cNvSpPr txBox="1"/>
          <p:nvPr/>
        </p:nvSpPr>
        <p:spPr>
          <a:xfrm>
            <a:off x="8269303" y="3618163"/>
            <a:ext cx="3210337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PB p</a:t>
            </a:r>
            <a:r>
              <a:rPr lang="en-US" sz="2400" noProof="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.47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4D132A-EA03-B948-A9C1-5660C6F573DC}"/>
              </a:ext>
            </a:extLst>
          </p:cNvPr>
          <p:cNvSpPr txBox="1"/>
          <p:nvPr/>
        </p:nvSpPr>
        <p:spPr>
          <a:xfrm>
            <a:off x="8269302" y="4342069"/>
            <a:ext cx="3210337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AB p.38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Google Shape;99;p3">
            <a:extLst>
              <a:ext uri="{FF2B5EF4-FFF2-40B4-BE49-F238E27FC236}">
                <a16:creationId xmlns:a16="http://schemas.microsoft.com/office/drawing/2014/main" id="{7943169A-672D-6C47-A6D9-D49F9BF62E69}"/>
              </a:ext>
            </a:extLst>
          </p:cNvPr>
          <p:cNvSpPr txBox="1"/>
          <p:nvPr/>
        </p:nvSpPr>
        <p:spPr>
          <a:xfrm>
            <a:off x="8097439" y="1816409"/>
            <a:ext cx="33822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UNIT 4</a:t>
            </a:r>
            <a:r>
              <a:rPr lang="en-US" sz="28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– Lesson 3A</a:t>
            </a:r>
            <a:endParaRPr lang="en-US" sz="2800" b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100;p3">
            <a:extLst>
              <a:ext uri="{FF2B5EF4-FFF2-40B4-BE49-F238E27FC236}">
                <a16:creationId xmlns:a16="http://schemas.microsoft.com/office/drawing/2014/main" id="{BED4F29A-2206-1C4F-812F-789F9B12E7CA}"/>
              </a:ext>
            </a:extLst>
          </p:cNvPr>
          <p:cNvSpPr txBox="1"/>
          <p:nvPr/>
        </p:nvSpPr>
        <p:spPr>
          <a:xfrm>
            <a:off x="8799633" y="2324872"/>
            <a:ext cx="2765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We’ve learned…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959867-A651-9535-1B06-A06AC9E36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078" y="650270"/>
            <a:ext cx="3692974" cy="520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97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Outdoor Places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ACCD1A-C36D-6E4C-9172-49F2B1A11574}"/>
              </a:ext>
            </a:extLst>
          </p:cNvPr>
          <p:cNvSpPr/>
          <p:nvPr/>
        </p:nvSpPr>
        <p:spPr>
          <a:xfrm>
            <a:off x="11339593" y="1592753"/>
            <a:ext cx="852407" cy="368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77B624-C863-7940-A073-37331E3B015F}"/>
              </a:ext>
            </a:extLst>
          </p:cNvPr>
          <p:cNvSpPr txBox="1"/>
          <p:nvPr/>
        </p:nvSpPr>
        <p:spPr>
          <a:xfrm>
            <a:off x="3086100" y="6303723"/>
            <a:ext cx="5305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/>
              <a:t>-  </a:t>
            </a:r>
            <a:r>
              <a:rPr lang="en-US" dirty="0"/>
              <a:t>H</a:t>
            </a:r>
            <a:r>
              <a:rPr lang="en-VN" dirty="0"/>
              <a:t>ave students look at the pictures, listen and repeat.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9D1E36-9482-953C-4D80-9E2B4031D8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186" y="1145580"/>
            <a:ext cx="4868348" cy="5326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D4B847-06DF-EAF1-3DDD-31D11CE316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238" y="2174342"/>
            <a:ext cx="11157523" cy="2413124"/>
          </a:xfrm>
          <a:prstGeom prst="rect">
            <a:avLst/>
          </a:prstGeom>
        </p:spPr>
      </p:pic>
      <p:pic>
        <p:nvPicPr>
          <p:cNvPr id="10" name="4.03">
            <a:hlinkClick r:id="" action="ppaction://media"/>
            <a:extLst>
              <a:ext uri="{FF2B5EF4-FFF2-40B4-BE49-F238E27FC236}">
                <a16:creationId xmlns:a16="http://schemas.microsoft.com/office/drawing/2014/main" id="{C3F84C81-BD55-28B2-0B66-2046ADBB180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3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35805" y="119275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973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EACCD1A-C36D-6E4C-9172-49F2B1A11574}"/>
              </a:ext>
            </a:extLst>
          </p:cNvPr>
          <p:cNvSpPr/>
          <p:nvPr/>
        </p:nvSpPr>
        <p:spPr>
          <a:xfrm>
            <a:off x="11339593" y="1592753"/>
            <a:ext cx="852407" cy="368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77B624-C863-7940-A073-37331E3B015F}"/>
              </a:ext>
            </a:extLst>
          </p:cNvPr>
          <p:cNvSpPr txBox="1"/>
          <p:nvPr/>
        </p:nvSpPr>
        <p:spPr>
          <a:xfrm>
            <a:off x="4389090" y="6159963"/>
            <a:ext cx="34138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Look at the picture and the definition.</a:t>
            </a:r>
          </a:p>
          <a:p>
            <a:pPr algn="ctr"/>
            <a:r>
              <a:rPr lang="en-US" sz="1600" b="1" dirty="0"/>
              <a:t>Read together.</a:t>
            </a:r>
            <a:endParaRPr lang="en-VN" sz="1600" b="1" dirty="0"/>
          </a:p>
        </p:txBody>
      </p:sp>
      <p:pic>
        <p:nvPicPr>
          <p:cNvPr id="2050" name="Picture 2" descr="Forests on the move | Nature Plants">
            <a:extLst>
              <a:ext uri="{FF2B5EF4-FFF2-40B4-BE49-F238E27FC236}">
                <a16:creationId xmlns:a16="http://schemas.microsoft.com/office/drawing/2014/main" id="{27577AED-AC8A-1CC3-3398-0B3A9CCF0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30" y="2105437"/>
            <a:ext cx="4805151" cy="3204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lack and white image of a book and a magnifying glass&#10;&#10;Description automatically generated">
            <a:extLst>
              <a:ext uri="{FF2B5EF4-FFF2-40B4-BE49-F238E27FC236}">
                <a16:creationId xmlns:a16="http://schemas.microsoft.com/office/drawing/2014/main" id="{16E286AF-80ED-9453-EF02-C7E8E51594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693" t="20930" r="67684" b="42170"/>
          <a:stretch/>
        </p:blipFill>
        <p:spPr>
          <a:xfrm>
            <a:off x="2069257" y="882046"/>
            <a:ext cx="1116419" cy="1054396"/>
          </a:xfrm>
          <a:prstGeom prst="rect">
            <a:avLst/>
          </a:prstGeom>
        </p:spPr>
      </p:pic>
      <p:pic>
        <p:nvPicPr>
          <p:cNvPr id="7" name="Picture 6" descr="A black and white image of a book and a magnifying glass&#10;&#10;Description automatically generated">
            <a:extLst>
              <a:ext uri="{FF2B5EF4-FFF2-40B4-BE49-F238E27FC236}">
                <a16:creationId xmlns:a16="http://schemas.microsoft.com/office/drawing/2014/main" id="{3BAD1C54-EBEF-FA73-2C28-BC0EDD60F8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850" t="30375" r="7616" b="58609"/>
          <a:stretch/>
        </p:blipFill>
        <p:spPr>
          <a:xfrm>
            <a:off x="3185676" y="816527"/>
            <a:ext cx="7220055" cy="9606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40CFCA2-E9CF-5F26-A4D4-099F151740D9}"/>
              </a:ext>
            </a:extLst>
          </p:cNvPr>
          <p:cNvSpPr txBox="1"/>
          <p:nvPr/>
        </p:nvSpPr>
        <p:spPr>
          <a:xfrm>
            <a:off x="5872262" y="2101075"/>
            <a:ext cx="50246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This is a large area full of </a:t>
            </a:r>
          </a:p>
          <a:p>
            <a:pPr algn="ctr"/>
            <a:r>
              <a:rPr lang="en-US" sz="3600" b="1" dirty="0"/>
              <a:t>trees and plants.</a:t>
            </a:r>
            <a:endParaRPr lang="en-VN" sz="3600" b="1" dirty="0"/>
          </a:p>
        </p:txBody>
      </p:sp>
      <p:pic>
        <p:nvPicPr>
          <p:cNvPr id="2052" name="Picture 4" descr="Arrow Right 1 Icon | Flat Cute Arrows Iconpack | Custom Icon Design">
            <a:extLst>
              <a:ext uri="{FF2B5EF4-FFF2-40B4-BE49-F238E27FC236}">
                <a16:creationId xmlns:a16="http://schemas.microsoft.com/office/drawing/2014/main" id="{E3BF9F1D-84D4-348B-1BAE-B12E0049B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86529">
            <a:off x="1538514" y="4632319"/>
            <a:ext cx="1061484" cy="106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BFD4E3-AA50-394A-12B5-18197A52C946}"/>
              </a:ext>
            </a:extLst>
          </p:cNvPr>
          <p:cNvSpPr txBox="1"/>
          <p:nvPr/>
        </p:nvSpPr>
        <p:spPr>
          <a:xfrm>
            <a:off x="7744554" y="3655676"/>
            <a:ext cx="1302216" cy="646331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err="1"/>
              <a:t>rừng</a:t>
            </a:r>
            <a:endParaRPr lang="en-VN" sz="36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C0D886-7A10-AB12-3746-C55C2C06F19C}"/>
              </a:ext>
            </a:extLst>
          </p:cNvPr>
          <p:cNvSpPr txBox="1"/>
          <p:nvPr/>
        </p:nvSpPr>
        <p:spPr>
          <a:xfrm>
            <a:off x="7634177" y="4826175"/>
            <a:ext cx="1573618" cy="646331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forest</a:t>
            </a:r>
            <a:endParaRPr lang="en-VN" sz="3600" b="1" dirty="0"/>
          </a:p>
        </p:txBody>
      </p:sp>
      <p:pic>
        <p:nvPicPr>
          <p:cNvPr id="9" name="Picture 4" descr="Arrow Right 1 Icon | Flat Cute Arrows Iconpack | Custom Icon Design">
            <a:extLst>
              <a:ext uri="{FF2B5EF4-FFF2-40B4-BE49-F238E27FC236}">
                <a16:creationId xmlns:a16="http://schemas.microsoft.com/office/drawing/2014/main" id="{9352DCDC-7FEB-3EF5-50C5-E0642FAA0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198801" y="3194110"/>
            <a:ext cx="424205" cy="424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Arrow Right 1 Icon | Flat Cute Arrows Iconpack | Custom Icon Design">
            <a:extLst>
              <a:ext uri="{FF2B5EF4-FFF2-40B4-BE49-F238E27FC236}">
                <a16:creationId xmlns:a16="http://schemas.microsoft.com/office/drawing/2014/main" id="{135D7138-94B3-82C3-73A9-65E2AAAEE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198800" y="4365666"/>
            <a:ext cx="424205" cy="424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281;p15">
            <a:extLst>
              <a:ext uri="{FF2B5EF4-FFF2-40B4-BE49-F238E27FC236}">
                <a16:creationId xmlns:a16="http://schemas.microsoft.com/office/drawing/2014/main" id="{BA3485ED-3F05-6703-6AE9-F908D65090CC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Outdoor Places</a:t>
            </a:r>
          </a:p>
        </p:txBody>
      </p:sp>
    </p:spTree>
    <p:extLst>
      <p:ext uri="{BB962C8B-B14F-4D97-AF65-F5344CB8AC3E}">
        <p14:creationId xmlns:p14="http://schemas.microsoft.com/office/powerpoint/2010/main" val="168299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/>
        </p:blipFill>
        <p:spPr>
          <a:xfrm>
            <a:off x="69026" y="2265527"/>
            <a:ext cx="1894373" cy="3695778"/>
          </a:xfrm>
          <a:prstGeom prst="rect">
            <a:avLst/>
          </a:prstGeom>
        </p:spPr>
      </p:pic>
      <p:sp>
        <p:nvSpPr>
          <p:cNvPr id="9" name="Speech Bubble: Rectangle with Corners Rounded 9">
            <a:extLst>
              <a:ext uri="{FF2B5EF4-FFF2-40B4-BE49-F238E27FC236}">
                <a16:creationId xmlns:a16="http://schemas.microsoft.com/office/drawing/2014/main" id="{C7931FDB-6E33-814C-91C0-6D910D947A6D}"/>
              </a:ext>
            </a:extLst>
          </p:cNvPr>
          <p:cNvSpPr/>
          <p:nvPr/>
        </p:nvSpPr>
        <p:spPr>
          <a:xfrm rot="438702">
            <a:off x="833120" y="1534140"/>
            <a:ext cx="2296190" cy="726024"/>
          </a:xfrm>
          <a:prstGeom prst="wedgeRoundRectCallout">
            <a:avLst>
              <a:gd name="adj1" fmla="val -21845"/>
              <a:gd name="adj2" fmla="val 7593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spell!</a:t>
            </a: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8939B6DD-C9E7-2841-8545-22F94ECD3D09}"/>
              </a:ext>
            </a:extLst>
          </p:cNvPr>
          <p:cNvSpPr/>
          <p:nvPr/>
        </p:nvSpPr>
        <p:spPr>
          <a:xfrm>
            <a:off x="2625787" y="437271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f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5C99E65F-130E-904C-87D1-85B1364F21DB}"/>
              </a:ext>
            </a:extLst>
          </p:cNvPr>
          <p:cNvSpPr/>
          <p:nvPr/>
        </p:nvSpPr>
        <p:spPr>
          <a:xfrm>
            <a:off x="3281794" y="437336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7269751" y="1251552"/>
            <a:ext cx="4489857" cy="3982989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3372076" y="2735760"/>
            <a:ext cx="290162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noProof="0" dirty="0">
                <a:solidFill>
                  <a:srgbClr val="4472C4"/>
                </a:solidFill>
                <a:latin typeface="Calibri" panose="020F0502020204030204"/>
              </a:rPr>
              <a:t>forest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2901851-A6BF-FC41-9ABB-F3607CCE41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9334" y="-32075"/>
            <a:ext cx="1744486" cy="1228470"/>
          </a:xfrm>
          <a:prstGeom prst="rect">
            <a:avLst/>
          </a:prstGeom>
        </p:spPr>
      </p:pic>
      <p:sp>
        <p:nvSpPr>
          <p:cNvPr id="17" name="Freeform 7">
            <a:extLst>
              <a:ext uri="{FF2B5EF4-FFF2-40B4-BE49-F238E27FC236}">
                <a16:creationId xmlns:a16="http://schemas.microsoft.com/office/drawing/2014/main" id="{AE8E4E19-AC4D-214E-B611-29334347146D}"/>
              </a:ext>
            </a:extLst>
          </p:cNvPr>
          <p:cNvSpPr/>
          <p:nvPr/>
        </p:nvSpPr>
        <p:spPr>
          <a:xfrm>
            <a:off x="3952736" y="437482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r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BF3F8BDF-4CB3-0340-B45E-792EDA4024F8}"/>
              </a:ext>
            </a:extLst>
          </p:cNvPr>
          <p:cNvSpPr/>
          <p:nvPr/>
        </p:nvSpPr>
        <p:spPr>
          <a:xfrm>
            <a:off x="4623678" y="437482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957965F6-A662-7243-A8E6-0725E186B504}"/>
              </a:ext>
            </a:extLst>
          </p:cNvPr>
          <p:cNvSpPr/>
          <p:nvPr/>
        </p:nvSpPr>
        <p:spPr>
          <a:xfrm>
            <a:off x="5277656" y="437482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Google Shape;281;p15">
            <a:extLst>
              <a:ext uri="{FF2B5EF4-FFF2-40B4-BE49-F238E27FC236}">
                <a16:creationId xmlns:a16="http://schemas.microsoft.com/office/drawing/2014/main" id="{F62FF60C-1036-8EDB-2B42-047BB7F8CD8C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Outdoor Places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EED3750-C9C1-61DD-7ACA-AD82874C07C7}"/>
              </a:ext>
            </a:extLst>
          </p:cNvPr>
          <p:cNvSpPr/>
          <p:nvPr/>
        </p:nvSpPr>
        <p:spPr>
          <a:xfrm>
            <a:off x="8761706" y="1456657"/>
            <a:ext cx="1392388" cy="3493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BD3931C0-9ABA-BC6B-A088-D8B9BF014C5E}"/>
              </a:ext>
            </a:extLst>
          </p:cNvPr>
          <p:cNvSpPr/>
          <p:nvPr/>
        </p:nvSpPr>
        <p:spPr>
          <a:xfrm>
            <a:off x="5942751" y="437482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 descr="A path through a forest&#10;&#10;Description automatically generated">
            <a:extLst>
              <a:ext uri="{FF2B5EF4-FFF2-40B4-BE49-F238E27FC236}">
                <a16:creationId xmlns:a16="http://schemas.microsoft.com/office/drawing/2014/main" id="{071006D5-967B-6F85-7E85-3DE2FE426F4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14757" y="1201663"/>
            <a:ext cx="3149454" cy="4454673"/>
          </a:xfrm>
          <a:prstGeom prst="rect">
            <a:avLst/>
          </a:prstGeom>
        </p:spPr>
      </p:pic>
      <p:pic>
        <p:nvPicPr>
          <p:cNvPr id="28" name="4.03">
            <a:hlinkClick r:id="" action="ppaction://media"/>
            <a:extLst>
              <a:ext uri="{FF2B5EF4-FFF2-40B4-BE49-F238E27FC236}">
                <a16:creationId xmlns:a16="http://schemas.microsoft.com/office/drawing/2014/main" id="{207BC930-EC86-6D91-47C7-36697A3422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82" end="11654.1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88925" y="1842078"/>
            <a:ext cx="782345" cy="78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42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9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9" grpId="0" animBg="1"/>
      <p:bldP spid="14" grpId="0" animBg="1"/>
      <p:bldP spid="15" grpId="0" animBg="1"/>
      <p:bldP spid="19" grpId="0"/>
      <p:bldP spid="17" grpId="0" animBg="1"/>
      <p:bldP spid="21" grpId="0" animBg="1"/>
      <p:bldP spid="23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ACCD1A-C36D-6E4C-9172-49F2B1A11574}"/>
              </a:ext>
            </a:extLst>
          </p:cNvPr>
          <p:cNvSpPr/>
          <p:nvPr/>
        </p:nvSpPr>
        <p:spPr>
          <a:xfrm>
            <a:off x="11339593" y="1592753"/>
            <a:ext cx="852407" cy="368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77B624-C863-7940-A073-37331E3B015F}"/>
              </a:ext>
            </a:extLst>
          </p:cNvPr>
          <p:cNvSpPr txBox="1"/>
          <p:nvPr/>
        </p:nvSpPr>
        <p:spPr>
          <a:xfrm>
            <a:off x="4389090" y="6159963"/>
            <a:ext cx="34138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Look at the picture and the definition.</a:t>
            </a:r>
          </a:p>
          <a:p>
            <a:pPr algn="ctr"/>
            <a:r>
              <a:rPr lang="en-US" sz="1600" b="1" dirty="0"/>
              <a:t>Read together.</a:t>
            </a:r>
            <a:endParaRPr lang="en-VN" sz="1600" b="1" dirty="0"/>
          </a:p>
        </p:txBody>
      </p:sp>
      <p:pic>
        <p:nvPicPr>
          <p:cNvPr id="5" name="Picture 4" descr="A black and white image of a book and a magnifying glass&#10;&#10;Description automatically generated">
            <a:extLst>
              <a:ext uri="{FF2B5EF4-FFF2-40B4-BE49-F238E27FC236}">
                <a16:creationId xmlns:a16="http://schemas.microsoft.com/office/drawing/2014/main" id="{16E286AF-80ED-9453-EF02-C7E8E51594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693" t="20930" r="67684" b="42170"/>
          <a:stretch/>
        </p:blipFill>
        <p:spPr>
          <a:xfrm>
            <a:off x="2069257" y="882046"/>
            <a:ext cx="1116419" cy="1054396"/>
          </a:xfrm>
          <a:prstGeom prst="rect">
            <a:avLst/>
          </a:prstGeom>
        </p:spPr>
      </p:pic>
      <p:pic>
        <p:nvPicPr>
          <p:cNvPr id="7" name="Picture 6" descr="A black and white image of a book and a magnifying glass&#10;&#10;Description automatically generated">
            <a:extLst>
              <a:ext uri="{FF2B5EF4-FFF2-40B4-BE49-F238E27FC236}">
                <a16:creationId xmlns:a16="http://schemas.microsoft.com/office/drawing/2014/main" id="{3BAD1C54-EBEF-FA73-2C28-BC0EDD60F8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850" t="30375" r="7616" b="58609"/>
          <a:stretch/>
        </p:blipFill>
        <p:spPr>
          <a:xfrm>
            <a:off x="3185676" y="816527"/>
            <a:ext cx="7220055" cy="9606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40CFCA2-E9CF-5F26-A4D4-099F151740D9}"/>
              </a:ext>
            </a:extLst>
          </p:cNvPr>
          <p:cNvSpPr txBox="1"/>
          <p:nvPr/>
        </p:nvSpPr>
        <p:spPr>
          <a:xfrm>
            <a:off x="5451534" y="1984761"/>
            <a:ext cx="64043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This a mound of land. </a:t>
            </a:r>
          </a:p>
          <a:p>
            <a:pPr algn="ctr"/>
            <a:r>
              <a:rPr lang="en-US" sz="3600" b="1" dirty="0"/>
              <a:t>It's different from the mountain.</a:t>
            </a:r>
            <a:endParaRPr lang="en-VN" sz="3600" b="1" dirty="0"/>
          </a:p>
        </p:txBody>
      </p:sp>
      <p:pic>
        <p:nvPicPr>
          <p:cNvPr id="3074" name="Picture 2" descr="Silbury Hill – Britain's Giant Prehistoric Mound">
            <a:extLst>
              <a:ext uri="{FF2B5EF4-FFF2-40B4-BE49-F238E27FC236}">
                <a16:creationId xmlns:a16="http://schemas.microsoft.com/office/drawing/2014/main" id="{EE74CA92-C3BF-8B4D-43FC-73FDBB1A5C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0" t="6438" r="13184" b="21399"/>
          <a:stretch/>
        </p:blipFill>
        <p:spPr bwMode="auto">
          <a:xfrm>
            <a:off x="616688" y="2246115"/>
            <a:ext cx="4561255" cy="302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rrow Right 1 Icon | Flat Cute Arrows Iconpack | Custom Icon Design">
            <a:extLst>
              <a:ext uri="{FF2B5EF4-FFF2-40B4-BE49-F238E27FC236}">
                <a16:creationId xmlns:a16="http://schemas.microsoft.com/office/drawing/2014/main" id="{336143A3-6DDF-3D2B-D9A9-92DB3AD70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12516">
            <a:off x="2134650" y="2487358"/>
            <a:ext cx="985632" cy="98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E74ADC-F98E-283C-8FA0-29F40D091F51}"/>
              </a:ext>
            </a:extLst>
          </p:cNvPr>
          <p:cNvSpPr txBox="1"/>
          <p:nvPr/>
        </p:nvSpPr>
        <p:spPr>
          <a:xfrm>
            <a:off x="7802909" y="3655676"/>
            <a:ext cx="1369286" cy="646331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err="1"/>
              <a:t>đồi</a:t>
            </a:r>
            <a:endParaRPr lang="en-VN" sz="36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1FCAF3-424C-74FA-4CA1-ED93E55C64E3}"/>
              </a:ext>
            </a:extLst>
          </p:cNvPr>
          <p:cNvSpPr txBox="1"/>
          <p:nvPr/>
        </p:nvSpPr>
        <p:spPr>
          <a:xfrm>
            <a:off x="7814386" y="4865444"/>
            <a:ext cx="1369286" cy="646331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hill</a:t>
            </a:r>
            <a:endParaRPr lang="en-VN" sz="3600" b="1" dirty="0"/>
          </a:p>
        </p:txBody>
      </p:sp>
      <p:pic>
        <p:nvPicPr>
          <p:cNvPr id="11" name="Picture 4" descr="Arrow Right 1 Icon | Flat Cute Arrows Iconpack | Custom Icon Design">
            <a:extLst>
              <a:ext uri="{FF2B5EF4-FFF2-40B4-BE49-F238E27FC236}">
                <a16:creationId xmlns:a16="http://schemas.microsoft.com/office/drawing/2014/main" id="{24633C3F-C0CC-EBFF-BCE9-465CBF97F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198801" y="3194110"/>
            <a:ext cx="424205" cy="424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Arrow Right 1 Icon | Flat Cute Arrows Iconpack | Custom Icon Design">
            <a:extLst>
              <a:ext uri="{FF2B5EF4-FFF2-40B4-BE49-F238E27FC236}">
                <a16:creationId xmlns:a16="http://schemas.microsoft.com/office/drawing/2014/main" id="{0A4189E7-6339-3686-0342-992693EA7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198800" y="4365666"/>
            <a:ext cx="424205" cy="424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281;p15">
            <a:extLst>
              <a:ext uri="{FF2B5EF4-FFF2-40B4-BE49-F238E27FC236}">
                <a16:creationId xmlns:a16="http://schemas.microsoft.com/office/drawing/2014/main" id="{33B943D5-C6D7-C8AD-E84C-26AA5198C015}"/>
              </a:ext>
            </a:extLst>
          </p:cNvPr>
          <p:cNvSpPr txBox="1">
            <a:spLocks/>
          </p:cNvSpPr>
          <p:nvPr/>
        </p:nvSpPr>
        <p:spPr>
          <a:xfrm>
            <a:off x="193734" y="18902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Outdoor Places</a:t>
            </a:r>
          </a:p>
        </p:txBody>
      </p:sp>
    </p:spTree>
    <p:extLst>
      <p:ext uri="{BB962C8B-B14F-4D97-AF65-F5344CB8AC3E}">
        <p14:creationId xmlns:p14="http://schemas.microsoft.com/office/powerpoint/2010/main" val="258532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/>
        </p:blipFill>
        <p:spPr>
          <a:xfrm>
            <a:off x="69026" y="2265527"/>
            <a:ext cx="1894373" cy="3695778"/>
          </a:xfrm>
          <a:prstGeom prst="rect">
            <a:avLst/>
          </a:prstGeom>
        </p:spPr>
      </p:pic>
      <p:sp>
        <p:nvSpPr>
          <p:cNvPr id="9" name="Speech Bubble: Rectangle with Corners Rounded 9">
            <a:extLst>
              <a:ext uri="{FF2B5EF4-FFF2-40B4-BE49-F238E27FC236}">
                <a16:creationId xmlns:a16="http://schemas.microsoft.com/office/drawing/2014/main" id="{C7931FDB-6E33-814C-91C0-6D910D947A6D}"/>
              </a:ext>
            </a:extLst>
          </p:cNvPr>
          <p:cNvSpPr/>
          <p:nvPr/>
        </p:nvSpPr>
        <p:spPr>
          <a:xfrm rot="438702">
            <a:off x="995419" y="1537456"/>
            <a:ext cx="2296190" cy="757333"/>
          </a:xfrm>
          <a:prstGeom prst="wedgeRoundRectCallout">
            <a:avLst>
              <a:gd name="adj1" fmla="val -21845"/>
              <a:gd name="adj2" fmla="val 7593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spell!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7293935" y="1251553"/>
            <a:ext cx="4338084" cy="3847390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4188047" y="3087240"/>
            <a:ext cx="126348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noProof="0" dirty="0">
                <a:solidFill>
                  <a:srgbClr val="4472C4"/>
                </a:solidFill>
                <a:latin typeface="Calibri" panose="020F0502020204030204"/>
              </a:rPr>
              <a:t>hill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2901851-A6BF-FC41-9ABB-F3607CCE41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9334" y="-32075"/>
            <a:ext cx="1744486" cy="1228470"/>
          </a:xfrm>
          <a:prstGeom prst="rect">
            <a:avLst/>
          </a:prstGeom>
        </p:spPr>
      </p:pic>
      <p:sp>
        <p:nvSpPr>
          <p:cNvPr id="22" name="Freeform 7">
            <a:extLst>
              <a:ext uri="{FF2B5EF4-FFF2-40B4-BE49-F238E27FC236}">
                <a16:creationId xmlns:a16="http://schemas.microsoft.com/office/drawing/2014/main" id="{C955F964-CA45-494B-9419-345DFA720DFA}"/>
              </a:ext>
            </a:extLst>
          </p:cNvPr>
          <p:cNvSpPr/>
          <p:nvPr/>
        </p:nvSpPr>
        <p:spPr>
          <a:xfrm>
            <a:off x="3439514" y="4661460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957965F6-A662-7243-A8E6-0725E186B504}"/>
              </a:ext>
            </a:extLst>
          </p:cNvPr>
          <p:cNvSpPr/>
          <p:nvPr/>
        </p:nvSpPr>
        <p:spPr>
          <a:xfrm>
            <a:off x="4110456" y="465805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Calibri" panose="020F0502020204030204"/>
              </a:rPr>
              <a:t>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E4E9EE68-2335-9B46-8F04-CB49739E075A}"/>
              </a:ext>
            </a:extLst>
          </p:cNvPr>
          <p:cNvSpPr/>
          <p:nvPr/>
        </p:nvSpPr>
        <p:spPr>
          <a:xfrm>
            <a:off x="4781398" y="465805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l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C2C3B122-2655-DC46-89FE-053810C9BFD9}"/>
              </a:ext>
            </a:extLst>
          </p:cNvPr>
          <p:cNvSpPr/>
          <p:nvPr/>
        </p:nvSpPr>
        <p:spPr>
          <a:xfrm>
            <a:off x="5451534" y="4661460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Calibri" panose="020F0502020204030204"/>
              </a:rPr>
              <a:t>l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4.03">
            <a:hlinkClick r:id="" action="ppaction://media"/>
            <a:extLst>
              <a:ext uri="{FF2B5EF4-FFF2-40B4-BE49-F238E27FC236}">
                <a16:creationId xmlns:a16="http://schemas.microsoft.com/office/drawing/2014/main" id="{AC2252A2-7B91-F6D1-F0E0-FD87CD23F67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298" end="9989.1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88925" y="1842078"/>
            <a:ext cx="782345" cy="782345"/>
          </a:xfrm>
          <a:prstGeom prst="rect">
            <a:avLst/>
          </a:prstGeom>
        </p:spPr>
      </p:pic>
      <p:pic>
        <p:nvPicPr>
          <p:cNvPr id="10" name="Picture 9" descr="A path leading to a hill&#10;&#10;Description automatically generated">
            <a:extLst>
              <a:ext uri="{FF2B5EF4-FFF2-40B4-BE49-F238E27FC236}">
                <a16:creationId xmlns:a16="http://schemas.microsoft.com/office/drawing/2014/main" id="{D60D0835-9D39-C8EC-9574-11630DD4695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84" t="11239" r="8699" b="9767"/>
          <a:stretch/>
        </p:blipFill>
        <p:spPr>
          <a:xfrm>
            <a:off x="8151324" y="1455947"/>
            <a:ext cx="2664874" cy="3510455"/>
          </a:xfrm>
          <a:prstGeom prst="rect">
            <a:avLst/>
          </a:prstGeom>
        </p:spPr>
      </p:pic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1484B2F0-EFAB-C6D6-35D8-76344F7B6707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Outdoor Places</a:t>
            </a:r>
          </a:p>
        </p:txBody>
      </p:sp>
    </p:spTree>
    <p:extLst>
      <p:ext uri="{BB962C8B-B14F-4D97-AF65-F5344CB8AC3E}">
        <p14:creationId xmlns:p14="http://schemas.microsoft.com/office/powerpoint/2010/main" val="291708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 animBg="1"/>
      <p:bldP spid="19" grpId="0"/>
      <p:bldP spid="22" grpId="0" animBg="1"/>
      <p:bldP spid="23" grpId="0" animBg="1"/>
      <p:bldP spid="24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EACCD1A-C36D-6E4C-9172-49F2B1A11574}"/>
              </a:ext>
            </a:extLst>
          </p:cNvPr>
          <p:cNvSpPr/>
          <p:nvPr/>
        </p:nvSpPr>
        <p:spPr>
          <a:xfrm>
            <a:off x="11339593" y="1592753"/>
            <a:ext cx="852407" cy="368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77B624-C863-7940-A073-37331E3B015F}"/>
              </a:ext>
            </a:extLst>
          </p:cNvPr>
          <p:cNvSpPr txBox="1"/>
          <p:nvPr/>
        </p:nvSpPr>
        <p:spPr>
          <a:xfrm>
            <a:off x="4389090" y="6159963"/>
            <a:ext cx="34138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Look at the picture and the definition.</a:t>
            </a:r>
          </a:p>
          <a:p>
            <a:pPr algn="ctr"/>
            <a:r>
              <a:rPr lang="en-US" sz="1600" b="1" dirty="0"/>
              <a:t>Read together.</a:t>
            </a:r>
            <a:endParaRPr lang="en-VN" sz="1600" b="1" dirty="0"/>
          </a:p>
        </p:txBody>
      </p:sp>
      <p:pic>
        <p:nvPicPr>
          <p:cNvPr id="5" name="Picture 4" descr="A black and white image of a book and a magnifying glass&#10;&#10;Description automatically generated">
            <a:extLst>
              <a:ext uri="{FF2B5EF4-FFF2-40B4-BE49-F238E27FC236}">
                <a16:creationId xmlns:a16="http://schemas.microsoft.com/office/drawing/2014/main" id="{16E286AF-80ED-9453-EF02-C7E8E51594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693" t="20930" r="67684" b="42170"/>
          <a:stretch/>
        </p:blipFill>
        <p:spPr>
          <a:xfrm>
            <a:off x="2069257" y="866527"/>
            <a:ext cx="1116419" cy="1054396"/>
          </a:xfrm>
          <a:prstGeom prst="rect">
            <a:avLst/>
          </a:prstGeom>
        </p:spPr>
      </p:pic>
      <p:pic>
        <p:nvPicPr>
          <p:cNvPr id="7" name="Picture 6" descr="A black and white image of a book and a magnifying glass&#10;&#10;Description automatically generated">
            <a:extLst>
              <a:ext uri="{FF2B5EF4-FFF2-40B4-BE49-F238E27FC236}">
                <a16:creationId xmlns:a16="http://schemas.microsoft.com/office/drawing/2014/main" id="{3BAD1C54-EBEF-FA73-2C28-BC0EDD60F8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850" t="30375" r="7616" b="58609"/>
          <a:stretch/>
        </p:blipFill>
        <p:spPr>
          <a:xfrm>
            <a:off x="3185676" y="693138"/>
            <a:ext cx="7220055" cy="9606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40CFCA2-E9CF-5F26-A4D4-099F151740D9}"/>
              </a:ext>
            </a:extLst>
          </p:cNvPr>
          <p:cNvSpPr txBox="1"/>
          <p:nvPr/>
        </p:nvSpPr>
        <p:spPr>
          <a:xfrm>
            <a:off x="5564261" y="2014763"/>
            <a:ext cx="65124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This is </a:t>
            </a:r>
            <a:r>
              <a:rPr lang="en-US" sz="3600" b="1" dirty="0">
                <a:effectLst/>
              </a:rPr>
              <a:t>a </a:t>
            </a:r>
            <a:r>
              <a:rPr lang="en-US" sz="3600" b="1" strike="noStrike" dirty="0">
                <a:effectLst/>
              </a:rPr>
              <a:t>piece</a:t>
            </a:r>
            <a:r>
              <a:rPr lang="en-US" sz="3600" b="1" dirty="0">
                <a:effectLst/>
              </a:rPr>
              <a:t> of </a:t>
            </a:r>
            <a:r>
              <a:rPr lang="en-US" sz="3600" b="1" dirty="0"/>
              <a:t>land</a:t>
            </a:r>
            <a:r>
              <a:rPr lang="en-US" sz="3600" b="1" dirty="0">
                <a:effectLst/>
              </a:rPr>
              <a:t> </a:t>
            </a:r>
          </a:p>
          <a:p>
            <a:pPr algn="ctr"/>
            <a:r>
              <a:rPr lang="en-US" sz="3600" b="1" dirty="0"/>
              <a:t>surrounded</a:t>
            </a:r>
            <a:r>
              <a:rPr lang="en-US" sz="3600" b="1" dirty="0">
                <a:effectLst/>
              </a:rPr>
              <a:t> by </a:t>
            </a:r>
            <a:r>
              <a:rPr lang="en-US" sz="3600" b="1" dirty="0"/>
              <a:t>water.</a:t>
            </a:r>
            <a:endParaRPr lang="en-VN" sz="3600" b="1" dirty="0"/>
          </a:p>
        </p:txBody>
      </p:sp>
      <p:pic>
        <p:nvPicPr>
          <p:cNvPr id="4098" name="Picture 2" descr="Remote paradise: The wonder of B.C.'s Triangle Island | Canadian Geographic">
            <a:extLst>
              <a:ext uri="{FF2B5EF4-FFF2-40B4-BE49-F238E27FC236}">
                <a16:creationId xmlns:a16="http://schemas.microsoft.com/office/drawing/2014/main" id="{F12FACCF-F9E9-E02F-87A0-084133D3C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18" y="2001961"/>
            <a:ext cx="4767816" cy="3178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rrow Right 1 Icon | Flat Cute Arrows Iconpack | Custom Icon Design">
            <a:extLst>
              <a:ext uri="{FF2B5EF4-FFF2-40B4-BE49-F238E27FC236}">
                <a16:creationId xmlns:a16="http://schemas.microsoft.com/office/drawing/2014/main" id="{A75BFA98-AD5F-9CC3-4162-F9CF3711B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86529">
            <a:off x="1961464" y="4144475"/>
            <a:ext cx="875790" cy="875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70CC88-FC77-EC45-4B89-06265EE3E9C1}"/>
              </a:ext>
            </a:extLst>
          </p:cNvPr>
          <p:cNvSpPr txBox="1"/>
          <p:nvPr/>
        </p:nvSpPr>
        <p:spPr>
          <a:xfrm>
            <a:off x="7690111" y="3689356"/>
            <a:ext cx="1896270" cy="646331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err="1"/>
              <a:t>hòn</a:t>
            </a:r>
            <a:r>
              <a:rPr lang="en-US" sz="3600" b="1" dirty="0"/>
              <a:t> </a:t>
            </a:r>
            <a:r>
              <a:rPr lang="en-US" sz="3600" b="1" dirty="0" err="1"/>
              <a:t>đảo</a:t>
            </a:r>
            <a:endParaRPr lang="en-VN" sz="36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833DD0-EB34-32C1-6E46-E9B1AF82ABC6}"/>
              </a:ext>
            </a:extLst>
          </p:cNvPr>
          <p:cNvSpPr txBox="1"/>
          <p:nvPr/>
        </p:nvSpPr>
        <p:spPr>
          <a:xfrm>
            <a:off x="7898605" y="4857339"/>
            <a:ext cx="1480697" cy="646331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island</a:t>
            </a:r>
            <a:endParaRPr lang="en-VN" sz="3600" b="1" dirty="0"/>
          </a:p>
        </p:txBody>
      </p:sp>
      <p:pic>
        <p:nvPicPr>
          <p:cNvPr id="11" name="Picture 4" descr="Arrow Right 1 Icon | Flat Cute Arrows Iconpack | Custom Icon Design">
            <a:extLst>
              <a:ext uri="{FF2B5EF4-FFF2-40B4-BE49-F238E27FC236}">
                <a16:creationId xmlns:a16="http://schemas.microsoft.com/office/drawing/2014/main" id="{55DC855F-FBA7-10BE-3683-EB00E4274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426145" y="3225274"/>
            <a:ext cx="424205" cy="424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Arrow Right 1 Icon | Flat Cute Arrows Iconpack | Custom Icon Design">
            <a:extLst>
              <a:ext uri="{FF2B5EF4-FFF2-40B4-BE49-F238E27FC236}">
                <a16:creationId xmlns:a16="http://schemas.microsoft.com/office/drawing/2014/main" id="{A45D92E0-BF8B-63A0-236F-3D85DC29D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426144" y="4396830"/>
            <a:ext cx="424205" cy="424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281;p15">
            <a:extLst>
              <a:ext uri="{FF2B5EF4-FFF2-40B4-BE49-F238E27FC236}">
                <a16:creationId xmlns:a16="http://schemas.microsoft.com/office/drawing/2014/main" id="{7437F590-F09C-D64F-CC04-883E8E5D2CBF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Outdoor Places</a:t>
            </a:r>
          </a:p>
        </p:txBody>
      </p:sp>
    </p:spTree>
    <p:extLst>
      <p:ext uri="{BB962C8B-B14F-4D97-AF65-F5344CB8AC3E}">
        <p14:creationId xmlns:p14="http://schemas.microsoft.com/office/powerpoint/2010/main" val="345062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2682</TotalTime>
  <Words>871</Words>
  <Application>Microsoft Macintosh PowerPoint</Application>
  <PresentationFormat>Widescreen</PresentationFormat>
  <Paragraphs>275</Paragraphs>
  <Slides>32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Barlow</vt:lpstr>
      <vt:lpstr>Calibri</vt:lpstr>
      <vt:lpstr>Calibri Light</vt:lpstr>
      <vt:lpstr>Carter One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lenguyennhatha@outlook.com</cp:lastModifiedBy>
  <cp:revision>317</cp:revision>
  <dcterms:created xsi:type="dcterms:W3CDTF">2023-11-28T02:26:41Z</dcterms:created>
  <dcterms:modified xsi:type="dcterms:W3CDTF">2024-07-12T01:42:52Z</dcterms:modified>
</cp:coreProperties>
</file>