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6" r:id="rId3"/>
    <p:sldId id="267" r:id="rId4"/>
    <p:sldId id="294" r:id="rId5"/>
    <p:sldId id="808" r:id="rId6"/>
    <p:sldId id="809" r:id="rId7"/>
    <p:sldId id="810" r:id="rId8"/>
    <p:sldId id="811" r:id="rId9"/>
    <p:sldId id="812" r:id="rId10"/>
    <p:sldId id="664" r:id="rId11"/>
    <p:sldId id="787" r:id="rId12"/>
    <p:sldId id="813" r:id="rId13"/>
    <p:sldId id="814" r:id="rId14"/>
    <p:sldId id="815" r:id="rId15"/>
    <p:sldId id="816" r:id="rId16"/>
    <p:sldId id="806" r:id="rId17"/>
    <p:sldId id="800" r:id="rId18"/>
    <p:sldId id="665" r:id="rId19"/>
    <p:sldId id="314" r:id="rId20"/>
    <p:sldId id="817" r:id="rId21"/>
    <p:sldId id="819" r:id="rId22"/>
    <p:sldId id="820" r:id="rId23"/>
    <p:sldId id="823" r:id="rId24"/>
    <p:sldId id="822" r:id="rId25"/>
    <p:sldId id="818" r:id="rId26"/>
    <p:sldId id="821" r:id="rId27"/>
    <p:sldId id="324" r:id="rId28"/>
    <p:sldId id="824" r:id="rId29"/>
    <p:sldId id="825" r:id="rId30"/>
    <p:sldId id="826" r:id="rId31"/>
    <p:sldId id="827" r:id="rId32"/>
    <p:sldId id="828" r:id="rId33"/>
    <p:sldId id="302" r:id="rId34"/>
    <p:sldId id="829" r:id="rId3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15"/>
    <p:restoredTop sz="95118"/>
  </p:normalViewPr>
  <p:slideViewPr>
    <p:cSldViewPr snapToGrid="0" snapToObjects="1">
      <p:cViewPr varScale="1">
        <p:scale>
          <a:sx n="83" d="100"/>
          <a:sy n="83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3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4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5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57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4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0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69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02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98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09/25/2024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5.png"/><Relationship Id="rId5" Type="http://schemas.microsoft.com/office/2007/relationships/media" Target="../media/media9.mp3"/><Relationship Id="rId10" Type="http://schemas.openxmlformats.org/officeDocument/2006/relationships/image" Target="../media/image20.png"/><Relationship Id="rId4" Type="http://schemas.openxmlformats.org/officeDocument/2006/relationships/audio" Target="../media/media8.mp3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626781" y="2094236"/>
            <a:ext cx="9122735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4 – PLACES IN VIỆT NAM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Lesson 3a – Vocabulary and Grammar 1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3934"/>
            <a:ext cx="4964243" cy="3495828"/>
          </a:xfrm>
          <a:prstGeom prst="rect">
            <a:avLst/>
          </a:prstGeom>
        </p:spPr>
      </p:pic>
      <p:pic>
        <p:nvPicPr>
          <p:cNvPr id="5" name="Picture 4" descr="A map with a pin on it&#10;&#10;Description automatically generated">
            <a:extLst>
              <a:ext uri="{FF2B5EF4-FFF2-40B4-BE49-F238E27FC236}">
                <a16:creationId xmlns:a16="http://schemas.microsoft.com/office/drawing/2014/main" id="{1C54DA4A-AEDD-BD7B-5540-3F11ED36B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69" b="78784" l="10500" r="65000">
                        <a14:foregroundMark x1="11800" y1="38755" x2="11800" y2="38755"/>
                        <a14:foregroundMark x1="39450" y1="23904" x2="40450" y2="36775"/>
                        <a14:foregroundMark x1="40200" y1="17822" x2="50050" y2="31330"/>
                        <a14:foregroundMark x1="43500" y1="17680" x2="48150" y2="21429"/>
                        <a14:foregroundMark x1="48150" y1="21429" x2="58900" y2="54809"/>
                        <a14:foregroundMark x1="58900" y1="54809" x2="56250" y2="65983"/>
                        <a14:foregroundMark x1="56250" y1="65983" x2="45950" y2="73550"/>
                        <a14:foregroundMark x1="45950" y1="73550" x2="29600" y2="73833"/>
                        <a14:foregroundMark x1="29600" y1="73833" x2="22200" y2="70368"/>
                        <a14:foregroundMark x1="22200" y1="70368" x2="14200" y2="50495"/>
                        <a14:foregroundMark x1="14200" y1="50495" x2="15500" y2="41655"/>
                        <a14:foregroundMark x1="15500" y1="41655" x2="37800" y2="18317"/>
                        <a14:foregroundMark x1="37800" y1="18317" x2="43850" y2="16902"/>
                        <a14:foregroundMark x1="43850" y1="16902" x2="44500" y2="17397"/>
                        <a14:foregroundMark x1="32100" y1="22772" x2="40000" y2="12871"/>
                        <a14:foregroundMark x1="40000" y1="12871" x2="47650" y2="14710"/>
                        <a14:foregroundMark x1="47650" y1="14710" x2="48850" y2="16407"/>
                        <a14:foregroundMark x1="49000" y1="17822" x2="54700" y2="31188"/>
                        <a14:foregroundMark x1="54700" y1="31188" x2="54900" y2="33946"/>
                        <a14:foregroundMark x1="49100" y1="16124" x2="52500" y2="20438"/>
                        <a14:foregroundMark x1="54350" y1="35007" x2="59550" y2="44201"/>
                        <a14:foregroundMark x1="59550" y1="44201" x2="59950" y2="47313"/>
                        <a14:foregroundMark x1="56000" y1="35361" x2="60100" y2="46110"/>
                        <a14:foregroundMark x1="60100" y1="46110" x2="59800" y2="62942"/>
                        <a14:foregroundMark x1="59800" y1="62942" x2="47250" y2="74328"/>
                        <a14:foregroundMark x1="47250" y1="74328" x2="40300" y2="73267"/>
                        <a14:foregroundMark x1="40300" y1="73267" x2="28050" y2="78854"/>
                        <a14:foregroundMark x1="28050" y1="78854" x2="21950" y2="71711"/>
                        <a14:foregroundMark x1="21950" y1="71711" x2="20750" y2="58557"/>
                        <a14:foregroundMark x1="20750" y1="58557" x2="13250" y2="52970"/>
                        <a14:foregroundMark x1="13250" y1="52970" x2="18300" y2="44201"/>
                        <a14:foregroundMark x1="18300" y1="44201" x2="23100" y2="70226"/>
                        <a14:foregroundMark x1="12700" y1="44201" x2="12350" y2="53465"/>
                        <a14:foregroundMark x1="12900" y1="41867" x2="10500" y2="50566"/>
                        <a14:foregroundMark x1="18950" y1="71924" x2="22450" y2="78076"/>
                        <a14:foregroundMark x1="22450" y1="78076" x2="22450" y2="78147"/>
                        <a14:foregroundMark x1="52050" y1="20014" x2="53700" y2="21994"/>
                      </a14:backgroundRemoval>
                    </a14:imgEffect>
                  </a14:imgLayer>
                </a14:imgProps>
              </a:ext>
            </a:extLst>
          </a:blip>
          <a:srcRect l="5461" t="8217" r="28333" b="14884"/>
          <a:stretch/>
        </p:blipFill>
        <p:spPr>
          <a:xfrm>
            <a:off x="8431618" y="3621525"/>
            <a:ext cx="3489409" cy="28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5134383" y="6300113"/>
            <a:ext cx="186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Listen and repeat.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4B03A-9F1C-6DB3-24DD-1F7DE2144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42" y="1550306"/>
            <a:ext cx="11182925" cy="3714941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31B59FB3-2841-5E0B-90CC-5DA34EECBC3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(p.47)</a:t>
            </a:r>
          </a:p>
        </p:txBody>
      </p:sp>
      <p:pic>
        <p:nvPicPr>
          <p:cNvPr id="2" name="4_04">
            <a:hlinkClick r:id="" action="ppaction://media"/>
            <a:extLst>
              <a:ext uri="{FF2B5EF4-FFF2-40B4-BE49-F238E27FC236}">
                <a16:creationId xmlns:a16="http://schemas.microsoft.com/office/drawing/2014/main" id="{7A57AF37-4406-C565-8840-8911910F9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107" y="9862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2CFC0999-B0C5-4981-E9F6-90DE2BA0B5E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(p.47)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E0A033-C8E0-62A2-47FE-4E484DEEF5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45" r="29907"/>
          <a:stretch/>
        </p:blipFill>
        <p:spPr>
          <a:xfrm>
            <a:off x="9600665" y="2413303"/>
            <a:ext cx="2247679" cy="3791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F57826-398B-33DF-D6F3-347A8A8C0B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15" r="28420"/>
          <a:stretch/>
        </p:blipFill>
        <p:spPr>
          <a:xfrm>
            <a:off x="688786" y="2271713"/>
            <a:ext cx="2356262" cy="37913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61B04E7-9D6D-86C8-96BE-197753E5E08B}"/>
              </a:ext>
            </a:extLst>
          </p:cNvPr>
          <p:cNvGrpSpPr/>
          <p:nvPr/>
        </p:nvGrpSpPr>
        <p:grpSpPr>
          <a:xfrm>
            <a:off x="1317467" y="842268"/>
            <a:ext cx="5005389" cy="1571625"/>
            <a:chOff x="2095499" y="1157288"/>
            <a:chExt cx="5005389" cy="1571625"/>
          </a:xfrm>
        </p:grpSpPr>
        <p:sp>
          <p:nvSpPr>
            <p:cNvPr id="12" name="Oval Callout 2">
              <a:extLst>
                <a:ext uri="{FF2B5EF4-FFF2-40B4-BE49-F238E27FC236}">
                  <a16:creationId xmlns:a16="http://schemas.microsoft.com/office/drawing/2014/main" id="{1C30DCB0-C8C5-95EA-E798-19A6B478D6CA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4C9B76-828D-C899-4289-7BCB0FFF556D}"/>
                </a:ext>
              </a:extLst>
            </p:cNvPr>
            <p:cNvSpPr txBox="1"/>
            <p:nvPr/>
          </p:nvSpPr>
          <p:spPr>
            <a:xfrm>
              <a:off x="2447762" y="1426791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Please compare these two places.</a:t>
              </a:r>
              <a:endParaRPr lang="en-VN" sz="3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A11892-9F86-A4C4-0C2C-FAB7A4A11651}"/>
              </a:ext>
            </a:extLst>
          </p:cNvPr>
          <p:cNvGrpSpPr/>
          <p:nvPr/>
        </p:nvGrpSpPr>
        <p:grpSpPr>
          <a:xfrm>
            <a:off x="5703945" y="924278"/>
            <a:ext cx="5005389" cy="1571625"/>
            <a:chOff x="2014884" y="1157288"/>
            <a:chExt cx="5005389" cy="1571625"/>
          </a:xfrm>
        </p:grpSpPr>
        <p:sp>
          <p:nvSpPr>
            <p:cNvPr id="15" name="Oval Callout 10">
              <a:extLst>
                <a:ext uri="{FF2B5EF4-FFF2-40B4-BE49-F238E27FC236}">
                  <a16:creationId xmlns:a16="http://schemas.microsoft.com/office/drawing/2014/main" id="{C8D3A0BD-3970-5EE7-BCB1-2F9B44812746}"/>
                </a:ext>
              </a:extLst>
            </p:cNvPr>
            <p:cNvSpPr/>
            <p:nvPr/>
          </p:nvSpPr>
          <p:spPr>
            <a:xfrm>
              <a:off x="2014884" y="1157288"/>
              <a:ext cx="5005389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620D4D-4BBA-3F4D-1954-B9F75DD6A531}"/>
                </a:ext>
              </a:extLst>
            </p:cNvPr>
            <p:cNvSpPr txBox="1"/>
            <p:nvPr/>
          </p:nvSpPr>
          <p:spPr>
            <a:xfrm>
              <a:off x="2367147" y="1301739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The mountain is </a:t>
              </a:r>
              <a:r>
                <a:rPr lang="en-US" sz="3600" dirty="0">
                  <a:solidFill>
                    <a:schemeClr val="accent1"/>
                  </a:solidFill>
                </a:rPr>
                <a:t>high</a:t>
              </a:r>
              <a:r>
                <a:rPr lang="en-US" sz="3600" dirty="0">
                  <a:solidFill>
                    <a:srgbClr val="FF0000"/>
                  </a:solidFill>
                </a:rPr>
                <a:t>er</a:t>
              </a:r>
              <a:r>
                <a:rPr lang="en-US" sz="3600" dirty="0"/>
                <a:t> </a:t>
              </a:r>
              <a:r>
                <a:rPr lang="en-US" sz="3600" dirty="0">
                  <a:solidFill>
                    <a:srgbClr val="FF0000"/>
                  </a:solidFill>
                </a:rPr>
                <a:t>than</a:t>
              </a:r>
              <a:r>
                <a:rPr lang="en-US" sz="3600" dirty="0"/>
                <a:t> the hill.</a:t>
              </a:r>
              <a:endParaRPr lang="en-VN" sz="36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0D94A3-73CE-7449-77AF-8B02AA5CA551}"/>
              </a:ext>
            </a:extLst>
          </p:cNvPr>
          <p:cNvSpPr txBox="1"/>
          <p:nvPr/>
        </p:nvSpPr>
        <p:spPr>
          <a:xfrm>
            <a:off x="2591335" y="6122076"/>
            <a:ext cx="699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Show a question and an answer with audio, students listen and repeat. </a:t>
            </a:r>
          </a:p>
          <a:p>
            <a:r>
              <a:rPr lang="en-VN" dirty="0"/>
              <a:t>- Divide class into two teams. One team asks and one team answers.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349E8F-A8B2-36CA-BFF7-8877D77526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pic>
        <p:nvPicPr>
          <p:cNvPr id="23" name="Picture 22" descr="A mountain range and green hills&#10;&#10;Description automatically generated">
            <a:extLst>
              <a:ext uri="{FF2B5EF4-FFF2-40B4-BE49-F238E27FC236}">
                <a16:creationId xmlns:a16="http://schemas.microsoft.com/office/drawing/2014/main" id="{73124989-3A2E-0DA5-8FFE-633A387FF1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26" t="9527" r="10028" b="20800"/>
          <a:stretch/>
        </p:blipFill>
        <p:spPr>
          <a:xfrm>
            <a:off x="4083560" y="2920921"/>
            <a:ext cx="4320691" cy="264894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4" name="1703644650207hkoclrpp-voicemaker.in-speech">
            <a:hlinkClick r:id="" action="ppaction://media"/>
            <a:extLst>
              <a:ext uri="{FF2B5EF4-FFF2-40B4-BE49-F238E27FC236}">
                <a16:creationId xmlns:a16="http://schemas.microsoft.com/office/drawing/2014/main" id="{58EC0958-6146-AC18-B804-94346F1A9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39302" y="1287439"/>
            <a:ext cx="406400" cy="406400"/>
          </a:xfrm>
          <a:prstGeom prst="rect">
            <a:avLst/>
          </a:prstGeom>
        </p:spPr>
      </p:pic>
      <p:pic>
        <p:nvPicPr>
          <p:cNvPr id="25" name="17036447997092m0fqz8-voicemaker.in-speech">
            <a:hlinkClick r:id="" action="ppaction://media"/>
            <a:extLst>
              <a:ext uri="{FF2B5EF4-FFF2-40B4-BE49-F238E27FC236}">
                <a16:creationId xmlns:a16="http://schemas.microsoft.com/office/drawing/2014/main" id="{97743D29-B90C-679F-D335-4531A819DC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398" y="1506890"/>
            <a:ext cx="406400" cy="4064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A2EF8BA-E707-0EA5-E7D3-E0F5E116A5DA}"/>
              </a:ext>
            </a:extLst>
          </p:cNvPr>
          <p:cNvSpPr/>
          <p:nvPr/>
        </p:nvSpPr>
        <p:spPr>
          <a:xfrm>
            <a:off x="4241462" y="2864306"/>
            <a:ext cx="4029740" cy="162160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69212F3-FC93-F11C-2952-02F1CDA0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4719">
            <a:off x="6618603" y="2753646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2CFC0999-B0C5-4981-E9F6-90DE2BA0B5E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(p.47)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E0A033-C8E0-62A2-47FE-4E484DEEF5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45" r="29907"/>
          <a:stretch/>
        </p:blipFill>
        <p:spPr>
          <a:xfrm flipH="1">
            <a:off x="430575" y="2214020"/>
            <a:ext cx="2247679" cy="3791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F57826-398B-33DF-D6F3-347A8A8C0B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15" r="28420"/>
          <a:stretch/>
        </p:blipFill>
        <p:spPr>
          <a:xfrm flipH="1">
            <a:off x="9549066" y="2134347"/>
            <a:ext cx="2356262" cy="37913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61B04E7-9D6D-86C8-96BE-197753E5E08B}"/>
              </a:ext>
            </a:extLst>
          </p:cNvPr>
          <p:cNvGrpSpPr/>
          <p:nvPr/>
        </p:nvGrpSpPr>
        <p:grpSpPr>
          <a:xfrm>
            <a:off x="1317467" y="842268"/>
            <a:ext cx="5005389" cy="1571625"/>
            <a:chOff x="2095499" y="1157288"/>
            <a:chExt cx="5005389" cy="1571625"/>
          </a:xfrm>
        </p:grpSpPr>
        <p:sp>
          <p:nvSpPr>
            <p:cNvPr id="12" name="Oval Callout 2">
              <a:extLst>
                <a:ext uri="{FF2B5EF4-FFF2-40B4-BE49-F238E27FC236}">
                  <a16:creationId xmlns:a16="http://schemas.microsoft.com/office/drawing/2014/main" id="{1C30DCB0-C8C5-95EA-E798-19A6B478D6CA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4C9B76-828D-C899-4289-7BCB0FFF556D}"/>
                </a:ext>
              </a:extLst>
            </p:cNvPr>
            <p:cNvSpPr txBox="1"/>
            <p:nvPr/>
          </p:nvSpPr>
          <p:spPr>
            <a:xfrm>
              <a:off x="2447762" y="1426791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Please compare these two places.</a:t>
              </a:r>
              <a:endParaRPr lang="en-VN" sz="3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A11892-9F86-A4C4-0C2C-FAB7A4A11651}"/>
              </a:ext>
            </a:extLst>
          </p:cNvPr>
          <p:cNvGrpSpPr/>
          <p:nvPr/>
        </p:nvGrpSpPr>
        <p:grpSpPr>
          <a:xfrm>
            <a:off x="5135527" y="924278"/>
            <a:ext cx="5573808" cy="1571625"/>
            <a:chOff x="1446466" y="1157288"/>
            <a:chExt cx="5573808" cy="1571625"/>
          </a:xfrm>
        </p:grpSpPr>
        <p:sp>
          <p:nvSpPr>
            <p:cNvPr id="15" name="Oval Callout 10">
              <a:extLst>
                <a:ext uri="{FF2B5EF4-FFF2-40B4-BE49-F238E27FC236}">
                  <a16:creationId xmlns:a16="http://schemas.microsoft.com/office/drawing/2014/main" id="{C8D3A0BD-3970-5EE7-BCB1-2F9B44812746}"/>
                </a:ext>
              </a:extLst>
            </p:cNvPr>
            <p:cNvSpPr/>
            <p:nvPr/>
          </p:nvSpPr>
          <p:spPr>
            <a:xfrm>
              <a:off x="1446466" y="1157288"/>
              <a:ext cx="5573808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620D4D-4BBA-3F4D-1954-B9F75DD6A531}"/>
                </a:ext>
              </a:extLst>
            </p:cNvPr>
            <p:cNvSpPr txBox="1"/>
            <p:nvPr/>
          </p:nvSpPr>
          <p:spPr>
            <a:xfrm>
              <a:off x="1768949" y="1395677"/>
              <a:ext cx="50053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Ba </a:t>
              </a:r>
              <a:r>
                <a:rPr lang="en-US" sz="3600" dirty="0" err="1"/>
                <a:t>Bể</a:t>
              </a:r>
              <a:r>
                <a:rPr lang="en-US" sz="3600" dirty="0"/>
                <a:t> Lake is </a:t>
              </a:r>
              <a:r>
                <a:rPr lang="en-US" sz="3600" dirty="0">
                  <a:solidFill>
                    <a:schemeClr val="accent1"/>
                  </a:solidFill>
                </a:rPr>
                <a:t>deep</a:t>
              </a:r>
              <a:r>
                <a:rPr lang="en-US" sz="3600" dirty="0">
                  <a:solidFill>
                    <a:srgbClr val="FF0000"/>
                  </a:solidFill>
                </a:rPr>
                <a:t>er</a:t>
              </a:r>
              <a:r>
                <a:rPr lang="en-US" sz="3600" dirty="0"/>
                <a:t> </a:t>
              </a:r>
              <a:r>
                <a:rPr lang="en-US" sz="3600" dirty="0">
                  <a:solidFill>
                    <a:srgbClr val="FF0000"/>
                  </a:solidFill>
                </a:rPr>
                <a:t>than</a:t>
              </a:r>
              <a:r>
                <a:rPr lang="en-US" sz="3600" dirty="0"/>
                <a:t> West Lake in Hà </a:t>
              </a:r>
              <a:r>
                <a:rPr lang="en-US" sz="3600" dirty="0" err="1"/>
                <a:t>Nội</a:t>
              </a:r>
              <a:r>
                <a:rPr lang="en-US" sz="3600" dirty="0"/>
                <a:t>. </a:t>
              </a:r>
              <a:endParaRPr lang="en-VN" sz="36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0D94A3-73CE-7449-77AF-8B02AA5CA551}"/>
              </a:ext>
            </a:extLst>
          </p:cNvPr>
          <p:cNvSpPr txBox="1"/>
          <p:nvPr/>
        </p:nvSpPr>
        <p:spPr>
          <a:xfrm>
            <a:off x="2591335" y="6122076"/>
            <a:ext cx="699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Show a question and an answer with audio, students listen and repeat. </a:t>
            </a:r>
          </a:p>
          <a:p>
            <a:r>
              <a:rPr lang="en-VN" dirty="0"/>
              <a:t>- Divide class into two teams. One team asks and one team answers.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349E8F-A8B2-36CA-BFF7-8877D77526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pic>
        <p:nvPicPr>
          <p:cNvPr id="2050" name="Picture 2" descr="Hanoi's West Lake">
            <a:extLst>
              <a:ext uri="{FF2B5EF4-FFF2-40B4-BE49-F238E27FC236}">
                <a16:creationId xmlns:a16="http://schemas.microsoft.com/office/drawing/2014/main" id="{BFE30CCF-17F2-0B1E-04A3-D71964C5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05" y="3197092"/>
            <a:ext cx="2866803" cy="21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0264A6-B6B4-5FAD-3730-E3639E46A2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1991"/>
          <a:stretch/>
        </p:blipFill>
        <p:spPr>
          <a:xfrm>
            <a:off x="6345905" y="3197092"/>
            <a:ext cx="2866803" cy="2158419"/>
          </a:xfrm>
          <a:prstGeom prst="rect">
            <a:avLst/>
          </a:prstGeom>
        </p:spPr>
      </p:pic>
      <p:pic>
        <p:nvPicPr>
          <p:cNvPr id="4" name="Please-compare-these-two-place1703645265">
            <a:hlinkClick r:id="" action="ppaction://media"/>
            <a:extLst>
              <a:ext uri="{FF2B5EF4-FFF2-40B4-BE49-F238E27FC236}">
                <a16:creationId xmlns:a16="http://schemas.microsoft.com/office/drawing/2014/main" id="{CE430B9F-4738-FA04-54D2-594EB7B5D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4494" y="1319639"/>
            <a:ext cx="406400" cy="406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4657CE-BA7B-0EEB-38EF-9FB4E8879D7B}"/>
              </a:ext>
            </a:extLst>
          </p:cNvPr>
          <p:cNvSpPr/>
          <p:nvPr/>
        </p:nvSpPr>
        <p:spPr>
          <a:xfrm>
            <a:off x="6299808" y="2864306"/>
            <a:ext cx="3046211" cy="272842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69212F3-FC93-F11C-2952-02F1CDA0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4719">
            <a:off x="8687920" y="2873926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-Bể-Lake-is-deeper-than-West1703645424">
            <a:hlinkClick r:id="" action="ppaction://media"/>
            <a:extLst>
              <a:ext uri="{FF2B5EF4-FFF2-40B4-BE49-F238E27FC236}">
                <a16:creationId xmlns:a16="http://schemas.microsoft.com/office/drawing/2014/main" id="{DEAA23DE-B6BD-E639-1EAD-C3EC2E8AA6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122" y="190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2CFC0999-B0C5-4981-E9F6-90DE2BA0B5E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(p.47)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E0A033-C8E0-62A2-47FE-4E484DEEF5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45" r="29907"/>
          <a:stretch/>
        </p:blipFill>
        <p:spPr>
          <a:xfrm flipH="1">
            <a:off x="430575" y="2214020"/>
            <a:ext cx="2247679" cy="3791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F57826-398B-33DF-D6F3-347A8A8C0B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15" r="28420"/>
          <a:stretch/>
        </p:blipFill>
        <p:spPr>
          <a:xfrm flipH="1">
            <a:off x="9549066" y="2134347"/>
            <a:ext cx="2356262" cy="37913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61B04E7-9D6D-86C8-96BE-197753E5E08B}"/>
              </a:ext>
            </a:extLst>
          </p:cNvPr>
          <p:cNvGrpSpPr/>
          <p:nvPr/>
        </p:nvGrpSpPr>
        <p:grpSpPr>
          <a:xfrm>
            <a:off x="1317467" y="842268"/>
            <a:ext cx="5005389" cy="1571625"/>
            <a:chOff x="2095499" y="1157288"/>
            <a:chExt cx="5005389" cy="1571625"/>
          </a:xfrm>
        </p:grpSpPr>
        <p:sp>
          <p:nvSpPr>
            <p:cNvPr id="12" name="Oval Callout 2">
              <a:extLst>
                <a:ext uri="{FF2B5EF4-FFF2-40B4-BE49-F238E27FC236}">
                  <a16:creationId xmlns:a16="http://schemas.microsoft.com/office/drawing/2014/main" id="{1C30DCB0-C8C5-95EA-E798-19A6B478D6CA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4C9B76-828D-C899-4289-7BCB0FFF556D}"/>
                </a:ext>
              </a:extLst>
            </p:cNvPr>
            <p:cNvSpPr txBox="1"/>
            <p:nvPr/>
          </p:nvSpPr>
          <p:spPr>
            <a:xfrm>
              <a:off x="2447762" y="1426791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Please compare these two places.</a:t>
              </a:r>
              <a:endParaRPr lang="en-VN" sz="3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A11892-9F86-A4C4-0C2C-FAB7A4A11651}"/>
              </a:ext>
            </a:extLst>
          </p:cNvPr>
          <p:cNvGrpSpPr/>
          <p:nvPr/>
        </p:nvGrpSpPr>
        <p:grpSpPr>
          <a:xfrm>
            <a:off x="5135527" y="924278"/>
            <a:ext cx="5573808" cy="1571625"/>
            <a:chOff x="1446466" y="1157288"/>
            <a:chExt cx="5573808" cy="1571625"/>
          </a:xfrm>
        </p:grpSpPr>
        <p:sp>
          <p:nvSpPr>
            <p:cNvPr id="15" name="Oval Callout 10">
              <a:extLst>
                <a:ext uri="{FF2B5EF4-FFF2-40B4-BE49-F238E27FC236}">
                  <a16:creationId xmlns:a16="http://schemas.microsoft.com/office/drawing/2014/main" id="{C8D3A0BD-3970-5EE7-BCB1-2F9B44812746}"/>
                </a:ext>
              </a:extLst>
            </p:cNvPr>
            <p:cNvSpPr/>
            <p:nvPr/>
          </p:nvSpPr>
          <p:spPr>
            <a:xfrm>
              <a:off x="1446466" y="1157288"/>
              <a:ext cx="5573808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620D4D-4BBA-3F4D-1954-B9F75DD6A531}"/>
                </a:ext>
              </a:extLst>
            </p:cNvPr>
            <p:cNvSpPr txBox="1"/>
            <p:nvPr/>
          </p:nvSpPr>
          <p:spPr>
            <a:xfrm>
              <a:off x="1768949" y="1395677"/>
              <a:ext cx="50053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A town is </a:t>
              </a:r>
              <a:r>
                <a:rPr lang="en-US" sz="3600" dirty="0">
                  <a:solidFill>
                    <a:schemeClr val="accent1"/>
                  </a:solidFill>
                </a:rPr>
                <a:t>small</a:t>
              </a:r>
              <a:r>
                <a:rPr lang="en-US" sz="3600" dirty="0">
                  <a:solidFill>
                    <a:srgbClr val="FF0000"/>
                  </a:solidFill>
                </a:rPr>
                <a:t>er</a:t>
              </a:r>
              <a:r>
                <a:rPr lang="en-US" sz="3600" dirty="0"/>
                <a:t> </a:t>
              </a:r>
              <a:r>
                <a:rPr lang="en-US" sz="3600" dirty="0">
                  <a:solidFill>
                    <a:srgbClr val="FF0000"/>
                  </a:solidFill>
                </a:rPr>
                <a:t>than</a:t>
              </a:r>
              <a:r>
                <a:rPr lang="en-US" sz="3600" dirty="0"/>
                <a:t> </a:t>
              </a:r>
            </a:p>
            <a:p>
              <a:pPr algn="ctr"/>
              <a:r>
                <a:rPr lang="en-US" sz="3600" dirty="0"/>
                <a:t>a city.</a:t>
              </a:r>
              <a:endParaRPr lang="en-VN" sz="36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0D94A3-73CE-7449-77AF-8B02AA5CA551}"/>
              </a:ext>
            </a:extLst>
          </p:cNvPr>
          <p:cNvSpPr txBox="1"/>
          <p:nvPr/>
        </p:nvSpPr>
        <p:spPr>
          <a:xfrm>
            <a:off x="2591335" y="6122076"/>
            <a:ext cx="699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Show a question and an answer with audio, students listen and repeat. </a:t>
            </a:r>
          </a:p>
          <a:p>
            <a:r>
              <a:rPr lang="en-VN" dirty="0"/>
              <a:t>- Divide class into two teams. One team asks and one team answers.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349E8F-A8B2-36CA-BFF7-8877D77526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pic>
        <p:nvPicPr>
          <p:cNvPr id="4" name="Please-compare-these-two-place1703645265">
            <a:hlinkClick r:id="" action="ppaction://media"/>
            <a:extLst>
              <a:ext uri="{FF2B5EF4-FFF2-40B4-BE49-F238E27FC236}">
                <a16:creationId xmlns:a16="http://schemas.microsoft.com/office/drawing/2014/main" id="{CE430B9F-4738-FA04-54D2-594EB7B5D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4494" y="1319639"/>
            <a:ext cx="406400" cy="406400"/>
          </a:xfrm>
          <a:prstGeom prst="rect">
            <a:avLst/>
          </a:prstGeom>
        </p:spPr>
      </p:pic>
      <p:pic>
        <p:nvPicPr>
          <p:cNvPr id="21" name="Picture 20" descr="A group of buildings with different colors&#10;&#10;Description automatically generated">
            <a:extLst>
              <a:ext uri="{FF2B5EF4-FFF2-40B4-BE49-F238E27FC236}">
                <a16:creationId xmlns:a16="http://schemas.microsoft.com/office/drawing/2014/main" id="{9CD0CF39-2D97-A26C-07C3-124311FEA2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86" t="12432" r="26983" b="8683"/>
          <a:stretch/>
        </p:blipFill>
        <p:spPr>
          <a:xfrm>
            <a:off x="4349905" y="2169250"/>
            <a:ext cx="3386568" cy="39989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4657CE-BA7B-0EEB-38EF-9FB4E8879D7B}"/>
              </a:ext>
            </a:extLst>
          </p:cNvPr>
          <p:cNvSpPr/>
          <p:nvPr/>
        </p:nvSpPr>
        <p:spPr>
          <a:xfrm>
            <a:off x="4349904" y="4611749"/>
            <a:ext cx="3273639" cy="145943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69212F3-FC93-F11C-2952-02F1CDA0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4719">
            <a:off x="7015979" y="4370593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-town-is-smaller-than-a-city1703646093">
            <a:hlinkClick r:id="" action="ppaction://media"/>
            <a:extLst>
              <a:ext uri="{FF2B5EF4-FFF2-40B4-BE49-F238E27FC236}">
                <a16:creationId xmlns:a16="http://schemas.microsoft.com/office/drawing/2014/main" id="{47EBEB08-3A23-9144-A256-DEC9285F2A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1928" y="1814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6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2CFC0999-B0C5-4981-E9F6-90DE2BA0B5E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(p.47)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0D94A3-73CE-7449-77AF-8B02AA5CA551}"/>
              </a:ext>
            </a:extLst>
          </p:cNvPr>
          <p:cNvSpPr txBox="1"/>
          <p:nvPr/>
        </p:nvSpPr>
        <p:spPr>
          <a:xfrm>
            <a:off x="2581296" y="6188490"/>
            <a:ext cx="7379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Ask students how these words are similar.</a:t>
            </a:r>
          </a:p>
          <a:p>
            <a:pPr algn="ctr"/>
            <a:r>
              <a:rPr lang="en-US" dirty="0"/>
              <a:t>Ask students to tell another comparative form of other adjectives they know.</a:t>
            </a:r>
            <a:endParaRPr lang="en-VN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349E8F-A8B2-36CA-BFF7-8877D7752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33F79-1444-8CA1-F970-D99240204DBA}"/>
              </a:ext>
            </a:extLst>
          </p:cNvPr>
          <p:cNvSpPr txBox="1"/>
          <p:nvPr/>
        </p:nvSpPr>
        <p:spPr>
          <a:xfrm>
            <a:off x="1818327" y="1923580"/>
            <a:ext cx="1801196" cy="76944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high</a:t>
            </a:r>
            <a:r>
              <a:rPr lang="en-US" sz="4400" dirty="0">
                <a:solidFill>
                  <a:srgbClr val="FF0000"/>
                </a:solidFill>
              </a:rPr>
              <a:t>er</a:t>
            </a:r>
            <a:endParaRPr lang="en-VN" sz="4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5D198-E6AA-D635-E78D-694ECC9A000A}"/>
              </a:ext>
            </a:extLst>
          </p:cNvPr>
          <p:cNvSpPr txBox="1"/>
          <p:nvPr/>
        </p:nvSpPr>
        <p:spPr>
          <a:xfrm>
            <a:off x="5092973" y="1923580"/>
            <a:ext cx="1801196" cy="76944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deep</a:t>
            </a:r>
            <a:r>
              <a:rPr lang="en-US" sz="4400" dirty="0">
                <a:solidFill>
                  <a:srgbClr val="FF0000"/>
                </a:solidFill>
              </a:rPr>
              <a:t>er</a:t>
            </a:r>
            <a:endParaRPr lang="en-VN" sz="4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D6BCF-316E-2443-5608-A8FC120C57CA}"/>
              </a:ext>
            </a:extLst>
          </p:cNvPr>
          <p:cNvSpPr txBox="1"/>
          <p:nvPr/>
        </p:nvSpPr>
        <p:spPr>
          <a:xfrm>
            <a:off x="8275875" y="1923579"/>
            <a:ext cx="2101501" cy="76944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small</a:t>
            </a:r>
            <a:r>
              <a:rPr lang="en-US" sz="4400" dirty="0">
                <a:solidFill>
                  <a:srgbClr val="FF0000"/>
                </a:solidFill>
              </a:rPr>
              <a:t>er</a:t>
            </a:r>
            <a:endParaRPr lang="en-VN" sz="4400" dirty="0">
              <a:solidFill>
                <a:srgbClr val="FF0000"/>
              </a:solidFill>
            </a:endParaRPr>
          </a:p>
        </p:txBody>
      </p:sp>
      <p:pic>
        <p:nvPicPr>
          <p:cNvPr id="19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ECEB8D6F-B183-F982-EE9F-6ACF3E93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4533" y="2924565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743A2D-8B06-46D3-8CE5-E9E4202CA53F}"/>
              </a:ext>
            </a:extLst>
          </p:cNvPr>
          <p:cNvSpPr txBox="1"/>
          <p:nvPr/>
        </p:nvSpPr>
        <p:spPr>
          <a:xfrm>
            <a:off x="4061862" y="3836643"/>
            <a:ext cx="4068276" cy="76944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Adj</a:t>
            </a:r>
            <a:r>
              <a:rPr lang="en-US" sz="4400" dirty="0">
                <a:solidFill>
                  <a:schemeClr val="tx1"/>
                </a:solidFill>
              </a:rPr>
              <a:t> + </a:t>
            </a:r>
            <a:r>
              <a:rPr lang="en-US" sz="4400" dirty="0">
                <a:solidFill>
                  <a:srgbClr val="FF0000"/>
                </a:solidFill>
              </a:rPr>
              <a:t>er</a:t>
            </a:r>
            <a:endParaRPr lang="en-VN" sz="4400" dirty="0">
              <a:solidFill>
                <a:srgbClr val="FF0000"/>
              </a:solidFill>
            </a:endParaRPr>
          </a:p>
        </p:txBody>
      </p:sp>
      <p:pic>
        <p:nvPicPr>
          <p:cNvPr id="4" name="higher1703651580">
            <a:hlinkClick r:id="" action="ppaction://media"/>
            <a:extLst>
              <a:ext uri="{FF2B5EF4-FFF2-40B4-BE49-F238E27FC236}">
                <a16:creationId xmlns:a16="http://schemas.microsoft.com/office/drawing/2014/main" id="{5806B68B-119A-EB51-DE52-93EFE3418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81296" y="1308704"/>
            <a:ext cx="406400" cy="406400"/>
          </a:xfrm>
          <a:prstGeom prst="rect">
            <a:avLst/>
          </a:prstGeom>
        </p:spPr>
      </p:pic>
      <p:pic>
        <p:nvPicPr>
          <p:cNvPr id="5" name="deeper-1703651610">
            <a:hlinkClick r:id="" action="ppaction://media"/>
            <a:extLst>
              <a:ext uri="{FF2B5EF4-FFF2-40B4-BE49-F238E27FC236}">
                <a16:creationId xmlns:a16="http://schemas.microsoft.com/office/drawing/2014/main" id="{A4808763-DABA-C3B2-B1FF-C3D8D67DA9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0371" y="1314020"/>
            <a:ext cx="406400" cy="406400"/>
          </a:xfrm>
          <a:prstGeom prst="rect">
            <a:avLst/>
          </a:prstGeom>
        </p:spPr>
      </p:pic>
      <p:pic>
        <p:nvPicPr>
          <p:cNvPr id="9" name="smaller1703651629">
            <a:hlinkClick r:id="" action="ppaction://media"/>
            <a:extLst>
              <a:ext uri="{FF2B5EF4-FFF2-40B4-BE49-F238E27FC236}">
                <a16:creationId xmlns:a16="http://schemas.microsoft.com/office/drawing/2014/main" id="{219C0F2D-A12A-D667-8539-177A332F00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8481" y="13671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2CFC0999-B0C5-4981-E9F6-90DE2BA0B5E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(p.47)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0D94A3-73CE-7449-77AF-8B02AA5CA551}"/>
              </a:ext>
            </a:extLst>
          </p:cNvPr>
          <p:cNvSpPr txBox="1"/>
          <p:nvPr/>
        </p:nvSpPr>
        <p:spPr>
          <a:xfrm>
            <a:off x="2764581" y="6174800"/>
            <a:ext cx="636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Point to the example.</a:t>
            </a:r>
          </a:p>
          <a:p>
            <a:pPr algn="ctr"/>
            <a:r>
              <a:rPr lang="en-US" dirty="0"/>
              <a:t>Explain the adjective with “than” to show what is being compared.</a:t>
            </a:r>
            <a:endParaRPr lang="en-VN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349E8F-A8B2-36CA-BFF7-8877D7752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33F79-1444-8CA1-F970-D99240204DBA}"/>
              </a:ext>
            </a:extLst>
          </p:cNvPr>
          <p:cNvSpPr txBox="1"/>
          <p:nvPr/>
        </p:nvSpPr>
        <p:spPr>
          <a:xfrm>
            <a:off x="1502192" y="4083793"/>
            <a:ext cx="9009945" cy="76944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</a:t>
            </a:r>
            <a:r>
              <a:rPr lang="en-US" sz="2400" b="1" dirty="0"/>
              <a:t>1</a:t>
            </a:r>
            <a:r>
              <a:rPr lang="en-US" sz="2400" dirty="0"/>
              <a:t>  </a:t>
            </a:r>
            <a:r>
              <a:rPr lang="en-US" sz="4400" dirty="0"/>
              <a:t>+ </a:t>
            </a:r>
            <a:r>
              <a:rPr lang="en-US" sz="4400" dirty="0">
                <a:solidFill>
                  <a:srgbClr val="00B050"/>
                </a:solidFill>
              </a:rPr>
              <a:t>to be </a:t>
            </a:r>
            <a:r>
              <a:rPr lang="en-US" sz="4400" dirty="0"/>
              <a:t>+ </a:t>
            </a:r>
            <a:r>
              <a:rPr lang="en-US" sz="4400" dirty="0">
                <a:solidFill>
                  <a:schemeClr val="accent1"/>
                </a:solidFill>
              </a:rPr>
              <a:t>Adj</a:t>
            </a:r>
            <a:r>
              <a:rPr lang="en-US" sz="4400" dirty="0"/>
              <a:t> + </a:t>
            </a:r>
            <a:r>
              <a:rPr lang="en-US" sz="4400" dirty="0">
                <a:solidFill>
                  <a:srgbClr val="FF0000"/>
                </a:solidFill>
              </a:rPr>
              <a:t>er</a:t>
            </a:r>
            <a:r>
              <a:rPr lang="en-US" sz="4400" dirty="0"/>
              <a:t> + </a:t>
            </a:r>
            <a:r>
              <a:rPr lang="en-US" sz="4400" dirty="0">
                <a:solidFill>
                  <a:srgbClr val="FF0000"/>
                </a:solidFill>
              </a:rPr>
              <a:t>than</a:t>
            </a:r>
            <a:r>
              <a:rPr lang="en-US" sz="4400" dirty="0"/>
              <a:t> + S</a:t>
            </a:r>
            <a:r>
              <a:rPr lang="en-US" sz="2400" b="1" dirty="0"/>
              <a:t>2</a:t>
            </a:r>
            <a:r>
              <a:rPr lang="en-US" sz="4400" dirty="0"/>
              <a:t> </a:t>
            </a:r>
            <a:endParaRPr lang="en-VN" sz="4400" dirty="0">
              <a:solidFill>
                <a:srgbClr val="FF0000"/>
              </a:solidFill>
            </a:endParaRPr>
          </a:p>
        </p:txBody>
      </p:sp>
      <p:pic>
        <p:nvPicPr>
          <p:cNvPr id="19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ECEB8D6F-B183-F982-EE9F-6ACF3E93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4531" y="3169190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743A2D-8B06-46D3-8CE5-E9E4202CA53F}"/>
              </a:ext>
            </a:extLst>
          </p:cNvPr>
          <p:cNvSpPr txBox="1"/>
          <p:nvPr/>
        </p:nvSpPr>
        <p:spPr>
          <a:xfrm>
            <a:off x="1502194" y="2126426"/>
            <a:ext cx="9009943" cy="76944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The mountain </a:t>
            </a:r>
            <a:r>
              <a:rPr lang="en-US" sz="4400" dirty="0">
                <a:solidFill>
                  <a:srgbClr val="00B050"/>
                </a:solidFill>
              </a:rPr>
              <a:t>is</a:t>
            </a:r>
            <a:r>
              <a:rPr lang="en-US" sz="4400" dirty="0">
                <a:solidFill>
                  <a:schemeClr val="accent1"/>
                </a:solidFill>
              </a:rPr>
              <a:t> high</a:t>
            </a:r>
            <a:r>
              <a:rPr lang="en-US" sz="4400" dirty="0">
                <a:solidFill>
                  <a:srgbClr val="FF0000"/>
                </a:solidFill>
              </a:rPr>
              <a:t>er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than</a:t>
            </a:r>
            <a:r>
              <a:rPr lang="en-US" sz="4400" dirty="0">
                <a:solidFill>
                  <a:schemeClr val="accent1"/>
                </a:solidFill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the hill.</a:t>
            </a:r>
            <a:endParaRPr lang="en-VN" sz="4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12DC2-2189-EBE7-B44E-BFBE2588918C}"/>
              </a:ext>
            </a:extLst>
          </p:cNvPr>
          <p:cNvSpPr txBox="1"/>
          <p:nvPr/>
        </p:nvSpPr>
        <p:spPr>
          <a:xfrm>
            <a:off x="2790266" y="959303"/>
            <a:ext cx="661146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comparative form of adjectives </a:t>
            </a:r>
            <a:endParaRPr lang="en-V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982041" y="1418775"/>
            <a:ext cx="1604655" cy="74427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2778082" y="1488080"/>
            <a:ext cx="73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 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10702061" y="184945"/>
            <a:ext cx="979233" cy="912953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5F81E228-4BA5-BDA2-070F-7DA7D352C90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PRACTICE – Finish </a:t>
            </a:r>
            <a:r>
              <a:rPr lang="en-US" sz="2800" dirty="0">
                <a:latin typeface="+mn-lt"/>
              </a:rPr>
              <a:t>The Comparative Activity</a:t>
            </a:r>
            <a:endParaRPr lang="en-US" sz="2800" dirty="0"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23B9AA-1C9D-F5F6-94E3-60B11B76B55F}"/>
              </a:ext>
            </a:extLst>
          </p:cNvPr>
          <p:cNvSpPr/>
          <p:nvPr/>
        </p:nvSpPr>
        <p:spPr>
          <a:xfrm>
            <a:off x="992674" y="2419579"/>
            <a:ext cx="1604655" cy="74427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small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63542-9830-505E-AE49-59FB5EF0A04E}"/>
              </a:ext>
            </a:extLst>
          </p:cNvPr>
          <p:cNvSpPr txBox="1"/>
          <p:nvPr/>
        </p:nvSpPr>
        <p:spPr>
          <a:xfrm>
            <a:off x="2788715" y="2488884"/>
            <a:ext cx="73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 </a:t>
            </a:r>
            <a:endParaRPr lang="en-US" sz="3600" dirty="0"/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70B5CE2-C188-F6B0-2879-6C6B840C6E34}"/>
              </a:ext>
            </a:extLst>
          </p:cNvPr>
          <p:cNvSpPr/>
          <p:nvPr/>
        </p:nvSpPr>
        <p:spPr>
          <a:xfrm>
            <a:off x="993702" y="3474663"/>
            <a:ext cx="1604655" cy="74427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tall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09318B-CD68-2645-F08F-89197242C566}"/>
              </a:ext>
            </a:extLst>
          </p:cNvPr>
          <p:cNvSpPr txBox="1"/>
          <p:nvPr/>
        </p:nvSpPr>
        <p:spPr>
          <a:xfrm>
            <a:off x="2789743" y="3543968"/>
            <a:ext cx="73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 </a:t>
            </a:r>
            <a:endParaRPr lang="en-US" sz="3600" dirty="0"/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58707715-A5D9-74B4-74F7-BB0A14291B21}"/>
              </a:ext>
            </a:extLst>
          </p:cNvPr>
          <p:cNvSpPr/>
          <p:nvPr/>
        </p:nvSpPr>
        <p:spPr>
          <a:xfrm>
            <a:off x="6613137" y="1418188"/>
            <a:ext cx="1604655" cy="74427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old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415AA-B5AE-5599-3BDF-6C15100EA334}"/>
              </a:ext>
            </a:extLst>
          </p:cNvPr>
          <p:cNvSpPr txBox="1"/>
          <p:nvPr/>
        </p:nvSpPr>
        <p:spPr>
          <a:xfrm>
            <a:off x="8409178" y="1487493"/>
            <a:ext cx="73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 </a:t>
            </a:r>
            <a:endParaRPr lang="en-US" sz="3600" dirty="0"/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F1810142-8BF4-1CF7-A0C7-913854FC352D}"/>
              </a:ext>
            </a:extLst>
          </p:cNvPr>
          <p:cNvSpPr/>
          <p:nvPr/>
        </p:nvSpPr>
        <p:spPr>
          <a:xfrm>
            <a:off x="983069" y="4446824"/>
            <a:ext cx="1604655" cy="74427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short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69EFFE-4CBB-1BD3-8340-AB6CB2221A8C}"/>
              </a:ext>
            </a:extLst>
          </p:cNvPr>
          <p:cNvSpPr txBox="1"/>
          <p:nvPr/>
        </p:nvSpPr>
        <p:spPr>
          <a:xfrm>
            <a:off x="2779110" y="4516129"/>
            <a:ext cx="73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 </a:t>
            </a:r>
            <a:endParaRPr lang="en-US" sz="3600" dirty="0"/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E805F4DE-AE73-9BB2-1F57-230986F3F2F5}"/>
              </a:ext>
            </a:extLst>
          </p:cNvPr>
          <p:cNvSpPr/>
          <p:nvPr/>
        </p:nvSpPr>
        <p:spPr>
          <a:xfrm>
            <a:off x="6613137" y="2400625"/>
            <a:ext cx="1604655" cy="74427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young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347FF1-5CB7-3E33-ED34-180C674DF065}"/>
              </a:ext>
            </a:extLst>
          </p:cNvPr>
          <p:cNvSpPr txBox="1"/>
          <p:nvPr/>
        </p:nvSpPr>
        <p:spPr>
          <a:xfrm>
            <a:off x="8409178" y="2469930"/>
            <a:ext cx="73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 </a:t>
            </a:r>
            <a:endParaRPr lang="en-US" sz="3600" dirty="0"/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F3E21ACB-65B2-3ED5-6DBF-E90ADC58392E}"/>
              </a:ext>
            </a:extLst>
          </p:cNvPr>
          <p:cNvSpPr/>
          <p:nvPr/>
        </p:nvSpPr>
        <p:spPr>
          <a:xfrm>
            <a:off x="6613137" y="3372154"/>
            <a:ext cx="1604655" cy="74427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FFF9CA-DB09-E53A-3962-B69CB6676C14}"/>
              </a:ext>
            </a:extLst>
          </p:cNvPr>
          <p:cNvSpPr txBox="1"/>
          <p:nvPr/>
        </p:nvSpPr>
        <p:spPr>
          <a:xfrm>
            <a:off x="8409178" y="3441459"/>
            <a:ext cx="73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 </a:t>
            </a:r>
            <a:endParaRPr lang="en-US" sz="3600" dirty="0"/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4F80D22A-54B2-4401-9134-3481733402C0}"/>
              </a:ext>
            </a:extLst>
          </p:cNvPr>
          <p:cNvSpPr/>
          <p:nvPr/>
        </p:nvSpPr>
        <p:spPr>
          <a:xfrm>
            <a:off x="6613137" y="4361979"/>
            <a:ext cx="1604655" cy="74427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2E8833-CB4B-6DA9-1DF0-82AC6C5563E2}"/>
              </a:ext>
            </a:extLst>
          </p:cNvPr>
          <p:cNvSpPr txBox="1"/>
          <p:nvPr/>
        </p:nvSpPr>
        <p:spPr>
          <a:xfrm>
            <a:off x="8409178" y="4431284"/>
            <a:ext cx="73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 </a:t>
            </a:r>
            <a:endParaRPr lang="en-US" sz="36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3060072-60E7-9D03-5915-0C34C2BD11F5}"/>
              </a:ext>
            </a:extLst>
          </p:cNvPr>
          <p:cNvSpPr/>
          <p:nvPr/>
        </p:nvSpPr>
        <p:spPr>
          <a:xfrm>
            <a:off x="5401770" y="5701702"/>
            <a:ext cx="1286539" cy="520996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27" name="Rectangle: Rounded Corners 6">
            <a:extLst>
              <a:ext uri="{FF2B5EF4-FFF2-40B4-BE49-F238E27FC236}">
                <a16:creationId xmlns:a16="http://schemas.microsoft.com/office/drawing/2014/main" id="{A4A83D37-9636-DD1E-D60C-EDB21DB4968E}"/>
              </a:ext>
            </a:extLst>
          </p:cNvPr>
          <p:cNvSpPr/>
          <p:nvPr/>
        </p:nvSpPr>
        <p:spPr>
          <a:xfrm>
            <a:off x="3144474" y="1420502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deep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er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06989F-4CE0-56A2-DF78-F8B29F880293}"/>
              </a:ext>
            </a:extLst>
          </p:cNvPr>
          <p:cNvSpPr txBox="1"/>
          <p:nvPr/>
        </p:nvSpPr>
        <p:spPr>
          <a:xfrm>
            <a:off x="3215199" y="6174800"/>
            <a:ext cx="54650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In pairs, prepare a mini-board. </a:t>
            </a:r>
          </a:p>
          <a:p>
            <a:pPr algn="ctr"/>
            <a:r>
              <a:rPr lang="en-US" sz="1400" b="1" dirty="0"/>
              <a:t>Look at the adjective and finish the comparative form of that adjective.</a:t>
            </a:r>
          </a:p>
          <a:p>
            <a:pPr algn="ctr"/>
            <a:r>
              <a:rPr lang="en-US" sz="1400" b="1" dirty="0"/>
              <a:t>Look at the example first.</a:t>
            </a:r>
            <a:endParaRPr lang="en-VN" sz="1400" b="1" dirty="0"/>
          </a:p>
        </p:txBody>
      </p:sp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id="{FF7FB70E-EE0A-BB97-CE12-C829B43ECF93}"/>
              </a:ext>
            </a:extLst>
          </p:cNvPr>
          <p:cNvSpPr/>
          <p:nvPr/>
        </p:nvSpPr>
        <p:spPr>
          <a:xfrm>
            <a:off x="3144473" y="2411757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small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er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6">
            <a:extLst>
              <a:ext uri="{FF2B5EF4-FFF2-40B4-BE49-F238E27FC236}">
                <a16:creationId xmlns:a16="http://schemas.microsoft.com/office/drawing/2014/main" id="{0D8330A2-05CA-470D-DDD5-CC1C767B17D9}"/>
              </a:ext>
            </a:extLst>
          </p:cNvPr>
          <p:cNvSpPr/>
          <p:nvPr/>
        </p:nvSpPr>
        <p:spPr>
          <a:xfrm>
            <a:off x="2963108" y="3453223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tall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er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21413068-55A6-2617-A89A-ED2B5EAFFADC}"/>
              </a:ext>
            </a:extLst>
          </p:cNvPr>
          <p:cNvSpPr/>
          <p:nvPr/>
        </p:nvSpPr>
        <p:spPr>
          <a:xfrm>
            <a:off x="3113601" y="4461910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short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er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6">
            <a:extLst>
              <a:ext uri="{FF2B5EF4-FFF2-40B4-BE49-F238E27FC236}">
                <a16:creationId xmlns:a16="http://schemas.microsoft.com/office/drawing/2014/main" id="{95F116D3-B25A-E3BE-6EC1-63E0904CF948}"/>
              </a:ext>
            </a:extLst>
          </p:cNvPr>
          <p:cNvSpPr/>
          <p:nvPr/>
        </p:nvSpPr>
        <p:spPr>
          <a:xfrm>
            <a:off x="8577690" y="1421635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old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er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6">
            <a:extLst>
              <a:ext uri="{FF2B5EF4-FFF2-40B4-BE49-F238E27FC236}">
                <a16:creationId xmlns:a16="http://schemas.microsoft.com/office/drawing/2014/main" id="{61C3F348-6965-F2B7-448A-E7A1DA6F07B0}"/>
              </a:ext>
            </a:extLst>
          </p:cNvPr>
          <p:cNvSpPr/>
          <p:nvPr/>
        </p:nvSpPr>
        <p:spPr>
          <a:xfrm>
            <a:off x="8830908" y="2357430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young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er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6">
            <a:extLst>
              <a:ext uri="{FF2B5EF4-FFF2-40B4-BE49-F238E27FC236}">
                <a16:creationId xmlns:a16="http://schemas.microsoft.com/office/drawing/2014/main" id="{62473978-A149-6D58-CB34-7A5C90A26D7F}"/>
              </a:ext>
            </a:extLst>
          </p:cNvPr>
          <p:cNvSpPr/>
          <p:nvPr/>
        </p:nvSpPr>
        <p:spPr>
          <a:xfrm>
            <a:off x="8746120" y="3357003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clean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er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FAED91CC-80FC-7656-DCC0-1CD7B488A8C6}"/>
              </a:ext>
            </a:extLst>
          </p:cNvPr>
          <p:cNvSpPr/>
          <p:nvPr/>
        </p:nvSpPr>
        <p:spPr>
          <a:xfrm>
            <a:off x="8595410" y="4356576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fast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er</a:t>
            </a:r>
            <a:r>
              <a:rPr lang="en-US" sz="3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– Pupils’ Book (p.47)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1F742-27C7-0F63-AE2E-823F99AE9E69}"/>
              </a:ext>
            </a:extLst>
          </p:cNvPr>
          <p:cNvSpPr txBox="1"/>
          <p:nvPr/>
        </p:nvSpPr>
        <p:spPr>
          <a:xfrm>
            <a:off x="4018427" y="6279660"/>
            <a:ext cx="4053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 pairs, work together to complete the table.</a:t>
            </a:r>
          </a:p>
          <a:p>
            <a:pPr algn="ctr"/>
            <a:r>
              <a:rPr lang="en-US" sz="1600" b="1" dirty="0"/>
              <a:t>Check the answer with the whole class.</a:t>
            </a:r>
            <a:endParaRPr lang="en-VN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9160F-B53D-1F66-88B6-19831416F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33"/>
          <a:stretch/>
        </p:blipFill>
        <p:spPr>
          <a:xfrm>
            <a:off x="284541" y="1467774"/>
            <a:ext cx="10234457" cy="64804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7A240-C9B1-4FD3-9768-A95470EF5DCC}"/>
              </a:ext>
            </a:extLst>
          </p:cNvPr>
          <p:cNvSpPr/>
          <p:nvPr/>
        </p:nvSpPr>
        <p:spPr>
          <a:xfrm>
            <a:off x="5401770" y="5701702"/>
            <a:ext cx="1286539" cy="520996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0E9C7-593D-ACA0-B346-EDBEDFFA1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10298024" y="4168464"/>
            <a:ext cx="979233" cy="9129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30E5A9-62A0-5543-B78D-74730DC82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86" y="2565929"/>
            <a:ext cx="10684027" cy="1464552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4410DE76-3436-9B79-5EFA-02E0627C0C2C}"/>
              </a:ext>
            </a:extLst>
          </p:cNvPr>
          <p:cNvSpPr/>
          <p:nvPr/>
        </p:nvSpPr>
        <p:spPr>
          <a:xfrm>
            <a:off x="8555728" y="2600095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small 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7522953A-A4AB-6EC4-5712-E99D9B4FD502}"/>
              </a:ext>
            </a:extLst>
          </p:cNvPr>
          <p:cNvSpPr/>
          <p:nvPr/>
        </p:nvSpPr>
        <p:spPr>
          <a:xfrm>
            <a:off x="3381216" y="3286202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taller 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C42731CB-1EBF-2EF6-FBEF-2B2932DBEBEC}"/>
              </a:ext>
            </a:extLst>
          </p:cNvPr>
          <p:cNvSpPr/>
          <p:nvPr/>
        </p:nvSpPr>
        <p:spPr>
          <a:xfrm>
            <a:off x="8608893" y="3273260"/>
            <a:ext cx="288228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cleaner than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48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PRACTICE 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>
                <a:latin typeface="+mn-lt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2052945" y="2046787"/>
            <a:ext cx="8372618" cy="33671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2186179" y="2279761"/>
            <a:ext cx="81061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</a:t>
            </a:r>
            <a:r>
              <a:rPr lang="en-US" sz="2400" dirty="0" err="1"/>
              <a:t>nto</a:t>
            </a:r>
            <a:r>
              <a:rPr lang="en-US" sz="2400" dirty="0"/>
              <a:t> two teams. </a:t>
            </a:r>
            <a:endParaRPr lang="en-VN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teacher chooses a random student from two teams to come to the front of the class.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them to look at slide, complete the sentence.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Raise hand to get a chance to answer. Say the full sentence.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first team that has the correct answer can get 2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Note: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If the student answers incorrectly, the other team will have the right to answer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56432" y="1590310"/>
            <a:ext cx="979233" cy="912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7BD63-9D96-41C8-E70B-D86EECA2BC72}"/>
              </a:ext>
            </a:extLst>
          </p:cNvPr>
          <p:cNvSpPr txBox="1"/>
          <p:nvPr/>
        </p:nvSpPr>
        <p:spPr>
          <a:xfrm>
            <a:off x="2890821" y="1064884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ea typeface="Carter One" panose="03080802040405060005" pitchFamily="66" charset="77"/>
              </a:rPr>
              <a:t>Activity: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 Comparative </a:t>
            </a:r>
            <a:endParaRPr lang="en-VN" sz="4400" dirty="0">
              <a:solidFill>
                <a:schemeClr val="accent2">
                  <a:lumMod val="75000"/>
                </a:schemeClr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0024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775637" y="2894206"/>
            <a:ext cx="8537944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is smaller than Sydney.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5772" y="5523465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BAB51B5F-08F3-3B7B-2D26-F91863725717}"/>
              </a:ext>
            </a:extLst>
          </p:cNvPr>
          <p:cNvSpPr/>
          <p:nvPr/>
        </p:nvSpPr>
        <p:spPr>
          <a:xfrm>
            <a:off x="2154916" y="1520739"/>
            <a:ext cx="8001434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Calibri" panose="020F0502020204030204"/>
              </a:rPr>
              <a:t>London / small / Sydney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18A978-F15A-AE79-D4C8-8D240787C9F7}"/>
              </a:ext>
            </a:extLst>
          </p:cNvPr>
          <p:cNvSpPr/>
          <p:nvPr/>
        </p:nvSpPr>
        <p:spPr>
          <a:xfrm>
            <a:off x="5431465" y="5023735"/>
            <a:ext cx="1329070" cy="49973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52063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582452" y="1275907"/>
            <a:ext cx="3778026" cy="394701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7866297" y="2301554"/>
            <a:ext cx="3210336" cy="120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Outdoor P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use comparative adjectives + than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7866296" y="3669885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.47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7866295" y="4299593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p.38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7780365" y="139977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4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3B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491853" y="183993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59867-A651-9535-1B06-A06AC9E3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78" y="650270"/>
            <a:ext cx="3692974" cy="52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775637" y="2894206"/>
            <a:ext cx="8537944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Lake is deeper than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Lake.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5772" y="5523465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BAB51B5F-08F3-3B7B-2D26-F91863725717}"/>
              </a:ext>
            </a:extLst>
          </p:cNvPr>
          <p:cNvSpPr/>
          <p:nvPr/>
        </p:nvSpPr>
        <p:spPr>
          <a:xfrm>
            <a:off x="1625034" y="1520739"/>
            <a:ext cx="8839149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chemeClr val="tx1"/>
                </a:solidFill>
                <a:latin typeface="Calibri" panose="020F0502020204030204"/>
              </a:rPr>
              <a:t>Ba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/>
              </a:rPr>
              <a:t>Bể</a:t>
            </a:r>
            <a:r>
              <a:rPr lang="en-US" sz="4800" dirty="0">
                <a:solidFill>
                  <a:schemeClr val="tx1"/>
                </a:solidFill>
                <a:latin typeface="Calibri" panose="020F0502020204030204"/>
              </a:rPr>
              <a:t> Lake / deep /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/>
              </a:rPr>
              <a:t>Biển</a:t>
            </a:r>
            <a:r>
              <a:rPr lang="en-US" sz="4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/>
              </a:rPr>
              <a:t>Hồ</a:t>
            </a:r>
            <a:r>
              <a:rPr lang="en-US" sz="4800" dirty="0">
                <a:solidFill>
                  <a:schemeClr val="tx1"/>
                </a:solidFill>
                <a:latin typeface="Calibri" panose="020F0502020204030204"/>
              </a:rPr>
              <a:t> Lake.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3C4360-B403-7044-DD92-47853C6CA4B0}"/>
              </a:ext>
            </a:extLst>
          </p:cNvPr>
          <p:cNvSpPr/>
          <p:nvPr/>
        </p:nvSpPr>
        <p:spPr>
          <a:xfrm>
            <a:off x="5431465" y="5023735"/>
            <a:ext cx="1329070" cy="49973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80898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1" grpId="2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775637" y="2894206"/>
            <a:ext cx="8537944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 is shorter than Mekong River.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5772" y="5523465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BAB51B5F-08F3-3B7B-2D26-F91863725717}"/>
              </a:ext>
            </a:extLst>
          </p:cNvPr>
          <p:cNvSpPr/>
          <p:nvPr/>
        </p:nvSpPr>
        <p:spPr>
          <a:xfrm>
            <a:off x="1513392" y="1520739"/>
            <a:ext cx="9416878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schemeClr val="tx1"/>
                </a:solidFill>
                <a:latin typeface="Calibri" panose="020F0502020204030204"/>
              </a:rPr>
              <a:t>Hương</a:t>
            </a:r>
            <a:r>
              <a:rPr lang="en-US" sz="4800" noProof="0" dirty="0">
                <a:solidFill>
                  <a:schemeClr val="tx1"/>
                </a:solidFill>
                <a:latin typeface="Calibri" panose="020F0502020204030204"/>
              </a:rPr>
              <a:t> River / short / Mekong River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E7FF4-B409-F537-E119-14E6E915343A}"/>
              </a:ext>
            </a:extLst>
          </p:cNvPr>
          <p:cNvSpPr/>
          <p:nvPr/>
        </p:nvSpPr>
        <p:spPr>
          <a:xfrm>
            <a:off x="5431465" y="5023735"/>
            <a:ext cx="1329070" cy="49973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4632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44245"/>
            <a:ext cx="12270658" cy="6902245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508051" y="2873706"/>
            <a:ext cx="9175898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mountain is higher than the hill.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4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5772" y="5523465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BAB51B5F-08F3-3B7B-2D26-F91863725717}"/>
              </a:ext>
            </a:extLst>
          </p:cNvPr>
          <p:cNvSpPr/>
          <p:nvPr/>
        </p:nvSpPr>
        <p:spPr>
          <a:xfrm>
            <a:off x="1708323" y="1434733"/>
            <a:ext cx="8775354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Calibri" panose="020F0502020204030204"/>
              </a:rPr>
              <a:t>The mountain / high / the hill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4F7A3D-0D7F-F248-607C-3A35C8EDE19F}"/>
              </a:ext>
            </a:extLst>
          </p:cNvPr>
          <p:cNvSpPr/>
          <p:nvPr/>
        </p:nvSpPr>
        <p:spPr>
          <a:xfrm>
            <a:off x="5431465" y="5023735"/>
            <a:ext cx="1329070" cy="49973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7508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775637" y="2894206"/>
            <a:ext cx="8537944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forest is cleaner than the city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5772" y="5523465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BAB51B5F-08F3-3B7B-2D26-F91863725717}"/>
              </a:ext>
            </a:extLst>
          </p:cNvPr>
          <p:cNvSpPr/>
          <p:nvPr/>
        </p:nvSpPr>
        <p:spPr>
          <a:xfrm>
            <a:off x="2154916" y="1520739"/>
            <a:ext cx="8001434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Calibri" panose="020F0502020204030204"/>
              </a:rPr>
              <a:t>The forest / clean / the city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2DCA2C-67F2-A6C3-6D27-C8436DB0692F}"/>
              </a:ext>
            </a:extLst>
          </p:cNvPr>
          <p:cNvSpPr/>
          <p:nvPr/>
        </p:nvSpPr>
        <p:spPr>
          <a:xfrm>
            <a:off x="5431465" y="5023735"/>
            <a:ext cx="1329070" cy="49973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490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775637" y="2894206"/>
            <a:ext cx="8537944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Waterfall is larger than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Tiên Waterfall.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5772" y="5523465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BAB51B5F-08F3-3B7B-2D26-F91863725717}"/>
              </a:ext>
            </a:extLst>
          </p:cNvPr>
          <p:cNvSpPr/>
          <p:nvPr/>
        </p:nvSpPr>
        <p:spPr>
          <a:xfrm>
            <a:off x="2154916" y="1308088"/>
            <a:ext cx="8001434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chemeClr val="tx1"/>
                </a:solidFill>
                <a:latin typeface="Calibri" panose="020F0502020204030204"/>
              </a:rPr>
              <a:t>Bản</a:t>
            </a:r>
            <a:r>
              <a:rPr lang="en-US" sz="4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/>
              </a:rPr>
              <a:t>Giốc</a:t>
            </a:r>
            <a:r>
              <a:rPr lang="en-US" sz="4800" dirty="0">
                <a:solidFill>
                  <a:schemeClr val="tx1"/>
                </a:solidFill>
                <a:latin typeface="Calibri" panose="020F0502020204030204"/>
              </a:rPr>
              <a:t> Waterfall / large /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/>
              </a:rPr>
              <a:t>Thủy</a:t>
            </a:r>
            <a:r>
              <a:rPr lang="en-US" sz="4800" dirty="0">
                <a:solidFill>
                  <a:schemeClr val="tx1"/>
                </a:solidFill>
                <a:latin typeface="Calibri" panose="020F0502020204030204"/>
              </a:rPr>
              <a:t> Tiên Waterfall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DF4B20-6927-B6B9-A1FA-15139DA8C349}"/>
              </a:ext>
            </a:extLst>
          </p:cNvPr>
          <p:cNvSpPr/>
          <p:nvPr/>
        </p:nvSpPr>
        <p:spPr>
          <a:xfrm>
            <a:off x="5431465" y="5023735"/>
            <a:ext cx="1329070" cy="49973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5560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775637" y="2894206"/>
            <a:ext cx="8537944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countryside is smaller than the big city. 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5772" y="5523465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BAB51B5F-08F3-3B7B-2D26-F91863725717}"/>
              </a:ext>
            </a:extLst>
          </p:cNvPr>
          <p:cNvSpPr/>
          <p:nvPr/>
        </p:nvSpPr>
        <p:spPr>
          <a:xfrm>
            <a:off x="1400724" y="1437700"/>
            <a:ext cx="9485160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schemeClr val="tx1"/>
                </a:solidFill>
                <a:latin typeface="Calibri" panose="020F0502020204030204"/>
              </a:rPr>
              <a:t>The countryside / </a:t>
            </a:r>
            <a:r>
              <a:rPr lang="en-US" sz="4800" dirty="0">
                <a:solidFill>
                  <a:schemeClr val="tx1"/>
                </a:solidFill>
                <a:latin typeface="Calibri" panose="020F0502020204030204"/>
              </a:rPr>
              <a:t>small</a:t>
            </a:r>
            <a:r>
              <a:rPr lang="en-US" sz="4800" noProof="0" dirty="0">
                <a:solidFill>
                  <a:schemeClr val="tx1"/>
                </a:solidFill>
                <a:latin typeface="Calibri" panose="020F0502020204030204"/>
              </a:rPr>
              <a:t> / the big city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70CB22-DAE2-7CC5-BBF9-067B35EA4F46}"/>
              </a:ext>
            </a:extLst>
          </p:cNvPr>
          <p:cNvSpPr/>
          <p:nvPr/>
        </p:nvSpPr>
        <p:spPr>
          <a:xfrm>
            <a:off x="5431465" y="5023735"/>
            <a:ext cx="1329070" cy="49973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40739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775637" y="2894206"/>
            <a:ext cx="8537944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in the town is cheaper than living in the city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5772" y="5523465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BAB51B5F-08F3-3B7B-2D26-F91863725717}"/>
              </a:ext>
            </a:extLst>
          </p:cNvPr>
          <p:cNvSpPr/>
          <p:nvPr/>
        </p:nvSpPr>
        <p:spPr>
          <a:xfrm>
            <a:off x="2095283" y="1403781"/>
            <a:ext cx="8001434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chemeClr val="tx1"/>
                </a:solidFill>
                <a:latin typeface="Calibri" panose="020F0502020204030204"/>
              </a:rPr>
              <a:t>Living in the town / cheap / living in the city.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C2CED-D60A-934F-4FC1-B7CA2103FF3C}"/>
              </a:ext>
            </a:extLst>
          </p:cNvPr>
          <p:cNvSpPr/>
          <p:nvPr/>
        </p:nvSpPr>
        <p:spPr>
          <a:xfrm>
            <a:off x="5431465" y="5023735"/>
            <a:ext cx="1329070" cy="49973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9097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1B7486D2-7F12-1287-06FD-29EB1D687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– Pupils’ Book (p.47)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1F742-27C7-0F63-AE2E-823F99AE9E69}"/>
              </a:ext>
            </a:extLst>
          </p:cNvPr>
          <p:cNvSpPr txBox="1"/>
          <p:nvPr/>
        </p:nvSpPr>
        <p:spPr>
          <a:xfrm>
            <a:off x="3087110" y="6184462"/>
            <a:ext cx="6017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Look at the adjectives and pictures.</a:t>
            </a:r>
          </a:p>
          <a:p>
            <a:pPr algn="ctr"/>
            <a:r>
              <a:rPr lang="en-US" sz="1600" b="1" dirty="0"/>
              <a:t>In pairs, compare pictures A and B. Make comparative sentences.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0E9C7-593D-ACA0-B346-EDBEDFFA1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709334" y="4817050"/>
            <a:ext cx="979233" cy="912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BD906-ECDB-9DD5-6E30-5BF95C1E9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884271"/>
            <a:ext cx="7103319" cy="105840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4E1AEE-8468-7BC9-B3B1-A56D24159EE8}"/>
              </a:ext>
            </a:extLst>
          </p:cNvPr>
          <p:cNvSpPr/>
          <p:nvPr/>
        </p:nvSpPr>
        <p:spPr>
          <a:xfrm>
            <a:off x="1643654" y="1456480"/>
            <a:ext cx="5518298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65F4C7-943C-8605-AFA2-ED6882FD3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47" y="1887399"/>
            <a:ext cx="11100370" cy="27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6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– Pupils’ Book (p.47)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7A240-C9B1-4FD3-9768-A95470EF5DCC}"/>
              </a:ext>
            </a:extLst>
          </p:cNvPr>
          <p:cNvSpPr/>
          <p:nvPr/>
        </p:nvSpPr>
        <p:spPr>
          <a:xfrm>
            <a:off x="4813559" y="5530088"/>
            <a:ext cx="2564877" cy="520996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Example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0E9C7-593D-ACA0-B346-EDBEDFFA1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10298024" y="4168464"/>
            <a:ext cx="979233" cy="912953"/>
          </a:xfrm>
          <a:prstGeom prst="rect">
            <a:avLst/>
          </a:prstGeom>
        </p:spPr>
      </p:pic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7522953A-A4AB-6EC4-5712-E99D9B4FD502}"/>
              </a:ext>
            </a:extLst>
          </p:cNvPr>
          <p:cNvSpPr/>
          <p:nvPr/>
        </p:nvSpPr>
        <p:spPr>
          <a:xfrm>
            <a:off x="2496909" y="4637964"/>
            <a:ext cx="7198180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The mountain is higher than the hill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5BD906-ECDB-9DD5-6E30-5BF95C1E9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06" y="771227"/>
            <a:ext cx="7103319" cy="105840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4E1AEE-8468-7BC9-B3B1-A56D24159EE8}"/>
              </a:ext>
            </a:extLst>
          </p:cNvPr>
          <p:cNvSpPr/>
          <p:nvPr/>
        </p:nvSpPr>
        <p:spPr>
          <a:xfrm>
            <a:off x="1616579" y="1327912"/>
            <a:ext cx="5518298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AF039-CD64-4300-47EF-B6A6BCCFB8DC}"/>
              </a:ext>
            </a:extLst>
          </p:cNvPr>
          <p:cNvSpPr txBox="1"/>
          <p:nvPr/>
        </p:nvSpPr>
        <p:spPr>
          <a:xfrm>
            <a:off x="3087110" y="5988444"/>
            <a:ext cx="601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Look at the adjectives and pictures.</a:t>
            </a:r>
          </a:p>
          <a:p>
            <a:pPr algn="ctr"/>
            <a:r>
              <a:rPr lang="en-US" sz="1600" b="1" dirty="0"/>
              <a:t>In pairs, compare pictures A and B. Make comparative sentences.  </a:t>
            </a:r>
          </a:p>
          <a:p>
            <a:pPr algn="ctr"/>
            <a:r>
              <a:rPr lang="en-US" sz="1600" b="1" dirty="0"/>
              <a:t>Check the answer with the whole class. </a:t>
            </a:r>
            <a:endParaRPr lang="en-VN" sz="1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DFC24F-AF33-EB54-8106-5C5B6EC8C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724" y="1475757"/>
            <a:ext cx="4082549" cy="311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8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024967" y="1886098"/>
            <a:ext cx="10037480" cy="32813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212199" y="2159773"/>
            <a:ext cx="9836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6. Each team prepares a mini-board.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take turns to write the answer.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Look at these pictures and spell.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5s, look carefully at the missing picture and write it on the 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faster team with the correct word gets 3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with the highest points will win the game.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Note: The missing word needs to be spelt correctly.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010621" y="1387225"/>
            <a:ext cx="915393" cy="85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325EE-7B12-A9D7-6C7E-B4E64D7B8BA4}"/>
              </a:ext>
            </a:extLst>
          </p:cNvPr>
          <p:cNvSpPr txBox="1"/>
          <p:nvPr/>
        </p:nvSpPr>
        <p:spPr>
          <a:xfrm>
            <a:off x="2495547" y="868774"/>
            <a:ext cx="6829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The Missing Picture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– Pupils’ Book (p.47)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7A240-C9B1-4FD3-9768-A95470EF5DCC}"/>
              </a:ext>
            </a:extLst>
          </p:cNvPr>
          <p:cNvSpPr/>
          <p:nvPr/>
        </p:nvSpPr>
        <p:spPr>
          <a:xfrm>
            <a:off x="4771030" y="5486509"/>
            <a:ext cx="2649938" cy="520996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Example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0E9C7-593D-ACA0-B346-EDBEDFFA1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10298024" y="4168464"/>
            <a:ext cx="979233" cy="912953"/>
          </a:xfrm>
          <a:prstGeom prst="rect">
            <a:avLst/>
          </a:prstGeom>
        </p:spPr>
      </p:pic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7522953A-A4AB-6EC4-5712-E99D9B4FD502}"/>
              </a:ext>
            </a:extLst>
          </p:cNvPr>
          <p:cNvSpPr/>
          <p:nvPr/>
        </p:nvSpPr>
        <p:spPr>
          <a:xfrm>
            <a:off x="2496909" y="4669863"/>
            <a:ext cx="7198180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The town is smaller than the city.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5BD906-ECDB-9DD5-6E30-5BF95C1E9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06" y="771227"/>
            <a:ext cx="7103319" cy="105840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4E1AEE-8468-7BC9-B3B1-A56D24159EE8}"/>
              </a:ext>
            </a:extLst>
          </p:cNvPr>
          <p:cNvSpPr/>
          <p:nvPr/>
        </p:nvSpPr>
        <p:spPr>
          <a:xfrm>
            <a:off x="1616579" y="1327912"/>
            <a:ext cx="5518298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AF039-CD64-4300-47EF-B6A6BCCFB8DC}"/>
              </a:ext>
            </a:extLst>
          </p:cNvPr>
          <p:cNvSpPr txBox="1"/>
          <p:nvPr/>
        </p:nvSpPr>
        <p:spPr>
          <a:xfrm>
            <a:off x="3087110" y="5988444"/>
            <a:ext cx="601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Look at the adjectives and pictures.</a:t>
            </a:r>
          </a:p>
          <a:p>
            <a:pPr algn="ctr"/>
            <a:r>
              <a:rPr lang="en-US" sz="1600" b="1" dirty="0"/>
              <a:t>In pairs, compare pictures A and B. Make comparative sentences.  </a:t>
            </a:r>
          </a:p>
          <a:p>
            <a:pPr algn="ctr"/>
            <a:r>
              <a:rPr lang="en-US" sz="1600" b="1" dirty="0"/>
              <a:t>Check the answer with the whole class. </a:t>
            </a:r>
            <a:endParaRPr lang="en-VN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713D42-CD0E-A55D-6432-4003580D0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702" y="1471211"/>
            <a:ext cx="4154595" cy="31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9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– Pupils’ Book (p.47)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7A240-C9B1-4FD3-9768-A95470EF5DCC}"/>
              </a:ext>
            </a:extLst>
          </p:cNvPr>
          <p:cNvSpPr/>
          <p:nvPr/>
        </p:nvSpPr>
        <p:spPr>
          <a:xfrm>
            <a:off x="4771030" y="5486509"/>
            <a:ext cx="2649938" cy="520996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Example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0E9C7-593D-ACA0-B346-EDBEDFFA1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10298024" y="4168464"/>
            <a:ext cx="979233" cy="912953"/>
          </a:xfrm>
          <a:prstGeom prst="rect">
            <a:avLst/>
          </a:prstGeom>
        </p:spPr>
      </p:pic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7522953A-A4AB-6EC4-5712-E99D9B4FD502}"/>
              </a:ext>
            </a:extLst>
          </p:cNvPr>
          <p:cNvSpPr/>
          <p:nvPr/>
        </p:nvSpPr>
        <p:spPr>
          <a:xfrm>
            <a:off x="2195441" y="4616953"/>
            <a:ext cx="7801115" cy="74427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The waterfall is cleaner than the forest.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5BD906-ECDB-9DD5-6E30-5BF95C1E9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06" y="771227"/>
            <a:ext cx="7103319" cy="105840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4E1AEE-8468-7BC9-B3B1-A56D24159EE8}"/>
              </a:ext>
            </a:extLst>
          </p:cNvPr>
          <p:cNvSpPr/>
          <p:nvPr/>
        </p:nvSpPr>
        <p:spPr>
          <a:xfrm>
            <a:off x="1616579" y="1327912"/>
            <a:ext cx="5518298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AF039-CD64-4300-47EF-B6A6BCCFB8DC}"/>
              </a:ext>
            </a:extLst>
          </p:cNvPr>
          <p:cNvSpPr txBox="1"/>
          <p:nvPr/>
        </p:nvSpPr>
        <p:spPr>
          <a:xfrm>
            <a:off x="3087110" y="5988444"/>
            <a:ext cx="601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Look at the adjectives and pictures.</a:t>
            </a:r>
          </a:p>
          <a:p>
            <a:pPr algn="ctr"/>
            <a:r>
              <a:rPr lang="en-US" sz="1600" b="1" dirty="0"/>
              <a:t>In pairs, compare pictures A and B. Make comparative sentences.  </a:t>
            </a:r>
          </a:p>
          <a:p>
            <a:pPr algn="ctr"/>
            <a:r>
              <a:rPr lang="en-US" sz="1600" b="1" dirty="0"/>
              <a:t>Check the answer with the whole class. </a:t>
            </a:r>
            <a:endParaRPr lang="en-VN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6BB8E2-0A81-A7C7-F33D-74DB92A74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418" y="1442496"/>
            <a:ext cx="4077162" cy="309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3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1F742-27C7-0F63-AE2E-823F99AE9E69}"/>
              </a:ext>
            </a:extLst>
          </p:cNvPr>
          <p:cNvSpPr txBox="1"/>
          <p:nvPr/>
        </p:nvSpPr>
        <p:spPr>
          <a:xfrm>
            <a:off x="2958773" y="6040006"/>
            <a:ext cx="6720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 groups of 4, work together to compare places in their village, town, or city.</a:t>
            </a:r>
          </a:p>
          <a:p>
            <a:pPr algn="ctr"/>
            <a:r>
              <a:rPr lang="en-US" sz="1600" b="1" dirty="0"/>
              <a:t>Look at the example. Invite some groups to present.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0E9C7-593D-ACA0-B346-EDBEDFFA1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10298024" y="4168464"/>
            <a:ext cx="979233" cy="912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E9D74-02DA-E25B-455F-2D14B9410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35" y="812417"/>
            <a:ext cx="7387279" cy="710892"/>
          </a:xfrm>
          <a:prstGeom prst="rect">
            <a:avLst/>
          </a:prstGeom>
        </p:spPr>
      </p:pic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7522953A-A4AB-6EC4-5712-E99D9B4FD502}"/>
              </a:ext>
            </a:extLst>
          </p:cNvPr>
          <p:cNvSpPr/>
          <p:nvPr/>
        </p:nvSpPr>
        <p:spPr>
          <a:xfrm>
            <a:off x="1506210" y="697594"/>
            <a:ext cx="8975873" cy="7705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/>
              </a:rPr>
              <a:t>Compare the places in your village /  town / city.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73DFA-F7E8-070D-D891-5E6EAFF234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15" r="28420"/>
          <a:stretch/>
        </p:blipFill>
        <p:spPr>
          <a:xfrm flipH="1">
            <a:off x="9549066" y="2134347"/>
            <a:ext cx="2356262" cy="379137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142AD6E-81E7-09CC-B2CA-005745EB6F63}"/>
              </a:ext>
            </a:extLst>
          </p:cNvPr>
          <p:cNvSpPr/>
          <p:nvPr/>
        </p:nvSpPr>
        <p:spPr>
          <a:xfrm>
            <a:off x="1709917" y="1357079"/>
            <a:ext cx="6113721" cy="1127421"/>
          </a:xfrm>
          <a:prstGeom prst="wedgeRoundRectCallout">
            <a:avLst>
              <a:gd name="adj1" fmla="val -39790"/>
              <a:gd name="adj2" fmla="val 75703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In my city, Hoàn </a:t>
            </a:r>
            <a:r>
              <a:rPr lang="en-US" sz="3600" dirty="0" err="1"/>
              <a:t>Kiếm</a:t>
            </a:r>
            <a:r>
              <a:rPr lang="en-US" sz="3600" dirty="0"/>
              <a:t> Lake is smaller than West Lake.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4404A-0472-9A9A-82D5-D7CDD454B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45" r="29907"/>
          <a:stretch/>
        </p:blipFill>
        <p:spPr>
          <a:xfrm flipH="1">
            <a:off x="627934" y="2389498"/>
            <a:ext cx="2131338" cy="359513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9E39047-BC7F-B6FF-BCF1-77E3B3FA9E32}"/>
              </a:ext>
            </a:extLst>
          </p:cNvPr>
          <p:cNvSpPr/>
          <p:nvPr/>
        </p:nvSpPr>
        <p:spPr>
          <a:xfrm>
            <a:off x="3296093" y="2511141"/>
            <a:ext cx="6720780" cy="1127421"/>
          </a:xfrm>
          <a:prstGeom prst="wedgeRoundRectCallout">
            <a:avLst>
              <a:gd name="adj1" fmla="val 55704"/>
              <a:gd name="adj2" fmla="val 12517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In my town, </a:t>
            </a:r>
            <a:r>
              <a:rPr lang="en-US" sz="3600" dirty="0" err="1"/>
              <a:t>Thủy</a:t>
            </a:r>
            <a:r>
              <a:rPr lang="en-US" sz="3600" dirty="0"/>
              <a:t> Tiên Waterfall is higher than Gia Long Waterfall</a:t>
            </a:r>
          </a:p>
        </p:txBody>
      </p:sp>
    </p:spTree>
    <p:extLst>
      <p:ext uri="{BB962C8B-B14F-4D97-AF65-F5344CB8AC3E}">
        <p14:creationId xmlns:p14="http://schemas.microsoft.com/office/powerpoint/2010/main" val="409118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19797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53216" y="3779542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38).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8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2353216" y="3256322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582452" y="1275907"/>
            <a:ext cx="3778026" cy="394701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7866297" y="2301554"/>
            <a:ext cx="3210336" cy="120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Outdoor P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use comparative adjectives + than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7866296" y="3669885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.47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7866295" y="4299593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p.38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7780365" y="139977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4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3B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491853" y="183993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59867-A651-9535-1B06-A06AC9E3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78" y="650270"/>
            <a:ext cx="3692974" cy="52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205562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 – UP ACTIVITY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407509" y="6203839"/>
            <a:ext cx="5376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carefully and write the missing word on the mini-board.</a:t>
            </a:r>
          </a:p>
          <a:p>
            <a:pPr algn="ctr"/>
            <a:r>
              <a:rPr lang="en-US" sz="1600" b="1" dirty="0"/>
              <a:t>Check the answer together.</a:t>
            </a:r>
            <a:endParaRPr lang="en-VN" sz="1600" b="1" dirty="0"/>
          </a:p>
        </p:txBody>
      </p:sp>
      <p:pic>
        <p:nvPicPr>
          <p:cNvPr id="4" name="Picture 3" descr="A path through a forest&#10;&#10;Description automatically generated">
            <a:extLst>
              <a:ext uri="{FF2B5EF4-FFF2-40B4-BE49-F238E27FC236}">
                <a16:creationId xmlns:a16="http://schemas.microsoft.com/office/drawing/2014/main" id="{B38475E5-62ED-2BB1-80DC-D7F1411412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612" y="1657590"/>
            <a:ext cx="2977589" cy="4211582"/>
          </a:xfrm>
          <a:prstGeom prst="rect">
            <a:avLst/>
          </a:prstGeom>
        </p:spPr>
      </p:pic>
      <p:pic>
        <p:nvPicPr>
          <p:cNvPr id="5" name="Picture 4" descr="A path leading to a hill&#10;&#10;Description automatically generated">
            <a:extLst>
              <a:ext uri="{FF2B5EF4-FFF2-40B4-BE49-F238E27FC236}">
                <a16:creationId xmlns:a16="http://schemas.microsoft.com/office/drawing/2014/main" id="{C5E31D0E-FE7B-008E-885A-BA8FDFF000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4" t="11239" r="8699" b="9767"/>
          <a:stretch/>
        </p:blipFill>
        <p:spPr>
          <a:xfrm>
            <a:off x="6177541" y="1897545"/>
            <a:ext cx="2646489" cy="3486236"/>
          </a:xfrm>
          <a:prstGeom prst="rect">
            <a:avLst/>
          </a:prstGeom>
        </p:spPr>
      </p:pic>
      <p:pic>
        <p:nvPicPr>
          <p:cNvPr id="6" name="Picture 5" descr="An island in the ocean&#10;&#10;Description automatically generated">
            <a:extLst>
              <a:ext uri="{FF2B5EF4-FFF2-40B4-BE49-F238E27FC236}">
                <a16:creationId xmlns:a16="http://schemas.microsoft.com/office/drawing/2014/main" id="{91E809FF-3068-EEED-D8AF-D7DBE63DA5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2" t="5582" r="5557" b="13075"/>
          <a:stretch/>
        </p:blipFill>
        <p:spPr>
          <a:xfrm>
            <a:off x="3189319" y="1873586"/>
            <a:ext cx="2754282" cy="3462889"/>
          </a:xfrm>
          <a:prstGeom prst="rect">
            <a:avLst/>
          </a:prstGeom>
        </p:spPr>
      </p:pic>
      <p:pic>
        <p:nvPicPr>
          <p:cNvPr id="7" name="Picture 6" descr="A green rolling hills with trees and blue sky&#10;&#10;Description automatically generated">
            <a:extLst>
              <a:ext uri="{FF2B5EF4-FFF2-40B4-BE49-F238E27FC236}">
                <a16:creationId xmlns:a16="http://schemas.microsoft.com/office/drawing/2014/main" id="{BCABA4D4-1932-2A4A-7DC0-8A2179D587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70" t="6356" r="6694" b="13954"/>
          <a:stretch/>
        </p:blipFill>
        <p:spPr>
          <a:xfrm>
            <a:off x="9127261" y="1854768"/>
            <a:ext cx="2646489" cy="353288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D88D01-45DC-2333-BB36-701AE90AB5A8}"/>
              </a:ext>
            </a:extLst>
          </p:cNvPr>
          <p:cNvSpPr/>
          <p:nvPr/>
        </p:nvSpPr>
        <p:spPr>
          <a:xfrm>
            <a:off x="5463362" y="5671142"/>
            <a:ext cx="1265275" cy="49684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3" name="Picture 12" descr="A cartoon of a alarm clock&#10;&#10;Description automatically generated">
            <a:extLst>
              <a:ext uri="{FF2B5EF4-FFF2-40B4-BE49-F238E27FC236}">
                <a16:creationId xmlns:a16="http://schemas.microsoft.com/office/drawing/2014/main" id="{3C3CA17F-0725-999E-A5B7-79C7E688E2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546151" y="-54323"/>
            <a:ext cx="1662193" cy="1599211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684FD27-22EE-9125-F580-EDEC5D4B610B}"/>
              </a:ext>
            </a:extLst>
          </p:cNvPr>
          <p:cNvSpPr/>
          <p:nvPr/>
        </p:nvSpPr>
        <p:spPr>
          <a:xfrm rot="21586402">
            <a:off x="10284777" y="59747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DAE9710-07D0-7735-FC67-9BC2DFD4B02C}"/>
              </a:ext>
            </a:extLst>
          </p:cNvPr>
          <p:cNvSpPr/>
          <p:nvPr/>
        </p:nvSpPr>
        <p:spPr>
          <a:xfrm rot="21586402">
            <a:off x="10284778" y="60479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EAD4D4C-E1B0-B28C-9470-D074404C5D25}"/>
              </a:ext>
            </a:extLst>
          </p:cNvPr>
          <p:cNvSpPr/>
          <p:nvPr/>
        </p:nvSpPr>
        <p:spPr>
          <a:xfrm rot="21586402">
            <a:off x="10284778" y="5903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1319EC5-C83C-045D-5959-546CF98CAEAE}"/>
              </a:ext>
            </a:extLst>
          </p:cNvPr>
          <p:cNvSpPr/>
          <p:nvPr/>
        </p:nvSpPr>
        <p:spPr>
          <a:xfrm rot="21586402">
            <a:off x="10284776" y="59395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B07D1CD-E564-62C9-C132-EF688211FF33}"/>
              </a:ext>
            </a:extLst>
          </p:cNvPr>
          <p:cNvSpPr/>
          <p:nvPr/>
        </p:nvSpPr>
        <p:spPr>
          <a:xfrm rot="21586402">
            <a:off x="10252783" y="58657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A2E7F7C-2A72-5918-FDE1-3F6564C8C617}"/>
              </a:ext>
            </a:extLst>
          </p:cNvPr>
          <p:cNvSpPr/>
          <p:nvPr/>
        </p:nvSpPr>
        <p:spPr>
          <a:xfrm rot="21586402">
            <a:off x="10220788" y="604794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6F7EAD-4185-1EA8-629B-C521F0BC534E}"/>
              </a:ext>
            </a:extLst>
          </p:cNvPr>
          <p:cNvSpPr txBox="1"/>
          <p:nvPr/>
        </p:nvSpPr>
        <p:spPr>
          <a:xfrm>
            <a:off x="7147965" y="1011083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hill</a:t>
            </a:r>
            <a:endParaRPr lang="en-VN" sz="4000" b="1" dirty="0"/>
          </a:p>
        </p:txBody>
      </p:sp>
    </p:spTree>
    <p:extLst>
      <p:ext uri="{BB962C8B-B14F-4D97-AF65-F5344CB8AC3E}">
        <p14:creationId xmlns:p14="http://schemas.microsoft.com/office/powerpoint/2010/main" val="18172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205562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 – UP ACTIVITY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D88D01-45DC-2333-BB36-701AE90AB5A8}"/>
              </a:ext>
            </a:extLst>
          </p:cNvPr>
          <p:cNvSpPr/>
          <p:nvPr/>
        </p:nvSpPr>
        <p:spPr>
          <a:xfrm>
            <a:off x="5463362" y="5671142"/>
            <a:ext cx="1265275" cy="49684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3" name="Picture 12" descr="A cartoon of a alarm clock&#10;&#10;Description automatically generated">
            <a:extLst>
              <a:ext uri="{FF2B5EF4-FFF2-40B4-BE49-F238E27FC236}">
                <a16:creationId xmlns:a16="http://schemas.microsoft.com/office/drawing/2014/main" id="{3C3CA17F-0725-999E-A5B7-79C7E688E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546151" y="-54323"/>
            <a:ext cx="1662193" cy="1599211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684FD27-22EE-9125-F580-EDEC5D4B610B}"/>
              </a:ext>
            </a:extLst>
          </p:cNvPr>
          <p:cNvSpPr/>
          <p:nvPr/>
        </p:nvSpPr>
        <p:spPr>
          <a:xfrm rot="21586402">
            <a:off x="10284777" y="59747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DAE9710-07D0-7735-FC67-9BC2DFD4B02C}"/>
              </a:ext>
            </a:extLst>
          </p:cNvPr>
          <p:cNvSpPr/>
          <p:nvPr/>
        </p:nvSpPr>
        <p:spPr>
          <a:xfrm rot="21586402">
            <a:off x="10284778" y="60479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EAD4D4C-E1B0-B28C-9470-D074404C5D25}"/>
              </a:ext>
            </a:extLst>
          </p:cNvPr>
          <p:cNvSpPr/>
          <p:nvPr/>
        </p:nvSpPr>
        <p:spPr>
          <a:xfrm rot="21586402">
            <a:off x="10284778" y="5903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1319EC5-C83C-045D-5959-546CF98CAEAE}"/>
              </a:ext>
            </a:extLst>
          </p:cNvPr>
          <p:cNvSpPr/>
          <p:nvPr/>
        </p:nvSpPr>
        <p:spPr>
          <a:xfrm rot="21586402">
            <a:off x="10284776" y="59395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B07D1CD-E564-62C9-C132-EF688211FF33}"/>
              </a:ext>
            </a:extLst>
          </p:cNvPr>
          <p:cNvSpPr/>
          <p:nvPr/>
        </p:nvSpPr>
        <p:spPr>
          <a:xfrm rot="21586402">
            <a:off x="10252783" y="58657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A2E7F7C-2A72-5918-FDE1-3F6564C8C617}"/>
              </a:ext>
            </a:extLst>
          </p:cNvPr>
          <p:cNvSpPr/>
          <p:nvPr/>
        </p:nvSpPr>
        <p:spPr>
          <a:xfrm rot="21586402">
            <a:off x="10220788" y="604794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6F7EAD-4185-1EA8-629B-C521F0BC534E}"/>
              </a:ext>
            </a:extLst>
          </p:cNvPr>
          <p:cNvSpPr txBox="1"/>
          <p:nvPr/>
        </p:nvSpPr>
        <p:spPr>
          <a:xfrm>
            <a:off x="900047" y="1080929"/>
            <a:ext cx="1447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island</a:t>
            </a:r>
            <a:endParaRPr lang="en-VN" sz="4000" b="1" dirty="0"/>
          </a:p>
        </p:txBody>
      </p:sp>
      <p:pic>
        <p:nvPicPr>
          <p:cNvPr id="8" name="Picture 7" descr="An island in the ocean&#10;&#10;Description automatically generated">
            <a:extLst>
              <a:ext uri="{FF2B5EF4-FFF2-40B4-BE49-F238E27FC236}">
                <a16:creationId xmlns:a16="http://schemas.microsoft.com/office/drawing/2014/main" id="{BF0EEF08-3B14-FB2E-094A-C71AB25F8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2" t="5582" r="5557" b="13075"/>
          <a:stretch/>
        </p:blipFill>
        <p:spPr>
          <a:xfrm>
            <a:off x="292336" y="1826837"/>
            <a:ext cx="2663252" cy="3348439"/>
          </a:xfrm>
          <a:prstGeom prst="rect">
            <a:avLst/>
          </a:prstGeom>
        </p:spPr>
      </p:pic>
      <p:pic>
        <p:nvPicPr>
          <p:cNvPr id="9" name="Picture 8" descr="Women carrying a baby and a person carrying a baby&#10;&#10;Description automatically generated">
            <a:extLst>
              <a:ext uri="{FF2B5EF4-FFF2-40B4-BE49-F238E27FC236}">
                <a16:creationId xmlns:a16="http://schemas.microsoft.com/office/drawing/2014/main" id="{1C331A12-7C3F-431F-F1AF-C9FD372D56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96" t="12713" r="10248" b="11473"/>
          <a:stretch/>
        </p:blipFill>
        <p:spPr>
          <a:xfrm>
            <a:off x="3254400" y="1764367"/>
            <a:ext cx="2576479" cy="3421243"/>
          </a:xfrm>
          <a:prstGeom prst="rect">
            <a:avLst/>
          </a:prstGeom>
        </p:spPr>
      </p:pic>
      <p:pic>
        <p:nvPicPr>
          <p:cNvPr id="10" name="Picture 9" descr="A group of people working in a rice field&#10;&#10;Description automatically generated">
            <a:extLst>
              <a:ext uri="{FF2B5EF4-FFF2-40B4-BE49-F238E27FC236}">
                <a16:creationId xmlns:a16="http://schemas.microsoft.com/office/drawing/2014/main" id="{8F5574C4-9C6E-A41C-69F3-F1C932BBE5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42" t="8075" r="8991" b="15194"/>
          <a:stretch/>
        </p:blipFill>
        <p:spPr>
          <a:xfrm>
            <a:off x="6247801" y="1782642"/>
            <a:ext cx="2570067" cy="3402968"/>
          </a:xfrm>
          <a:prstGeom prst="rect">
            <a:avLst/>
          </a:prstGeom>
        </p:spPr>
      </p:pic>
      <p:pic>
        <p:nvPicPr>
          <p:cNvPr id="11" name="Picture 10" descr="A path leading to a hill&#10;&#10;Description automatically generated">
            <a:extLst>
              <a:ext uri="{FF2B5EF4-FFF2-40B4-BE49-F238E27FC236}">
                <a16:creationId xmlns:a16="http://schemas.microsoft.com/office/drawing/2014/main" id="{45528434-4427-8703-8CC3-07400D88777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4" t="11239" r="8699" b="9767"/>
          <a:stretch/>
        </p:blipFill>
        <p:spPr>
          <a:xfrm>
            <a:off x="9160362" y="1785737"/>
            <a:ext cx="2660000" cy="3504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146453-2280-7FC6-4EAA-E33D17E313B1}"/>
              </a:ext>
            </a:extLst>
          </p:cNvPr>
          <p:cNvSpPr txBox="1"/>
          <p:nvPr/>
        </p:nvSpPr>
        <p:spPr>
          <a:xfrm>
            <a:off x="3407509" y="6203839"/>
            <a:ext cx="5376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carefully and write the missing word on the mini-board.</a:t>
            </a:r>
          </a:p>
          <a:p>
            <a:pPr algn="ctr"/>
            <a:r>
              <a:rPr lang="en-US" sz="1600" b="1" dirty="0"/>
              <a:t>Check the answer together.</a:t>
            </a:r>
            <a:endParaRPr lang="en-VN" sz="1600" b="1" dirty="0"/>
          </a:p>
        </p:txBody>
      </p:sp>
    </p:spTree>
    <p:extLst>
      <p:ext uri="{BB962C8B-B14F-4D97-AF65-F5344CB8AC3E}">
        <p14:creationId xmlns:p14="http://schemas.microsoft.com/office/powerpoint/2010/main" val="385343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205562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 – UP ACTIVITY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D88D01-45DC-2333-BB36-701AE90AB5A8}"/>
              </a:ext>
            </a:extLst>
          </p:cNvPr>
          <p:cNvSpPr/>
          <p:nvPr/>
        </p:nvSpPr>
        <p:spPr>
          <a:xfrm>
            <a:off x="5463362" y="5671142"/>
            <a:ext cx="1265275" cy="49684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3" name="Picture 12" descr="A cartoon of a alarm clock&#10;&#10;Description automatically generated">
            <a:extLst>
              <a:ext uri="{FF2B5EF4-FFF2-40B4-BE49-F238E27FC236}">
                <a16:creationId xmlns:a16="http://schemas.microsoft.com/office/drawing/2014/main" id="{3C3CA17F-0725-999E-A5B7-79C7E688E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546151" y="-54323"/>
            <a:ext cx="1662193" cy="1599211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684FD27-22EE-9125-F580-EDEC5D4B610B}"/>
              </a:ext>
            </a:extLst>
          </p:cNvPr>
          <p:cNvSpPr/>
          <p:nvPr/>
        </p:nvSpPr>
        <p:spPr>
          <a:xfrm rot="21586402">
            <a:off x="10284777" y="59747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DAE9710-07D0-7735-FC67-9BC2DFD4B02C}"/>
              </a:ext>
            </a:extLst>
          </p:cNvPr>
          <p:cNvSpPr/>
          <p:nvPr/>
        </p:nvSpPr>
        <p:spPr>
          <a:xfrm rot="21586402">
            <a:off x="10284778" y="60479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EAD4D4C-E1B0-B28C-9470-D074404C5D25}"/>
              </a:ext>
            </a:extLst>
          </p:cNvPr>
          <p:cNvSpPr/>
          <p:nvPr/>
        </p:nvSpPr>
        <p:spPr>
          <a:xfrm rot="21586402">
            <a:off x="10284778" y="5903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1319EC5-C83C-045D-5959-546CF98CAEAE}"/>
              </a:ext>
            </a:extLst>
          </p:cNvPr>
          <p:cNvSpPr/>
          <p:nvPr/>
        </p:nvSpPr>
        <p:spPr>
          <a:xfrm rot="21586402">
            <a:off x="10284776" y="59395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B07D1CD-E564-62C9-C132-EF688211FF33}"/>
              </a:ext>
            </a:extLst>
          </p:cNvPr>
          <p:cNvSpPr/>
          <p:nvPr/>
        </p:nvSpPr>
        <p:spPr>
          <a:xfrm rot="21586402">
            <a:off x="10252783" y="58657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A2E7F7C-2A72-5918-FDE1-3F6564C8C617}"/>
              </a:ext>
            </a:extLst>
          </p:cNvPr>
          <p:cNvSpPr/>
          <p:nvPr/>
        </p:nvSpPr>
        <p:spPr>
          <a:xfrm rot="21586402">
            <a:off x="10220788" y="604794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6F7EAD-4185-1EA8-629B-C521F0BC534E}"/>
              </a:ext>
            </a:extLst>
          </p:cNvPr>
          <p:cNvSpPr txBox="1"/>
          <p:nvPr/>
        </p:nvSpPr>
        <p:spPr>
          <a:xfrm>
            <a:off x="3860270" y="1042003"/>
            <a:ext cx="1556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village</a:t>
            </a:r>
            <a:endParaRPr lang="en-VN" sz="4000" b="1" dirty="0"/>
          </a:p>
        </p:txBody>
      </p:sp>
      <p:pic>
        <p:nvPicPr>
          <p:cNvPr id="8" name="Picture 7" descr="A path through a forest&#10;&#10;Description automatically generated">
            <a:extLst>
              <a:ext uri="{FF2B5EF4-FFF2-40B4-BE49-F238E27FC236}">
                <a16:creationId xmlns:a16="http://schemas.microsoft.com/office/drawing/2014/main" id="{47AFD84C-E0E7-0938-AB15-4B8EA0C725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92" y="1565885"/>
            <a:ext cx="3015786" cy="4265609"/>
          </a:xfrm>
          <a:prstGeom prst="rect">
            <a:avLst/>
          </a:prstGeom>
        </p:spPr>
      </p:pic>
      <p:pic>
        <p:nvPicPr>
          <p:cNvPr id="9" name="Picture 8" descr="A green rolling hills with trees and blue sky&#10;&#10;Description automatically generated">
            <a:extLst>
              <a:ext uri="{FF2B5EF4-FFF2-40B4-BE49-F238E27FC236}">
                <a16:creationId xmlns:a16="http://schemas.microsoft.com/office/drawing/2014/main" id="{F6429C8D-06EA-AC8E-7014-77191158E1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70" t="6356" r="6694" b="13954"/>
          <a:stretch/>
        </p:blipFill>
        <p:spPr>
          <a:xfrm>
            <a:off x="9222958" y="1854768"/>
            <a:ext cx="2426770" cy="3239576"/>
          </a:xfrm>
          <a:prstGeom prst="rect">
            <a:avLst/>
          </a:prstGeom>
        </p:spPr>
      </p:pic>
      <p:pic>
        <p:nvPicPr>
          <p:cNvPr id="10" name="Picture 9" descr="Women carrying a baby and a person carrying a baby&#10;&#10;Description automatically generated">
            <a:extLst>
              <a:ext uri="{FF2B5EF4-FFF2-40B4-BE49-F238E27FC236}">
                <a16:creationId xmlns:a16="http://schemas.microsoft.com/office/drawing/2014/main" id="{6BD0D39B-2093-AA78-0CC9-6B28318651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96" t="12713" r="10248" b="11473"/>
          <a:stretch/>
        </p:blipFill>
        <p:spPr>
          <a:xfrm>
            <a:off x="3350097" y="1785633"/>
            <a:ext cx="2576479" cy="3421243"/>
          </a:xfrm>
          <a:prstGeom prst="rect">
            <a:avLst/>
          </a:prstGeom>
        </p:spPr>
      </p:pic>
      <p:pic>
        <p:nvPicPr>
          <p:cNvPr id="11" name="Picture 10" descr="A group of people working in a rice field&#10;&#10;Description automatically generated">
            <a:extLst>
              <a:ext uri="{FF2B5EF4-FFF2-40B4-BE49-F238E27FC236}">
                <a16:creationId xmlns:a16="http://schemas.microsoft.com/office/drawing/2014/main" id="{E21032FF-806B-36FF-52F8-4720450F07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42" t="8075" r="8991" b="15194"/>
          <a:stretch/>
        </p:blipFill>
        <p:spPr>
          <a:xfrm>
            <a:off x="6279700" y="1782642"/>
            <a:ext cx="2570067" cy="3402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CC1898-3C69-7905-EF3F-20D4D7CC0884}"/>
              </a:ext>
            </a:extLst>
          </p:cNvPr>
          <p:cNvSpPr txBox="1"/>
          <p:nvPr/>
        </p:nvSpPr>
        <p:spPr>
          <a:xfrm>
            <a:off x="3407509" y="6203839"/>
            <a:ext cx="5376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carefully and write the missing word on the mini-board.</a:t>
            </a:r>
          </a:p>
          <a:p>
            <a:pPr algn="ctr"/>
            <a:r>
              <a:rPr lang="en-US" sz="1600" b="1" dirty="0"/>
              <a:t>Check the answer together.</a:t>
            </a:r>
            <a:endParaRPr lang="en-VN" sz="1600" b="1" dirty="0"/>
          </a:p>
        </p:txBody>
      </p:sp>
    </p:spTree>
    <p:extLst>
      <p:ext uri="{BB962C8B-B14F-4D97-AF65-F5344CB8AC3E}">
        <p14:creationId xmlns:p14="http://schemas.microsoft.com/office/powerpoint/2010/main" val="221342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205562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 – UP ACTIVITY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D88D01-45DC-2333-BB36-701AE90AB5A8}"/>
              </a:ext>
            </a:extLst>
          </p:cNvPr>
          <p:cNvSpPr/>
          <p:nvPr/>
        </p:nvSpPr>
        <p:spPr>
          <a:xfrm>
            <a:off x="5463362" y="5671142"/>
            <a:ext cx="1265275" cy="49684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3" name="Picture 12" descr="A cartoon of a alarm clock&#10;&#10;Description automatically generated">
            <a:extLst>
              <a:ext uri="{FF2B5EF4-FFF2-40B4-BE49-F238E27FC236}">
                <a16:creationId xmlns:a16="http://schemas.microsoft.com/office/drawing/2014/main" id="{3C3CA17F-0725-999E-A5B7-79C7E688E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546151" y="-54323"/>
            <a:ext cx="1662193" cy="1599211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684FD27-22EE-9125-F580-EDEC5D4B610B}"/>
              </a:ext>
            </a:extLst>
          </p:cNvPr>
          <p:cNvSpPr/>
          <p:nvPr/>
        </p:nvSpPr>
        <p:spPr>
          <a:xfrm rot="21586402">
            <a:off x="10284777" y="59747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DAE9710-07D0-7735-FC67-9BC2DFD4B02C}"/>
              </a:ext>
            </a:extLst>
          </p:cNvPr>
          <p:cNvSpPr/>
          <p:nvPr/>
        </p:nvSpPr>
        <p:spPr>
          <a:xfrm rot="21586402">
            <a:off x="10284778" y="60479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EAD4D4C-E1B0-B28C-9470-D074404C5D25}"/>
              </a:ext>
            </a:extLst>
          </p:cNvPr>
          <p:cNvSpPr/>
          <p:nvPr/>
        </p:nvSpPr>
        <p:spPr>
          <a:xfrm rot="21586402">
            <a:off x="10284778" y="5903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1319EC5-C83C-045D-5959-546CF98CAEAE}"/>
              </a:ext>
            </a:extLst>
          </p:cNvPr>
          <p:cNvSpPr/>
          <p:nvPr/>
        </p:nvSpPr>
        <p:spPr>
          <a:xfrm rot="21586402">
            <a:off x="10284776" y="59395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B07D1CD-E564-62C9-C132-EF688211FF33}"/>
              </a:ext>
            </a:extLst>
          </p:cNvPr>
          <p:cNvSpPr/>
          <p:nvPr/>
        </p:nvSpPr>
        <p:spPr>
          <a:xfrm rot="21586402">
            <a:off x="10252783" y="58657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A2E7F7C-2A72-5918-FDE1-3F6564C8C617}"/>
              </a:ext>
            </a:extLst>
          </p:cNvPr>
          <p:cNvSpPr/>
          <p:nvPr/>
        </p:nvSpPr>
        <p:spPr>
          <a:xfrm rot="21586402">
            <a:off x="10220788" y="604794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6F7EAD-4185-1EA8-629B-C521F0BC534E}"/>
              </a:ext>
            </a:extLst>
          </p:cNvPr>
          <p:cNvSpPr txBox="1"/>
          <p:nvPr/>
        </p:nvSpPr>
        <p:spPr>
          <a:xfrm>
            <a:off x="9904526" y="1475845"/>
            <a:ext cx="1426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forest</a:t>
            </a:r>
            <a:endParaRPr lang="en-VN" sz="4000" b="1" dirty="0"/>
          </a:p>
        </p:txBody>
      </p:sp>
      <p:pic>
        <p:nvPicPr>
          <p:cNvPr id="4" name="Picture 3" descr="A group of people working in a rice field&#10;&#10;Description automatically generated">
            <a:extLst>
              <a:ext uri="{FF2B5EF4-FFF2-40B4-BE49-F238E27FC236}">
                <a16:creationId xmlns:a16="http://schemas.microsoft.com/office/drawing/2014/main" id="{B8882096-DAF7-BFBF-906E-04F6487706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42" t="8075" r="8991" b="15194"/>
          <a:stretch/>
        </p:blipFill>
        <p:spPr>
          <a:xfrm>
            <a:off x="527486" y="2198422"/>
            <a:ext cx="2402958" cy="3181703"/>
          </a:xfrm>
          <a:prstGeom prst="rect">
            <a:avLst/>
          </a:prstGeom>
        </p:spPr>
      </p:pic>
      <p:pic>
        <p:nvPicPr>
          <p:cNvPr id="5" name="Picture 4" descr="An island in the ocean&#10;&#10;Description automatically generated">
            <a:extLst>
              <a:ext uri="{FF2B5EF4-FFF2-40B4-BE49-F238E27FC236}">
                <a16:creationId xmlns:a16="http://schemas.microsoft.com/office/drawing/2014/main" id="{0B03099B-1C29-C347-B9AD-49040337B3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2" t="5582" r="5557" b="13075"/>
          <a:stretch/>
        </p:blipFill>
        <p:spPr>
          <a:xfrm>
            <a:off x="3381138" y="2225686"/>
            <a:ext cx="2599626" cy="3268443"/>
          </a:xfrm>
          <a:prstGeom prst="rect">
            <a:avLst/>
          </a:prstGeom>
        </p:spPr>
      </p:pic>
      <p:pic>
        <p:nvPicPr>
          <p:cNvPr id="6" name="Picture 5" descr="A path leading to a hill&#10;&#10;Description automatically generated">
            <a:extLst>
              <a:ext uri="{FF2B5EF4-FFF2-40B4-BE49-F238E27FC236}">
                <a16:creationId xmlns:a16="http://schemas.microsoft.com/office/drawing/2014/main" id="{5077A5CF-1348-54F6-158B-25FAB6782D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4" t="11239" r="8699" b="9767"/>
          <a:stretch/>
        </p:blipFill>
        <p:spPr>
          <a:xfrm>
            <a:off x="6429155" y="2196366"/>
            <a:ext cx="2501967" cy="3295857"/>
          </a:xfrm>
          <a:prstGeom prst="rect">
            <a:avLst/>
          </a:prstGeom>
        </p:spPr>
      </p:pic>
      <p:pic>
        <p:nvPicPr>
          <p:cNvPr id="7" name="Picture 6" descr="A path through a forest&#10;&#10;Description automatically generated">
            <a:extLst>
              <a:ext uri="{FF2B5EF4-FFF2-40B4-BE49-F238E27FC236}">
                <a16:creationId xmlns:a16="http://schemas.microsoft.com/office/drawing/2014/main" id="{44104085-BE1F-0362-263C-A6AE1F705A9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1822" y="1963639"/>
            <a:ext cx="2912337" cy="4119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3173E-D565-074D-0BF0-93278749590A}"/>
              </a:ext>
            </a:extLst>
          </p:cNvPr>
          <p:cNvSpPr txBox="1"/>
          <p:nvPr/>
        </p:nvSpPr>
        <p:spPr>
          <a:xfrm>
            <a:off x="3407509" y="6203839"/>
            <a:ext cx="5376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carefully and write the missing word on the mini-board.</a:t>
            </a:r>
          </a:p>
          <a:p>
            <a:pPr algn="ctr"/>
            <a:r>
              <a:rPr lang="en-US" sz="1600" b="1" dirty="0"/>
              <a:t>Check the answer together.</a:t>
            </a:r>
            <a:endParaRPr lang="en-VN" sz="1600" b="1" dirty="0"/>
          </a:p>
        </p:txBody>
      </p:sp>
    </p:spTree>
    <p:extLst>
      <p:ext uri="{BB962C8B-B14F-4D97-AF65-F5344CB8AC3E}">
        <p14:creationId xmlns:p14="http://schemas.microsoft.com/office/powerpoint/2010/main" val="206166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205562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 – UP ACTIVITY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D88D01-45DC-2333-BB36-701AE90AB5A8}"/>
              </a:ext>
            </a:extLst>
          </p:cNvPr>
          <p:cNvSpPr/>
          <p:nvPr/>
        </p:nvSpPr>
        <p:spPr>
          <a:xfrm>
            <a:off x="5463362" y="5671142"/>
            <a:ext cx="1265275" cy="49684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3" name="Picture 12" descr="A cartoon of a alarm clock&#10;&#10;Description automatically generated">
            <a:extLst>
              <a:ext uri="{FF2B5EF4-FFF2-40B4-BE49-F238E27FC236}">
                <a16:creationId xmlns:a16="http://schemas.microsoft.com/office/drawing/2014/main" id="{3C3CA17F-0725-999E-A5B7-79C7E688E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546151" y="-54323"/>
            <a:ext cx="1662193" cy="1599211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684FD27-22EE-9125-F580-EDEC5D4B610B}"/>
              </a:ext>
            </a:extLst>
          </p:cNvPr>
          <p:cNvSpPr/>
          <p:nvPr/>
        </p:nvSpPr>
        <p:spPr>
          <a:xfrm rot="21586402">
            <a:off x="10284777" y="59747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DAE9710-07D0-7735-FC67-9BC2DFD4B02C}"/>
              </a:ext>
            </a:extLst>
          </p:cNvPr>
          <p:cNvSpPr/>
          <p:nvPr/>
        </p:nvSpPr>
        <p:spPr>
          <a:xfrm rot="21586402">
            <a:off x="10284778" y="60479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EAD4D4C-E1B0-B28C-9470-D074404C5D25}"/>
              </a:ext>
            </a:extLst>
          </p:cNvPr>
          <p:cNvSpPr/>
          <p:nvPr/>
        </p:nvSpPr>
        <p:spPr>
          <a:xfrm rot="21586402">
            <a:off x="10284778" y="5903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1319EC5-C83C-045D-5959-546CF98CAEAE}"/>
              </a:ext>
            </a:extLst>
          </p:cNvPr>
          <p:cNvSpPr/>
          <p:nvPr/>
        </p:nvSpPr>
        <p:spPr>
          <a:xfrm rot="21586402">
            <a:off x="10284776" y="59395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B07D1CD-E564-62C9-C132-EF688211FF33}"/>
              </a:ext>
            </a:extLst>
          </p:cNvPr>
          <p:cNvSpPr/>
          <p:nvPr/>
        </p:nvSpPr>
        <p:spPr>
          <a:xfrm rot="21586402">
            <a:off x="10252783" y="58657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A2E7F7C-2A72-5918-FDE1-3F6564C8C617}"/>
              </a:ext>
            </a:extLst>
          </p:cNvPr>
          <p:cNvSpPr/>
          <p:nvPr/>
        </p:nvSpPr>
        <p:spPr>
          <a:xfrm rot="21586402">
            <a:off x="10220788" y="604794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6F7EAD-4185-1EA8-629B-C521F0BC534E}"/>
              </a:ext>
            </a:extLst>
          </p:cNvPr>
          <p:cNvSpPr txBox="1"/>
          <p:nvPr/>
        </p:nvSpPr>
        <p:spPr>
          <a:xfrm>
            <a:off x="404574" y="1146882"/>
            <a:ext cx="2688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countryside</a:t>
            </a:r>
            <a:endParaRPr lang="en-VN" sz="4000" b="1" dirty="0"/>
          </a:p>
        </p:txBody>
      </p:sp>
      <p:pic>
        <p:nvPicPr>
          <p:cNvPr id="4" name="Picture 3" descr="Women carrying a baby and a person carrying a baby&#10;&#10;Description automatically generated">
            <a:extLst>
              <a:ext uri="{FF2B5EF4-FFF2-40B4-BE49-F238E27FC236}">
                <a16:creationId xmlns:a16="http://schemas.microsoft.com/office/drawing/2014/main" id="{05BC0704-25FD-CACC-E4BF-21F92D21AF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96" t="12713" r="10248" b="11473"/>
          <a:stretch/>
        </p:blipFill>
        <p:spPr>
          <a:xfrm>
            <a:off x="3367721" y="1891958"/>
            <a:ext cx="2576479" cy="3421243"/>
          </a:xfrm>
          <a:prstGeom prst="rect">
            <a:avLst/>
          </a:prstGeom>
        </p:spPr>
      </p:pic>
      <p:pic>
        <p:nvPicPr>
          <p:cNvPr id="5" name="Picture 4" descr="A group of people working in a rice field&#10;&#10;Description automatically generated">
            <a:extLst>
              <a:ext uri="{FF2B5EF4-FFF2-40B4-BE49-F238E27FC236}">
                <a16:creationId xmlns:a16="http://schemas.microsoft.com/office/drawing/2014/main" id="{794395D5-8EF7-506D-7561-BC60CAC5BA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42" t="8075" r="8991" b="15194"/>
          <a:stretch/>
        </p:blipFill>
        <p:spPr>
          <a:xfrm>
            <a:off x="463689" y="1918783"/>
            <a:ext cx="2570067" cy="3402968"/>
          </a:xfrm>
          <a:prstGeom prst="rect">
            <a:avLst/>
          </a:prstGeom>
        </p:spPr>
      </p:pic>
      <p:pic>
        <p:nvPicPr>
          <p:cNvPr id="6" name="Picture 5" descr="A green rolling hills with trees and blue sky&#10;&#10;Description automatically generated">
            <a:extLst>
              <a:ext uri="{FF2B5EF4-FFF2-40B4-BE49-F238E27FC236}">
                <a16:creationId xmlns:a16="http://schemas.microsoft.com/office/drawing/2014/main" id="{05C1AE2D-D1FF-36A3-8B48-5ED26690F9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70" t="6356" r="6694" b="13954"/>
          <a:stretch/>
        </p:blipFill>
        <p:spPr>
          <a:xfrm>
            <a:off x="9127261" y="1854768"/>
            <a:ext cx="2646489" cy="3532886"/>
          </a:xfrm>
          <a:prstGeom prst="rect">
            <a:avLst/>
          </a:prstGeom>
        </p:spPr>
      </p:pic>
      <p:pic>
        <p:nvPicPr>
          <p:cNvPr id="7" name="Picture 6" descr="A path leading to a hill&#10;&#10;Description automatically generated">
            <a:extLst>
              <a:ext uri="{FF2B5EF4-FFF2-40B4-BE49-F238E27FC236}">
                <a16:creationId xmlns:a16="http://schemas.microsoft.com/office/drawing/2014/main" id="{0E0741D5-ECB7-1CF2-6DDC-46AB8A1888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4" t="11239" r="8699" b="9767"/>
          <a:stretch/>
        </p:blipFill>
        <p:spPr>
          <a:xfrm>
            <a:off x="6205730" y="1891958"/>
            <a:ext cx="2660000" cy="3504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29BAC5-C2E5-16E0-FF26-80D23E46A8FB}"/>
              </a:ext>
            </a:extLst>
          </p:cNvPr>
          <p:cNvSpPr txBox="1"/>
          <p:nvPr/>
        </p:nvSpPr>
        <p:spPr>
          <a:xfrm>
            <a:off x="3407509" y="6203839"/>
            <a:ext cx="5376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carefully and write the missing word on the mini-board.</a:t>
            </a:r>
          </a:p>
          <a:p>
            <a:pPr algn="ctr"/>
            <a:r>
              <a:rPr lang="en-US" sz="1600" b="1" dirty="0"/>
              <a:t>Check the answer together.</a:t>
            </a:r>
            <a:endParaRPr lang="en-VN" sz="1600" b="1" dirty="0"/>
          </a:p>
        </p:txBody>
      </p:sp>
    </p:spTree>
    <p:extLst>
      <p:ext uri="{BB962C8B-B14F-4D97-AF65-F5344CB8AC3E}">
        <p14:creationId xmlns:p14="http://schemas.microsoft.com/office/powerpoint/2010/main" val="13802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205562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 – UP ACTIVITY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D88D01-45DC-2333-BB36-701AE90AB5A8}"/>
              </a:ext>
            </a:extLst>
          </p:cNvPr>
          <p:cNvSpPr/>
          <p:nvPr/>
        </p:nvSpPr>
        <p:spPr>
          <a:xfrm>
            <a:off x="5463362" y="5671142"/>
            <a:ext cx="1265275" cy="49684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3" name="Picture 12" descr="A cartoon of a alarm clock&#10;&#10;Description automatically generated">
            <a:extLst>
              <a:ext uri="{FF2B5EF4-FFF2-40B4-BE49-F238E27FC236}">
                <a16:creationId xmlns:a16="http://schemas.microsoft.com/office/drawing/2014/main" id="{3C3CA17F-0725-999E-A5B7-79C7E688E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546151" y="-54323"/>
            <a:ext cx="1662193" cy="1599211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684FD27-22EE-9125-F580-EDEC5D4B610B}"/>
              </a:ext>
            </a:extLst>
          </p:cNvPr>
          <p:cNvSpPr/>
          <p:nvPr/>
        </p:nvSpPr>
        <p:spPr>
          <a:xfrm rot="21586402">
            <a:off x="10284777" y="59747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DAE9710-07D0-7735-FC67-9BC2DFD4B02C}"/>
              </a:ext>
            </a:extLst>
          </p:cNvPr>
          <p:cNvSpPr/>
          <p:nvPr/>
        </p:nvSpPr>
        <p:spPr>
          <a:xfrm rot="21586402">
            <a:off x="10284778" y="604795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EAD4D4C-E1B0-B28C-9470-D074404C5D25}"/>
              </a:ext>
            </a:extLst>
          </p:cNvPr>
          <p:cNvSpPr/>
          <p:nvPr/>
        </p:nvSpPr>
        <p:spPr>
          <a:xfrm rot="21586402">
            <a:off x="10284778" y="5903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1319EC5-C83C-045D-5959-546CF98CAEAE}"/>
              </a:ext>
            </a:extLst>
          </p:cNvPr>
          <p:cNvSpPr/>
          <p:nvPr/>
        </p:nvSpPr>
        <p:spPr>
          <a:xfrm rot="21586402">
            <a:off x="10284776" y="59395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B07D1CD-E564-62C9-C132-EF688211FF33}"/>
              </a:ext>
            </a:extLst>
          </p:cNvPr>
          <p:cNvSpPr/>
          <p:nvPr/>
        </p:nvSpPr>
        <p:spPr>
          <a:xfrm rot="21586402">
            <a:off x="10252783" y="58657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A2E7F7C-2A72-5918-FDE1-3F6564C8C617}"/>
              </a:ext>
            </a:extLst>
          </p:cNvPr>
          <p:cNvSpPr/>
          <p:nvPr/>
        </p:nvSpPr>
        <p:spPr>
          <a:xfrm rot="21586402">
            <a:off x="10220788" y="604794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6F7EAD-4185-1EA8-629B-C521F0BC534E}"/>
              </a:ext>
            </a:extLst>
          </p:cNvPr>
          <p:cNvSpPr txBox="1"/>
          <p:nvPr/>
        </p:nvSpPr>
        <p:spPr>
          <a:xfrm>
            <a:off x="6841553" y="1263696"/>
            <a:ext cx="1422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valley</a:t>
            </a:r>
            <a:endParaRPr lang="en-VN" sz="4000" b="1" dirty="0"/>
          </a:p>
        </p:txBody>
      </p:sp>
      <p:pic>
        <p:nvPicPr>
          <p:cNvPr id="8" name="Picture 7" descr="A green rolling hills with trees and blue sky&#10;&#10;Description automatically generated">
            <a:extLst>
              <a:ext uri="{FF2B5EF4-FFF2-40B4-BE49-F238E27FC236}">
                <a16:creationId xmlns:a16="http://schemas.microsoft.com/office/drawing/2014/main" id="{5739F6B2-5F4E-E287-4421-2E57BD2867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70" t="6356" r="6694" b="13954"/>
          <a:stretch/>
        </p:blipFill>
        <p:spPr>
          <a:xfrm>
            <a:off x="6339549" y="2085577"/>
            <a:ext cx="2426770" cy="3239576"/>
          </a:xfrm>
          <a:prstGeom prst="rect">
            <a:avLst/>
          </a:prstGeom>
        </p:spPr>
      </p:pic>
      <p:pic>
        <p:nvPicPr>
          <p:cNvPr id="9" name="Picture 8" descr="An island in the ocean&#10;&#10;Description automatically generated">
            <a:extLst>
              <a:ext uri="{FF2B5EF4-FFF2-40B4-BE49-F238E27FC236}">
                <a16:creationId xmlns:a16="http://schemas.microsoft.com/office/drawing/2014/main" id="{6888229A-B7AD-45FD-8C7A-31B74067E3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2" t="5582" r="5557" b="13075"/>
          <a:stretch/>
        </p:blipFill>
        <p:spPr>
          <a:xfrm>
            <a:off x="3381138" y="2116815"/>
            <a:ext cx="2599626" cy="3268443"/>
          </a:xfrm>
          <a:prstGeom prst="rect">
            <a:avLst/>
          </a:prstGeom>
        </p:spPr>
      </p:pic>
      <p:pic>
        <p:nvPicPr>
          <p:cNvPr id="10" name="Picture 9" descr="A path through a forest&#10;&#10;Description automatically generated">
            <a:extLst>
              <a:ext uri="{FF2B5EF4-FFF2-40B4-BE49-F238E27FC236}">
                <a16:creationId xmlns:a16="http://schemas.microsoft.com/office/drawing/2014/main" id="{3249126D-B79F-7B7C-B2E1-3F989AD0C4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5492" y="1865401"/>
            <a:ext cx="2912337" cy="4119288"/>
          </a:xfrm>
          <a:prstGeom prst="rect">
            <a:avLst/>
          </a:prstGeom>
        </p:spPr>
      </p:pic>
      <p:pic>
        <p:nvPicPr>
          <p:cNvPr id="11" name="Picture 10" descr="A path leading to a hill&#10;&#10;Description automatically generated">
            <a:extLst>
              <a:ext uri="{FF2B5EF4-FFF2-40B4-BE49-F238E27FC236}">
                <a16:creationId xmlns:a16="http://schemas.microsoft.com/office/drawing/2014/main" id="{C2738BB6-3FDA-3F75-CBDF-3F0C032613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4" t="11239" r="8699" b="9767"/>
          <a:stretch/>
        </p:blipFill>
        <p:spPr>
          <a:xfrm>
            <a:off x="543631" y="2116815"/>
            <a:ext cx="2481157" cy="3268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24123A-BD3B-C026-F6DD-76EE45E7B41E}"/>
              </a:ext>
            </a:extLst>
          </p:cNvPr>
          <p:cNvSpPr txBox="1"/>
          <p:nvPr/>
        </p:nvSpPr>
        <p:spPr>
          <a:xfrm>
            <a:off x="3407509" y="6203839"/>
            <a:ext cx="5376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carefully and write the missing word on the mini-board.</a:t>
            </a:r>
          </a:p>
          <a:p>
            <a:pPr algn="ctr"/>
            <a:r>
              <a:rPr lang="en-US" sz="1600" b="1" dirty="0"/>
              <a:t>Check the answer together.</a:t>
            </a:r>
            <a:endParaRPr lang="en-VN" sz="1600" b="1" dirty="0"/>
          </a:p>
        </p:txBody>
      </p:sp>
    </p:spTree>
    <p:extLst>
      <p:ext uri="{BB962C8B-B14F-4D97-AF65-F5344CB8AC3E}">
        <p14:creationId xmlns:p14="http://schemas.microsoft.com/office/powerpoint/2010/main" val="342727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2975</TotalTime>
  <Words>1375</Words>
  <Application>Microsoft Office PowerPoint</Application>
  <PresentationFormat>Widescreen</PresentationFormat>
  <Paragraphs>238</Paragraphs>
  <Slides>34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Carter One</vt:lpstr>
      <vt:lpstr>inherit</vt:lpstr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Pham Van Anh</cp:lastModifiedBy>
  <cp:revision>344</cp:revision>
  <dcterms:created xsi:type="dcterms:W3CDTF">2023-11-28T02:26:41Z</dcterms:created>
  <dcterms:modified xsi:type="dcterms:W3CDTF">2024-09-25T01:58:24Z</dcterms:modified>
</cp:coreProperties>
</file>