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66" r:id="rId3"/>
    <p:sldId id="267" r:id="rId4"/>
    <p:sldId id="664" r:id="rId5"/>
    <p:sldId id="809" r:id="rId6"/>
    <p:sldId id="271" r:id="rId7"/>
    <p:sldId id="810" r:id="rId8"/>
    <p:sldId id="811" r:id="rId9"/>
    <p:sldId id="812" r:id="rId10"/>
    <p:sldId id="813" r:id="rId11"/>
    <p:sldId id="814" r:id="rId12"/>
    <p:sldId id="787" r:id="rId13"/>
    <p:sldId id="665" r:id="rId14"/>
    <p:sldId id="821" r:id="rId15"/>
    <p:sldId id="823" r:id="rId16"/>
    <p:sldId id="824" r:id="rId17"/>
    <p:sldId id="822" r:id="rId18"/>
    <p:sldId id="825" r:id="rId19"/>
    <p:sldId id="826" r:id="rId20"/>
    <p:sldId id="827" r:id="rId21"/>
    <p:sldId id="800" r:id="rId22"/>
    <p:sldId id="815" r:id="rId23"/>
    <p:sldId id="806" r:id="rId24"/>
    <p:sldId id="455" r:id="rId25"/>
    <p:sldId id="816" r:id="rId26"/>
    <p:sldId id="817" r:id="rId27"/>
    <p:sldId id="818" r:id="rId28"/>
    <p:sldId id="819" r:id="rId29"/>
    <p:sldId id="820" r:id="rId30"/>
    <p:sldId id="439" r:id="rId31"/>
    <p:sldId id="828" r:id="rId32"/>
    <p:sldId id="302" r:id="rId33"/>
    <p:sldId id="808" r:id="rId34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79F4"/>
    <a:srgbClr val="36A1EA"/>
    <a:srgbClr val="F88438"/>
    <a:srgbClr val="F78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42"/>
    <p:restoredTop sz="95118"/>
  </p:normalViewPr>
  <p:slideViewPr>
    <p:cSldViewPr snapToGrid="0" snapToObjects="1">
      <p:cViewPr varScale="1">
        <p:scale>
          <a:sx n="86" d="100"/>
          <a:sy n="86" d="100"/>
        </p:scale>
        <p:origin x="17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F190F-CF1C-D743-AA03-9B9A64FBF378}" type="datetimeFigureOut">
              <a:rPr lang="en-VN" smtClean="0"/>
              <a:t>08/02/2024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2262E-8BC2-3047-8B56-B0F59C19132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317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42B71-D28B-1C42-BA8C-5D07633D4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B53218-2A88-1849-9326-6485B3864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43933-8003-8A41-B962-8E4E70E5B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08/02/2024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2DA6-657E-E942-85AA-6C4CABA7C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61084-ABB7-5045-9553-3138A76B2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0138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FAF8-0A65-3141-AB8B-A7EB58933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B3443-BC0C-0F47-A913-0C526ADB9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3F0BA-4597-6840-AE53-A16550176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08/02/2024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169E4-3054-E64E-9DB9-1360B11CC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F149C-876D-5A47-9A87-25EDCCFC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0151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29D083-0B8A-9246-AE1D-7C301F0B95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B21D4-4C92-A942-9E3D-D362D8602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7B798-DDFE-0945-9D1D-0374F97E9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08/02/2024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784C8-E921-B646-BD32-73256EC6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F9E25-D7B7-644D-974E-D8C13EA4B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6597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608CF-7CAC-0243-85BB-6FAA0FE42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01184-B1C9-C84A-AC28-64088836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68A50-A310-8E44-9B95-6755587A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08/02/2024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1D914-245C-B447-937B-4DDA91C9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E0253-5905-FE41-BD94-4EA65B410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3524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67512-800C-3B4D-8F3E-00541DCE9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36E75-8DF7-3844-951E-2A1965A52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033B8-035B-AB41-93F5-48166DC89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08/02/2024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AC78A-2609-AF49-AD54-0465CD53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A969B-6FEA-6C44-B10E-BD5797B6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5909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E94D6-F8D3-CF44-B5AF-F606F08A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F3439-00AC-4949-8F93-482DA8087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9940C-5FCA-9F41-98B8-6DEDCBA4F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073DD-1134-574B-AE73-78B58AB9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08/02/2024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4FE18-C5D6-9D4E-BF10-D695A6F3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260C4-BB28-3541-8B96-BB48EC6C3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1760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99B51-12B1-4740-9770-A28EBCA60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87EDD-F2E9-5E44-9698-EBABAF884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E509C-BDA3-804D-B909-E6D023451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21C67D-CCFD-1B4C-B834-9E4C39EF5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2BC66-3FFE-4841-9A81-4C17E6AAA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AAFB3E-75C6-1E43-A929-9303D388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08/02/2024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7D531E-9A71-8549-876B-8BEFC36D1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9DDB24-3E2E-C340-9627-637BFF4A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3770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F8B9F-E924-654F-AAE8-74AA673F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12CD5E-B4EF-FB47-8398-BBF8BED1D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08/02/2024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EC918-2BA0-174A-A7FE-3310BF2FC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3B8A6-28C6-FC45-908E-586EED32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7295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E6C021-BC14-F543-BEA8-3ECBA6BF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08/02/2024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FABC50-41AC-7C47-9711-C9DEB4E8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3A2FF-B620-924C-8C2F-7A6E137AF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0871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4888-6F32-6A44-8215-FFA8AD8C4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B6429-66EB-EE43-BC52-1E4BB4795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90DFD-051B-E84B-B9D5-E7ABA398E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3EE3C-E4B0-2E49-BBBD-A963A117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08/02/2024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7A4ED-DE07-0542-9F05-FCB0E0CE8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6CA77-CEB9-F445-8A43-430AAA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3807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3421-1800-914B-9777-E7EF01B68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5B7EF7-EF9A-5945-AD2C-6012BE244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F5E80-212C-E144-A728-5CE570A9B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53433-6B63-0649-B8F9-B86A84E8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08/02/2024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42F6C-E31A-CF47-9888-944E4167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9B252-186F-EF45-8BA3-97414DBB2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52767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859B08-B414-FE42-8E47-67143C8F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91514-C9A6-2340-B3B1-FD6DCC33F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ABC3F-3629-C647-87B6-EEEC1F6BD6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56345-128C-994A-923E-DC503EB6F2DE}" type="datetimeFigureOut">
              <a:rPr lang="en-VN" smtClean="0"/>
              <a:t>08/02/2024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CC94B-BF89-F34A-BBC3-1DC2D62C0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A608F-CE39-1247-9355-A76C7AC81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1329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6EFD3A-3CA5-DE4C-9EDF-C318732F5AE6}"/>
              </a:ext>
            </a:extLst>
          </p:cNvPr>
          <p:cNvSpPr/>
          <p:nvPr/>
        </p:nvSpPr>
        <p:spPr>
          <a:xfrm>
            <a:off x="1626781" y="2094236"/>
            <a:ext cx="9122735" cy="2114550"/>
          </a:xfrm>
          <a:prstGeom prst="roundRect">
            <a:avLst/>
          </a:prstGeom>
          <a:solidFill>
            <a:srgbClr val="E2F3DB"/>
          </a:solidFill>
          <a:ln w="28575">
            <a:solidFill>
              <a:srgbClr val="BD4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UNIT 4 – PLACES IN VIỆT NAM </a:t>
            </a:r>
          </a:p>
          <a:p>
            <a:pPr algn="ctr"/>
            <a:r>
              <a:rPr lang="en-US" sz="4000" b="1" dirty="0">
                <a:solidFill>
                  <a:srgbClr val="7030A0"/>
                </a:solidFill>
              </a:rPr>
              <a:t>Lesson 5a – Vocabulary and Grammar 1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52F57D-A8FA-A340-ABF5-15DB1A6EB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93934"/>
            <a:ext cx="4964243" cy="3495828"/>
          </a:xfrm>
          <a:prstGeom prst="rect">
            <a:avLst/>
          </a:prstGeom>
        </p:spPr>
      </p:pic>
      <p:pic>
        <p:nvPicPr>
          <p:cNvPr id="5" name="Picture 4" descr="A map with a pin on it&#10;&#10;Description automatically generated">
            <a:extLst>
              <a:ext uri="{FF2B5EF4-FFF2-40B4-BE49-F238E27FC236}">
                <a16:creationId xmlns:a16="http://schemas.microsoft.com/office/drawing/2014/main" id="{1C54DA4A-AEDD-BD7B-5540-3F11ED36BF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569" b="78784" l="10500" r="65000">
                        <a14:foregroundMark x1="11800" y1="38755" x2="11800" y2="38755"/>
                        <a14:foregroundMark x1="39450" y1="23904" x2="40450" y2="36775"/>
                        <a14:foregroundMark x1="40200" y1="17822" x2="50050" y2="31330"/>
                        <a14:foregroundMark x1="43500" y1="17680" x2="48150" y2="21429"/>
                        <a14:foregroundMark x1="48150" y1="21429" x2="58900" y2="54809"/>
                        <a14:foregroundMark x1="58900" y1="54809" x2="56250" y2="65983"/>
                        <a14:foregroundMark x1="56250" y1="65983" x2="45950" y2="73550"/>
                        <a14:foregroundMark x1="45950" y1="73550" x2="29600" y2="73833"/>
                        <a14:foregroundMark x1="29600" y1="73833" x2="22200" y2="70368"/>
                        <a14:foregroundMark x1="22200" y1="70368" x2="14200" y2="50495"/>
                        <a14:foregroundMark x1="14200" y1="50495" x2="15500" y2="41655"/>
                        <a14:foregroundMark x1="15500" y1="41655" x2="37800" y2="18317"/>
                        <a14:foregroundMark x1="37800" y1="18317" x2="43850" y2="16902"/>
                        <a14:foregroundMark x1="43850" y1="16902" x2="44500" y2="17397"/>
                        <a14:foregroundMark x1="32100" y1="22772" x2="40000" y2="12871"/>
                        <a14:foregroundMark x1="40000" y1="12871" x2="47650" y2="14710"/>
                        <a14:foregroundMark x1="47650" y1="14710" x2="48850" y2="16407"/>
                        <a14:foregroundMark x1="49000" y1="17822" x2="54700" y2="31188"/>
                        <a14:foregroundMark x1="54700" y1="31188" x2="54900" y2="33946"/>
                        <a14:foregroundMark x1="49100" y1="16124" x2="52500" y2="20438"/>
                        <a14:foregroundMark x1="54350" y1="35007" x2="59550" y2="44201"/>
                        <a14:foregroundMark x1="59550" y1="44201" x2="59950" y2="47313"/>
                        <a14:foregroundMark x1="56000" y1="35361" x2="60100" y2="46110"/>
                        <a14:foregroundMark x1="60100" y1="46110" x2="59800" y2="62942"/>
                        <a14:foregroundMark x1="59800" y1="62942" x2="47250" y2="74328"/>
                        <a14:foregroundMark x1="47250" y1="74328" x2="40300" y2="73267"/>
                        <a14:foregroundMark x1="40300" y1="73267" x2="28050" y2="78854"/>
                        <a14:foregroundMark x1="28050" y1="78854" x2="21950" y2="71711"/>
                        <a14:foregroundMark x1="21950" y1="71711" x2="20750" y2="58557"/>
                        <a14:foregroundMark x1="20750" y1="58557" x2="13250" y2="52970"/>
                        <a14:foregroundMark x1="13250" y1="52970" x2="18300" y2="44201"/>
                        <a14:foregroundMark x1="18300" y1="44201" x2="23100" y2="70226"/>
                        <a14:foregroundMark x1="12700" y1="44201" x2="12350" y2="53465"/>
                        <a14:foregroundMark x1="12900" y1="41867" x2="10500" y2="50566"/>
                        <a14:foregroundMark x1="18950" y1="71924" x2="22450" y2="78076"/>
                        <a14:foregroundMark x1="22450" y1="78076" x2="22450" y2="78147"/>
                        <a14:foregroundMark x1="52050" y1="20014" x2="53700" y2="21994"/>
                      </a14:backgroundRemoval>
                    </a14:imgEffect>
                  </a14:imgLayer>
                </a14:imgProps>
              </a:ext>
            </a:extLst>
          </a:blip>
          <a:srcRect l="5461" t="8217" r="28333" b="14884"/>
          <a:stretch/>
        </p:blipFill>
        <p:spPr>
          <a:xfrm>
            <a:off x="8431618" y="3621525"/>
            <a:ext cx="3489409" cy="286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15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EC3052-9F3F-0040-8EDF-A7E1B21F83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971" t="2930" r="32991"/>
          <a:stretch/>
        </p:blipFill>
        <p:spPr>
          <a:xfrm>
            <a:off x="69026" y="2265527"/>
            <a:ext cx="1894373" cy="3695778"/>
          </a:xfrm>
          <a:prstGeom prst="rect">
            <a:avLst/>
          </a:prstGeom>
        </p:spPr>
      </p:pic>
      <p:sp>
        <p:nvSpPr>
          <p:cNvPr id="9" name="Speech Bubble: Rectangle with Corners Rounded 9">
            <a:extLst>
              <a:ext uri="{FF2B5EF4-FFF2-40B4-BE49-F238E27FC236}">
                <a16:creationId xmlns:a16="http://schemas.microsoft.com/office/drawing/2014/main" id="{C7931FDB-6E33-814C-91C0-6D910D947A6D}"/>
              </a:ext>
            </a:extLst>
          </p:cNvPr>
          <p:cNvSpPr/>
          <p:nvPr/>
        </p:nvSpPr>
        <p:spPr>
          <a:xfrm rot="438702">
            <a:off x="666397" y="1442948"/>
            <a:ext cx="2296190" cy="726024"/>
          </a:xfrm>
          <a:prstGeom prst="wedgeRoundRectCallout">
            <a:avLst>
              <a:gd name="adj1" fmla="val -21845"/>
              <a:gd name="adj2" fmla="val 7593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spell!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E46E87-4C8B-5E46-A322-D1BF8B699FC9}"/>
              </a:ext>
            </a:extLst>
          </p:cNvPr>
          <p:cNvSpPr/>
          <p:nvPr/>
        </p:nvSpPr>
        <p:spPr>
          <a:xfrm>
            <a:off x="7773509" y="1413415"/>
            <a:ext cx="3879780" cy="3695778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6D6523-0FD9-EE44-82A6-5E08A3107D77}"/>
              </a:ext>
            </a:extLst>
          </p:cNvPr>
          <p:cNvSpPr txBox="1"/>
          <p:nvPr/>
        </p:nvSpPr>
        <p:spPr>
          <a:xfrm>
            <a:off x="2436878" y="2546642"/>
            <a:ext cx="5137088" cy="100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>
                <a:solidFill>
                  <a:srgbClr val="4472C4"/>
                </a:solidFill>
                <a:latin typeface="Calibri" panose="020F0502020204030204"/>
              </a:rPr>
              <a:t>driving a car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901851-A6BF-FC41-9ABB-F3607CCE41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9334" y="-32075"/>
            <a:ext cx="1744486" cy="1228470"/>
          </a:xfrm>
          <a:prstGeom prst="rect">
            <a:avLst/>
          </a:prstGeom>
        </p:spPr>
      </p:pic>
      <p:sp>
        <p:nvSpPr>
          <p:cNvPr id="17" name="Freeform 7">
            <a:extLst>
              <a:ext uri="{FF2B5EF4-FFF2-40B4-BE49-F238E27FC236}">
                <a16:creationId xmlns:a16="http://schemas.microsoft.com/office/drawing/2014/main" id="{AE8E4E19-AC4D-214E-B611-29334347146D}"/>
              </a:ext>
            </a:extLst>
          </p:cNvPr>
          <p:cNvSpPr/>
          <p:nvPr/>
        </p:nvSpPr>
        <p:spPr>
          <a:xfrm>
            <a:off x="2554122" y="4113416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d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BF3F8BDF-4CB3-0340-B45E-792EDA4024F8}"/>
              </a:ext>
            </a:extLst>
          </p:cNvPr>
          <p:cNvSpPr/>
          <p:nvPr/>
        </p:nvSpPr>
        <p:spPr>
          <a:xfrm>
            <a:off x="3225064" y="4113416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957965F6-A662-7243-A8E6-0725E186B504}"/>
              </a:ext>
            </a:extLst>
          </p:cNvPr>
          <p:cNvSpPr/>
          <p:nvPr/>
        </p:nvSpPr>
        <p:spPr>
          <a:xfrm>
            <a:off x="3879042" y="4113416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ED3750-C9C1-61DD-7ACA-AD82874C07C7}"/>
              </a:ext>
            </a:extLst>
          </p:cNvPr>
          <p:cNvSpPr/>
          <p:nvPr/>
        </p:nvSpPr>
        <p:spPr>
          <a:xfrm>
            <a:off x="8761706" y="1456657"/>
            <a:ext cx="1392388" cy="34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BD3931C0-9ABA-BC6B-A088-D8B9BF014C5E}"/>
              </a:ext>
            </a:extLst>
          </p:cNvPr>
          <p:cNvSpPr/>
          <p:nvPr/>
        </p:nvSpPr>
        <p:spPr>
          <a:xfrm>
            <a:off x="4544137" y="4113416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v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ABB50C8F-47AF-D3D8-8E28-09210ED78306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VOCABULARY – Words to describe places</a:t>
            </a:r>
          </a:p>
        </p:txBody>
      </p:sp>
      <p:pic>
        <p:nvPicPr>
          <p:cNvPr id="7" name="4.08">
            <a:hlinkClick r:id="" action="ppaction://media"/>
            <a:extLst>
              <a:ext uri="{FF2B5EF4-FFF2-40B4-BE49-F238E27FC236}">
                <a16:creationId xmlns:a16="http://schemas.microsoft.com/office/drawing/2014/main" id="{F823A205-E29F-C337-4AF0-E65F9C1161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229" end="5775.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1027" y="1296470"/>
            <a:ext cx="653978" cy="653978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BD029CB4-9443-01CE-EEEF-50C24A0FD80C}"/>
              </a:ext>
            </a:extLst>
          </p:cNvPr>
          <p:cNvSpPr/>
          <p:nvPr/>
        </p:nvSpPr>
        <p:spPr>
          <a:xfrm>
            <a:off x="5209232" y="4113416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409864E6-DFA3-82F2-35E0-1F1BD6F46F82}"/>
              </a:ext>
            </a:extLst>
          </p:cNvPr>
          <p:cNvSpPr/>
          <p:nvPr/>
        </p:nvSpPr>
        <p:spPr>
          <a:xfrm>
            <a:off x="5863712" y="4113416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FFF523E0-2EA2-69A0-7E45-626FD09EBA55}"/>
              </a:ext>
            </a:extLst>
          </p:cNvPr>
          <p:cNvSpPr/>
          <p:nvPr/>
        </p:nvSpPr>
        <p:spPr>
          <a:xfrm>
            <a:off x="6528807" y="4113416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5ACA9FF4-D3C3-EDF6-5120-AEF6F81FFCEB}"/>
              </a:ext>
            </a:extLst>
          </p:cNvPr>
          <p:cNvSpPr/>
          <p:nvPr/>
        </p:nvSpPr>
        <p:spPr>
          <a:xfrm>
            <a:off x="3453379" y="4999850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88CBD83-569E-FB5C-B36D-791FF1EC2C9D}"/>
              </a:ext>
            </a:extLst>
          </p:cNvPr>
          <p:cNvSpPr/>
          <p:nvPr/>
        </p:nvSpPr>
        <p:spPr>
          <a:xfrm>
            <a:off x="4522521" y="4999850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5CD2F0B9-96F8-DE87-38A7-7EFDA0462E64}"/>
              </a:ext>
            </a:extLst>
          </p:cNvPr>
          <p:cNvSpPr/>
          <p:nvPr/>
        </p:nvSpPr>
        <p:spPr>
          <a:xfrm>
            <a:off x="5192771" y="4999850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id="{240B8C16-F881-E025-D084-924F7744B344}"/>
              </a:ext>
            </a:extLst>
          </p:cNvPr>
          <p:cNvSpPr/>
          <p:nvPr/>
        </p:nvSpPr>
        <p:spPr>
          <a:xfrm>
            <a:off x="5857866" y="4999850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51D3C9-BBF5-5FA4-7ED7-DF94140259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5928" y="1858591"/>
            <a:ext cx="2843223" cy="28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9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animBg="1"/>
      <p:bldP spid="19" grpId="0"/>
      <p:bldP spid="17" grpId="0" animBg="1"/>
      <p:bldP spid="21" grpId="0" animBg="1"/>
      <p:bldP spid="23" grpId="0" animBg="1"/>
      <p:bldP spid="10" grpId="0" animBg="1"/>
      <p:bldP spid="8" grpId="0" animBg="1"/>
      <p:bldP spid="11" grpId="0" animBg="1"/>
      <p:bldP spid="12" grpId="0" animBg="1"/>
      <p:bldP spid="22" grpId="0" animBg="1"/>
      <p:bldP spid="24" grpId="0" animBg="1"/>
      <p:bldP spid="25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EC3052-9F3F-0040-8EDF-A7E1B21F83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971" t="2930" r="32991"/>
          <a:stretch/>
        </p:blipFill>
        <p:spPr>
          <a:xfrm>
            <a:off x="69026" y="2265527"/>
            <a:ext cx="1894373" cy="3695778"/>
          </a:xfrm>
          <a:prstGeom prst="rect">
            <a:avLst/>
          </a:prstGeom>
        </p:spPr>
      </p:pic>
      <p:sp>
        <p:nvSpPr>
          <p:cNvPr id="9" name="Speech Bubble: Rectangle with Corners Rounded 9">
            <a:extLst>
              <a:ext uri="{FF2B5EF4-FFF2-40B4-BE49-F238E27FC236}">
                <a16:creationId xmlns:a16="http://schemas.microsoft.com/office/drawing/2014/main" id="{C7931FDB-6E33-814C-91C0-6D910D947A6D}"/>
              </a:ext>
            </a:extLst>
          </p:cNvPr>
          <p:cNvSpPr/>
          <p:nvPr/>
        </p:nvSpPr>
        <p:spPr>
          <a:xfrm rot="438702">
            <a:off x="666397" y="1442948"/>
            <a:ext cx="2296190" cy="726024"/>
          </a:xfrm>
          <a:prstGeom prst="wedgeRoundRectCallout">
            <a:avLst>
              <a:gd name="adj1" fmla="val -21845"/>
              <a:gd name="adj2" fmla="val 7593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spell!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E46E87-4C8B-5E46-A322-D1BF8B699FC9}"/>
              </a:ext>
            </a:extLst>
          </p:cNvPr>
          <p:cNvSpPr/>
          <p:nvPr/>
        </p:nvSpPr>
        <p:spPr>
          <a:xfrm>
            <a:off x="7773509" y="1413415"/>
            <a:ext cx="3879780" cy="3695778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6D6523-0FD9-EE44-82A6-5E08A3107D77}"/>
              </a:ext>
            </a:extLst>
          </p:cNvPr>
          <p:cNvSpPr txBox="1"/>
          <p:nvPr/>
        </p:nvSpPr>
        <p:spPr>
          <a:xfrm>
            <a:off x="1967005" y="2564236"/>
            <a:ext cx="5912156" cy="100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4472C4"/>
                </a:solidFill>
                <a:latin typeface="Calibri" panose="020F0502020204030204"/>
              </a:rPr>
              <a:t>t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</a:rPr>
              <a:t>aking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</a:rPr>
              <a:t> a coach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901851-A6BF-FC41-9ABB-F3607CCE41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9334" y="-32075"/>
            <a:ext cx="1744486" cy="1228470"/>
          </a:xfrm>
          <a:prstGeom prst="rect">
            <a:avLst/>
          </a:prstGeom>
        </p:spPr>
      </p:pic>
      <p:sp>
        <p:nvSpPr>
          <p:cNvPr id="17" name="Freeform 7">
            <a:extLst>
              <a:ext uri="{FF2B5EF4-FFF2-40B4-BE49-F238E27FC236}">
                <a16:creationId xmlns:a16="http://schemas.microsoft.com/office/drawing/2014/main" id="{AE8E4E19-AC4D-214E-B611-29334347146D}"/>
              </a:ext>
            </a:extLst>
          </p:cNvPr>
          <p:cNvSpPr/>
          <p:nvPr/>
        </p:nvSpPr>
        <p:spPr>
          <a:xfrm>
            <a:off x="2292046" y="4154672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BF3F8BDF-4CB3-0340-B45E-792EDA4024F8}"/>
              </a:ext>
            </a:extLst>
          </p:cNvPr>
          <p:cNvSpPr/>
          <p:nvPr/>
        </p:nvSpPr>
        <p:spPr>
          <a:xfrm>
            <a:off x="2962988" y="4154672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957965F6-A662-7243-A8E6-0725E186B504}"/>
              </a:ext>
            </a:extLst>
          </p:cNvPr>
          <p:cNvSpPr/>
          <p:nvPr/>
        </p:nvSpPr>
        <p:spPr>
          <a:xfrm>
            <a:off x="3616966" y="4154672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k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ED3750-C9C1-61DD-7ACA-AD82874C07C7}"/>
              </a:ext>
            </a:extLst>
          </p:cNvPr>
          <p:cNvSpPr/>
          <p:nvPr/>
        </p:nvSpPr>
        <p:spPr>
          <a:xfrm>
            <a:off x="8761706" y="1456657"/>
            <a:ext cx="1392388" cy="34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BD3931C0-9ABA-BC6B-A088-D8B9BF014C5E}"/>
              </a:ext>
            </a:extLst>
          </p:cNvPr>
          <p:cNvSpPr/>
          <p:nvPr/>
        </p:nvSpPr>
        <p:spPr>
          <a:xfrm>
            <a:off x="4282061" y="4154672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ABB50C8F-47AF-D3D8-8E28-09210ED78306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VOCABULARY – Words to describe places</a:t>
            </a:r>
          </a:p>
        </p:txBody>
      </p:sp>
      <p:pic>
        <p:nvPicPr>
          <p:cNvPr id="7" name="4.08">
            <a:hlinkClick r:id="" action="ppaction://media"/>
            <a:extLst>
              <a:ext uri="{FF2B5EF4-FFF2-40B4-BE49-F238E27FC236}">
                <a16:creationId xmlns:a16="http://schemas.microsoft.com/office/drawing/2014/main" id="{F823A205-E29F-C337-4AF0-E65F9C1161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583" end="2413.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61785" y="1631308"/>
            <a:ext cx="653978" cy="653978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BD029CB4-9443-01CE-EEEF-50C24A0FD80C}"/>
              </a:ext>
            </a:extLst>
          </p:cNvPr>
          <p:cNvSpPr/>
          <p:nvPr/>
        </p:nvSpPr>
        <p:spPr>
          <a:xfrm>
            <a:off x="4947156" y="4154672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409864E6-DFA3-82F2-35E0-1F1BD6F46F82}"/>
              </a:ext>
            </a:extLst>
          </p:cNvPr>
          <p:cNvSpPr/>
          <p:nvPr/>
        </p:nvSpPr>
        <p:spPr>
          <a:xfrm>
            <a:off x="5601636" y="4154672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5ACA9FF4-D3C3-EDF6-5120-AEF6F81FFCEB}"/>
              </a:ext>
            </a:extLst>
          </p:cNvPr>
          <p:cNvSpPr/>
          <p:nvPr/>
        </p:nvSpPr>
        <p:spPr>
          <a:xfrm>
            <a:off x="6560732" y="4154671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88CBD83-569E-FB5C-B36D-791FF1EC2C9D}"/>
              </a:ext>
            </a:extLst>
          </p:cNvPr>
          <p:cNvSpPr/>
          <p:nvPr/>
        </p:nvSpPr>
        <p:spPr>
          <a:xfrm>
            <a:off x="3124526" y="5064769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5CD2F0B9-96F8-DE87-38A7-7EFDA0462E64}"/>
              </a:ext>
            </a:extLst>
          </p:cNvPr>
          <p:cNvSpPr/>
          <p:nvPr/>
        </p:nvSpPr>
        <p:spPr>
          <a:xfrm>
            <a:off x="3794776" y="5064769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id="{240B8C16-F881-E025-D084-924F7744B344}"/>
              </a:ext>
            </a:extLst>
          </p:cNvPr>
          <p:cNvSpPr/>
          <p:nvPr/>
        </p:nvSpPr>
        <p:spPr>
          <a:xfrm>
            <a:off x="4459871" y="5064769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D9DCBC0E-68D5-31B5-4BAC-37FEDDD7C218}"/>
              </a:ext>
            </a:extLst>
          </p:cNvPr>
          <p:cNvSpPr/>
          <p:nvPr/>
        </p:nvSpPr>
        <p:spPr>
          <a:xfrm>
            <a:off x="5124966" y="5064769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CBBC1126-9598-CA91-3E9C-5462B3283158}"/>
              </a:ext>
            </a:extLst>
          </p:cNvPr>
          <p:cNvSpPr/>
          <p:nvPr/>
        </p:nvSpPr>
        <p:spPr>
          <a:xfrm>
            <a:off x="5792953" y="5064768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B04E4-72F9-8DFD-9862-6D1A3C67BA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0795" y="1881101"/>
            <a:ext cx="2880852" cy="274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animBg="1"/>
      <p:bldP spid="19" grpId="0"/>
      <p:bldP spid="17" grpId="0" animBg="1"/>
      <p:bldP spid="21" grpId="0" animBg="1"/>
      <p:bldP spid="23" grpId="0" animBg="1"/>
      <p:bldP spid="10" grpId="0" animBg="1"/>
      <p:bldP spid="8" grpId="0" animBg="1"/>
      <p:bldP spid="11" grpId="0" animBg="1"/>
      <p:bldP spid="22" grpId="0" animBg="1"/>
      <p:bldP spid="24" grpId="0" animBg="1"/>
      <p:bldP spid="25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ACCD1A-C36D-6E4C-9172-49F2B1A11574}"/>
              </a:ext>
            </a:extLst>
          </p:cNvPr>
          <p:cNvSpPr/>
          <p:nvPr/>
        </p:nvSpPr>
        <p:spPr>
          <a:xfrm>
            <a:off x="11339593" y="1592753"/>
            <a:ext cx="852407" cy="36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Google Shape;281;p15">
            <a:extLst>
              <a:ext uri="{FF2B5EF4-FFF2-40B4-BE49-F238E27FC236}">
                <a16:creationId xmlns:a16="http://schemas.microsoft.com/office/drawing/2014/main" id="{4AC745D1-9B46-D05C-97C9-1959223B051D}"/>
              </a:ext>
            </a:extLst>
          </p:cNvPr>
          <p:cNvSpPr txBox="1">
            <a:spLocks/>
          </p:cNvSpPr>
          <p:nvPr/>
        </p:nvSpPr>
        <p:spPr>
          <a:xfrm>
            <a:off x="10507307" y="108745"/>
            <a:ext cx="1664571" cy="5212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08EAF-96EB-D58C-A4B5-243BD1AA4BCD}"/>
              </a:ext>
            </a:extLst>
          </p:cNvPr>
          <p:cNvSpPr txBox="1"/>
          <p:nvPr/>
        </p:nvSpPr>
        <p:spPr>
          <a:xfrm>
            <a:off x="4867122" y="6209029"/>
            <a:ext cx="2359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Review all the new words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87AAA9-731C-52C5-ED9E-4C0230280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274"/>
          <a:stretch/>
        </p:blipFill>
        <p:spPr>
          <a:xfrm>
            <a:off x="3199133" y="741278"/>
            <a:ext cx="5695205" cy="25464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5C0C93-C00A-34E8-8523-2759E7963E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74" t="1032" b="-1032"/>
          <a:stretch/>
        </p:blipFill>
        <p:spPr>
          <a:xfrm>
            <a:off x="3119229" y="3216256"/>
            <a:ext cx="5695205" cy="2546481"/>
          </a:xfrm>
          <a:prstGeom prst="rect">
            <a:avLst/>
          </a:prstGeom>
        </p:spPr>
      </p:pic>
      <p:sp>
        <p:nvSpPr>
          <p:cNvPr id="10" name="Google Shape;281;p15">
            <a:extLst>
              <a:ext uri="{FF2B5EF4-FFF2-40B4-BE49-F238E27FC236}">
                <a16:creationId xmlns:a16="http://schemas.microsoft.com/office/drawing/2014/main" id="{760D14D5-FC3B-8FAB-0EDB-1B615E9E639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VOCABULARY – Words to describe places</a:t>
            </a:r>
          </a:p>
        </p:txBody>
      </p:sp>
    </p:spTree>
    <p:extLst>
      <p:ext uri="{BB962C8B-B14F-4D97-AF65-F5344CB8AC3E}">
        <p14:creationId xmlns:p14="http://schemas.microsoft.com/office/powerpoint/2010/main" val="85331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PRACTICE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5E8BF774-7843-EB46-A719-E7F11D9A26C8}"/>
              </a:ext>
            </a:extLst>
          </p:cNvPr>
          <p:cNvSpPr/>
          <p:nvPr/>
        </p:nvSpPr>
        <p:spPr>
          <a:xfrm>
            <a:off x="2052945" y="2046787"/>
            <a:ext cx="8372618" cy="30887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E1C4F1-A326-1149-A030-AC4DA7460876}"/>
              </a:ext>
            </a:extLst>
          </p:cNvPr>
          <p:cNvSpPr txBox="1"/>
          <p:nvPr/>
        </p:nvSpPr>
        <p:spPr>
          <a:xfrm>
            <a:off x="2186179" y="2279761"/>
            <a:ext cx="81061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Divide the class into two teams.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The teacher chooses a random student.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That student can only see the picture the teacher shows.</a:t>
            </a:r>
            <a:endParaRPr lang="en-VN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After seeing the picture, that student needs to use his/her body language to describe the word without saying it.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Other students guess the word.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The faster team with the correct answer can get 2 points.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6C0C7A-A6EF-6042-868C-AF713D15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1" r="12396"/>
          <a:stretch/>
        </p:blipFill>
        <p:spPr>
          <a:xfrm>
            <a:off x="9876187" y="4500940"/>
            <a:ext cx="979233" cy="9129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07BD63-9D96-41C8-E70B-D86EECA2BC72}"/>
              </a:ext>
            </a:extLst>
          </p:cNvPr>
          <p:cNvSpPr txBox="1"/>
          <p:nvPr/>
        </p:nvSpPr>
        <p:spPr>
          <a:xfrm>
            <a:off x="2890821" y="1064884"/>
            <a:ext cx="6696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ea typeface="Carter One" panose="03080802040405060005" pitchFamily="66" charset="77"/>
              </a:rPr>
              <a:t>Activity: Guess what I do </a:t>
            </a:r>
            <a:endParaRPr lang="en-VN" sz="4400" dirty="0">
              <a:solidFill>
                <a:schemeClr val="accent2"/>
              </a:solidFill>
              <a:ea typeface="Carter One" panose="030808020404050600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80024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PRACTICE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5E8BF774-7843-EB46-A719-E7F11D9A26C8}"/>
              </a:ext>
            </a:extLst>
          </p:cNvPr>
          <p:cNvSpPr/>
          <p:nvPr/>
        </p:nvSpPr>
        <p:spPr>
          <a:xfrm>
            <a:off x="2052945" y="2105059"/>
            <a:ext cx="8372618" cy="2892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E1C4F1-A326-1149-A030-AC4DA7460876}"/>
              </a:ext>
            </a:extLst>
          </p:cNvPr>
          <p:cNvSpPr txBox="1"/>
          <p:nvPr/>
        </p:nvSpPr>
        <p:spPr>
          <a:xfrm>
            <a:off x="2213949" y="2216720"/>
            <a:ext cx="81061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Divide the class into pairs.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Each pair prepares a mini-board. Each student takes turns to write the answer.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Look, discuss to find out the missing letters and write the whole word on the board.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The faster team with the correct answer can get 2 points.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The whole class spells the word together.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6C0C7A-A6EF-6042-868C-AF713D15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1" r="12396"/>
          <a:stretch/>
        </p:blipFill>
        <p:spPr>
          <a:xfrm>
            <a:off x="9830481" y="4367848"/>
            <a:ext cx="979233" cy="9129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07BD63-9D96-41C8-E70B-D86EECA2BC72}"/>
              </a:ext>
            </a:extLst>
          </p:cNvPr>
          <p:cNvSpPr txBox="1"/>
          <p:nvPr/>
        </p:nvSpPr>
        <p:spPr>
          <a:xfrm>
            <a:off x="2747568" y="1185242"/>
            <a:ext cx="6696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ea typeface="Carter One" panose="03080802040405060005" pitchFamily="66" charset="77"/>
              </a:rPr>
              <a:t>Activity: Fill in the blank.</a:t>
            </a:r>
            <a:endParaRPr lang="en-VN" sz="4400" dirty="0">
              <a:solidFill>
                <a:schemeClr val="accent2"/>
              </a:solidFill>
              <a:ea typeface="Carter One" panose="030808020404050600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19782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4B88947-0239-995C-2E5C-3C76803547B6}"/>
              </a:ext>
            </a:extLst>
          </p:cNvPr>
          <p:cNvSpPr/>
          <p:nvPr/>
        </p:nvSpPr>
        <p:spPr>
          <a:xfrm>
            <a:off x="1359195" y="4187925"/>
            <a:ext cx="9473610" cy="163741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PRACTICE – Fill in the blank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C582A1-4726-9E40-8447-2ADE9A53C923}"/>
              </a:ext>
            </a:extLst>
          </p:cNvPr>
          <p:cNvSpPr txBox="1"/>
          <p:nvPr/>
        </p:nvSpPr>
        <p:spPr>
          <a:xfrm>
            <a:off x="2229686" y="4476309"/>
            <a:ext cx="7732627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 err="1">
                <a:latin typeface="Calibri" panose="020F0502020204030204"/>
              </a:rPr>
              <a:t>t_king</a:t>
            </a:r>
            <a:r>
              <a:rPr lang="en-US" sz="8000" b="1" noProof="0" dirty="0">
                <a:latin typeface="Calibri" panose="020F0502020204030204"/>
              </a:rPr>
              <a:t> _ </a:t>
            </a:r>
            <a:r>
              <a:rPr lang="en-US" sz="8000" b="1" noProof="0" dirty="0" err="1">
                <a:latin typeface="Calibri" panose="020F0502020204030204"/>
              </a:rPr>
              <a:t>coa_h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90986E4-14AB-6C87-3B25-F0C148CA1F15}"/>
              </a:ext>
            </a:extLst>
          </p:cNvPr>
          <p:cNvSpPr/>
          <p:nvPr/>
        </p:nvSpPr>
        <p:spPr>
          <a:xfrm>
            <a:off x="5451534" y="3561904"/>
            <a:ext cx="1342671" cy="487594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Answer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756FC0-E8DE-08EF-F5B0-923055001C26}"/>
              </a:ext>
            </a:extLst>
          </p:cNvPr>
          <p:cNvSpPr txBox="1"/>
          <p:nvPr/>
        </p:nvSpPr>
        <p:spPr>
          <a:xfrm>
            <a:off x="3147631" y="4476309"/>
            <a:ext cx="1030965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FF0000"/>
                </a:solidFill>
                <a:latin typeface="Calibri" panose="020F0502020204030204"/>
              </a:rPr>
              <a:t>a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F97039-D726-D32A-928A-FCB174085599}"/>
              </a:ext>
            </a:extLst>
          </p:cNvPr>
          <p:cNvSpPr txBox="1"/>
          <p:nvPr/>
        </p:nvSpPr>
        <p:spPr>
          <a:xfrm>
            <a:off x="5607386" y="4476309"/>
            <a:ext cx="1030965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>
                <a:solidFill>
                  <a:srgbClr val="FF0000"/>
                </a:solidFill>
                <a:latin typeface="Calibri" panose="020F0502020204030204"/>
              </a:rPr>
              <a:t>a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420029-436F-58F2-BBD4-4AB05107FF6A}"/>
              </a:ext>
            </a:extLst>
          </p:cNvPr>
          <p:cNvSpPr txBox="1"/>
          <p:nvPr/>
        </p:nvSpPr>
        <p:spPr>
          <a:xfrm>
            <a:off x="7795482" y="4455712"/>
            <a:ext cx="1030965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>
                <a:solidFill>
                  <a:srgbClr val="FF0000"/>
                </a:solidFill>
                <a:latin typeface="Calibri" panose="020F0502020204030204"/>
              </a:rPr>
              <a:t>c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E9DD7-C820-D768-E7C7-EAF465D8C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73" y="713468"/>
            <a:ext cx="2880852" cy="274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3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4B88947-0239-995C-2E5C-3C76803547B6}"/>
              </a:ext>
            </a:extLst>
          </p:cNvPr>
          <p:cNvSpPr/>
          <p:nvPr/>
        </p:nvSpPr>
        <p:spPr>
          <a:xfrm>
            <a:off x="1359195" y="4187925"/>
            <a:ext cx="9473610" cy="163741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PRACTICE – Fill in the blank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C582A1-4726-9E40-8447-2ADE9A53C923}"/>
              </a:ext>
            </a:extLst>
          </p:cNvPr>
          <p:cNvSpPr txBox="1"/>
          <p:nvPr/>
        </p:nvSpPr>
        <p:spPr>
          <a:xfrm>
            <a:off x="2229686" y="4476309"/>
            <a:ext cx="7732627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_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oing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by _err_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90986E4-14AB-6C87-3B25-F0C148CA1F15}"/>
              </a:ext>
            </a:extLst>
          </p:cNvPr>
          <p:cNvSpPr/>
          <p:nvPr/>
        </p:nvSpPr>
        <p:spPr>
          <a:xfrm>
            <a:off x="5451534" y="3561904"/>
            <a:ext cx="1342671" cy="487594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Answer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756FC0-E8DE-08EF-F5B0-923055001C26}"/>
              </a:ext>
            </a:extLst>
          </p:cNvPr>
          <p:cNvSpPr txBox="1"/>
          <p:nvPr/>
        </p:nvSpPr>
        <p:spPr>
          <a:xfrm>
            <a:off x="2818020" y="4465676"/>
            <a:ext cx="1030965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FF0000"/>
                </a:solidFill>
                <a:latin typeface="Calibri" panose="020F0502020204030204"/>
              </a:rPr>
              <a:t>g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F97039-D726-D32A-928A-FCB174085599}"/>
              </a:ext>
            </a:extLst>
          </p:cNvPr>
          <p:cNvSpPr txBox="1"/>
          <p:nvPr/>
        </p:nvSpPr>
        <p:spPr>
          <a:xfrm>
            <a:off x="6611875" y="4475625"/>
            <a:ext cx="1030965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>
                <a:solidFill>
                  <a:srgbClr val="FF0000"/>
                </a:solidFill>
                <a:latin typeface="Calibri" panose="020F0502020204030204"/>
              </a:rPr>
              <a:t>f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420029-436F-58F2-BBD4-4AB05107FF6A}"/>
              </a:ext>
            </a:extLst>
          </p:cNvPr>
          <p:cNvSpPr txBox="1"/>
          <p:nvPr/>
        </p:nvSpPr>
        <p:spPr>
          <a:xfrm>
            <a:off x="8347347" y="4465676"/>
            <a:ext cx="1030965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>
                <a:solidFill>
                  <a:srgbClr val="FF0000"/>
                </a:solidFill>
                <a:latin typeface="Calibri" panose="020F0502020204030204"/>
              </a:rPr>
              <a:t>y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8FF2D2-1B27-50BF-1C37-BB8624A5B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449" y="687165"/>
            <a:ext cx="2851102" cy="276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9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4B88947-0239-995C-2E5C-3C76803547B6}"/>
              </a:ext>
            </a:extLst>
          </p:cNvPr>
          <p:cNvSpPr/>
          <p:nvPr/>
        </p:nvSpPr>
        <p:spPr>
          <a:xfrm>
            <a:off x="1359195" y="4187925"/>
            <a:ext cx="9473610" cy="163741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PRACTICE – Fill in the blank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C582A1-4726-9E40-8447-2ADE9A53C923}"/>
              </a:ext>
            </a:extLst>
          </p:cNvPr>
          <p:cNvSpPr txBox="1"/>
          <p:nvPr/>
        </p:nvSpPr>
        <p:spPr>
          <a:xfrm>
            <a:off x="2229686" y="4476309"/>
            <a:ext cx="7732627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 err="1">
                <a:latin typeface="Calibri" panose="020F0502020204030204"/>
              </a:rPr>
              <a:t>tak_ng</a:t>
            </a:r>
            <a:r>
              <a:rPr lang="en-US" sz="8000" b="1" noProof="0" dirty="0">
                <a:latin typeface="Calibri" panose="020F0502020204030204"/>
              </a:rPr>
              <a:t> a t_ _</a:t>
            </a:r>
            <a:r>
              <a:rPr lang="en-US" sz="8000" b="1" noProof="0" dirty="0" err="1">
                <a:latin typeface="Calibri" panose="020F0502020204030204"/>
              </a:rPr>
              <a:t>i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90986E4-14AB-6C87-3B25-F0C148CA1F15}"/>
              </a:ext>
            </a:extLst>
          </p:cNvPr>
          <p:cNvSpPr/>
          <p:nvPr/>
        </p:nvSpPr>
        <p:spPr>
          <a:xfrm>
            <a:off x="5451534" y="3593803"/>
            <a:ext cx="1342671" cy="487594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Answer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756FC0-E8DE-08EF-F5B0-923055001C26}"/>
              </a:ext>
            </a:extLst>
          </p:cNvPr>
          <p:cNvSpPr txBox="1"/>
          <p:nvPr/>
        </p:nvSpPr>
        <p:spPr>
          <a:xfrm>
            <a:off x="4327844" y="4476309"/>
            <a:ext cx="1030965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FF0000"/>
                </a:solidFill>
                <a:latin typeface="Calibri" panose="020F0502020204030204"/>
              </a:rPr>
              <a:t>i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F97039-D726-D32A-928A-FCB174085599}"/>
              </a:ext>
            </a:extLst>
          </p:cNvPr>
          <p:cNvSpPr txBox="1"/>
          <p:nvPr/>
        </p:nvSpPr>
        <p:spPr>
          <a:xfrm>
            <a:off x="7176977" y="4461094"/>
            <a:ext cx="1030965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>
                <a:solidFill>
                  <a:srgbClr val="FF0000"/>
                </a:solidFill>
                <a:latin typeface="Calibri" panose="020F0502020204030204"/>
              </a:rPr>
              <a:t>a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420029-436F-58F2-BBD4-4AB05107FF6A}"/>
              </a:ext>
            </a:extLst>
          </p:cNvPr>
          <p:cNvSpPr txBox="1"/>
          <p:nvPr/>
        </p:nvSpPr>
        <p:spPr>
          <a:xfrm>
            <a:off x="7852341" y="4470258"/>
            <a:ext cx="1030965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>
                <a:solidFill>
                  <a:srgbClr val="FF0000"/>
                </a:solidFill>
                <a:latin typeface="Calibri" panose="020F0502020204030204"/>
              </a:rPr>
              <a:t>x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602B36-2BAA-2AED-1209-99A0A14ED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91" y="695337"/>
            <a:ext cx="3047815" cy="284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5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4B88947-0239-995C-2E5C-3C76803547B6}"/>
              </a:ext>
            </a:extLst>
          </p:cNvPr>
          <p:cNvSpPr/>
          <p:nvPr/>
        </p:nvSpPr>
        <p:spPr>
          <a:xfrm>
            <a:off x="1359195" y="4187925"/>
            <a:ext cx="9473610" cy="163741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PRACTICE – Fill in the blank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F8D045-98CE-B4B6-B6A0-AFEE5D8CC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932" y="755316"/>
            <a:ext cx="2876136" cy="27791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C582A1-4726-9E40-8447-2ADE9A53C923}"/>
              </a:ext>
            </a:extLst>
          </p:cNvPr>
          <p:cNvSpPr txBox="1"/>
          <p:nvPr/>
        </p:nvSpPr>
        <p:spPr>
          <a:xfrm>
            <a:off x="2229686" y="4476309"/>
            <a:ext cx="7732627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 err="1">
                <a:latin typeface="Calibri" panose="020F0502020204030204"/>
              </a:rPr>
              <a:t>g_ing</a:t>
            </a:r>
            <a:r>
              <a:rPr lang="en-US" sz="8000" b="1" noProof="0" dirty="0">
                <a:latin typeface="Calibri" panose="020F0502020204030204"/>
              </a:rPr>
              <a:t> o_ foo_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90986E4-14AB-6C87-3B25-F0C148CA1F15}"/>
              </a:ext>
            </a:extLst>
          </p:cNvPr>
          <p:cNvSpPr/>
          <p:nvPr/>
        </p:nvSpPr>
        <p:spPr>
          <a:xfrm>
            <a:off x="5451534" y="3593803"/>
            <a:ext cx="1342671" cy="487594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Answer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756FC0-E8DE-08EF-F5B0-923055001C26}"/>
              </a:ext>
            </a:extLst>
          </p:cNvPr>
          <p:cNvSpPr txBox="1"/>
          <p:nvPr/>
        </p:nvSpPr>
        <p:spPr>
          <a:xfrm>
            <a:off x="3489053" y="4473237"/>
            <a:ext cx="1030965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>
                <a:solidFill>
                  <a:srgbClr val="FF0000"/>
                </a:solidFill>
                <a:latin typeface="Calibri" panose="020F0502020204030204"/>
              </a:rPr>
              <a:t>o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420029-436F-58F2-BBD4-4AB05107FF6A}"/>
              </a:ext>
            </a:extLst>
          </p:cNvPr>
          <p:cNvSpPr txBox="1"/>
          <p:nvPr/>
        </p:nvSpPr>
        <p:spPr>
          <a:xfrm>
            <a:off x="6051395" y="4455712"/>
            <a:ext cx="1030965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FF0000"/>
                </a:solidFill>
                <a:latin typeface="Calibri" panose="020F0502020204030204"/>
              </a:rPr>
              <a:t>n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CE8793-8B66-632F-EB6E-AA6164730AF5}"/>
              </a:ext>
            </a:extLst>
          </p:cNvPr>
          <p:cNvSpPr txBox="1"/>
          <p:nvPr/>
        </p:nvSpPr>
        <p:spPr>
          <a:xfrm>
            <a:off x="8098254" y="4455712"/>
            <a:ext cx="1030965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FF0000"/>
                </a:solidFill>
                <a:latin typeface="Calibri" panose="020F0502020204030204"/>
              </a:rPr>
              <a:t>t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4390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4B88947-0239-995C-2E5C-3C76803547B6}"/>
              </a:ext>
            </a:extLst>
          </p:cNvPr>
          <p:cNvSpPr/>
          <p:nvPr/>
        </p:nvSpPr>
        <p:spPr>
          <a:xfrm>
            <a:off x="1359195" y="4187925"/>
            <a:ext cx="9473610" cy="163741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PRACTICE – Fill in the blank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C582A1-4726-9E40-8447-2ADE9A53C923}"/>
              </a:ext>
            </a:extLst>
          </p:cNvPr>
          <p:cNvSpPr txBox="1"/>
          <p:nvPr/>
        </p:nvSpPr>
        <p:spPr>
          <a:xfrm>
            <a:off x="2229686" y="4476309"/>
            <a:ext cx="7732627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 err="1">
                <a:latin typeface="Calibri" panose="020F0502020204030204"/>
              </a:rPr>
              <a:t>dr</a:t>
            </a:r>
            <a:r>
              <a:rPr lang="en-US" sz="8000" b="1" dirty="0">
                <a:latin typeface="Calibri" panose="020F0502020204030204"/>
              </a:rPr>
              <a:t>_</a:t>
            </a:r>
            <a:r>
              <a:rPr lang="en-US" sz="8000" b="1" dirty="0" err="1">
                <a:latin typeface="Calibri" panose="020F0502020204030204"/>
              </a:rPr>
              <a:t>v_ng</a:t>
            </a:r>
            <a:r>
              <a:rPr lang="en-US" sz="8000" b="1" dirty="0">
                <a:latin typeface="Calibri" panose="020F0502020204030204"/>
              </a:rPr>
              <a:t> a ca_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90986E4-14AB-6C87-3B25-F0C148CA1F15}"/>
              </a:ext>
            </a:extLst>
          </p:cNvPr>
          <p:cNvSpPr/>
          <p:nvPr/>
        </p:nvSpPr>
        <p:spPr>
          <a:xfrm>
            <a:off x="5451534" y="3593803"/>
            <a:ext cx="1342671" cy="487594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Answer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756FC0-E8DE-08EF-F5B0-923055001C26}"/>
              </a:ext>
            </a:extLst>
          </p:cNvPr>
          <p:cNvSpPr txBox="1"/>
          <p:nvPr/>
        </p:nvSpPr>
        <p:spPr>
          <a:xfrm>
            <a:off x="3817481" y="4490957"/>
            <a:ext cx="1030965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FF0000"/>
                </a:solidFill>
                <a:latin typeface="Calibri" panose="020F0502020204030204"/>
              </a:rPr>
              <a:t>i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F97039-D726-D32A-928A-FCB174085599}"/>
              </a:ext>
            </a:extLst>
          </p:cNvPr>
          <p:cNvSpPr txBox="1"/>
          <p:nvPr/>
        </p:nvSpPr>
        <p:spPr>
          <a:xfrm>
            <a:off x="4848446" y="4476309"/>
            <a:ext cx="1030965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FF0000"/>
                </a:solidFill>
                <a:latin typeface="Calibri" panose="020F0502020204030204"/>
              </a:rPr>
              <a:t>i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420029-436F-58F2-BBD4-4AB05107FF6A}"/>
              </a:ext>
            </a:extLst>
          </p:cNvPr>
          <p:cNvSpPr txBox="1"/>
          <p:nvPr/>
        </p:nvSpPr>
        <p:spPr>
          <a:xfrm>
            <a:off x="8235113" y="4461661"/>
            <a:ext cx="1030965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>
                <a:solidFill>
                  <a:srgbClr val="FF0000"/>
                </a:solidFill>
                <a:latin typeface="Calibri" panose="020F0502020204030204"/>
              </a:rPr>
              <a:t>r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C16F3E-A238-3223-87BB-8683F699F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257" y="735114"/>
            <a:ext cx="2843223" cy="28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8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3">
            <a:extLst>
              <a:ext uri="{FF2B5EF4-FFF2-40B4-BE49-F238E27FC236}">
                <a16:creationId xmlns:a16="http://schemas.microsoft.com/office/drawing/2014/main" id="{7CAC707C-89E7-FD40-9558-6F4C1F4111BE}"/>
              </a:ext>
            </a:extLst>
          </p:cNvPr>
          <p:cNvSpPr/>
          <p:nvPr/>
        </p:nvSpPr>
        <p:spPr>
          <a:xfrm>
            <a:off x="7029553" y="1344699"/>
            <a:ext cx="3778026" cy="3660926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1;p3">
            <a:extLst>
              <a:ext uri="{FF2B5EF4-FFF2-40B4-BE49-F238E27FC236}">
                <a16:creationId xmlns:a16="http://schemas.microsoft.com/office/drawing/2014/main" id="{622B3DB9-F532-364E-B146-F0B51B39A5D1}"/>
              </a:ext>
            </a:extLst>
          </p:cNvPr>
          <p:cNvSpPr txBox="1"/>
          <p:nvPr/>
        </p:nvSpPr>
        <p:spPr>
          <a:xfrm>
            <a:off x="7322999" y="2676999"/>
            <a:ext cx="3210336" cy="8309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400" kern="0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24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ords</a:t>
            </a:r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describe places</a:t>
            </a:r>
            <a:r>
              <a:rPr lang="en-US" sz="2400" kern="0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BDAFE-0972-C44C-A427-7B498FFD3E82}"/>
              </a:ext>
            </a:extLst>
          </p:cNvPr>
          <p:cNvSpPr txBox="1"/>
          <p:nvPr/>
        </p:nvSpPr>
        <p:spPr>
          <a:xfrm>
            <a:off x="7322998" y="3615398"/>
            <a:ext cx="321033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- PB p</a:t>
            </a:r>
            <a:r>
              <a:rPr lang="en-US" sz="2400" noProof="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.49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D132A-EA03-B948-A9C1-5660C6F573DC}"/>
              </a:ext>
            </a:extLst>
          </p:cNvPr>
          <p:cNvSpPr txBox="1"/>
          <p:nvPr/>
        </p:nvSpPr>
        <p:spPr>
          <a:xfrm>
            <a:off x="7322998" y="4167302"/>
            <a:ext cx="321033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- AB p.40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" name="Google Shape;99;p3">
            <a:extLst>
              <a:ext uri="{FF2B5EF4-FFF2-40B4-BE49-F238E27FC236}">
                <a16:creationId xmlns:a16="http://schemas.microsoft.com/office/drawing/2014/main" id="{7943169A-672D-6C47-A6D9-D49F9BF62E69}"/>
              </a:ext>
            </a:extLst>
          </p:cNvPr>
          <p:cNvSpPr txBox="1"/>
          <p:nvPr/>
        </p:nvSpPr>
        <p:spPr>
          <a:xfrm>
            <a:off x="7151135" y="1599110"/>
            <a:ext cx="3382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UNIT 4</a:t>
            </a:r>
            <a:r>
              <a:rPr lang="en-US" sz="2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Lesson 5A</a:t>
            </a:r>
            <a:endParaRPr lang="en-US" sz="28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00;p3">
            <a:extLst>
              <a:ext uri="{FF2B5EF4-FFF2-40B4-BE49-F238E27FC236}">
                <a16:creationId xmlns:a16="http://schemas.microsoft.com/office/drawing/2014/main" id="{BED4F29A-2206-1C4F-812F-789F9B12E7CA}"/>
              </a:ext>
            </a:extLst>
          </p:cNvPr>
          <p:cNvSpPr txBox="1"/>
          <p:nvPr/>
        </p:nvSpPr>
        <p:spPr>
          <a:xfrm>
            <a:off x="7853329" y="2107573"/>
            <a:ext cx="276523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We’re learning…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3CF6AF-5A01-CB40-ED23-4C10BB4EF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939" y="658878"/>
            <a:ext cx="3670795" cy="51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8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4B88947-0239-995C-2E5C-3C76803547B6}"/>
              </a:ext>
            </a:extLst>
          </p:cNvPr>
          <p:cNvSpPr/>
          <p:nvPr/>
        </p:nvSpPr>
        <p:spPr>
          <a:xfrm>
            <a:off x="1359195" y="4187925"/>
            <a:ext cx="9473610" cy="163741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PRACTICE – Fill in the blank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C582A1-4726-9E40-8447-2ADE9A53C923}"/>
              </a:ext>
            </a:extLst>
          </p:cNvPr>
          <p:cNvSpPr txBox="1"/>
          <p:nvPr/>
        </p:nvSpPr>
        <p:spPr>
          <a:xfrm>
            <a:off x="1527938" y="4505605"/>
            <a:ext cx="8977030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 err="1">
                <a:latin typeface="Calibri" panose="020F0502020204030204"/>
              </a:rPr>
              <a:t>tra_el_ing</a:t>
            </a:r>
            <a:r>
              <a:rPr lang="en-US" sz="8000" b="1" noProof="0" dirty="0">
                <a:latin typeface="Calibri" panose="020F0502020204030204"/>
              </a:rPr>
              <a:t> by </a:t>
            </a:r>
            <a:r>
              <a:rPr lang="en-US" sz="8000" b="1" noProof="0" dirty="0" err="1">
                <a:latin typeface="Calibri" panose="020F0502020204030204"/>
              </a:rPr>
              <a:t>pl_ne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90986E4-14AB-6C87-3B25-F0C148CA1F15}"/>
              </a:ext>
            </a:extLst>
          </p:cNvPr>
          <p:cNvSpPr/>
          <p:nvPr/>
        </p:nvSpPr>
        <p:spPr>
          <a:xfrm>
            <a:off x="5451534" y="3593803"/>
            <a:ext cx="1342671" cy="487594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Answer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756FC0-E8DE-08EF-F5B0-923055001C26}"/>
              </a:ext>
            </a:extLst>
          </p:cNvPr>
          <p:cNvSpPr txBox="1"/>
          <p:nvPr/>
        </p:nvSpPr>
        <p:spPr>
          <a:xfrm>
            <a:off x="2910564" y="4498244"/>
            <a:ext cx="1030965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>
                <a:solidFill>
                  <a:srgbClr val="FF0000"/>
                </a:solidFill>
                <a:latin typeface="Calibri" panose="020F0502020204030204"/>
              </a:rPr>
              <a:t>v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F97039-D726-D32A-928A-FCB174085599}"/>
              </a:ext>
            </a:extLst>
          </p:cNvPr>
          <p:cNvSpPr txBox="1"/>
          <p:nvPr/>
        </p:nvSpPr>
        <p:spPr>
          <a:xfrm>
            <a:off x="4164714" y="4500094"/>
            <a:ext cx="1030965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>
                <a:solidFill>
                  <a:srgbClr val="FF0000"/>
                </a:solidFill>
                <a:latin typeface="Calibri" panose="020F0502020204030204"/>
              </a:rPr>
              <a:t>l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420029-436F-58F2-BBD4-4AB05107FF6A}"/>
              </a:ext>
            </a:extLst>
          </p:cNvPr>
          <p:cNvSpPr txBox="1"/>
          <p:nvPr/>
        </p:nvSpPr>
        <p:spPr>
          <a:xfrm>
            <a:off x="8250471" y="4498792"/>
            <a:ext cx="1030965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FF0000"/>
                </a:solidFill>
                <a:latin typeface="Calibri" panose="020F0502020204030204"/>
              </a:rPr>
              <a:t>a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Picture 2" descr="A plane flying in the sky&#10;&#10;Description automatically generated">
            <a:extLst>
              <a:ext uri="{FF2B5EF4-FFF2-40B4-BE49-F238E27FC236}">
                <a16:creationId xmlns:a16="http://schemas.microsoft.com/office/drawing/2014/main" id="{D2750F58-6676-A61D-D7E3-99FA851667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445" b="16434"/>
          <a:stretch/>
        </p:blipFill>
        <p:spPr>
          <a:xfrm>
            <a:off x="4497540" y="660307"/>
            <a:ext cx="3196919" cy="298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4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STRUCTURE REVISION</a:t>
            </a:r>
          </a:p>
        </p:txBody>
      </p:sp>
      <p:pic>
        <p:nvPicPr>
          <p:cNvPr id="7" name="Picture 6" descr="A couple of girls holding books and standing&#10;&#10;Description automatically generated">
            <a:extLst>
              <a:ext uri="{FF2B5EF4-FFF2-40B4-BE49-F238E27FC236}">
                <a16:creationId xmlns:a16="http://schemas.microsoft.com/office/drawing/2014/main" id="{46A61528-631C-8C87-3B23-EF96923E97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736" t="6202" r="62093" b="12403"/>
          <a:stretch/>
        </p:blipFill>
        <p:spPr>
          <a:xfrm>
            <a:off x="907729" y="2193832"/>
            <a:ext cx="2040069" cy="416745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641F742-27C7-0F63-AE2E-823F99AE9E69}"/>
              </a:ext>
            </a:extLst>
          </p:cNvPr>
          <p:cNvSpPr txBox="1"/>
          <p:nvPr/>
        </p:nvSpPr>
        <p:spPr>
          <a:xfrm>
            <a:off x="5116563" y="6503778"/>
            <a:ext cx="1958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Look at the example.</a:t>
            </a:r>
            <a:endParaRPr lang="en-VN" sz="16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C3477B0-FF74-78F3-3BDF-0B171279CEF9}"/>
              </a:ext>
            </a:extLst>
          </p:cNvPr>
          <p:cNvGrpSpPr/>
          <p:nvPr/>
        </p:nvGrpSpPr>
        <p:grpSpPr>
          <a:xfrm>
            <a:off x="1038167" y="850474"/>
            <a:ext cx="5005389" cy="1489615"/>
            <a:chOff x="2095499" y="1157288"/>
            <a:chExt cx="5005389" cy="1571625"/>
          </a:xfrm>
        </p:grpSpPr>
        <p:sp>
          <p:nvSpPr>
            <p:cNvPr id="6" name="Oval Callout 2">
              <a:extLst>
                <a:ext uri="{FF2B5EF4-FFF2-40B4-BE49-F238E27FC236}">
                  <a16:creationId xmlns:a16="http://schemas.microsoft.com/office/drawing/2014/main" id="{E9ABCAE4-559C-067C-4239-827C238B9BC1}"/>
                </a:ext>
              </a:extLst>
            </p:cNvPr>
            <p:cNvSpPr/>
            <p:nvPr/>
          </p:nvSpPr>
          <p:spPr>
            <a:xfrm>
              <a:off x="2095499" y="1157288"/>
              <a:ext cx="5005389" cy="1571625"/>
            </a:xfrm>
            <a:prstGeom prst="wedgeEllipseCallout">
              <a:avLst>
                <a:gd name="adj1" fmla="val -31654"/>
                <a:gd name="adj2" fmla="val 6613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69FB53-9E8C-4AD3-60D8-75EB14913EEF}"/>
                </a:ext>
              </a:extLst>
            </p:cNvPr>
            <p:cNvSpPr txBox="1"/>
            <p:nvPr/>
          </p:nvSpPr>
          <p:spPr>
            <a:xfrm>
              <a:off x="2426496" y="1405525"/>
              <a:ext cx="43950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How do you go to Ba </a:t>
              </a:r>
              <a:r>
                <a:rPr lang="en-US" sz="3600" dirty="0" err="1"/>
                <a:t>Bể</a:t>
              </a:r>
              <a:r>
                <a:rPr lang="en-US" sz="3600" dirty="0"/>
                <a:t> Lake?</a:t>
              </a:r>
              <a:endParaRPr lang="en-VN" sz="36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6C0FAA-AA36-E79E-FBC4-0FD0046F48EF}"/>
              </a:ext>
            </a:extLst>
          </p:cNvPr>
          <p:cNvGrpSpPr/>
          <p:nvPr/>
        </p:nvGrpSpPr>
        <p:grpSpPr>
          <a:xfrm>
            <a:off x="5451534" y="924278"/>
            <a:ext cx="5005389" cy="1571625"/>
            <a:chOff x="2014884" y="1157288"/>
            <a:chExt cx="5005389" cy="1571625"/>
          </a:xfrm>
        </p:grpSpPr>
        <p:sp>
          <p:nvSpPr>
            <p:cNvPr id="20" name="Oval Callout 10">
              <a:extLst>
                <a:ext uri="{FF2B5EF4-FFF2-40B4-BE49-F238E27FC236}">
                  <a16:creationId xmlns:a16="http://schemas.microsoft.com/office/drawing/2014/main" id="{579C0F3C-1556-E90F-674F-05918FDC2BFC}"/>
                </a:ext>
              </a:extLst>
            </p:cNvPr>
            <p:cNvSpPr/>
            <p:nvPr/>
          </p:nvSpPr>
          <p:spPr>
            <a:xfrm>
              <a:off x="2014884" y="1157288"/>
              <a:ext cx="5005389" cy="1571625"/>
            </a:xfrm>
            <a:prstGeom prst="wedgeEllipseCallout">
              <a:avLst>
                <a:gd name="adj1" fmla="val 44177"/>
                <a:gd name="adj2" fmla="val 55158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CAD2B62-E865-8864-A982-5085CC210DC6}"/>
                </a:ext>
              </a:extLst>
            </p:cNvPr>
            <p:cNvSpPr txBox="1"/>
            <p:nvPr/>
          </p:nvSpPr>
          <p:spPr>
            <a:xfrm>
              <a:off x="2367147" y="1344271"/>
              <a:ext cx="43950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I go to Ba </a:t>
              </a:r>
              <a:r>
                <a:rPr lang="en-US" sz="3600" dirty="0" err="1"/>
                <a:t>Bể</a:t>
              </a:r>
              <a:r>
                <a:rPr lang="en-US" sz="3600" dirty="0"/>
                <a:t> Lake by car.</a:t>
              </a:r>
              <a:endParaRPr lang="en-VN" sz="3600" dirty="0"/>
            </a:p>
          </p:txBody>
        </p:sp>
      </p:grpSp>
      <p:pic>
        <p:nvPicPr>
          <p:cNvPr id="9" name="Picture 8" descr="A couple of girls holding books and standing&#10;&#10;Description automatically generated">
            <a:extLst>
              <a:ext uri="{FF2B5EF4-FFF2-40B4-BE49-F238E27FC236}">
                <a16:creationId xmlns:a16="http://schemas.microsoft.com/office/drawing/2014/main" id="{84F06BB2-9D08-8347-F485-28BF06011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56" t="8076" r="20173" b="10529"/>
          <a:stretch/>
        </p:blipFill>
        <p:spPr>
          <a:xfrm>
            <a:off x="9491576" y="1766264"/>
            <a:ext cx="2040069" cy="416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STRUCTURE REVISION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41F742-27C7-0F63-AE2E-823F99AE9E69}"/>
              </a:ext>
            </a:extLst>
          </p:cNvPr>
          <p:cNvSpPr txBox="1"/>
          <p:nvPr/>
        </p:nvSpPr>
        <p:spPr>
          <a:xfrm>
            <a:off x="5116563" y="6503778"/>
            <a:ext cx="1958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Look at the example.</a:t>
            </a:r>
            <a:endParaRPr lang="en-VN" sz="1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9FF358-6ECE-C855-101F-CD0EDE3392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45" r="29907"/>
          <a:stretch/>
        </p:blipFill>
        <p:spPr>
          <a:xfrm>
            <a:off x="9600665" y="2413303"/>
            <a:ext cx="2247679" cy="37913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699C17-12F7-817D-8B78-662DC233BE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15" r="28420"/>
          <a:stretch/>
        </p:blipFill>
        <p:spPr>
          <a:xfrm>
            <a:off x="688786" y="2271713"/>
            <a:ext cx="2356262" cy="379137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9B1A6-9150-2B06-D494-B5C582224C3D}"/>
              </a:ext>
            </a:extLst>
          </p:cNvPr>
          <p:cNvGrpSpPr/>
          <p:nvPr/>
        </p:nvGrpSpPr>
        <p:grpSpPr>
          <a:xfrm>
            <a:off x="1317467" y="842268"/>
            <a:ext cx="5005389" cy="2023829"/>
            <a:chOff x="2095499" y="1157288"/>
            <a:chExt cx="5005389" cy="2023829"/>
          </a:xfrm>
        </p:grpSpPr>
        <p:sp>
          <p:nvSpPr>
            <p:cNvPr id="12" name="Oval Callout 2">
              <a:extLst>
                <a:ext uri="{FF2B5EF4-FFF2-40B4-BE49-F238E27FC236}">
                  <a16:creationId xmlns:a16="http://schemas.microsoft.com/office/drawing/2014/main" id="{731F7ADB-EA77-9D2A-C809-D20C7AD38B35}"/>
                </a:ext>
              </a:extLst>
            </p:cNvPr>
            <p:cNvSpPr/>
            <p:nvPr/>
          </p:nvSpPr>
          <p:spPr>
            <a:xfrm>
              <a:off x="2095499" y="1157288"/>
              <a:ext cx="5005389" cy="2023829"/>
            </a:xfrm>
            <a:prstGeom prst="wedgeEllipseCallout">
              <a:avLst>
                <a:gd name="adj1" fmla="val -31654"/>
                <a:gd name="adj2" fmla="val 6613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857163-1D45-8810-4E23-5A4E7D34A706}"/>
                </a:ext>
              </a:extLst>
            </p:cNvPr>
            <p:cNvSpPr txBox="1"/>
            <p:nvPr/>
          </p:nvSpPr>
          <p:spPr>
            <a:xfrm>
              <a:off x="2400647" y="1345086"/>
              <a:ext cx="439509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How does your mom travel to </a:t>
              </a:r>
              <a:r>
                <a:rPr lang="en-US" sz="3600" dirty="0" err="1"/>
                <a:t>Hội</a:t>
              </a:r>
              <a:r>
                <a:rPr lang="en-US" sz="3600" dirty="0"/>
                <a:t> An Old Town?</a:t>
              </a:r>
              <a:endParaRPr lang="en-VN" sz="36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FA1319C-7EAD-8AFD-FFB0-0551E2851CD2}"/>
              </a:ext>
            </a:extLst>
          </p:cNvPr>
          <p:cNvGrpSpPr/>
          <p:nvPr/>
        </p:nvGrpSpPr>
        <p:grpSpPr>
          <a:xfrm>
            <a:off x="5703945" y="1193781"/>
            <a:ext cx="5005389" cy="1754326"/>
            <a:chOff x="2014884" y="1426791"/>
            <a:chExt cx="5005389" cy="1754326"/>
          </a:xfrm>
        </p:grpSpPr>
        <p:sp>
          <p:nvSpPr>
            <p:cNvPr id="15" name="Oval Callout 10">
              <a:extLst>
                <a:ext uri="{FF2B5EF4-FFF2-40B4-BE49-F238E27FC236}">
                  <a16:creationId xmlns:a16="http://schemas.microsoft.com/office/drawing/2014/main" id="{1C2D4B14-A015-5E59-439F-681E594A3D1C}"/>
                </a:ext>
              </a:extLst>
            </p:cNvPr>
            <p:cNvSpPr/>
            <p:nvPr/>
          </p:nvSpPr>
          <p:spPr>
            <a:xfrm>
              <a:off x="2014884" y="1426791"/>
              <a:ext cx="5005389" cy="1754326"/>
            </a:xfrm>
            <a:prstGeom prst="wedgeEllipseCallout">
              <a:avLst>
                <a:gd name="adj1" fmla="val 38229"/>
                <a:gd name="adj2" fmla="val 5148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526792-5676-E357-F963-8AA250B36A52}"/>
                </a:ext>
              </a:extLst>
            </p:cNvPr>
            <p:cNvSpPr txBox="1"/>
            <p:nvPr/>
          </p:nvSpPr>
          <p:spPr>
            <a:xfrm>
              <a:off x="2406937" y="1703789"/>
              <a:ext cx="43950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She travels to </a:t>
              </a:r>
              <a:r>
                <a:rPr lang="en-US" sz="3600" dirty="0" err="1"/>
                <a:t>Hội</a:t>
              </a:r>
              <a:r>
                <a:rPr lang="en-US" sz="3600" dirty="0"/>
                <a:t> An Old Town by plane. </a:t>
              </a:r>
              <a:endParaRPr lang="en-VN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765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PRACTICE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5E8BF774-7843-EB46-A719-E7F11D9A26C8}"/>
              </a:ext>
            </a:extLst>
          </p:cNvPr>
          <p:cNvSpPr/>
          <p:nvPr/>
        </p:nvSpPr>
        <p:spPr>
          <a:xfrm>
            <a:off x="2052945" y="2046787"/>
            <a:ext cx="8372618" cy="275912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E1C4F1-A326-1149-A030-AC4DA7460876}"/>
              </a:ext>
            </a:extLst>
          </p:cNvPr>
          <p:cNvSpPr txBox="1"/>
          <p:nvPr/>
        </p:nvSpPr>
        <p:spPr>
          <a:xfrm>
            <a:off x="2186179" y="2279761"/>
            <a:ext cx="81061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D</a:t>
            </a:r>
            <a:r>
              <a:rPr lang="en-VN" sz="2400" dirty="0"/>
              <a:t>ivide the class i</a:t>
            </a:r>
            <a:r>
              <a:rPr lang="en-US" sz="2400" dirty="0" err="1"/>
              <a:t>nto</a:t>
            </a:r>
            <a:r>
              <a:rPr lang="en-US" sz="2400" dirty="0"/>
              <a:t> groups of 4. </a:t>
            </a:r>
            <a:endParaRPr lang="en-VN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Each team prepares a pencil case and puts it in the middle.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Read the question and answer it.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The whole team say the answer together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The team that has the first correct answer can get 2 points.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The team with the highest points will win the game.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6C0C7A-A6EF-6042-868C-AF713D15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1" r="12396"/>
          <a:stretch/>
        </p:blipFill>
        <p:spPr>
          <a:xfrm>
            <a:off x="9876187" y="4500940"/>
            <a:ext cx="979233" cy="9129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07BD63-9D96-41C8-E70B-D86EECA2BC72}"/>
              </a:ext>
            </a:extLst>
          </p:cNvPr>
          <p:cNvSpPr txBox="1"/>
          <p:nvPr/>
        </p:nvSpPr>
        <p:spPr>
          <a:xfrm>
            <a:off x="2890821" y="1064884"/>
            <a:ext cx="6696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ea typeface="Carter One" panose="03080802040405060005" pitchFamily="66" charset="77"/>
              </a:rPr>
              <a:t>Activity: The </a:t>
            </a:r>
            <a:r>
              <a:rPr lang="en-US" sz="4400" dirty="0" err="1">
                <a:solidFill>
                  <a:schemeClr val="accent2"/>
                </a:solidFill>
                <a:ea typeface="Carter One" panose="03080802040405060005" pitchFamily="66" charset="77"/>
              </a:rPr>
              <a:t>traveller</a:t>
            </a:r>
            <a:r>
              <a:rPr lang="en-US" sz="4400" dirty="0">
                <a:solidFill>
                  <a:schemeClr val="accent2"/>
                </a:solidFill>
                <a:ea typeface="Carter One" panose="03080802040405060005" pitchFamily="66" charset="77"/>
              </a:rPr>
              <a:t> </a:t>
            </a:r>
            <a:endParaRPr lang="en-VN" sz="4400" dirty="0">
              <a:solidFill>
                <a:schemeClr val="accent2"/>
              </a:solidFill>
              <a:ea typeface="Carter One" panose="030808020404050600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30470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Pham-0936082789">
            <a:extLst>
              <a:ext uri="{FF2B5EF4-FFF2-40B4-BE49-F238E27FC236}">
                <a16:creationId xmlns:a16="http://schemas.microsoft.com/office/drawing/2014/main" id="{E679E9F4-5108-ED49-53EE-0967E4251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" y="0"/>
            <a:ext cx="12192000" cy="6857999"/>
          </a:xfrm>
          <a:prstGeom prst="rect">
            <a:avLst/>
          </a:prstGeom>
        </p:spPr>
      </p:pic>
      <p:sp>
        <p:nvSpPr>
          <p:cNvPr id="9" name="MsPham-093608278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0FD1C53-724B-9043-B323-9B87A2F18418}"/>
              </a:ext>
            </a:extLst>
          </p:cNvPr>
          <p:cNvSpPr/>
          <p:nvPr/>
        </p:nvSpPr>
        <p:spPr bwMode="auto">
          <a:xfrm>
            <a:off x="10356112" y="4348864"/>
            <a:ext cx="1162077" cy="481935"/>
          </a:xfrm>
          <a:prstGeom prst="hexagon">
            <a:avLst/>
          </a:prstGeom>
          <a:solidFill>
            <a:srgbClr val="54B4E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>
                <a:solidFill>
                  <a:srgbClr val="FFFF00"/>
                </a:solidFill>
                <a:latin typeface=".VnCooper" panose="020B7200000000000000" pitchFamily="34" charset="0"/>
              </a:rPr>
              <a:t>Next</a:t>
            </a:r>
            <a:endParaRPr>
              <a:solidFill>
                <a:srgbClr val="FFFF00"/>
              </a:solidFill>
              <a:latin typeface=".VnCooper" panose="020B7200000000000000" pitchFamily="34" charset="0"/>
            </a:endParaRPr>
          </a:p>
        </p:txBody>
      </p:sp>
      <p:grpSp>
        <p:nvGrpSpPr>
          <p:cNvPr id="10" name="MsPham-0936082789">
            <a:extLst>
              <a:ext uri="{FF2B5EF4-FFF2-40B4-BE49-F238E27FC236}">
                <a16:creationId xmlns:a16="http://schemas.microsoft.com/office/drawing/2014/main" id="{A8302554-9574-B736-64DC-4B6AF78BA881}"/>
              </a:ext>
            </a:extLst>
          </p:cNvPr>
          <p:cNvGrpSpPr/>
          <p:nvPr/>
        </p:nvGrpSpPr>
        <p:grpSpPr>
          <a:xfrm>
            <a:off x="1292585" y="663915"/>
            <a:ext cx="8585512" cy="3554346"/>
            <a:chOff x="2257191" y="726397"/>
            <a:chExt cx="8362004" cy="3186842"/>
          </a:xfrm>
        </p:grpSpPr>
        <p:sp>
          <p:nvSpPr>
            <p:cNvPr id="11" name="MsPham-0936082789">
              <a:extLst>
                <a:ext uri="{FF2B5EF4-FFF2-40B4-BE49-F238E27FC236}">
                  <a16:creationId xmlns:a16="http://schemas.microsoft.com/office/drawing/2014/main" id="{ECEFC5A9-F251-C04F-5B23-60BA35EF5ED7}"/>
                </a:ext>
              </a:extLst>
            </p:cNvPr>
            <p:cNvSpPr/>
            <p:nvPr/>
          </p:nvSpPr>
          <p:spPr>
            <a:xfrm>
              <a:off x="3333134" y="727587"/>
              <a:ext cx="7286061" cy="31856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A14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MsPham-0936082789">
              <a:extLst>
                <a:ext uri="{FF2B5EF4-FFF2-40B4-BE49-F238E27FC236}">
                  <a16:creationId xmlns:a16="http://schemas.microsoft.com/office/drawing/2014/main" id="{FE066F38-06E6-4F17-3539-DE2E1C7D8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57191" y="726397"/>
              <a:ext cx="1386146" cy="3186842"/>
            </a:xfrm>
            <a:prstGeom prst="rect">
              <a:avLst/>
            </a:prstGeom>
          </p:spPr>
        </p:pic>
      </p:grpSp>
      <p:sp>
        <p:nvSpPr>
          <p:cNvPr id="21" name="MsPham-0936082789">
            <a:extLst>
              <a:ext uri="{FF2B5EF4-FFF2-40B4-BE49-F238E27FC236}">
                <a16:creationId xmlns:a16="http://schemas.microsoft.com/office/drawing/2014/main" id="{B6086051-3EA4-62C5-6110-A3E43980C796}"/>
              </a:ext>
            </a:extLst>
          </p:cNvPr>
          <p:cNvSpPr txBox="1"/>
          <p:nvPr/>
        </p:nvSpPr>
        <p:spPr>
          <a:xfrm>
            <a:off x="2397287" y="4288205"/>
            <a:ext cx="748081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Answer</a:t>
            </a:r>
            <a:endParaRPr lang="fr-FR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0901A5DD-ACB1-65B9-2460-85C51F610C7A}"/>
              </a:ext>
            </a:extLst>
          </p:cNvPr>
          <p:cNvSpPr txBox="1"/>
          <p:nvPr/>
        </p:nvSpPr>
        <p:spPr>
          <a:xfrm>
            <a:off x="2397287" y="860954"/>
            <a:ext cx="7480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600" b="1" dirty="0"/>
              <a:t>How do </a:t>
            </a:r>
            <a:r>
              <a:rPr lang="fr-FR" sz="3600" b="1" dirty="0" err="1"/>
              <a:t>you</a:t>
            </a:r>
            <a:r>
              <a:rPr lang="fr-FR" sz="3600" b="1" dirty="0"/>
              <a:t> </a:t>
            </a:r>
            <a:r>
              <a:rPr lang="fr-FR" sz="3600" b="1" dirty="0" err="1"/>
              <a:t>travel</a:t>
            </a:r>
            <a:r>
              <a:rPr lang="fr-FR" sz="3600" b="1" dirty="0"/>
              <a:t> to </a:t>
            </a:r>
            <a:r>
              <a:rPr lang="fr-FR" sz="3600" b="1" dirty="0" err="1"/>
              <a:t>Đà</a:t>
            </a:r>
            <a:r>
              <a:rPr lang="fr-FR" sz="3600" b="1" dirty="0"/>
              <a:t> </a:t>
            </a:r>
            <a:r>
              <a:rPr lang="fr-FR" sz="3600" b="1" dirty="0" err="1"/>
              <a:t>Nẵng</a:t>
            </a:r>
            <a:r>
              <a:rPr lang="fr-FR" sz="3600" b="1" dirty="0"/>
              <a:t> City?</a:t>
            </a:r>
          </a:p>
        </p:txBody>
      </p:sp>
      <p:pic>
        <p:nvPicPr>
          <p:cNvPr id="1026" name="Picture 2" descr="Boeing 737 cargo plane makes emergency landing in ocean off Hawaii | World  News | Sky News">
            <a:extLst>
              <a:ext uri="{FF2B5EF4-FFF2-40B4-BE49-F238E27FC236}">
                <a16:creationId xmlns:a16="http://schemas.microsoft.com/office/drawing/2014/main" id="{8678A111-C9AE-0F3B-4B7E-F1F448435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887" y="1672448"/>
            <a:ext cx="4047610" cy="227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78E23E-AF9F-D139-1D3B-E6A90D35374D}"/>
              </a:ext>
            </a:extLst>
          </p:cNvPr>
          <p:cNvSpPr/>
          <p:nvPr/>
        </p:nvSpPr>
        <p:spPr>
          <a:xfrm>
            <a:off x="1687593" y="4991793"/>
            <a:ext cx="8900197" cy="135033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72CBDA6A-FBEA-C193-9AC6-0BDD37E0C500}"/>
              </a:ext>
            </a:extLst>
          </p:cNvPr>
          <p:cNvSpPr txBox="1"/>
          <p:nvPr/>
        </p:nvSpPr>
        <p:spPr>
          <a:xfrm>
            <a:off x="2397286" y="5332268"/>
            <a:ext cx="74808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000" b="1" dirty="0"/>
              <a:t>I </a:t>
            </a:r>
            <a:r>
              <a:rPr lang="fr-FR" sz="4000" b="1" dirty="0" err="1"/>
              <a:t>travel</a:t>
            </a:r>
            <a:r>
              <a:rPr lang="fr-FR" sz="4000" b="1" dirty="0"/>
              <a:t> to </a:t>
            </a:r>
            <a:r>
              <a:rPr lang="fr-FR" sz="4000" b="1" dirty="0" err="1"/>
              <a:t>Đà</a:t>
            </a:r>
            <a:r>
              <a:rPr lang="fr-FR" sz="4000" b="1" dirty="0"/>
              <a:t> </a:t>
            </a:r>
            <a:r>
              <a:rPr lang="fr-FR" sz="4000" b="1" dirty="0" err="1"/>
              <a:t>Nẵng</a:t>
            </a:r>
            <a:r>
              <a:rPr lang="fr-FR" sz="4000" b="1" dirty="0"/>
              <a:t> City by plane. </a:t>
            </a:r>
          </a:p>
        </p:txBody>
      </p:sp>
    </p:spTree>
    <p:extLst>
      <p:ext uri="{BB962C8B-B14F-4D97-AF65-F5344CB8AC3E}">
        <p14:creationId xmlns:p14="http://schemas.microsoft.com/office/powerpoint/2010/main" val="226462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roi-ban-gioi-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Pham-0936082789">
            <a:extLst>
              <a:ext uri="{FF2B5EF4-FFF2-40B4-BE49-F238E27FC236}">
                <a16:creationId xmlns:a16="http://schemas.microsoft.com/office/drawing/2014/main" id="{E679E9F4-5108-ED49-53EE-0967E4251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" y="0"/>
            <a:ext cx="12192000" cy="6857999"/>
          </a:xfrm>
          <a:prstGeom prst="rect">
            <a:avLst/>
          </a:prstGeom>
        </p:spPr>
      </p:pic>
      <p:sp>
        <p:nvSpPr>
          <p:cNvPr id="9" name="MsPham-093608278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0FD1C53-724B-9043-B323-9B87A2F18418}"/>
              </a:ext>
            </a:extLst>
          </p:cNvPr>
          <p:cNvSpPr/>
          <p:nvPr/>
        </p:nvSpPr>
        <p:spPr bwMode="auto">
          <a:xfrm>
            <a:off x="10356112" y="4348864"/>
            <a:ext cx="1162077" cy="481935"/>
          </a:xfrm>
          <a:prstGeom prst="hexagon">
            <a:avLst/>
          </a:prstGeom>
          <a:solidFill>
            <a:srgbClr val="54B4E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>
                <a:solidFill>
                  <a:srgbClr val="FFFF00"/>
                </a:solidFill>
                <a:latin typeface=".VnCooper" panose="020B7200000000000000" pitchFamily="34" charset="0"/>
              </a:rPr>
              <a:t>Next</a:t>
            </a:r>
            <a:endParaRPr>
              <a:solidFill>
                <a:srgbClr val="FFFF00"/>
              </a:solidFill>
              <a:latin typeface=".VnCooper" panose="020B7200000000000000" pitchFamily="34" charset="0"/>
            </a:endParaRPr>
          </a:p>
        </p:txBody>
      </p:sp>
      <p:grpSp>
        <p:nvGrpSpPr>
          <p:cNvPr id="10" name="MsPham-0936082789">
            <a:extLst>
              <a:ext uri="{FF2B5EF4-FFF2-40B4-BE49-F238E27FC236}">
                <a16:creationId xmlns:a16="http://schemas.microsoft.com/office/drawing/2014/main" id="{A8302554-9574-B736-64DC-4B6AF78BA881}"/>
              </a:ext>
            </a:extLst>
          </p:cNvPr>
          <p:cNvGrpSpPr/>
          <p:nvPr/>
        </p:nvGrpSpPr>
        <p:grpSpPr>
          <a:xfrm>
            <a:off x="1292585" y="663915"/>
            <a:ext cx="8585512" cy="3554346"/>
            <a:chOff x="2257191" y="726397"/>
            <a:chExt cx="8362004" cy="3186842"/>
          </a:xfrm>
        </p:grpSpPr>
        <p:sp>
          <p:nvSpPr>
            <p:cNvPr id="11" name="MsPham-0936082789">
              <a:extLst>
                <a:ext uri="{FF2B5EF4-FFF2-40B4-BE49-F238E27FC236}">
                  <a16:creationId xmlns:a16="http://schemas.microsoft.com/office/drawing/2014/main" id="{ECEFC5A9-F251-C04F-5B23-60BA35EF5ED7}"/>
                </a:ext>
              </a:extLst>
            </p:cNvPr>
            <p:cNvSpPr/>
            <p:nvPr/>
          </p:nvSpPr>
          <p:spPr>
            <a:xfrm>
              <a:off x="3333134" y="727587"/>
              <a:ext cx="7286061" cy="31856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A14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MsPham-0936082789">
              <a:extLst>
                <a:ext uri="{FF2B5EF4-FFF2-40B4-BE49-F238E27FC236}">
                  <a16:creationId xmlns:a16="http://schemas.microsoft.com/office/drawing/2014/main" id="{FE066F38-06E6-4F17-3539-DE2E1C7D8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57191" y="726397"/>
              <a:ext cx="1386146" cy="3186842"/>
            </a:xfrm>
            <a:prstGeom prst="rect">
              <a:avLst/>
            </a:prstGeom>
          </p:spPr>
        </p:pic>
      </p:grpSp>
      <p:sp>
        <p:nvSpPr>
          <p:cNvPr id="21" name="MsPham-0936082789">
            <a:extLst>
              <a:ext uri="{FF2B5EF4-FFF2-40B4-BE49-F238E27FC236}">
                <a16:creationId xmlns:a16="http://schemas.microsoft.com/office/drawing/2014/main" id="{B6086051-3EA4-62C5-6110-A3E43980C796}"/>
              </a:ext>
            </a:extLst>
          </p:cNvPr>
          <p:cNvSpPr txBox="1"/>
          <p:nvPr/>
        </p:nvSpPr>
        <p:spPr>
          <a:xfrm>
            <a:off x="2397287" y="4288205"/>
            <a:ext cx="748081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Answer</a:t>
            </a:r>
            <a:endParaRPr lang="fr-FR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0901A5DD-ACB1-65B9-2460-85C51F610C7A}"/>
              </a:ext>
            </a:extLst>
          </p:cNvPr>
          <p:cNvSpPr txBox="1"/>
          <p:nvPr/>
        </p:nvSpPr>
        <p:spPr>
          <a:xfrm>
            <a:off x="2397287" y="860954"/>
            <a:ext cx="7480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600" b="1" dirty="0"/>
              <a:t>How </a:t>
            </a:r>
            <a:r>
              <a:rPr lang="fr-FR" sz="3600" b="1" dirty="0" err="1"/>
              <a:t>does</a:t>
            </a:r>
            <a:r>
              <a:rPr lang="fr-FR" sz="3600" b="1" dirty="0"/>
              <a:t> Linh go to </a:t>
            </a:r>
            <a:r>
              <a:rPr lang="fr-FR" sz="3600" b="1" dirty="0" err="1"/>
              <a:t>Lý</a:t>
            </a:r>
            <a:r>
              <a:rPr lang="fr-FR" sz="3600" b="1" dirty="0"/>
              <a:t> </a:t>
            </a:r>
            <a:r>
              <a:rPr lang="fr-FR" sz="3600" b="1" dirty="0" err="1"/>
              <a:t>Sơn</a:t>
            </a:r>
            <a:r>
              <a:rPr lang="fr-FR" sz="3600" b="1" dirty="0"/>
              <a:t> Island?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78E23E-AF9F-D139-1D3B-E6A90D35374D}"/>
              </a:ext>
            </a:extLst>
          </p:cNvPr>
          <p:cNvSpPr/>
          <p:nvPr/>
        </p:nvSpPr>
        <p:spPr>
          <a:xfrm>
            <a:off x="1687593" y="4991793"/>
            <a:ext cx="8900197" cy="135033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72CBDA6A-FBEA-C193-9AC6-0BDD37E0C500}"/>
              </a:ext>
            </a:extLst>
          </p:cNvPr>
          <p:cNvSpPr txBox="1"/>
          <p:nvPr/>
        </p:nvSpPr>
        <p:spPr>
          <a:xfrm>
            <a:off x="2397286" y="5332268"/>
            <a:ext cx="74808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4000" b="1" dirty="0" err="1"/>
              <a:t>She</a:t>
            </a:r>
            <a:r>
              <a:rPr lang="fr-FR" sz="4000" b="1" dirty="0"/>
              <a:t> </a:t>
            </a:r>
            <a:r>
              <a:rPr lang="fr-FR" sz="4000" b="1" dirty="0" err="1"/>
              <a:t>goes</a:t>
            </a:r>
            <a:r>
              <a:rPr lang="fr-FR" sz="4000" b="1" dirty="0"/>
              <a:t> to </a:t>
            </a:r>
            <a:r>
              <a:rPr lang="fr-FR" sz="4000" b="1" dirty="0" err="1"/>
              <a:t>Lý</a:t>
            </a:r>
            <a:r>
              <a:rPr lang="fr-FR" sz="4000" b="1" dirty="0"/>
              <a:t> </a:t>
            </a:r>
            <a:r>
              <a:rPr lang="fr-FR" sz="4000" b="1" dirty="0" err="1"/>
              <a:t>Sơn</a:t>
            </a:r>
            <a:r>
              <a:rPr lang="fr-FR" sz="4000" b="1" dirty="0"/>
              <a:t> Island by ferry.</a:t>
            </a:r>
          </a:p>
        </p:txBody>
      </p:sp>
      <p:pic>
        <p:nvPicPr>
          <p:cNvPr id="2050" name="Picture 2" descr="Island Queen Ferry - All You Need to Know BEFORE You Go (with Photos)">
            <a:extLst>
              <a:ext uri="{FF2B5EF4-FFF2-40B4-BE49-F238E27FC236}">
                <a16:creationId xmlns:a16="http://schemas.microsoft.com/office/drawing/2014/main" id="{7D872A96-CF31-B134-EE51-678C4CDC2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33" y="1480744"/>
            <a:ext cx="2627093" cy="262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89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roi-ban-gioi-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Pham-0936082789">
            <a:extLst>
              <a:ext uri="{FF2B5EF4-FFF2-40B4-BE49-F238E27FC236}">
                <a16:creationId xmlns:a16="http://schemas.microsoft.com/office/drawing/2014/main" id="{E679E9F4-5108-ED49-53EE-0967E4251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" y="0"/>
            <a:ext cx="12192000" cy="6857999"/>
          </a:xfrm>
          <a:prstGeom prst="rect">
            <a:avLst/>
          </a:prstGeom>
        </p:spPr>
      </p:pic>
      <p:sp>
        <p:nvSpPr>
          <p:cNvPr id="9" name="MsPham-093608278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0FD1C53-724B-9043-B323-9B87A2F18418}"/>
              </a:ext>
            </a:extLst>
          </p:cNvPr>
          <p:cNvSpPr/>
          <p:nvPr/>
        </p:nvSpPr>
        <p:spPr bwMode="auto">
          <a:xfrm>
            <a:off x="10356112" y="4348864"/>
            <a:ext cx="1162077" cy="481935"/>
          </a:xfrm>
          <a:prstGeom prst="hexagon">
            <a:avLst/>
          </a:prstGeom>
          <a:solidFill>
            <a:srgbClr val="54B4E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>
                <a:solidFill>
                  <a:srgbClr val="FFFF00"/>
                </a:solidFill>
                <a:latin typeface=".VnCooper" panose="020B7200000000000000" pitchFamily="34" charset="0"/>
              </a:rPr>
              <a:t>Next</a:t>
            </a:r>
            <a:endParaRPr>
              <a:solidFill>
                <a:srgbClr val="FFFF00"/>
              </a:solidFill>
              <a:latin typeface=".VnCooper" panose="020B7200000000000000" pitchFamily="34" charset="0"/>
            </a:endParaRPr>
          </a:p>
        </p:txBody>
      </p:sp>
      <p:grpSp>
        <p:nvGrpSpPr>
          <p:cNvPr id="10" name="MsPham-0936082789">
            <a:extLst>
              <a:ext uri="{FF2B5EF4-FFF2-40B4-BE49-F238E27FC236}">
                <a16:creationId xmlns:a16="http://schemas.microsoft.com/office/drawing/2014/main" id="{A8302554-9574-B736-64DC-4B6AF78BA881}"/>
              </a:ext>
            </a:extLst>
          </p:cNvPr>
          <p:cNvGrpSpPr/>
          <p:nvPr/>
        </p:nvGrpSpPr>
        <p:grpSpPr>
          <a:xfrm>
            <a:off x="1292585" y="663915"/>
            <a:ext cx="8585512" cy="3554346"/>
            <a:chOff x="2257191" y="726397"/>
            <a:chExt cx="8362004" cy="3186842"/>
          </a:xfrm>
        </p:grpSpPr>
        <p:sp>
          <p:nvSpPr>
            <p:cNvPr id="11" name="MsPham-0936082789">
              <a:extLst>
                <a:ext uri="{FF2B5EF4-FFF2-40B4-BE49-F238E27FC236}">
                  <a16:creationId xmlns:a16="http://schemas.microsoft.com/office/drawing/2014/main" id="{ECEFC5A9-F251-C04F-5B23-60BA35EF5ED7}"/>
                </a:ext>
              </a:extLst>
            </p:cNvPr>
            <p:cNvSpPr/>
            <p:nvPr/>
          </p:nvSpPr>
          <p:spPr>
            <a:xfrm>
              <a:off x="3333134" y="727587"/>
              <a:ext cx="7286061" cy="31856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A14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MsPham-0936082789">
              <a:extLst>
                <a:ext uri="{FF2B5EF4-FFF2-40B4-BE49-F238E27FC236}">
                  <a16:creationId xmlns:a16="http://schemas.microsoft.com/office/drawing/2014/main" id="{FE066F38-06E6-4F17-3539-DE2E1C7D8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57191" y="726397"/>
              <a:ext cx="1386146" cy="3186842"/>
            </a:xfrm>
            <a:prstGeom prst="rect">
              <a:avLst/>
            </a:prstGeom>
          </p:spPr>
        </p:pic>
      </p:grpSp>
      <p:sp>
        <p:nvSpPr>
          <p:cNvPr id="21" name="MsPham-0936082789">
            <a:extLst>
              <a:ext uri="{FF2B5EF4-FFF2-40B4-BE49-F238E27FC236}">
                <a16:creationId xmlns:a16="http://schemas.microsoft.com/office/drawing/2014/main" id="{B6086051-3EA4-62C5-6110-A3E43980C796}"/>
              </a:ext>
            </a:extLst>
          </p:cNvPr>
          <p:cNvSpPr txBox="1"/>
          <p:nvPr/>
        </p:nvSpPr>
        <p:spPr>
          <a:xfrm>
            <a:off x="2397287" y="4288205"/>
            <a:ext cx="748081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Answer</a:t>
            </a:r>
            <a:endParaRPr lang="fr-FR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0901A5DD-ACB1-65B9-2460-85C51F610C7A}"/>
              </a:ext>
            </a:extLst>
          </p:cNvPr>
          <p:cNvSpPr txBox="1"/>
          <p:nvPr/>
        </p:nvSpPr>
        <p:spPr>
          <a:xfrm>
            <a:off x="2397287" y="860954"/>
            <a:ext cx="74808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600" b="1" dirty="0"/>
              <a:t>How do </a:t>
            </a:r>
            <a:r>
              <a:rPr lang="fr-FR" sz="3600" b="1" dirty="0" err="1"/>
              <a:t>your</a:t>
            </a:r>
            <a:r>
              <a:rPr lang="fr-FR" sz="3600" b="1" dirty="0"/>
              <a:t> </a:t>
            </a:r>
            <a:r>
              <a:rPr lang="fr-FR" sz="3600" b="1" dirty="0" err="1"/>
              <a:t>friends</a:t>
            </a:r>
            <a:r>
              <a:rPr lang="fr-FR" sz="3600" b="1" dirty="0"/>
              <a:t> go to </a:t>
            </a:r>
          </a:p>
          <a:p>
            <a:pPr algn="ctr">
              <a:defRPr/>
            </a:pPr>
            <a:r>
              <a:rPr lang="fr-FR" sz="3600" b="1" dirty="0" err="1"/>
              <a:t>Hoàn</a:t>
            </a:r>
            <a:r>
              <a:rPr lang="fr-FR" sz="3600" b="1" dirty="0"/>
              <a:t> </a:t>
            </a:r>
            <a:r>
              <a:rPr lang="fr-FR" sz="3600" b="1" dirty="0" err="1"/>
              <a:t>Kiếm</a:t>
            </a:r>
            <a:r>
              <a:rPr lang="fr-FR" sz="3600" b="1" dirty="0"/>
              <a:t> Lake?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78E23E-AF9F-D139-1D3B-E6A90D35374D}"/>
              </a:ext>
            </a:extLst>
          </p:cNvPr>
          <p:cNvSpPr/>
          <p:nvPr/>
        </p:nvSpPr>
        <p:spPr>
          <a:xfrm>
            <a:off x="1687593" y="4991793"/>
            <a:ext cx="8900197" cy="135033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72CBDA6A-FBEA-C193-9AC6-0BDD37E0C500}"/>
              </a:ext>
            </a:extLst>
          </p:cNvPr>
          <p:cNvSpPr txBox="1"/>
          <p:nvPr/>
        </p:nvSpPr>
        <p:spPr>
          <a:xfrm>
            <a:off x="2165608" y="5313017"/>
            <a:ext cx="81905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000" b="1" dirty="0" err="1"/>
              <a:t>They</a:t>
            </a:r>
            <a:r>
              <a:rPr lang="fr-FR" sz="4000" b="1" dirty="0"/>
              <a:t> go to </a:t>
            </a:r>
            <a:r>
              <a:rPr lang="fr-FR" sz="4000" b="1" dirty="0" err="1"/>
              <a:t>Hoàn</a:t>
            </a:r>
            <a:r>
              <a:rPr lang="fr-FR" sz="4000" b="1" dirty="0"/>
              <a:t> </a:t>
            </a:r>
            <a:r>
              <a:rPr lang="fr-FR" sz="4000" b="1" dirty="0" err="1"/>
              <a:t>Kiếm</a:t>
            </a:r>
            <a:r>
              <a:rPr lang="fr-FR" sz="4000" b="1" dirty="0"/>
              <a:t> Lake by a taxi.</a:t>
            </a:r>
          </a:p>
        </p:txBody>
      </p:sp>
      <p:pic>
        <p:nvPicPr>
          <p:cNvPr id="3074" name="Picture 2" descr="Giới thiệu - g7taxi.vn">
            <a:extLst>
              <a:ext uri="{FF2B5EF4-FFF2-40B4-BE49-F238E27FC236}">
                <a16:creationId xmlns:a16="http://schemas.microsoft.com/office/drawing/2014/main" id="{FBD62A50-AA20-0447-D265-F2802109C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004" y="2061282"/>
            <a:ext cx="3327992" cy="207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17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roi-ban-gioi-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Pham-0936082789">
            <a:extLst>
              <a:ext uri="{FF2B5EF4-FFF2-40B4-BE49-F238E27FC236}">
                <a16:creationId xmlns:a16="http://schemas.microsoft.com/office/drawing/2014/main" id="{E679E9F4-5108-ED49-53EE-0967E4251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" y="0"/>
            <a:ext cx="12192000" cy="6857999"/>
          </a:xfrm>
          <a:prstGeom prst="rect">
            <a:avLst/>
          </a:prstGeom>
        </p:spPr>
      </p:pic>
      <p:sp>
        <p:nvSpPr>
          <p:cNvPr id="9" name="MsPham-093608278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0FD1C53-724B-9043-B323-9B87A2F18418}"/>
              </a:ext>
            </a:extLst>
          </p:cNvPr>
          <p:cNvSpPr/>
          <p:nvPr/>
        </p:nvSpPr>
        <p:spPr bwMode="auto">
          <a:xfrm>
            <a:off x="10356112" y="4348864"/>
            <a:ext cx="1162077" cy="481935"/>
          </a:xfrm>
          <a:prstGeom prst="hexagon">
            <a:avLst/>
          </a:prstGeom>
          <a:solidFill>
            <a:srgbClr val="54B4E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>
                <a:solidFill>
                  <a:srgbClr val="FFFF00"/>
                </a:solidFill>
                <a:latin typeface=".VnCooper" panose="020B7200000000000000" pitchFamily="34" charset="0"/>
              </a:rPr>
              <a:t>Next</a:t>
            </a:r>
            <a:endParaRPr>
              <a:solidFill>
                <a:srgbClr val="FFFF00"/>
              </a:solidFill>
              <a:latin typeface=".VnCooper" panose="020B7200000000000000" pitchFamily="34" charset="0"/>
            </a:endParaRPr>
          </a:p>
        </p:txBody>
      </p:sp>
      <p:grpSp>
        <p:nvGrpSpPr>
          <p:cNvPr id="10" name="MsPham-0936082789">
            <a:extLst>
              <a:ext uri="{FF2B5EF4-FFF2-40B4-BE49-F238E27FC236}">
                <a16:creationId xmlns:a16="http://schemas.microsoft.com/office/drawing/2014/main" id="{A8302554-9574-B736-64DC-4B6AF78BA881}"/>
              </a:ext>
            </a:extLst>
          </p:cNvPr>
          <p:cNvGrpSpPr/>
          <p:nvPr/>
        </p:nvGrpSpPr>
        <p:grpSpPr>
          <a:xfrm>
            <a:off x="1292585" y="663915"/>
            <a:ext cx="8585512" cy="3554346"/>
            <a:chOff x="2257191" y="726397"/>
            <a:chExt cx="8362004" cy="3186842"/>
          </a:xfrm>
        </p:grpSpPr>
        <p:sp>
          <p:nvSpPr>
            <p:cNvPr id="11" name="MsPham-0936082789">
              <a:extLst>
                <a:ext uri="{FF2B5EF4-FFF2-40B4-BE49-F238E27FC236}">
                  <a16:creationId xmlns:a16="http://schemas.microsoft.com/office/drawing/2014/main" id="{ECEFC5A9-F251-C04F-5B23-60BA35EF5ED7}"/>
                </a:ext>
              </a:extLst>
            </p:cNvPr>
            <p:cNvSpPr/>
            <p:nvPr/>
          </p:nvSpPr>
          <p:spPr>
            <a:xfrm>
              <a:off x="3333134" y="727587"/>
              <a:ext cx="7286061" cy="31856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A14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MsPham-0936082789">
              <a:extLst>
                <a:ext uri="{FF2B5EF4-FFF2-40B4-BE49-F238E27FC236}">
                  <a16:creationId xmlns:a16="http://schemas.microsoft.com/office/drawing/2014/main" id="{FE066F38-06E6-4F17-3539-DE2E1C7D8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57191" y="726397"/>
              <a:ext cx="1386146" cy="3186842"/>
            </a:xfrm>
            <a:prstGeom prst="rect">
              <a:avLst/>
            </a:prstGeom>
          </p:spPr>
        </p:pic>
      </p:grpSp>
      <p:sp>
        <p:nvSpPr>
          <p:cNvPr id="21" name="MsPham-0936082789">
            <a:extLst>
              <a:ext uri="{FF2B5EF4-FFF2-40B4-BE49-F238E27FC236}">
                <a16:creationId xmlns:a16="http://schemas.microsoft.com/office/drawing/2014/main" id="{B6086051-3EA4-62C5-6110-A3E43980C796}"/>
              </a:ext>
            </a:extLst>
          </p:cNvPr>
          <p:cNvSpPr txBox="1"/>
          <p:nvPr/>
        </p:nvSpPr>
        <p:spPr>
          <a:xfrm>
            <a:off x="2397287" y="4288205"/>
            <a:ext cx="748081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Answer</a:t>
            </a:r>
            <a:endParaRPr lang="fr-FR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0901A5DD-ACB1-65B9-2460-85C51F610C7A}"/>
              </a:ext>
            </a:extLst>
          </p:cNvPr>
          <p:cNvSpPr txBox="1"/>
          <p:nvPr/>
        </p:nvSpPr>
        <p:spPr>
          <a:xfrm>
            <a:off x="2397287" y="860954"/>
            <a:ext cx="74808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600" b="1" dirty="0"/>
              <a:t>How </a:t>
            </a:r>
            <a:r>
              <a:rPr lang="fr-FR" sz="3600" b="1" dirty="0" err="1"/>
              <a:t>does</a:t>
            </a:r>
            <a:r>
              <a:rPr lang="fr-FR" sz="3600" b="1" dirty="0"/>
              <a:t> </a:t>
            </a:r>
            <a:r>
              <a:rPr lang="fr-FR" sz="3600" b="1" dirty="0" err="1"/>
              <a:t>your</a:t>
            </a:r>
            <a:r>
              <a:rPr lang="fr-FR" sz="3600" b="1" dirty="0"/>
              <a:t> </a:t>
            </a:r>
            <a:r>
              <a:rPr lang="fr-FR" sz="3600" b="1" dirty="0" err="1"/>
              <a:t>uncle</a:t>
            </a:r>
            <a:r>
              <a:rPr lang="fr-FR" sz="3600" b="1" dirty="0"/>
              <a:t> </a:t>
            </a:r>
            <a:r>
              <a:rPr lang="fr-FR" sz="3600" b="1" dirty="0" err="1"/>
              <a:t>travel</a:t>
            </a:r>
            <a:r>
              <a:rPr lang="fr-FR" sz="3600" b="1" dirty="0"/>
              <a:t> to Phan Xi </a:t>
            </a:r>
            <a:r>
              <a:rPr lang="fr-FR" sz="3600" b="1" dirty="0" err="1"/>
              <a:t>Făng</a:t>
            </a:r>
            <a:r>
              <a:rPr lang="fr-FR" sz="3600" b="1" dirty="0"/>
              <a:t> </a:t>
            </a:r>
            <a:r>
              <a:rPr lang="fr-FR" sz="3600" b="1" dirty="0" err="1"/>
              <a:t>Mountain</a:t>
            </a:r>
            <a:r>
              <a:rPr lang="fr-FR" sz="3600" b="1" dirty="0"/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78E23E-AF9F-D139-1D3B-E6A90D35374D}"/>
              </a:ext>
            </a:extLst>
          </p:cNvPr>
          <p:cNvSpPr/>
          <p:nvPr/>
        </p:nvSpPr>
        <p:spPr>
          <a:xfrm>
            <a:off x="1424763" y="4991793"/>
            <a:ext cx="9473609" cy="135033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72CBDA6A-FBEA-C193-9AC6-0BDD37E0C500}"/>
              </a:ext>
            </a:extLst>
          </p:cNvPr>
          <p:cNvSpPr txBox="1"/>
          <p:nvPr/>
        </p:nvSpPr>
        <p:spPr>
          <a:xfrm>
            <a:off x="1422993" y="5301514"/>
            <a:ext cx="94736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000" b="1" dirty="0"/>
              <a:t>He </a:t>
            </a:r>
            <a:r>
              <a:rPr lang="fr-FR" sz="4000" b="1" dirty="0" err="1"/>
              <a:t>goes</a:t>
            </a:r>
            <a:r>
              <a:rPr lang="fr-FR" sz="4000" b="1" dirty="0"/>
              <a:t> to Phan Xi </a:t>
            </a:r>
            <a:r>
              <a:rPr lang="fr-FR" sz="4000" b="1" dirty="0" err="1"/>
              <a:t>Făng</a:t>
            </a:r>
            <a:r>
              <a:rPr lang="fr-FR" sz="4000" b="1" dirty="0"/>
              <a:t> </a:t>
            </a:r>
            <a:r>
              <a:rPr lang="fr-FR" sz="4000" b="1" dirty="0" err="1"/>
              <a:t>Mountain</a:t>
            </a:r>
            <a:r>
              <a:rPr lang="fr-FR" sz="4000" b="1" dirty="0"/>
              <a:t> on foot.</a:t>
            </a:r>
          </a:p>
        </p:txBody>
      </p:sp>
      <p:pic>
        <p:nvPicPr>
          <p:cNvPr id="4098" name="Picture 2" descr="2A Ch4 Ch5 Revision | Baamboozle - Baamboozle | The Most Fun Classroom  Games!">
            <a:extLst>
              <a:ext uri="{FF2B5EF4-FFF2-40B4-BE49-F238E27FC236}">
                <a16:creationId xmlns:a16="http://schemas.microsoft.com/office/drawing/2014/main" id="{5DB2BAE4-C8D6-8DD7-C72D-A72611D68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423" y="2039006"/>
            <a:ext cx="3504535" cy="207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9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roi-ban-gioi-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Pham-0936082789">
            <a:extLst>
              <a:ext uri="{FF2B5EF4-FFF2-40B4-BE49-F238E27FC236}">
                <a16:creationId xmlns:a16="http://schemas.microsoft.com/office/drawing/2014/main" id="{E679E9F4-5108-ED49-53EE-0967E4251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" y="0"/>
            <a:ext cx="12192000" cy="6857999"/>
          </a:xfrm>
          <a:prstGeom prst="rect">
            <a:avLst/>
          </a:prstGeom>
        </p:spPr>
      </p:pic>
      <p:sp>
        <p:nvSpPr>
          <p:cNvPr id="9" name="MsPham-093608278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0FD1C53-724B-9043-B323-9B87A2F18418}"/>
              </a:ext>
            </a:extLst>
          </p:cNvPr>
          <p:cNvSpPr/>
          <p:nvPr/>
        </p:nvSpPr>
        <p:spPr bwMode="auto">
          <a:xfrm>
            <a:off x="10356112" y="4348864"/>
            <a:ext cx="1162077" cy="481935"/>
          </a:xfrm>
          <a:prstGeom prst="hexagon">
            <a:avLst/>
          </a:prstGeom>
          <a:solidFill>
            <a:srgbClr val="54B4E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>
                <a:solidFill>
                  <a:srgbClr val="FFFF00"/>
                </a:solidFill>
                <a:latin typeface=".VnCooper" panose="020B7200000000000000" pitchFamily="34" charset="0"/>
              </a:rPr>
              <a:t>Next</a:t>
            </a:r>
            <a:endParaRPr>
              <a:solidFill>
                <a:srgbClr val="FFFF00"/>
              </a:solidFill>
              <a:latin typeface=".VnCooper" panose="020B7200000000000000" pitchFamily="34" charset="0"/>
            </a:endParaRPr>
          </a:p>
        </p:txBody>
      </p:sp>
      <p:grpSp>
        <p:nvGrpSpPr>
          <p:cNvPr id="10" name="MsPham-0936082789">
            <a:extLst>
              <a:ext uri="{FF2B5EF4-FFF2-40B4-BE49-F238E27FC236}">
                <a16:creationId xmlns:a16="http://schemas.microsoft.com/office/drawing/2014/main" id="{A8302554-9574-B736-64DC-4B6AF78BA881}"/>
              </a:ext>
            </a:extLst>
          </p:cNvPr>
          <p:cNvGrpSpPr/>
          <p:nvPr/>
        </p:nvGrpSpPr>
        <p:grpSpPr>
          <a:xfrm>
            <a:off x="1292585" y="663915"/>
            <a:ext cx="8585512" cy="3554346"/>
            <a:chOff x="2257191" y="726397"/>
            <a:chExt cx="8362004" cy="3186842"/>
          </a:xfrm>
        </p:grpSpPr>
        <p:sp>
          <p:nvSpPr>
            <p:cNvPr id="11" name="MsPham-0936082789">
              <a:extLst>
                <a:ext uri="{FF2B5EF4-FFF2-40B4-BE49-F238E27FC236}">
                  <a16:creationId xmlns:a16="http://schemas.microsoft.com/office/drawing/2014/main" id="{ECEFC5A9-F251-C04F-5B23-60BA35EF5ED7}"/>
                </a:ext>
              </a:extLst>
            </p:cNvPr>
            <p:cNvSpPr/>
            <p:nvPr/>
          </p:nvSpPr>
          <p:spPr>
            <a:xfrm>
              <a:off x="3333134" y="727587"/>
              <a:ext cx="7286061" cy="31856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A14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MsPham-0936082789">
              <a:extLst>
                <a:ext uri="{FF2B5EF4-FFF2-40B4-BE49-F238E27FC236}">
                  <a16:creationId xmlns:a16="http://schemas.microsoft.com/office/drawing/2014/main" id="{FE066F38-06E6-4F17-3539-DE2E1C7D8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57191" y="726397"/>
              <a:ext cx="1386146" cy="3186842"/>
            </a:xfrm>
            <a:prstGeom prst="rect">
              <a:avLst/>
            </a:prstGeom>
          </p:spPr>
        </p:pic>
      </p:grpSp>
      <p:sp>
        <p:nvSpPr>
          <p:cNvPr id="21" name="MsPham-0936082789">
            <a:extLst>
              <a:ext uri="{FF2B5EF4-FFF2-40B4-BE49-F238E27FC236}">
                <a16:creationId xmlns:a16="http://schemas.microsoft.com/office/drawing/2014/main" id="{B6086051-3EA4-62C5-6110-A3E43980C796}"/>
              </a:ext>
            </a:extLst>
          </p:cNvPr>
          <p:cNvSpPr txBox="1"/>
          <p:nvPr/>
        </p:nvSpPr>
        <p:spPr>
          <a:xfrm>
            <a:off x="2397287" y="4288205"/>
            <a:ext cx="748081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Answer</a:t>
            </a:r>
            <a:endParaRPr lang="fr-FR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0901A5DD-ACB1-65B9-2460-85C51F610C7A}"/>
              </a:ext>
            </a:extLst>
          </p:cNvPr>
          <p:cNvSpPr txBox="1"/>
          <p:nvPr/>
        </p:nvSpPr>
        <p:spPr>
          <a:xfrm>
            <a:off x="2397287" y="860954"/>
            <a:ext cx="74808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600" b="1" dirty="0"/>
              <a:t>How </a:t>
            </a:r>
            <a:r>
              <a:rPr lang="fr-FR" sz="3600" b="1" dirty="0" err="1"/>
              <a:t>does</a:t>
            </a:r>
            <a:r>
              <a:rPr lang="fr-FR" sz="3600" b="1" dirty="0"/>
              <a:t> </a:t>
            </a:r>
            <a:r>
              <a:rPr lang="fr-FR" sz="3600" b="1" dirty="0" err="1"/>
              <a:t>your</a:t>
            </a:r>
            <a:r>
              <a:rPr lang="fr-FR" sz="3600" b="1" dirty="0"/>
              <a:t> </a:t>
            </a:r>
            <a:r>
              <a:rPr lang="fr-FR" sz="3600" b="1" dirty="0" err="1"/>
              <a:t>family</a:t>
            </a:r>
            <a:r>
              <a:rPr lang="fr-FR" sz="3600" b="1" dirty="0"/>
              <a:t> </a:t>
            </a:r>
            <a:r>
              <a:rPr lang="fr-FR" sz="3600" b="1" dirty="0" err="1"/>
              <a:t>travel</a:t>
            </a:r>
            <a:r>
              <a:rPr lang="fr-FR" sz="3600" b="1" dirty="0"/>
              <a:t> to </a:t>
            </a:r>
          </a:p>
          <a:p>
            <a:pPr algn="ctr">
              <a:defRPr/>
            </a:pPr>
            <a:r>
              <a:rPr lang="fr-FR" sz="3600" b="1" dirty="0"/>
              <a:t>Sa Pa Town?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78E23E-AF9F-D139-1D3B-E6A90D35374D}"/>
              </a:ext>
            </a:extLst>
          </p:cNvPr>
          <p:cNvSpPr/>
          <p:nvPr/>
        </p:nvSpPr>
        <p:spPr>
          <a:xfrm>
            <a:off x="1687593" y="4991793"/>
            <a:ext cx="8900197" cy="135033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72CBDA6A-FBEA-C193-9AC6-0BDD37E0C500}"/>
              </a:ext>
            </a:extLst>
          </p:cNvPr>
          <p:cNvSpPr txBox="1"/>
          <p:nvPr/>
        </p:nvSpPr>
        <p:spPr>
          <a:xfrm>
            <a:off x="1536273" y="5313017"/>
            <a:ext cx="92028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000" b="1" dirty="0" err="1"/>
              <a:t>My</a:t>
            </a:r>
            <a:r>
              <a:rPr lang="fr-FR" sz="4000" b="1" dirty="0"/>
              <a:t> </a:t>
            </a:r>
            <a:r>
              <a:rPr lang="fr-FR" sz="4000" b="1" dirty="0" err="1"/>
              <a:t>family</a:t>
            </a:r>
            <a:r>
              <a:rPr lang="fr-FR" sz="4000" b="1" dirty="0"/>
              <a:t> </a:t>
            </a:r>
            <a:r>
              <a:rPr lang="fr-FR" sz="4000" b="1" dirty="0" err="1"/>
              <a:t>travel</a:t>
            </a:r>
            <a:r>
              <a:rPr lang="fr-FR" sz="4000" b="1" dirty="0"/>
              <a:t> to Sa Pa Town by coach.</a:t>
            </a:r>
          </a:p>
        </p:txBody>
      </p:sp>
      <p:pic>
        <p:nvPicPr>
          <p:cNvPr id="5122" name="Picture 2" descr="Perth School Bus Transport - Group Transport Australia">
            <a:extLst>
              <a:ext uri="{FF2B5EF4-FFF2-40B4-BE49-F238E27FC236}">
                <a16:creationId xmlns:a16="http://schemas.microsoft.com/office/drawing/2014/main" id="{6A6167FF-2F6B-8628-FF61-84B3D3CD1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4" r="-2243" b="7522"/>
          <a:stretch/>
        </p:blipFill>
        <p:spPr bwMode="auto">
          <a:xfrm>
            <a:off x="4878487" y="2032336"/>
            <a:ext cx="2715040" cy="212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5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roi-ban-gioi-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Pham-0936082789">
            <a:extLst>
              <a:ext uri="{FF2B5EF4-FFF2-40B4-BE49-F238E27FC236}">
                <a16:creationId xmlns:a16="http://schemas.microsoft.com/office/drawing/2014/main" id="{E679E9F4-5108-ED49-53EE-0967E4251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" y="0"/>
            <a:ext cx="12192000" cy="6857999"/>
          </a:xfrm>
          <a:prstGeom prst="rect">
            <a:avLst/>
          </a:prstGeom>
        </p:spPr>
      </p:pic>
      <p:sp>
        <p:nvSpPr>
          <p:cNvPr id="9" name="MsPham-093608278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0FD1C53-724B-9043-B323-9B87A2F18418}"/>
              </a:ext>
            </a:extLst>
          </p:cNvPr>
          <p:cNvSpPr/>
          <p:nvPr/>
        </p:nvSpPr>
        <p:spPr bwMode="auto">
          <a:xfrm>
            <a:off x="10356112" y="4348864"/>
            <a:ext cx="1162077" cy="481935"/>
          </a:xfrm>
          <a:prstGeom prst="hexagon">
            <a:avLst/>
          </a:prstGeom>
          <a:solidFill>
            <a:srgbClr val="54B4E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>
                <a:solidFill>
                  <a:srgbClr val="FFFF00"/>
                </a:solidFill>
                <a:latin typeface=".VnCooper" panose="020B7200000000000000" pitchFamily="34" charset="0"/>
              </a:rPr>
              <a:t>Next</a:t>
            </a:r>
            <a:endParaRPr>
              <a:solidFill>
                <a:srgbClr val="FFFF00"/>
              </a:solidFill>
              <a:latin typeface=".VnCooper" panose="020B7200000000000000" pitchFamily="34" charset="0"/>
            </a:endParaRPr>
          </a:p>
        </p:txBody>
      </p:sp>
      <p:grpSp>
        <p:nvGrpSpPr>
          <p:cNvPr id="10" name="MsPham-0936082789">
            <a:extLst>
              <a:ext uri="{FF2B5EF4-FFF2-40B4-BE49-F238E27FC236}">
                <a16:creationId xmlns:a16="http://schemas.microsoft.com/office/drawing/2014/main" id="{A8302554-9574-B736-64DC-4B6AF78BA881}"/>
              </a:ext>
            </a:extLst>
          </p:cNvPr>
          <p:cNvGrpSpPr/>
          <p:nvPr/>
        </p:nvGrpSpPr>
        <p:grpSpPr>
          <a:xfrm>
            <a:off x="1292585" y="663915"/>
            <a:ext cx="8585512" cy="3554346"/>
            <a:chOff x="2257191" y="726397"/>
            <a:chExt cx="8362004" cy="3186842"/>
          </a:xfrm>
        </p:grpSpPr>
        <p:sp>
          <p:nvSpPr>
            <p:cNvPr id="11" name="MsPham-0936082789">
              <a:extLst>
                <a:ext uri="{FF2B5EF4-FFF2-40B4-BE49-F238E27FC236}">
                  <a16:creationId xmlns:a16="http://schemas.microsoft.com/office/drawing/2014/main" id="{ECEFC5A9-F251-C04F-5B23-60BA35EF5ED7}"/>
                </a:ext>
              </a:extLst>
            </p:cNvPr>
            <p:cNvSpPr/>
            <p:nvPr/>
          </p:nvSpPr>
          <p:spPr>
            <a:xfrm>
              <a:off x="3333134" y="727587"/>
              <a:ext cx="7286061" cy="31856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A14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MsPham-0936082789">
              <a:extLst>
                <a:ext uri="{FF2B5EF4-FFF2-40B4-BE49-F238E27FC236}">
                  <a16:creationId xmlns:a16="http://schemas.microsoft.com/office/drawing/2014/main" id="{FE066F38-06E6-4F17-3539-DE2E1C7D8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57191" y="726397"/>
              <a:ext cx="1386146" cy="3186842"/>
            </a:xfrm>
            <a:prstGeom prst="rect">
              <a:avLst/>
            </a:prstGeom>
          </p:spPr>
        </p:pic>
      </p:grpSp>
      <p:sp>
        <p:nvSpPr>
          <p:cNvPr id="21" name="MsPham-0936082789">
            <a:extLst>
              <a:ext uri="{FF2B5EF4-FFF2-40B4-BE49-F238E27FC236}">
                <a16:creationId xmlns:a16="http://schemas.microsoft.com/office/drawing/2014/main" id="{B6086051-3EA4-62C5-6110-A3E43980C796}"/>
              </a:ext>
            </a:extLst>
          </p:cNvPr>
          <p:cNvSpPr txBox="1"/>
          <p:nvPr/>
        </p:nvSpPr>
        <p:spPr>
          <a:xfrm>
            <a:off x="2397287" y="4288205"/>
            <a:ext cx="748081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Answer</a:t>
            </a:r>
            <a:endParaRPr lang="fr-FR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0901A5DD-ACB1-65B9-2460-85C51F610C7A}"/>
              </a:ext>
            </a:extLst>
          </p:cNvPr>
          <p:cNvSpPr txBox="1"/>
          <p:nvPr/>
        </p:nvSpPr>
        <p:spPr>
          <a:xfrm>
            <a:off x="2397287" y="860954"/>
            <a:ext cx="74808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600" b="1" dirty="0"/>
              <a:t>How </a:t>
            </a:r>
            <a:r>
              <a:rPr lang="fr-FR" sz="3600" b="1" dirty="0" err="1"/>
              <a:t>does</a:t>
            </a:r>
            <a:r>
              <a:rPr lang="fr-FR" sz="3600" b="1" dirty="0"/>
              <a:t> Nam go to </a:t>
            </a:r>
            <a:r>
              <a:rPr lang="fr-FR" sz="3600" b="1" dirty="0" err="1"/>
              <a:t>Thủy</a:t>
            </a:r>
            <a:r>
              <a:rPr lang="fr-FR" sz="3600" b="1" dirty="0"/>
              <a:t> </a:t>
            </a:r>
            <a:r>
              <a:rPr lang="fr-FR" sz="3600" b="1" dirty="0" err="1"/>
              <a:t>Tiên</a:t>
            </a:r>
            <a:r>
              <a:rPr lang="fr-FR" sz="3600" b="1" dirty="0"/>
              <a:t> </a:t>
            </a:r>
            <a:r>
              <a:rPr lang="fr-FR" sz="3600" b="1" dirty="0" err="1"/>
              <a:t>Waterfall</a:t>
            </a:r>
            <a:r>
              <a:rPr lang="fr-FR" sz="3600" b="1" dirty="0"/>
              <a:t>?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78E23E-AF9F-D139-1D3B-E6A90D35374D}"/>
              </a:ext>
            </a:extLst>
          </p:cNvPr>
          <p:cNvSpPr/>
          <p:nvPr/>
        </p:nvSpPr>
        <p:spPr>
          <a:xfrm>
            <a:off x="1687593" y="4991793"/>
            <a:ext cx="8900197" cy="135033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72CBDA6A-FBEA-C193-9AC6-0BDD37E0C500}"/>
              </a:ext>
            </a:extLst>
          </p:cNvPr>
          <p:cNvSpPr txBox="1"/>
          <p:nvPr/>
        </p:nvSpPr>
        <p:spPr>
          <a:xfrm>
            <a:off x="1744447" y="5311286"/>
            <a:ext cx="87031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000" b="1" dirty="0"/>
              <a:t>He </a:t>
            </a:r>
            <a:r>
              <a:rPr lang="fr-FR" sz="4000" b="1" dirty="0" err="1"/>
              <a:t>goes</a:t>
            </a:r>
            <a:r>
              <a:rPr lang="fr-FR" sz="4000" b="1" dirty="0"/>
              <a:t> to </a:t>
            </a:r>
            <a:r>
              <a:rPr lang="fr-FR" sz="4000" b="1" dirty="0" err="1"/>
              <a:t>Thủy</a:t>
            </a:r>
            <a:r>
              <a:rPr lang="fr-FR" sz="4000" b="1" dirty="0"/>
              <a:t> </a:t>
            </a:r>
            <a:r>
              <a:rPr lang="fr-FR" sz="4000" b="1" dirty="0" err="1"/>
              <a:t>Tiên</a:t>
            </a:r>
            <a:r>
              <a:rPr lang="fr-FR" sz="4000" b="1" dirty="0"/>
              <a:t> </a:t>
            </a:r>
            <a:r>
              <a:rPr lang="fr-FR" sz="4000" b="1" dirty="0" err="1"/>
              <a:t>Waterfall</a:t>
            </a:r>
            <a:r>
              <a:rPr lang="fr-FR" sz="4000" b="1" dirty="0"/>
              <a:t> by train. </a:t>
            </a:r>
          </a:p>
        </p:txBody>
      </p:sp>
      <p:pic>
        <p:nvPicPr>
          <p:cNvPr id="6146" name="Picture 2" descr="Ho Chi Minh to Dalat by train: Useful information for you">
            <a:extLst>
              <a:ext uri="{FF2B5EF4-FFF2-40B4-BE49-F238E27FC236}">
                <a16:creationId xmlns:a16="http://schemas.microsoft.com/office/drawing/2014/main" id="{BD0CAD86-82FE-3977-D7C2-377BDA263B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7"/>
          <a:stretch/>
        </p:blipFill>
        <p:spPr bwMode="auto">
          <a:xfrm>
            <a:off x="4498241" y="2034702"/>
            <a:ext cx="3199732" cy="208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80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roi-ban-gioi-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WARM-UP ACTIVITY</a:t>
            </a:r>
          </a:p>
        </p:txBody>
      </p:sp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ADE2883A-D1DC-6C43-A3EA-963210D34DD1}"/>
              </a:ext>
            </a:extLst>
          </p:cNvPr>
          <p:cNvSpPr/>
          <p:nvPr/>
        </p:nvSpPr>
        <p:spPr>
          <a:xfrm>
            <a:off x="1532013" y="1886098"/>
            <a:ext cx="9127974" cy="334512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F7930-DD21-AB48-8213-D16DECE274C7}"/>
              </a:ext>
            </a:extLst>
          </p:cNvPr>
          <p:cNvSpPr txBox="1"/>
          <p:nvPr/>
        </p:nvSpPr>
        <p:spPr>
          <a:xfrm>
            <a:off x="1707464" y="1997071"/>
            <a:ext cx="89525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Divide the class into groups of three.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Say a random word and wait for 30 seconds.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All groups think of a sentence to describe the word they hear in their 30s.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After the 30s, each team must give one sentence. If their sentence makes sense and gets correct grammar, award them 2 points.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Continue with the other words.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Words list: forest, hill, island, valley, countryside, village</a:t>
            </a:r>
            <a:endParaRPr lang="en-VN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48D9C0-4C63-1E46-854B-8FC575BF9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1" r="12396"/>
          <a:stretch/>
        </p:blipFill>
        <p:spPr>
          <a:xfrm>
            <a:off x="9569143" y="1459381"/>
            <a:ext cx="915393" cy="8534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9325EE-7B12-A9D7-6C7E-B4E64D7B8BA4}"/>
              </a:ext>
            </a:extLst>
          </p:cNvPr>
          <p:cNvSpPr txBox="1"/>
          <p:nvPr/>
        </p:nvSpPr>
        <p:spPr>
          <a:xfrm>
            <a:off x="3024305" y="1034840"/>
            <a:ext cx="6318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/>
                </a:solidFill>
                <a:ea typeface="Carter One" panose="03080802040405060005" pitchFamily="66" charset="77"/>
              </a:rPr>
              <a:t>Activity: Make a sentence </a:t>
            </a:r>
            <a:endParaRPr lang="en-VN" sz="4400" dirty="0">
              <a:solidFill>
                <a:schemeClr val="accent2"/>
              </a:solidFill>
              <a:ea typeface="Carter One" panose="030808020404050600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61389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Pham-0936082789">
            <a:extLst>
              <a:ext uri="{FF2B5EF4-FFF2-40B4-BE49-F238E27FC236}">
                <a16:creationId xmlns:a16="http://schemas.microsoft.com/office/drawing/2014/main" id="{E679E9F4-5108-ED49-53EE-0967E4251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" y="0"/>
            <a:ext cx="12192000" cy="6857999"/>
          </a:xfrm>
          <a:prstGeom prst="rect">
            <a:avLst/>
          </a:prstGeom>
        </p:spPr>
      </p:pic>
      <p:grpSp>
        <p:nvGrpSpPr>
          <p:cNvPr id="30" name="MsPham-0936082789">
            <a:extLst>
              <a:ext uri="{FF2B5EF4-FFF2-40B4-BE49-F238E27FC236}">
                <a16:creationId xmlns:a16="http://schemas.microsoft.com/office/drawing/2014/main" id="{315AE026-9FF2-E2F4-3790-67F080291E30}"/>
              </a:ext>
            </a:extLst>
          </p:cNvPr>
          <p:cNvGrpSpPr/>
          <p:nvPr/>
        </p:nvGrpSpPr>
        <p:grpSpPr>
          <a:xfrm>
            <a:off x="1093613" y="1184466"/>
            <a:ext cx="8585512" cy="3554346"/>
            <a:chOff x="2257191" y="726397"/>
            <a:chExt cx="8362004" cy="3186842"/>
          </a:xfrm>
        </p:grpSpPr>
        <p:sp>
          <p:nvSpPr>
            <p:cNvPr id="31" name="MsPham-0936082789">
              <a:extLst>
                <a:ext uri="{FF2B5EF4-FFF2-40B4-BE49-F238E27FC236}">
                  <a16:creationId xmlns:a16="http://schemas.microsoft.com/office/drawing/2014/main" id="{BAC97968-B548-9687-B561-DB7B0FD49314}"/>
                </a:ext>
              </a:extLst>
            </p:cNvPr>
            <p:cNvSpPr/>
            <p:nvPr/>
          </p:nvSpPr>
          <p:spPr>
            <a:xfrm>
              <a:off x="3333134" y="727587"/>
              <a:ext cx="7286061" cy="31856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A14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MsPham-0936082789">
              <a:extLst>
                <a:ext uri="{FF2B5EF4-FFF2-40B4-BE49-F238E27FC236}">
                  <a16:creationId xmlns:a16="http://schemas.microsoft.com/office/drawing/2014/main" id="{EFA19FAF-BD91-9AAB-B210-33C1D8B5A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57191" y="726397"/>
              <a:ext cx="1386146" cy="3186842"/>
            </a:xfrm>
            <a:prstGeom prst="rect">
              <a:avLst/>
            </a:prstGeom>
          </p:spPr>
        </p:pic>
      </p:grpSp>
      <p:sp>
        <p:nvSpPr>
          <p:cNvPr id="9" name="MsPham-093608278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0FD1C53-724B-9043-B323-9B87A2F18418}"/>
              </a:ext>
            </a:extLst>
          </p:cNvPr>
          <p:cNvSpPr/>
          <p:nvPr/>
        </p:nvSpPr>
        <p:spPr bwMode="auto">
          <a:xfrm>
            <a:off x="9912897" y="5052392"/>
            <a:ext cx="1162077" cy="481935"/>
          </a:xfrm>
          <a:prstGeom prst="hexagon">
            <a:avLst/>
          </a:prstGeom>
          <a:solidFill>
            <a:srgbClr val="54B4E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>
                <a:solidFill>
                  <a:srgbClr val="FFFF00"/>
                </a:solidFill>
                <a:latin typeface=".VnCooper" panose="020B7200000000000000" pitchFamily="34" charset="0"/>
              </a:rPr>
              <a:t>End</a:t>
            </a:r>
            <a:endParaRPr>
              <a:solidFill>
                <a:srgbClr val="FFFF00"/>
              </a:solidFill>
              <a:latin typeface=".VnCooper" panose="020B7200000000000000" pitchFamily="34" charset="0"/>
            </a:endParaRPr>
          </a:p>
        </p:txBody>
      </p:sp>
      <p:pic>
        <p:nvPicPr>
          <p:cNvPr id="14" name="MsPham-0936082789">
            <a:extLst>
              <a:ext uri="{FF2B5EF4-FFF2-40B4-BE49-F238E27FC236}">
                <a16:creationId xmlns:a16="http://schemas.microsoft.com/office/drawing/2014/main" id="{DFF20D94-FC67-8F25-A4A4-C0406CE5F9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6674"/>
          <a:stretch/>
        </p:blipFill>
        <p:spPr>
          <a:xfrm>
            <a:off x="8389382" y="4070656"/>
            <a:ext cx="1310063" cy="648873"/>
          </a:xfrm>
          <a:prstGeom prst="rect">
            <a:avLst/>
          </a:prstGeom>
        </p:spPr>
      </p:pic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629ECAC4-E7B7-FBBC-214C-0C6DC5BBB8B4}"/>
              </a:ext>
            </a:extLst>
          </p:cNvPr>
          <p:cNvSpPr/>
          <p:nvPr/>
        </p:nvSpPr>
        <p:spPr>
          <a:xfrm>
            <a:off x="2636850" y="1994219"/>
            <a:ext cx="6603739" cy="1823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anose="020B7200000000000000" pitchFamily="34" charset="0"/>
              </a:rPr>
              <a:t>Welldone! </a:t>
            </a:r>
          </a:p>
        </p:txBody>
      </p:sp>
    </p:spTree>
    <p:extLst>
      <p:ext uri="{BB962C8B-B14F-4D97-AF65-F5344CB8AC3E}">
        <p14:creationId xmlns:p14="http://schemas.microsoft.com/office/powerpoint/2010/main" val="411155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ACCD1A-C36D-6E4C-9172-49F2B1A11574}"/>
              </a:ext>
            </a:extLst>
          </p:cNvPr>
          <p:cNvSpPr/>
          <p:nvPr/>
        </p:nvSpPr>
        <p:spPr>
          <a:xfrm>
            <a:off x="11339593" y="1592753"/>
            <a:ext cx="852407" cy="36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Google Shape;281;p15">
            <a:extLst>
              <a:ext uri="{FF2B5EF4-FFF2-40B4-BE49-F238E27FC236}">
                <a16:creationId xmlns:a16="http://schemas.microsoft.com/office/drawing/2014/main" id="{4AC745D1-9B46-D05C-97C9-1959223B051D}"/>
              </a:ext>
            </a:extLst>
          </p:cNvPr>
          <p:cNvSpPr txBox="1">
            <a:spLocks/>
          </p:cNvSpPr>
          <p:nvPr/>
        </p:nvSpPr>
        <p:spPr>
          <a:xfrm>
            <a:off x="10507307" y="108745"/>
            <a:ext cx="1664571" cy="5212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08EAF-96EB-D58C-A4B5-243BD1AA4BCD}"/>
              </a:ext>
            </a:extLst>
          </p:cNvPr>
          <p:cNvSpPr txBox="1"/>
          <p:nvPr/>
        </p:nvSpPr>
        <p:spPr>
          <a:xfrm>
            <a:off x="2063530" y="6209029"/>
            <a:ext cx="796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The teacher says “travelling” and the students say “by plane”. Keep going with other words.</a:t>
            </a:r>
          </a:p>
          <a:p>
            <a:pPr algn="ctr"/>
            <a:r>
              <a:rPr lang="en-US" sz="1600" b="1" dirty="0"/>
              <a:t>Then, ask students to make sentences using these phrases.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87AAA9-731C-52C5-ED9E-4C0230280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274"/>
          <a:stretch/>
        </p:blipFill>
        <p:spPr>
          <a:xfrm>
            <a:off x="3199133" y="741278"/>
            <a:ext cx="5695205" cy="25464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5C0C93-C00A-34E8-8523-2759E7963E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74" t="1032" b="-1032"/>
          <a:stretch/>
        </p:blipFill>
        <p:spPr>
          <a:xfrm>
            <a:off x="3119229" y="3216256"/>
            <a:ext cx="5695205" cy="2546481"/>
          </a:xfrm>
          <a:prstGeom prst="rect">
            <a:avLst/>
          </a:prstGeom>
        </p:spPr>
      </p:pic>
      <p:sp>
        <p:nvSpPr>
          <p:cNvPr id="10" name="Google Shape;281;p15">
            <a:extLst>
              <a:ext uri="{FF2B5EF4-FFF2-40B4-BE49-F238E27FC236}">
                <a16:creationId xmlns:a16="http://schemas.microsoft.com/office/drawing/2014/main" id="{760D14D5-FC3B-8FAB-0EDB-1B615E9E639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SUM - UP</a:t>
            </a:r>
          </a:p>
        </p:txBody>
      </p:sp>
    </p:spTree>
    <p:extLst>
      <p:ext uri="{BB962C8B-B14F-4D97-AF65-F5344CB8AC3E}">
        <p14:creationId xmlns:p14="http://schemas.microsoft.com/office/powerpoint/2010/main" val="784596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HOMEWORK</a:t>
            </a: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A929908A-62CD-4A48-BA53-832F915000CF}"/>
              </a:ext>
            </a:extLst>
          </p:cNvPr>
          <p:cNvSpPr/>
          <p:nvPr/>
        </p:nvSpPr>
        <p:spPr>
          <a:xfrm>
            <a:off x="1989104" y="2730500"/>
            <a:ext cx="8061563" cy="19797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A999C-76D6-F742-ADAB-E9234D98F3B5}"/>
              </a:ext>
            </a:extLst>
          </p:cNvPr>
          <p:cNvSpPr txBox="1"/>
          <p:nvPr/>
        </p:nvSpPr>
        <p:spPr>
          <a:xfrm>
            <a:off x="3383809" y="1447700"/>
            <a:ext cx="6814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600" dirty="0">
                <a:solidFill>
                  <a:schemeClr val="accent2"/>
                </a:solidFill>
                <a:latin typeface="Carter One" panose="03080802040405060005" pitchFamily="66" charset="77"/>
                <a:ea typeface="Carter One" panose="03080802040405060005" pitchFamily="66" charset="77"/>
              </a:rPr>
              <a:t>HOMEWORK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94F301-8CFC-2F4B-B301-0055B0F4A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1" r="12396"/>
          <a:stretch/>
        </p:blipFill>
        <p:spPr>
          <a:xfrm>
            <a:off x="9716231" y="1469793"/>
            <a:ext cx="1181120" cy="11011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71ACA0-DB91-BF49-BC1A-B407EDFB025D}"/>
              </a:ext>
            </a:extLst>
          </p:cNvPr>
          <p:cNvSpPr txBox="1"/>
          <p:nvPr/>
        </p:nvSpPr>
        <p:spPr>
          <a:xfrm>
            <a:off x="2428857" y="3708451"/>
            <a:ext cx="733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exercises in the Activity book (page 40).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DF6BF-7B0E-6342-B58F-E4FD8D3D4807}"/>
              </a:ext>
            </a:extLst>
          </p:cNvPr>
          <p:cNvSpPr txBox="1"/>
          <p:nvPr/>
        </p:nvSpPr>
        <p:spPr>
          <a:xfrm>
            <a:off x="2353216" y="6253287"/>
            <a:ext cx="7606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 answers in the Teacher’s book (page 88) or Active Teach.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EDD36B-6995-924B-8144-F69A0236907E}"/>
              </a:ext>
            </a:extLst>
          </p:cNvPr>
          <p:cNvSpPr txBox="1"/>
          <p:nvPr/>
        </p:nvSpPr>
        <p:spPr>
          <a:xfrm>
            <a:off x="2425006" y="3167390"/>
            <a:ext cx="6053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Vocabulary and Grammar.</a:t>
            </a:r>
          </a:p>
        </p:txBody>
      </p:sp>
    </p:spTree>
    <p:extLst>
      <p:ext uri="{BB962C8B-B14F-4D97-AF65-F5344CB8AC3E}">
        <p14:creationId xmlns:p14="http://schemas.microsoft.com/office/powerpoint/2010/main" val="2359083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3">
            <a:extLst>
              <a:ext uri="{FF2B5EF4-FFF2-40B4-BE49-F238E27FC236}">
                <a16:creationId xmlns:a16="http://schemas.microsoft.com/office/drawing/2014/main" id="{7CAC707C-89E7-FD40-9558-6F4C1F4111BE}"/>
              </a:ext>
            </a:extLst>
          </p:cNvPr>
          <p:cNvSpPr/>
          <p:nvPr/>
        </p:nvSpPr>
        <p:spPr>
          <a:xfrm>
            <a:off x="7975857" y="1561998"/>
            <a:ext cx="3778026" cy="3660926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1;p3">
            <a:extLst>
              <a:ext uri="{FF2B5EF4-FFF2-40B4-BE49-F238E27FC236}">
                <a16:creationId xmlns:a16="http://schemas.microsoft.com/office/drawing/2014/main" id="{622B3DB9-F532-364E-B146-F0B51B39A5D1}"/>
              </a:ext>
            </a:extLst>
          </p:cNvPr>
          <p:cNvSpPr txBox="1"/>
          <p:nvPr/>
        </p:nvSpPr>
        <p:spPr>
          <a:xfrm>
            <a:off x="8269303" y="2894298"/>
            <a:ext cx="3210336" cy="8309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400" kern="0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24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ords</a:t>
            </a:r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describe  p</a:t>
            </a:r>
            <a:r>
              <a:rPr lang="en-US" sz="2400" kern="0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laces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BDAFE-0972-C44C-A427-7B498FFD3E82}"/>
              </a:ext>
            </a:extLst>
          </p:cNvPr>
          <p:cNvSpPr txBox="1"/>
          <p:nvPr/>
        </p:nvSpPr>
        <p:spPr>
          <a:xfrm>
            <a:off x="8269302" y="3840881"/>
            <a:ext cx="321033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- PB p</a:t>
            </a:r>
            <a:r>
              <a:rPr lang="en-US" sz="2400" noProof="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.49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D132A-EA03-B948-A9C1-5660C6F573DC}"/>
              </a:ext>
            </a:extLst>
          </p:cNvPr>
          <p:cNvSpPr txBox="1"/>
          <p:nvPr/>
        </p:nvSpPr>
        <p:spPr>
          <a:xfrm>
            <a:off x="8269302" y="4418173"/>
            <a:ext cx="321033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- AB p.40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" name="Google Shape;99;p3">
            <a:extLst>
              <a:ext uri="{FF2B5EF4-FFF2-40B4-BE49-F238E27FC236}">
                <a16:creationId xmlns:a16="http://schemas.microsoft.com/office/drawing/2014/main" id="{7943169A-672D-6C47-A6D9-D49F9BF62E69}"/>
              </a:ext>
            </a:extLst>
          </p:cNvPr>
          <p:cNvSpPr txBox="1"/>
          <p:nvPr/>
        </p:nvSpPr>
        <p:spPr>
          <a:xfrm>
            <a:off x="8097439" y="1816409"/>
            <a:ext cx="3382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UNIT 4</a:t>
            </a:r>
            <a:r>
              <a:rPr lang="en-US" sz="2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Lesson 5A</a:t>
            </a:r>
            <a:endParaRPr lang="en-US" sz="28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00;p3">
            <a:extLst>
              <a:ext uri="{FF2B5EF4-FFF2-40B4-BE49-F238E27FC236}">
                <a16:creationId xmlns:a16="http://schemas.microsoft.com/office/drawing/2014/main" id="{BED4F29A-2206-1C4F-812F-789F9B12E7CA}"/>
              </a:ext>
            </a:extLst>
          </p:cNvPr>
          <p:cNvSpPr txBox="1"/>
          <p:nvPr/>
        </p:nvSpPr>
        <p:spPr>
          <a:xfrm>
            <a:off x="8799633" y="2324872"/>
            <a:ext cx="276523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We’ve learned…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959867-A651-9535-1B06-A06AC9E36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078" y="650270"/>
            <a:ext cx="3692974" cy="520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7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VOCABULARY – Lead-in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ACCD1A-C36D-6E4C-9172-49F2B1A11574}"/>
              </a:ext>
            </a:extLst>
          </p:cNvPr>
          <p:cNvSpPr/>
          <p:nvPr/>
        </p:nvSpPr>
        <p:spPr>
          <a:xfrm>
            <a:off x="11339593" y="1592753"/>
            <a:ext cx="852407" cy="36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892F8E-9E73-EBC0-5A6F-C2B0DB914C6C}"/>
              </a:ext>
            </a:extLst>
          </p:cNvPr>
          <p:cNvSpPr txBox="1"/>
          <p:nvPr/>
        </p:nvSpPr>
        <p:spPr>
          <a:xfrm>
            <a:off x="1626189" y="4309950"/>
            <a:ext cx="2206464" cy="64633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2388" lvl="1" algn="ctr"/>
            <a:r>
              <a:rPr lang="en-US" sz="3600" dirty="0"/>
              <a:t>by plane</a:t>
            </a:r>
            <a:endParaRPr lang="en-VN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C8DDB-A815-3B33-25C7-35329EF2B832}"/>
              </a:ext>
            </a:extLst>
          </p:cNvPr>
          <p:cNvSpPr txBox="1"/>
          <p:nvPr/>
        </p:nvSpPr>
        <p:spPr>
          <a:xfrm>
            <a:off x="1118380" y="2791366"/>
            <a:ext cx="2206464" cy="64633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2388" lvl="1" algn="ctr"/>
            <a:r>
              <a:rPr lang="en-US" sz="3600" dirty="0"/>
              <a:t>on foot</a:t>
            </a:r>
            <a:endParaRPr lang="en-VN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66567F-BCCE-8B7F-DE0F-182C07E87927}"/>
              </a:ext>
            </a:extLst>
          </p:cNvPr>
          <p:cNvSpPr txBox="1"/>
          <p:nvPr/>
        </p:nvSpPr>
        <p:spPr>
          <a:xfrm>
            <a:off x="3262759" y="1426032"/>
            <a:ext cx="2206464" cy="64633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2388" lvl="1" algn="ctr"/>
            <a:r>
              <a:rPr lang="en-US" sz="3600" dirty="0"/>
              <a:t>a taxi </a:t>
            </a:r>
            <a:endParaRPr lang="en-VN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D098E7-A914-13DF-368D-862789696439}"/>
              </a:ext>
            </a:extLst>
          </p:cNvPr>
          <p:cNvSpPr txBox="1"/>
          <p:nvPr/>
        </p:nvSpPr>
        <p:spPr>
          <a:xfrm>
            <a:off x="6517135" y="1426031"/>
            <a:ext cx="2206464" cy="64633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2388" lvl="1" algn="ctr"/>
            <a:r>
              <a:rPr lang="en-US" sz="3600" dirty="0"/>
              <a:t>by ferry </a:t>
            </a:r>
            <a:endParaRPr lang="en-VN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AF51C5-6166-4862-2BEC-E77882E2B433}"/>
              </a:ext>
            </a:extLst>
          </p:cNvPr>
          <p:cNvSpPr txBox="1"/>
          <p:nvPr/>
        </p:nvSpPr>
        <p:spPr>
          <a:xfrm>
            <a:off x="8947180" y="2782669"/>
            <a:ext cx="2206464" cy="64633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2388" lvl="1" algn="ctr"/>
            <a:r>
              <a:rPr lang="en-US" sz="3600" dirty="0"/>
              <a:t>a car </a:t>
            </a:r>
            <a:endParaRPr lang="en-VN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6FBAA2-5C7F-DC01-6D9F-A7C173480058}"/>
              </a:ext>
            </a:extLst>
          </p:cNvPr>
          <p:cNvSpPr txBox="1"/>
          <p:nvPr/>
        </p:nvSpPr>
        <p:spPr>
          <a:xfrm>
            <a:off x="8192999" y="4223797"/>
            <a:ext cx="2206464" cy="64633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2388" lvl="1" algn="ctr"/>
            <a:r>
              <a:rPr lang="en-US" sz="3600" dirty="0"/>
              <a:t>a coach</a:t>
            </a:r>
            <a:endParaRPr lang="en-VN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34F176-A52D-BCEB-0E49-12962DCD05BD}"/>
              </a:ext>
            </a:extLst>
          </p:cNvPr>
          <p:cNvSpPr txBox="1"/>
          <p:nvPr/>
        </p:nvSpPr>
        <p:spPr>
          <a:xfrm>
            <a:off x="2880408" y="5742380"/>
            <a:ext cx="64311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3975" lvl="1" algn="ctr"/>
            <a:r>
              <a:rPr lang="en-US" sz="1600" dirty="0"/>
              <a:t>Say these words and ask students to guess the phrases of these words.</a:t>
            </a:r>
          </a:p>
          <a:p>
            <a:pPr marL="53975" lvl="1" algn="ctr"/>
            <a:r>
              <a:rPr lang="en-US" sz="1600" dirty="0"/>
              <a:t>The teacher can help them by saying example words. </a:t>
            </a:r>
          </a:p>
          <a:p>
            <a:pPr marL="53975" lvl="1" algn="ctr"/>
            <a:r>
              <a:rPr lang="en-US" sz="1600" dirty="0"/>
              <a:t>(Ex: teacher says “taking” and  students say “a taxi”)</a:t>
            </a:r>
          </a:p>
          <a:p>
            <a:pPr marL="53975" lvl="1" algn="ctr"/>
            <a:r>
              <a:rPr lang="en-US" sz="1600" dirty="0"/>
              <a:t>Tell them that in this lesson, they will learn more words to describe places.</a:t>
            </a:r>
          </a:p>
        </p:txBody>
      </p:sp>
    </p:spTree>
    <p:extLst>
      <p:ext uri="{BB962C8B-B14F-4D97-AF65-F5344CB8AC3E}">
        <p14:creationId xmlns:p14="http://schemas.microsoft.com/office/powerpoint/2010/main" val="361797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VOCABULARY – Words to describe places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ACCD1A-C36D-6E4C-9172-49F2B1A11574}"/>
              </a:ext>
            </a:extLst>
          </p:cNvPr>
          <p:cNvSpPr/>
          <p:nvPr/>
        </p:nvSpPr>
        <p:spPr>
          <a:xfrm>
            <a:off x="11339593" y="1592753"/>
            <a:ext cx="852407" cy="36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B4D56A-8A11-A183-EAD3-781E18B3A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40" y="1230227"/>
            <a:ext cx="4472820" cy="521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AD0E7C-2DC8-B348-0598-496B19479F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11" y="2155759"/>
            <a:ext cx="11227377" cy="2546481"/>
          </a:xfrm>
          <a:prstGeom prst="rect">
            <a:avLst/>
          </a:prstGeom>
        </p:spPr>
      </p:pic>
      <p:pic>
        <p:nvPicPr>
          <p:cNvPr id="11" name="4.08">
            <a:hlinkClick r:id="" action="ppaction://media"/>
            <a:extLst>
              <a:ext uri="{FF2B5EF4-FFF2-40B4-BE49-F238E27FC236}">
                <a16:creationId xmlns:a16="http://schemas.microsoft.com/office/drawing/2014/main" id="{54939F1B-22FE-3FC7-E351-0DEA9106FF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3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48334" y="1287988"/>
            <a:ext cx="406400" cy="406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40C2F8-C32E-6DCC-C084-5CCC5DC66D9E}"/>
              </a:ext>
            </a:extLst>
          </p:cNvPr>
          <p:cNvSpPr txBox="1"/>
          <p:nvPr/>
        </p:nvSpPr>
        <p:spPr>
          <a:xfrm>
            <a:off x="3086100" y="6303723"/>
            <a:ext cx="5305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-  </a:t>
            </a:r>
            <a:r>
              <a:rPr lang="en-US" dirty="0"/>
              <a:t>H</a:t>
            </a:r>
            <a:r>
              <a:rPr lang="en-VN" dirty="0"/>
              <a:t>ave students look at the pictures, listen and repeat.</a:t>
            </a:r>
          </a:p>
        </p:txBody>
      </p:sp>
    </p:spTree>
    <p:extLst>
      <p:ext uri="{BB962C8B-B14F-4D97-AF65-F5344CB8AC3E}">
        <p14:creationId xmlns:p14="http://schemas.microsoft.com/office/powerpoint/2010/main" val="350580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EC3052-9F3F-0040-8EDF-A7E1B21F83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971" t="2930" r="32991"/>
          <a:stretch/>
        </p:blipFill>
        <p:spPr>
          <a:xfrm>
            <a:off x="69026" y="2265527"/>
            <a:ext cx="1894373" cy="3695778"/>
          </a:xfrm>
          <a:prstGeom prst="rect">
            <a:avLst/>
          </a:prstGeom>
        </p:spPr>
      </p:pic>
      <p:sp>
        <p:nvSpPr>
          <p:cNvPr id="9" name="Speech Bubble: Rectangle with Corners Rounded 9">
            <a:extLst>
              <a:ext uri="{FF2B5EF4-FFF2-40B4-BE49-F238E27FC236}">
                <a16:creationId xmlns:a16="http://schemas.microsoft.com/office/drawing/2014/main" id="{C7931FDB-6E33-814C-91C0-6D910D947A6D}"/>
              </a:ext>
            </a:extLst>
          </p:cNvPr>
          <p:cNvSpPr/>
          <p:nvPr/>
        </p:nvSpPr>
        <p:spPr>
          <a:xfrm rot="438702">
            <a:off x="666397" y="1442948"/>
            <a:ext cx="2296190" cy="726024"/>
          </a:xfrm>
          <a:prstGeom prst="wedgeRoundRectCallout">
            <a:avLst>
              <a:gd name="adj1" fmla="val -21845"/>
              <a:gd name="adj2" fmla="val 7593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spell!</a:t>
            </a: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8939B6DD-C9E7-2841-8545-22F94ECD3D09}"/>
              </a:ext>
            </a:extLst>
          </p:cNvPr>
          <p:cNvSpPr/>
          <p:nvPr/>
        </p:nvSpPr>
        <p:spPr>
          <a:xfrm>
            <a:off x="1418810" y="4459220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5C99E65F-130E-904C-87D1-85B1364F21DB}"/>
              </a:ext>
            </a:extLst>
          </p:cNvPr>
          <p:cNvSpPr/>
          <p:nvPr/>
        </p:nvSpPr>
        <p:spPr>
          <a:xfrm>
            <a:off x="2074817" y="4459873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E46E87-4C8B-5E46-A322-D1BF8B699FC9}"/>
              </a:ext>
            </a:extLst>
          </p:cNvPr>
          <p:cNvSpPr/>
          <p:nvPr/>
        </p:nvSpPr>
        <p:spPr>
          <a:xfrm>
            <a:off x="7773509" y="1413415"/>
            <a:ext cx="3879780" cy="3695778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6D6523-0FD9-EE44-82A6-5E08A3107D77}"/>
              </a:ext>
            </a:extLst>
          </p:cNvPr>
          <p:cNvSpPr txBox="1"/>
          <p:nvPr/>
        </p:nvSpPr>
        <p:spPr>
          <a:xfrm>
            <a:off x="2636421" y="2210938"/>
            <a:ext cx="4177490" cy="1887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>
                <a:solidFill>
                  <a:srgbClr val="4472C4"/>
                </a:solidFill>
                <a:latin typeface="Calibri" panose="020F0502020204030204"/>
              </a:rPr>
              <a:t> travelling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4472C4"/>
                </a:solidFill>
                <a:latin typeface="Calibri" panose="020F0502020204030204"/>
              </a:rPr>
              <a:t>b</a:t>
            </a:r>
            <a:r>
              <a:rPr lang="en-US" sz="7200" b="1" noProof="0" dirty="0">
                <a:solidFill>
                  <a:srgbClr val="4472C4"/>
                </a:solidFill>
                <a:latin typeface="Calibri" panose="020F0502020204030204"/>
              </a:rPr>
              <a:t>y plane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901851-A6BF-FC41-9ABB-F3607CCE41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9334" y="-32075"/>
            <a:ext cx="1744486" cy="1228470"/>
          </a:xfrm>
          <a:prstGeom prst="rect">
            <a:avLst/>
          </a:prstGeom>
        </p:spPr>
      </p:pic>
      <p:sp>
        <p:nvSpPr>
          <p:cNvPr id="17" name="Freeform 7">
            <a:extLst>
              <a:ext uri="{FF2B5EF4-FFF2-40B4-BE49-F238E27FC236}">
                <a16:creationId xmlns:a16="http://schemas.microsoft.com/office/drawing/2014/main" id="{AE8E4E19-AC4D-214E-B611-29334347146D}"/>
              </a:ext>
            </a:extLst>
          </p:cNvPr>
          <p:cNvSpPr/>
          <p:nvPr/>
        </p:nvSpPr>
        <p:spPr>
          <a:xfrm>
            <a:off x="2745759" y="4461331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BF3F8BDF-4CB3-0340-B45E-792EDA4024F8}"/>
              </a:ext>
            </a:extLst>
          </p:cNvPr>
          <p:cNvSpPr/>
          <p:nvPr/>
        </p:nvSpPr>
        <p:spPr>
          <a:xfrm>
            <a:off x="3416701" y="4461331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v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957965F6-A662-7243-A8E6-0725E186B504}"/>
              </a:ext>
            </a:extLst>
          </p:cNvPr>
          <p:cNvSpPr/>
          <p:nvPr/>
        </p:nvSpPr>
        <p:spPr>
          <a:xfrm>
            <a:off x="4070679" y="4461331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ED3750-C9C1-61DD-7ACA-AD82874C07C7}"/>
              </a:ext>
            </a:extLst>
          </p:cNvPr>
          <p:cNvSpPr/>
          <p:nvPr/>
        </p:nvSpPr>
        <p:spPr>
          <a:xfrm>
            <a:off x="8761706" y="1456657"/>
            <a:ext cx="1392388" cy="34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BD3931C0-9ABA-BC6B-A088-D8B9BF014C5E}"/>
              </a:ext>
            </a:extLst>
          </p:cNvPr>
          <p:cNvSpPr/>
          <p:nvPr/>
        </p:nvSpPr>
        <p:spPr>
          <a:xfrm>
            <a:off x="4735774" y="4461331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l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ABB50C8F-47AF-D3D8-8E28-09210ED78306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VOCABULARY – Words to describe places</a:t>
            </a:r>
          </a:p>
        </p:txBody>
      </p:sp>
      <p:pic>
        <p:nvPicPr>
          <p:cNvPr id="6" name="Picture 5" descr="A plane flying in the sky&#10;&#10;Description automatically generated">
            <a:extLst>
              <a:ext uri="{FF2B5EF4-FFF2-40B4-BE49-F238E27FC236}">
                <a16:creationId xmlns:a16="http://schemas.microsoft.com/office/drawing/2014/main" id="{71B4FF40-BD06-E0C6-46FE-D44539CF486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445" b="16434"/>
          <a:stretch/>
        </p:blipFill>
        <p:spPr>
          <a:xfrm>
            <a:off x="7946277" y="1655358"/>
            <a:ext cx="3473263" cy="3248295"/>
          </a:xfrm>
          <a:prstGeom prst="rect">
            <a:avLst/>
          </a:prstGeom>
        </p:spPr>
      </p:pic>
      <p:pic>
        <p:nvPicPr>
          <p:cNvPr id="7" name="4.08">
            <a:hlinkClick r:id="" action="ppaction://media"/>
            <a:extLst>
              <a:ext uri="{FF2B5EF4-FFF2-40B4-BE49-F238E27FC236}">
                <a16:creationId xmlns:a16="http://schemas.microsoft.com/office/drawing/2014/main" id="{F823A205-E29F-C337-4AF0-E65F9C1161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138" end="19439.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11027" y="1296470"/>
            <a:ext cx="653978" cy="653978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BD029CB4-9443-01CE-EEEF-50C24A0FD80C}"/>
              </a:ext>
            </a:extLst>
          </p:cNvPr>
          <p:cNvSpPr/>
          <p:nvPr/>
        </p:nvSpPr>
        <p:spPr>
          <a:xfrm>
            <a:off x="5400869" y="4461331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l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409864E6-DFA3-82F2-35E0-1F1BD6F46F82}"/>
              </a:ext>
            </a:extLst>
          </p:cNvPr>
          <p:cNvSpPr/>
          <p:nvPr/>
        </p:nvSpPr>
        <p:spPr>
          <a:xfrm>
            <a:off x="6055349" y="4461331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FFF523E0-2EA2-69A0-7E45-626FD09EBA55}"/>
              </a:ext>
            </a:extLst>
          </p:cNvPr>
          <p:cNvSpPr/>
          <p:nvPr/>
        </p:nvSpPr>
        <p:spPr>
          <a:xfrm>
            <a:off x="6720444" y="4461331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502FA6A5-5137-E9A2-979D-EDAF540D4CCE}"/>
              </a:ext>
            </a:extLst>
          </p:cNvPr>
          <p:cNvSpPr/>
          <p:nvPr/>
        </p:nvSpPr>
        <p:spPr>
          <a:xfrm>
            <a:off x="7385539" y="4461331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C49590EE-E912-CCFF-0954-B4B0DDBD51E2}"/>
              </a:ext>
            </a:extLst>
          </p:cNvPr>
          <p:cNvSpPr/>
          <p:nvPr/>
        </p:nvSpPr>
        <p:spPr>
          <a:xfrm>
            <a:off x="2365419" y="5266431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b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5ACA9FF4-D3C3-EDF6-5120-AEF6F81FFCEB}"/>
              </a:ext>
            </a:extLst>
          </p:cNvPr>
          <p:cNvSpPr/>
          <p:nvPr/>
        </p:nvSpPr>
        <p:spPr>
          <a:xfrm>
            <a:off x="3030514" y="5266431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88CBD83-569E-FB5C-B36D-791FF1EC2C9D}"/>
              </a:ext>
            </a:extLst>
          </p:cNvPr>
          <p:cNvSpPr/>
          <p:nvPr/>
        </p:nvSpPr>
        <p:spPr>
          <a:xfrm>
            <a:off x="4099656" y="5266431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5CD2F0B9-96F8-DE87-38A7-7EFDA0462E64}"/>
              </a:ext>
            </a:extLst>
          </p:cNvPr>
          <p:cNvSpPr/>
          <p:nvPr/>
        </p:nvSpPr>
        <p:spPr>
          <a:xfrm>
            <a:off x="4769906" y="5266431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l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id="{240B8C16-F881-E025-D084-924F7744B344}"/>
              </a:ext>
            </a:extLst>
          </p:cNvPr>
          <p:cNvSpPr/>
          <p:nvPr/>
        </p:nvSpPr>
        <p:spPr>
          <a:xfrm>
            <a:off x="5435001" y="5266431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D9DCBC0E-68D5-31B5-4BAC-37FEDDD7C218}"/>
              </a:ext>
            </a:extLst>
          </p:cNvPr>
          <p:cNvSpPr/>
          <p:nvPr/>
        </p:nvSpPr>
        <p:spPr>
          <a:xfrm>
            <a:off x="6100096" y="5266431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CBBC1126-9598-CA91-3E9C-5462B3283158}"/>
              </a:ext>
            </a:extLst>
          </p:cNvPr>
          <p:cNvSpPr/>
          <p:nvPr/>
        </p:nvSpPr>
        <p:spPr>
          <a:xfrm>
            <a:off x="6768083" y="5266430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42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animBg="1"/>
      <p:bldP spid="14" grpId="0" animBg="1"/>
      <p:bldP spid="15" grpId="0" animBg="1"/>
      <p:bldP spid="19" grpId="0"/>
      <p:bldP spid="17" grpId="0" animBg="1"/>
      <p:bldP spid="21" grpId="0" animBg="1"/>
      <p:bldP spid="23" grpId="0" animBg="1"/>
      <p:bldP spid="10" grpId="0" animBg="1"/>
      <p:bldP spid="8" grpId="0" animBg="1"/>
      <p:bldP spid="11" grpId="0" animBg="1"/>
      <p:bldP spid="12" grpId="0" animBg="1"/>
      <p:bldP spid="13" grpId="0" animBg="1"/>
      <p:bldP spid="20" grpId="0" animBg="1"/>
      <p:bldP spid="22" grpId="0" animBg="1"/>
      <p:bldP spid="24" grpId="0" animBg="1"/>
      <p:bldP spid="25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EC3052-9F3F-0040-8EDF-A7E1B21F83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971" t="2930" r="32991"/>
          <a:stretch/>
        </p:blipFill>
        <p:spPr>
          <a:xfrm>
            <a:off x="69026" y="2265527"/>
            <a:ext cx="1894373" cy="3695778"/>
          </a:xfrm>
          <a:prstGeom prst="rect">
            <a:avLst/>
          </a:prstGeom>
        </p:spPr>
      </p:pic>
      <p:sp>
        <p:nvSpPr>
          <p:cNvPr id="9" name="Speech Bubble: Rectangle with Corners Rounded 9">
            <a:extLst>
              <a:ext uri="{FF2B5EF4-FFF2-40B4-BE49-F238E27FC236}">
                <a16:creationId xmlns:a16="http://schemas.microsoft.com/office/drawing/2014/main" id="{C7931FDB-6E33-814C-91C0-6D910D947A6D}"/>
              </a:ext>
            </a:extLst>
          </p:cNvPr>
          <p:cNvSpPr/>
          <p:nvPr/>
        </p:nvSpPr>
        <p:spPr>
          <a:xfrm rot="438702">
            <a:off x="666397" y="1442948"/>
            <a:ext cx="2296190" cy="726024"/>
          </a:xfrm>
          <a:prstGeom prst="wedgeRoundRectCallout">
            <a:avLst>
              <a:gd name="adj1" fmla="val -21845"/>
              <a:gd name="adj2" fmla="val 7593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spell!</a:t>
            </a: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8939B6DD-C9E7-2841-8545-22F94ECD3D09}"/>
              </a:ext>
            </a:extLst>
          </p:cNvPr>
          <p:cNvSpPr/>
          <p:nvPr/>
        </p:nvSpPr>
        <p:spPr>
          <a:xfrm>
            <a:off x="1952495" y="4260519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5C99E65F-130E-904C-87D1-85B1364F21DB}"/>
              </a:ext>
            </a:extLst>
          </p:cNvPr>
          <p:cNvSpPr/>
          <p:nvPr/>
        </p:nvSpPr>
        <p:spPr>
          <a:xfrm>
            <a:off x="2608502" y="4261172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E46E87-4C8B-5E46-A322-D1BF8B699FC9}"/>
              </a:ext>
            </a:extLst>
          </p:cNvPr>
          <p:cNvSpPr/>
          <p:nvPr/>
        </p:nvSpPr>
        <p:spPr>
          <a:xfrm>
            <a:off x="7773509" y="1413415"/>
            <a:ext cx="3879780" cy="3695778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6D6523-0FD9-EE44-82A6-5E08A3107D77}"/>
              </a:ext>
            </a:extLst>
          </p:cNvPr>
          <p:cNvSpPr txBox="1"/>
          <p:nvPr/>
        </p:nvSpPr>
        <p:spPr>
          <a:xfrm>
            <a:off x="2636421" y="2210938"/>
            <a:ext cx="4177490" cy="1887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>
                <a:solidFill>
                  <a:srgbClr val="4472C4"/>
                </a:solidFill>
                <a:latin typeface="Calibri" panose="020F0502020204030204"/>
              </a:rPr>
              <a:t>going on foot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901851-A6BF-FC41-9ABB-F3607CCE41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9334" y="-32075"/>
            <a:ext cx="1744486" cy="1228470"/>
          </a:xfrm>
          <a:prstGeom prst="rect">
            <a:avLst/>
          </a:prstGeom>
        </p:spPr>
      </p:pic>
      <p:sp>
        <p:nvSpPr>
          <p:cNvPr id="17" name="Freeform 7">
            <a:extLst>
              <a:ext uri="{FF2B5EF4-FFF2-40B4-BE49-F238E27FC236}">
                <a16:creationId xmlns:a16="http://schemas.microsoft.com/office/drawing/2014/main" id="{AE8E4E19-AC4D-214E-B611-29334347146D}"/>
              </a:ext>
            </a:extLst>
          </p:cNvPr>
          <p:cNvSpPr/>
          <p:nvPr/>
        </p:nvSpPr>
        <p:spPr>
          <a:xfrm>
            <a:off x="3279444" y="4262630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BF3F8BDF-4CB3-0340-B45E-792EDA4024F8}"/>
              </a:ext>
            </a:extLst>
          </p:cNvPr>
          <p:cNvSpPr/>
          <p:nvPr/>
        </p:nvSpPr>
        <p:spPr>
          <a:xfrm>
            <a:off x="3950386" y="4262630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957965F6-A662-7243-A8E6-0725E186B504}"/>
              </a:ext>
            </a:extLst>
          </p:cNvPr>
          <p:cNvSpPr/>
          <p:nvPr/>
        </p:nvSpPr>
        <p:spPr>
          <a:xfrm>
            <a:off x="4604364" y="4262630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ED3750-C9C1-61DD-7ACA-AD82874C07C7}"/>
              </a:ext>
            </a:extLst>
          </p:cNvPr>
          <p:cNvSpPr/>
          <p:nvPr/>
        </p:nvSpPr>
        <p:spPr>
          <a:xfrm>
            <a:off x="8761706" y="1456657"/>
            <a:ext cx="1392388" cy="34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ABB50C8F-47AF-D3D8-8E28-09210ED78306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VOCABULARY – Words to describe places</a:t>
            </a:r>
          </a:p>
        </p:txBody>
      </p:sp>
      <p:pic>
        <p:nvPicPr>
          <p:cNvPr id="7" name="4.08">
            <a:hlinkClick r:id="" action="ppaction://media"/>
            <a:extLst>
              <a:ext uri="{FF2B5EF4-FFF2-40B4-BE49-F238E27FC236}">
                <a16:creationId xmlns:a16="http://schemas.microsoft.com/office/drawing/2014/main" id="{F823A205-E29F-C337-4AF0-E65F9C1161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945" end="16096.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1027" y="1296470"/>
            <a:ext cx="653978" cy="653978"/>
          </a:xfrm>
          <a:prstGeom prst="rect">
            <a:avLst/>
          </a:prstGeom>
        </p:spPr>
      </p:pic>
      <p:sp>
        <p:nvSpPr>
          <p:cNvPr id="11" name="Freeform 7">
            <a:extLst>
              <a:ext uri="{FF2B5EF4-FFF2-40B4-BE49-F238E27FC236}">
                <a16:creationId xmlns:a16="http://schemas.microsoft.com/office/drawing/2014/main" id="{409864E6-DFA3-82F2-35E0-1F1BD6F46F82}"/>
              </a:ext>
            </a:extLst>
          </p:cNvPr>
          <p:cNvSpPr/>
          <p:nvPr/>
        </p:nvSpPr>
        <p:spPr>
          <a:xfrm>
            <a:off x="5614587" y="4260519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FFF523E0-2EA2-69A0-7E45-626FD09EBA55}"/>
              </a:ext>
            </a:extLst>
          </p:cNvPr>
          <p:cNvSpPr/>
          <p:nvPr/>
        </p:nvSpPr>
        <p:spPr>
          <a:xfrm>
            <a:off x="6279682" y="4260519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5CD2F0B9-96F8-DE87-38A7-7EFDA0462E64}"/>
              </a:ext>
            </a:extLst>
          </p:cNvPr>
          <p:cNvSpPr/>
          <p:nvPr/>
        </p:nvSpPr>
        <p:spPr>
          <a:xfrm>
            <a:off x="3315478" y="5109194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f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id="{240B8C16-F881-E025-D084-924F7744B344}"/>
              </a:ext>
            </a:extLst>
          </p:cNvPr>
          <p:cNvSpPr/>
          <p:nvPr/>
        </p:nvSpPr>
        <p:spPr>
          <a:xfrm>
            <a:off x="3980573" y="5109194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D9DCBC0E-68D5-31B5-4BAC-37FEDDD7C218}"/>
              </a:ext>
            </a:extLst>
          </p:cNvPr>
          <p:cNvSpPr/>
          <p:nvPr/>
        </p:nvSpPr>
        <p:spPr>
          <a:xfrm>
            <a:off x="4645668" y="5109194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CBBC1126-9598-CA91-3E9C-5462B3283158}"/>
              </a:ext>
            </a:extLst>
          </p:cNvPr>
          <p:cNvSpPr/>
          <p:nvPr/>
        </p:nvSpPr>
        <p:spPr>
          <a:xfrm>
            <a:off x="5313655" y="5109193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6B6CF22-B0A6-E200-530E-AE27010DC0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5331" y="1871734"/>
            <a:ext cx="2876136" cy="277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6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animBg="1"/>
      <p:bldP spid="14" grpId="0" animBg="1"/>
      <p:bldP spid="15" grpId="0" animBg="1"/>
      <p:bldP spid="19" grpId="0"/>
      <p:bldP spid="17" grpId="0" animBg="1"/>
      <p:bldP spid="21" grpId="0" animBg="1"/>
      <p:bldP spid="23" grpId="0" animBg="1"/>
      <p:bldP spid="11" grpId="0" animBg="1"/>
      <p:bldP spid="12" grpId="0" animBg="1"/>
      <p:bldP spid="25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EC3052-9F3F-0040-8EDF-A7E1B21F83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971" t="2930" r="32991"/>
          <a:stretch/>
        </p:blipFill>
        <p:spPr>
          <a:xfrm>
            <a:off x="69026" y="2265527"/>
            <a:ext cx="1894373" cy="3695778"/>
          </a:xfrm>
          <a:prstGeom prst="rect">
            <a:avLst/>
          </a:prstGeom>
        </p:spPr>
      </p:pic>
      <p:sp>
        <p:nvSpPr>
          <p:cNvPr id="9" name="Speech Bubble: Rectangle with Corners Rounded 9">
            <a:extLst>
              <a:ext uri="{FF2B5EF4-FFF2-40B4-BE49-F238E27FC236}">
                <a16:creationId xmlns:a16="http://schemas.microsoft.com/office/drawing/2014/main" id="{C7931FDB-6E33-814C-91C0-6D910D947A6D}"/>
              </a:ext>
            </a:extLst>
          </p:cNvPr>
          <p:cNvSpPr/>
          <p:nvPr/>
        </p:nvSpPr>
        <p:spPr>
          <a:xfrm rot="438702">
            <a:off x="666397" y="1442948"/>
            <a:ext cx="2296190" cy="726024"/>
          </a:xfrm>
          <a:prstGeom prst="wedgeRoundRectCallout">
            <a:avLst>
              <a:gd name="adj1" fmla="val -21845"/>
              <a:gd name="adj2" fmla="val 7593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spell!</a:t>
            </a: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5C99E65F-130E-904C-87D1-85B1364F21DB}"/>
              </a:ext>
            </a:extLst>
          </p:cNvPr>
          <p:cNvSpPr/>
          <p:nvPr/>
        </p:nvSpPr>
        <p:spPr>
          <a:xfrm>
            <a:off x="2847248" y="4055332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E46E87-4C8B-5E46-A322-D1BF8B699FC9}"/>
              </a:ext>
            </a:extLst>
          </p:cNvPr>
          <p:cNvSpPr/>
          <p:nvPr/>
        </p:nvSpPr>
        <p:spPr>
          <a:xfrm>
            <a:off x="7773509" y="1413415"/>
            <a:ext cx="3879780" cy="3695778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6D6523-0FD9-EE44-82A6-5E08A3107D77}"/>
              </a:ext>
            </a:extLst>
          </p:cNvPr>
          <p:cNvSpPr txBox="1"/>
          <p:nvPr/>
        </p:nvSpPr>
        <p:spPr>
          <a:xfrm>
            <a:off x="2351369" y="2550511"/>
            <a:ext cx="5076107" cy="100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>
                <a:solidFill>
                  <a:srgbClr val="4472C4"/>
                </a:solidFill>
                <a:latin typeface="Calibri" panose="020F0502020204030204"/>
              </a:rPr>
              <a:t>taking a taxi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901851-A6BF-FC41-9ABB-F3607CCE41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9334" y="-32075"/>
            <a:ext cx="1744486" cy="1228470"/>
          </a:xfrm>
          <a:prstGeom prst="rect">
            <a:avLst/>
          </a:prstGeom>
        </p:spPr>
      </p:pic>
      <p:sp>
        <p:nvSpPr>
          <p:cNvPr id="17" name="Freeform 7">
            <a:extLst>
              <a:ext uri="{FF2B5EF4-FFF2-40B4-BE49-F238E27FC236}">
                <a16:creationId xmlns:a16="http://schemas.microsoft.com/office/drawing/2014/main" id="{AE8E4E19-AC4D-214E-B611-29334347146D}"/>
              </a:ext>
            </a:extLst>
          </p:cNvPr>
          <p:cNvSpPr/>
          <p:nvPr/>
        </p:nvSpPr>
        <p:spPr>
          <a:xfrm>
            <a:off x="3518190" y="4056790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BF3F8BDF-4CB3-0340-B45E-792EDA4024F8}"/>
              </a:ext>
            </a:extLst>
          </p:cNvPr>
          <p:cNvSpPr/>
          <p:nvPr/>
        </p:nvSpPr>
        <p:spPr>
          <a:xfrm>
            <a:off x="4189132" y="4056790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k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957965F6-A662-7243-A8E6-0725E186B504}"/>
              </a:ext>
            </a:extLst>
          </p:cNvPr>
          <p:cNvSpPr/>
          <p:nvPr/>
        </p:nvSpPr>
        <p:spPr>
          <a:xfrm>
            <a:off x="4843110" y="4056790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ED3750-C9C1-61DD-7ACA-AD82874C07C7}"/>
              </a:ext>
            </a:extLst>
          </p:cNvPr>
          <p:cNvSpPr/>
          <p:nvPr/>
        </p:nvSpPr>
        <p:spPr>
          <a:xfrm>
            <a:off x="8761706" y="1456657"/>
            <a:ext cx="1392388" cy="34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BD3931C0-9ABA-BC6B-A088-D8B9BF014C5E}"/>
              </a:ext>
            </a:extLst>
          </p:cNvPr>
          <p:cNvSpPr/>
          <p:nvPr/>
        </p:nvSpPr>
        <p:spPr>
          <a:xfrm>
            <a:off x="5508205" y="4056790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ABB50C8F-47AF-D3D8-8E28-09210ED78306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VOCABULARY – Words to describe places</a:t>
            </a:r>
          </a:p>
        </p:txBody>
      </p:sp>
      <p:pic>
        <p:nvPicPr>
          <p:cNvPr id="7" name="4.08">
            <a:hlinkClick r:id="" action="ppaction://media"/>
            <a:extLst>
              <a:ext uri="{FF2B5EF4-FFF2-40B4-BE49-F238E27FC236}">
                <a16:creationId xmlns:a16="http://schemas.microsoft.com/office/drawing/2014/main" id="{F823A205-E29F-C337-4AF0-E65F9C1161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297" end="12700.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22778" y="1512410"/>
            <a:ext cx="653978" cy="653978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BD029CB4-9443-01CE-EEEF-50C24A0FD80C}"/>
              </a:ext>
            </a:extLst>
          </p:cNvPr>
          <p:cNvSpPr/>
          <p:nvPr/>
        </p:nvSpPr>
        <p:spPr>
          <a:xfrm>
            <a:off x="6173300" y="4056790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5ACA9FF4-D3C3-EDF6-5120-AEF6F81FFCEB}"/>
              </a:ext>
            </a:extLst>
          </p:cNvPr>
          <p:cNvSpPr/>
          <p:nvPr/>
        </p:nvSpPr>
        <p:spPr>
          <a:xfrm>
            <a:off x="3115578" y="5053771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88CBD83-569E-FB5C-B36D-791FF1EC2C9D}"/>
              </a:ext>
            </a:extLst>
          </p:cNvPr>
          <p:cNvSpPr/>
          <p:nvPr/>
        </p:nvSpPr>
        <p:spPr>
          <a:xfrm>
            <a:off x="4099656" y="5053771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5CD2F0B9-96F8-DE87-38A7-7EFDA0462E64}"/>
              </a:ext>
            </a:extLst>
          </p:cNvPr>
          <p:cNvSpPr/>
          <p:nvPr/>
        </p:nvSpPr>
        <p:spPr>
          <a:xfrm>
            <a:off x="4769906" y="5053771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id="{240B8C16-F881-E025-D084-924F7744B344}"/>
              </a:ext>
            </a:extLst>
          </p:cNvPr>
          <p:cNvSpPr/>
          <p:nvPr/>
        </p:nvSpPr>
        <p:spPr>
          <a:xfrm>
            <a:off x="5435001" y="5053771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x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D9DCBC0E-68D5-31B5-4BAC-37FEDDD7C218}"/>
              </a:ext>
            </a:extLst>
          </p:cNvPr>
          <p:cNvSpPr/>
          <p:nvPr/>
        </p:nvSpPr>
        <p:spPr>
          <a:xfrm>
            <a:off x="6100096" y="5053771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2C97B8-5565-53CC-254A-BD62C14012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2510" y="1849202"/>
            <a:ext cx="3047815" cy="284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7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animBg="1"/>
      <p:bldP spid="15" grpId="0" animBg="1"/>
      <p:bldP spid="19" grpId="0"/>
      <p:bldP spid="17" grpId="0" animBg="1"/>
      <p:bldP spid="21" grpId="0" animBg="1"/>
      <p:bldP spid="23" grpId="0" animBg="1"/>
      <p:bldP spid="10" grpId="0" animBg="1"/>
      <p:bldP spid="8" grpId="0" animBg="1"/>
      <p:bldP spid="22" grpId="0" animBg="1"/>
      <p:bldP spid="24" grpId="0" animBg="1"/>
      <p:bldP spid="25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EC3052-9F3F-0040-8EDF-A7E1B21F83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971" t="2930" r="32991"/>
          <a:stretch/>
        </p:blipFill>
        <p:spPr>
          <a:xfrm>
            <a:off x="69026" y="2265527"/>
            <a:ext cx="1894373" cy="3695778"/>
          </a:xfrm>
          <a:prstGeom prst="rect">
            <a:avLst/>
          </a:prstGeom>
        </p:spPr>
      </p:pic>
      <p:sp>
        <p:nvSpPr>
          <p:cNvPr id="9" name="Speech Bubble: Rectangle with Corners Rounded 9">
            <a:extLst>
              <a:ext uri="{FF2B5EF4-FFF2-40B4-BE49-F238E27FC236}">
                <a16:creationId xmlns:a16="http://schemas.microsoft.com/office/drawing/2014/main" id="{C7931FDB-6E33-814C-91C0-6D910D947A6D}"/>
              </a:ext>
            </a:extLst>
          </p:cNvPr>
          <p:cNvSpPr/>
          <p:nvPr/>
        </p:nvSpPr>
        <p:spPr>
          <a:xfrm rot="438702">
            <a:off x="666397" y="1442948"/>
            <a:ext cx="2296190" cy="726024"/>
          </a:xfrm>
          <a:prstGeom prst="wedgeRoundRectCallout">
            <a:avLst>
              <a:gd name="adj1" fmla="val -21845"/>
              <a:gd name="adj2" fmla="val 7593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spell!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E46E87-4C8B-5E46-A322-D1BF8B699FC9}"/>
              </a:ext>
            </a:extLst>
          </p:cNvPr>
          <p:cNvSpPr/>
          <p:nvPr/>
        </p:nvSpPr>
        <p:spPr>
          <a:xfrm>
            <a:off x="7773509" y="1413415"/>
            <a:ext cx="3879780" cy="3695778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6D6523-0FD9-EE44-82A6-5E08A3107D77}"/>
              </a:ext>
            </a:extLst>
          </p:cNvPr>
          <p:cNvSpPr txBox="1"/>
          <p:nvPr/>
        </p:nvSpPr>
        <p:spPr>
          <a:xfrm>
            <a:off x="2636421" y="2210938"/>
            <a:ext cx="4177490" cy="1887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>
                <a:solidFill>
                  <a:srgbClr val="4472C4"/>
                </a:solidFill>
                <a:latin typeface="Calibri" panose="020F0502020204030204"/>
              </a:rPr>
              <a:t>going by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</a:rPr>
              <a:t>ferry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901851-A6BF-FC41-9ABB-F3607CCE41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9334" y="-32075"/>
            <a:ext cx="1744486" cy="1228470"/>
          </a:xfrm>
          <a:prstGeom prst="rect">
            <a:avLst/>
          </a:prstGeom>
        </p:spPr>
      </p:pic>
      <p:sp>
        <p:nvSpPr>
          <p:cNvPr id="17" name="Freeform 7">
            <a:extLst>
              <a:ext uri="{FF2B5EF4-FFF2-40B4-BE49-F238E27FC236}">
                <a16:creationId xmlns:a16="http://schemas.microsoft.com/office/drawing/2014/main" id="{AE8E4E19-AC4D-214E-B611-29334347146D}"/>
              </a:ext>
            </a:extLst>
          </p:cNvPr>
          <p:cNvSpPr/>
          <p:nvPr/>
        </p:nvSpPr>
        <p:spPr>
          <a:xfrm>
            <a:off x="2207933" y="4357402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BF3F8BDF-4CB3-0340-B45E-792EDA4024F8}"/>
              </a:ext>
            </a:extLst>
          </p:cNvPr>
          <p:cNvSpPr/>
          <p:nvPr/>
        </p:nvSpPr>
        <p:spPr>
          <a:xfrm>
            <a:off x="2878875" y="4357402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957965F6-A662-7243-A8E6-0725E186B504}"/>
              </a:ext>
            </a:extLst>
          </p:cNvPr>
          <p:cNvSpPr/>
          <p:nvPr/>
        </p:nvSpPr>
        <p:spPr>
          <a:xfrm>
            <a:off x="3532853" y="4357402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ED3750-C9C1-61DD-7ACA-AD82874C07C7}"/>
              </a:ext>
            </a:extLst>
          </p:cNvPr>
          <p:cNvSpPr/>
          <p:nvPr/>
        </p:nvSpPr>
        <p:spPr>
          <a:xfrm>
            <a:off x="8761706" y="1456657"/>
            <a:ext cx="1392388" cy="34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BD3931C0-9ABA-BC6B-A088-D8B9BF014C5E}"/>
              </a:ext>
            </a:extLst>
          </p:cNvPr>
          <p:cNvSpPr/>
          <p:nvPr/>
        </p:nvSpPr>
        <p:spPr>
          <a:xfrm>
            <a:off x="4197948" y="4357402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ABB50C8F-47AF-D3D8-8E28-09210ED78306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VOCABULARY – Words to describe places</a:t>
            </a:r>
          </a:p>
        </p:txBody>
      </p:sp>
      <p:pic>
        <p:nvPicPr>
          <p:cNvPr id="7" name="4.08">
            <a:hlinkClick r:id="" action="ppaction://media"/>
            <a:extLst>
              <a:ext uri="{FF2B5EF4-FFF2-40B4-BE49-F238E27FC236}">
                <a16:creationId xmlns:a16="http://schemas.microsoft.com/office/drawing/2014/main" id="{F823A205-E29F-C337-4AF0-E65F9C1161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779" end="9493.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1027" y="1296470"/>
            <a:ext cx="653978" cy="653978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BD029CB4-9443-01CE-EEEF-50C24A0FD80C}"/>
              </a:ext>
            </a:extLst>
          </p:cNvPr>
          <p:cNvSpPr/>
          <p:nvPr/>
        </p:nvSpPr>
        <p:spPr>
          <a:xfrm>
            <a:off x="4863043" y="4357402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FFF523E0-2EA2-69A0-7E45-626FD09EBA55}"/>
              </a:ext>
            </a:extLst>
          </p:cNvPr>
          <p:cNvSpPr/>
          <p:nvPr/>
        </p:nvSpPr>
        <p:spPr>
          <a:xfrm>
            <a:off x="5955715" y="4357402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b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502FA6A5-5137-E9A2-979D-EDAF540D4CCE}"/>
              </a:ext>
            </a:extLst>
          </p:cNvPr>
          <p:cNvSpPr/>
          <p:nvPr/>
        </p:nvSpPr>
        <p:spPr>
          <a:xfrm>
            <a:off x="6620810" y="4357402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88CBD83-569E-FB5C-B36D-791FF1EC2C9D}"/>
              </a:ext>
            </a:extLst>
          </p:cNvPr>
          <p:cNvSpPr/>
          <p:nvPr/>
        </p:nvSpPr>
        <p:spPr>
          <a:xfrm>
            <a:off x="3148313" y="5237704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f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5CD2F0B9-96F8-DE87-38A7-7EFDA0462E64}"/>
              </a:ext>
            </a:extLst>
          </p:cNvPr>
          <p:cNvSpPr/>
          <p:nvPr/>
        </p:nvSpPr>
        <p:spPr>
          <a:xfrm>
            <a:off x="3818563" y="5237704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id="{240B8C16-F881-E025-D084-924F7744B344}"/>
              </a:ext>
            </a:extLst>
          </p:cNvPr>
          <p:cNvSpPr/>
          <p:nvPr/>
        </p:nvSpPr>
        <p:spPr>
          <a:xfrm>
            <a:off x="4483658" y="5237704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D9DCBC0E-68D5-31B5-4BAC-37FEDDD7C218}"/>
              </a:ext>
            </a:extLst>
          </p:cNvPr>
          <p:cNvSpPr/>
          <p:nvPr/>
        </p:nvSpPr>
        <p:spPr>
          <a:xfrm>
            <a:off x="5148753" y="5237704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CBBC1126-9598-CA91-3E9C-5462B3283158}"/>
              </a:ext>
            </a:extLst>
          </p:cNvPr>
          <p:cNvSpPr/>
          <p:nvPr/>
        </p:nvSpPr>
        <p:spPr>
          <a:xfrm>
            <a:off x="5816740" y="5237703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D8BF46-F6FD-F937-8496-D5B3DA3791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4388" y="1902367"/>
            <a:ext cx="2839679" cy="275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7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animBg="1"/>
      <p:bldP spid="19" grpId="0"/>
      <p:bldP spid="17" grpId="0" animBg="1"/>
      <p:bldP spid="21" grpId="0" animBg="1"/>
      <p:bldP spid="23" grpId="0" animBg="1"/>
      <p:bldP spid="10" grpId="0" animBg="1"/>
      <p:bldP spid="8" grpId="0" animBg="1"/>
      <p:bldP spid="12" grpId="0" animBg="1"/>
      <p:bldP spid="13" grpId="0" animBg="1"/>
      <p:bldP spid="24" grpId="0" animBg="1"/>
      <p:bldP spid="25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2969</TotalTime>
  <Words>955</Words>
  <Application>Microsoft Office PowerPoint</Application>
  <PresentationFormat>Widescreen</PresentationFormat>
  <Paragraphs>234</Paragraphs>
  <Slides>33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.VnCooper</vt:lpstr>
      <vt:lpstr>Carter One</vt:lpstr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Pham Van Anh</cp:lastModifiedBy>
  <cp:revision>352</cp:revision>
  <cp:lastPrinted>2023-12-28T05:11:50Z</cp:lastPrinted>
  <dcterms:created xsi:type="dcterms:W3CDTF">2023-11-28T02:26:41Z</dcterms:created>
  <dcterms:modified xsi:type="dcterms:W3CDTF">2024-08-02T03:48:34Z</dcterms:modified>
</cp:coreProperties>
</file>