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60" r:id="rId2"/>
  </p:sldMasterIdLst>
  <p:notesMasterIdLst>
    <p:notesMasterId r:id="rId33"/>
  </p:notesMasterIdLst>
  <p:sldIdLst>
    <p:sldId id="256" r:id="rId3"/>
    <p:sldId id="266" r:id="rId4"/>
    <p:sldId id="267" r:id="rId5"/>
    <p:sldId id="664" r:id="rId6"/>
    <p:sldId id="847" r:id="rId7"/>
    <p:sldId id="848" r:id="rId8"/>
    <p:sldId id="849" r:id="rId9"/>
    <p:sldId id="866" r:id="rId10"/>
    <p:sldId id="867" r:id="rId11"/>
    <p:sldId id="868" r:id="rId12"/>
    <p:sldId id="869" r:id="rId13"/>
    <p:sldId id="870" r:id="rId14"/>
    <p:sldId id="871" r:id="rId15"/>
    <p:sldId id="872" r:id="rId16"/>
    <p:sldId id="873" r:id="rId17"/>
    <p:sldId id="878" r:id="rId18"/>
    <p:sldId id="831" r:id="rId19"/>
    <p:sldId id="850" r:id="rId20"/>
    <p:sldId id="864" r:id="rId21"/>
    <p:sldId id="865" r:id="rId22"/>
    <p:sldId id="880" r:id="rId23"/>
    <p:sldId id="846" r:id="rId24"/>
    <p:sldId id="860" r:id="rId25"/>
    <p:sldId id="861" r:id="rId26"/>
    <p:sldId id="862" r:id="rId27"/>
    <p:sldId id="863" r:id="rId28"/>
    <p:sldId id="828" r:id="rId29"/>
    <p:sldId id="879" r:id="rId30"/>
    <p:sldId id="302" r:id="rId31"/>
    <p:sldId id="844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8CC"/>
    <a:srgbClr val="36A8C6"/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03" autoAdjust="0"/>
    <p:restoredTop sz="93455" autoAdjust="0"/>
  </p:normalViewPr>
  <p:slideViewPr>
    <p:cSldViewPr snapToGrid="0" snapToObjects="1">
      <p:cViewPr varScale="1">
        <p:scale>
          <a:sx n="40" d="100"/>
          <a:sy n="40" d="100"/>
        </p:scale>
        <p:origin x="29" y="91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283FD-D08A-4476-9DCF-B16A9DA50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BFD1D-2198-4595-9BCC-1680FAB65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C6F4D-06A4-4DF2-8360-600A3E2C2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9DB6-BC11-47D3-B420-DC4EED57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18D62-85B0-4ECC-9933-7A6BA929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5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3E4E-1FB1-46C4-B88E-777F115B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7D98F-19DC-466D-9221-5E4AF0F74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E67D8-3B78-42E1-A109-0176D656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E1C5D-6C91-4477-982B-B2DF6BAD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DB259-0621-4AA0-A925-ACA63AA18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7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C66B-C719-4A49-97EE-DCCF726A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3EB20-15D6-40A7-9E94-129778965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C91A1-13E8-4825-93A7-AA3AA350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F365F-5945-4637-A670-208BFAF4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C6BAD-CB77-4E6F-92B0-8A76D4A2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96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7752-04D5-48C0-BC33-383AE9FE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79B75-4585-46B6-B381-DFD8F8E30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C5865-95DC-4662-82FA-144D1679A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436E6-7D5F-4ECB-B079-ED61B55D7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3CC9F-93E8-483A-96CE-59D9DFF9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5075C-2716-43AB-AA79-598F1898A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5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BAB0-C073-4862-B43B-6CA36876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A74A9-2CA0-4E90-99A5-6D3D36B65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E4728-26EE-4D6A-9FA3-35A520537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06C0B-0A9A-4AF6-ADFB-52E2CA493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5B135-7515-4C8A-AC86-7E541B004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D4976-9D22-44E1-8BDC-276DF620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0A6A7E-AEAF-4406-9B83-7E8363F8A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288538-5E92-472D-BF01-BE9EADB8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08BF-BDA2-4849-AE88-E2686B9B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D12CEF-322B-4BDC-8BD5-691466C8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5C748-DCD0-4CD3-80A8-A8ADFBEE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5776F-9D04-4F15-BCCE-50050D87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89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BF7D1-7074-4B0A-B0F7-11F1FD17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8F864-8181-4CCD-B14A-3566C00D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CBF72-69F1-4782-B2CA-29A4386D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12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86806-6C13-4BFC-9646-3CBE90C8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D5FD3-06BA-4A0A-82EF-FB07983D0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607F5-02D7-44D9-AA35-B0DBF927C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6CB83-4878-488F-B71D-206D0E4E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98085-34CC-4A0A-BCDE-BBA455A5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681B0-C1D0-4624-B1F5-54DC63D0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8D63-BEA1-49D2-A6AA-F9BE63E1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4BEEC-014C-412C-9F26-F92C0F499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42882-7D3D-4543-98D0-6ACE73EF7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4BEB1-3F84-48A5-9D57-6764249F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B5DC7-C5BD-4DE9-9D99-A6B375C1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5EACB-1D38-4904-AA4A-92B4358E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8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EEEF-E75C-4BE2-A7AB-ADB7F803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36D83-C80B-4723-87ED-2EBD0BEA4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00A9C-2B82-492D-A57F-04FA656A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34F9B-F831-4D15-8EE4-29264DCB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25255-C444-403D-B866-906A4511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67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5EDBE-48BD-4423-A76E-C8EA8D243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10986-01BB-4D13-A889-8FDA3BBC2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F970B-A500-475C-86BA-0C6645B03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85379-8169-4A11-81D6-EB2245E56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DD046-C828-48E0-AB27-9B54028A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4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08/02/2024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439AA-2EB9-4DF3-A2F9-5DEAB139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E869E-0D74-43D5-9994-629E616A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E1E54-BCC7-4899-8805-C9C73E0B5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98EC2-D093-4870-B3CF-06CB430372A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79F24-FE8E-44E2-9B2E-6702B2428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41A7A-C08A-4C90-AF66-BE2062D23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EBB19-7F43-473F-8EC7-F4DFBEF8F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3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39.jpe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openxmlformats.org/officeDocument/2006/relationships/image" Target="../media/image23.jpe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4 – PLACES IN VIỆT NAM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Lesson 6 - REVIEW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5" name="Picture 4" descr="A map with a pin on it&#10;&#10;Description automatically generated">
            <a:extLst>
              <a:ext uri="{FF2B5EF4-FFF2-40B4-BE49-F238E27FC236}">
                <a16:creationId xmlns:a16="http://schemas.microsoft.com/office/drawing/2014/main" id="{1C54DA4A-AEDD-BD7B-5540-3F11ED36B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69" b="78784" l="10500" r="65000">
                        <a14:foregroundMark x1="11800" y1="38755" x2="11800" y2="38755"/>
                        <a14:foregroundMark x1="39450" y1="23904" x2="40450" y2="36775"/>
                        <a14:foregroundMark x1="40200" y1="17822" x2="50050" y2="31330"/>
                        <a14:foregroundMark x1="43500" y1="17680" x2="48150" y2="21429"/>
                        <a14:foregroundMark x1="48150" y1="21429" x2="58900" y2="54809"/>
                        <a14:foregroundMark x1="58900" y1="54809" x2="56250" y2="65983"/>
                        <a14:foregroundMark x1="56250" y1="65983" x2="45950" y2="73550"/>
                        <a14:foregroundMark x1="45950" y1="73550" x2="29600" y2="73833"/>
                        <a14:foregroundMark x1="29600" y1="73833" x2="22200" y2="70368"/>
                        <a14:foregroundMark x1="22200" y1="70368" x2="14200" y2="50495"/>
                        <a14:foregroundMark x1="14200" y1="50495" x2="15500" y2="41655"/>
                        <a14:foregroundMark x1="15500" y1="41655" x2="37800" y2="18317"/>
                        <a14:foregroundMark x1="37800" y1="18317" x2="43850" y2="16902"/>
                        <a14:foregroundMark x1="43850" y1="16902" x2="44500" y2="17397"/>
                        <a14:foregroundMark x1="32100" y1="22772" x2="40000" y2="12871"/>
                        <a14:foregroundMark x1="40000" y1="12871" x2="47650" y2="14710"/>
                        <a14:foregroundMark x1="47650" y1="14710" x2="48850" y2="16407"/>
                        <a14:foregroundMark x1="49000" y1="17822" x2="54700" y2="31188"/>
                        <a14:foregroundMark x1="54700" y1="31188" x2="54900" y2="33946"/>
                        <a14:foregroundMark x1="49100" y1="16124" x2="52500" y2="20438"/>
                        <a14:foregroundMark x1="54350" y1="35007" x2="59550" y2="44201"/>
                        <a14:foregroundMark x1="59550" y1="44201" x2="59950" y2="47313"/>
                        <a14:foregroundMark x1="56000" y1="35361" x2="60100" y2="46110"/>
                        <a14:foregroundMark x1="60100" y1="46110" x2="59800" y2="62942"/>
                        <a14:foregroundMark x1="59800" y1="62942" x2="47250" y2="74328"/>
                        <a14:foregroundMark x1="47250" y1="74328" x2="40300" y2="73267"/>
                        <a14:foregroundMark x1="40300" y1="73267" x2="28050" y2="78854"/>
                        <a14:foregroundMark x1="28050" y1="78854" x2="21950" y2="71711"/>
                        <a14:foregroundMark x1="21950" y1="71711" x2="20750" y2="58557"/>
                        <a14:foregroundMark x1="20750" y1="58557" x2="13250" y2="52970"/>
                        <a14:foregroundMark x1="13250" y1="52970" x2="18300" y2="44201"/>
                        <a14:foregroundMark x1="18300" y1="44201" x2="23100" y2="70226"/>
                        <a14:foregroundMark x1="12700" y1="44201" x2="12350" y2="53465"/>
                        <a14:foregroundMark x1="12900" y1="41867" x2="10500" y2="50566"/>
                        <a14:foregroundMark x1="18950" y1="71924" x2="22450" y2="78076"/>
                        <a14:foregroundMark x1="22450" y1="78076" x2="22450" y2="78147"/>
                        <a14:foregroundMark x1="52050" y1="20014" x2="53700" y2="21994"/>
                      </a14:backgroundRemoval>
                    </a14:imgEffect>
                  </a14:imgLayer>
                </a14:imgProps>
              </a:ext>
            </a:extLst>
          </a:blip>
          <a:srcRect l="5461" t="8217" r="28333" b="14884"/>
          <a:stretch/>
        </p:blipFill>
        <p:spPr>
          <a:xfrm>
            <a:off x="8431618" y="3621525"/>
            <a:ext cx="3489409" cy="28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2B789B-665A-435A-87D9-88B26193781D}"/>
              </a:ext>
            </a:extLst>
          </p:cNvPr>
          <p:cNvSpPr/>
          <p:nvPr/>
        </p:nvSpPr>
        <p:spPr>
          <a:xfrm>
            <a:off x="5653852" y="5610629"/>
            <a:ext cx="5210629" cy="774616"/>
          </a:xfrm>
          <a:prstGeom prst="wedgeRoundRectCallout">
            <a:avLst>
              <a:gd name="adj1" fmla="val -37928"/>
              <a:gd name="adj2" fmla="val -93021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taking a coach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F19D78B-3ED2-4D87-A93D-177BFB8F5847}"/>
              </a:ext>
            </a:extLst>
          </p:cNvPr>
          <p:cNvSpPr/>
          <p:nvPr/>
        </p:nvSpPr>
        <p:spPr>
          <a:xfrm>
            <a:off x="2514868" y="167838"/>
            <a:ext cx="5210629" cy="774616"/>
          </a:xfrm>
          <a:prstGeom prst="wedgeRoundRectCallout">
            <a:avLst>
              <a:gd name="adj1" fmla="val -39042"/>
              <a:gd name="adj2" fmla="val 96227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Can you guess what the </a:t>
            </a:r>
            <a:r>
              <a:rPr lang="en-US" sz="2400" b="1" dirty="0">
                <a:solidFill>
                  <a:prstClr val="black"/>
                </a:solidFill>
                <a:latin typeface="Barlow"/>
              </a:rPr>
              <a:t>word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is?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72417-23FF-5A25-70EF-E8E1F4FCE9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612" y="309943"/>
            <a:ext cx="1159963" cy="774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FB220-5BF9-1518-9791-29D580CB9F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7004" y="2419165"/>
            <a:ext cx="4113843" cy="27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18984 0.451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2" y="2256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2B789B-665A-435A-87D9-88B26193781D}"/>
              </a:ext>
            </a:extLst>
          </p:cNvPr>
          <p:cNvSpPr/>
          <p:nvPr/>
        </p:nvSpPr>
        <p:spPr>
          <a:xfrm>
            <a:off x="5653852" y="5610629"/>
            <a:ext cx="5210629" cy="774616"/>
          </a:xfrm>
          <a:prstGeom prst="wedgeRoundRectCallout">
            <a:avLst>
              <a:gd name="adj1" fmla="val -37928"/>
              <a:gd name="adj2" fmla="val -93021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driving a car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F19D78B-3ED2-4D87-A93D-177BFB8F5847}"/>
              </a:ext>
            </a:extLst>
          </p:cNvPr>
          <p:cNvSpPr/>
          <p:nvPr/>
        </p:nvSpPr>
        <p:spPr>
          <a:xfrm>
            <a:off x="2514868" y="167838"/>
            <a:ext cx="5210629" cy="774616"/>
          </a:xfrm>
          <a:prstGeom prst="wedgeRoundRectCallout">
            <a:avLst>
              <a:gd name="adj1" fmla="val -39042"/>
              <a:gd name="adj2" fmla="val 96227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Can you guess what the </a:t>
            </a:r>
            <a:r>
              <a:rPr lang="en-US" sz="2400" b="1" noProof="0" dirty="0">
                <a:solidFill>
                  <a:prstClr val="black"/>
                </a:solidFill>
                <a:latin typeface="Barlow"/>
              </a:rPr>
              <a:t>word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is?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BFB63-BF48-4C83-3D8C-67AEF26BA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45" b="94851" l="5207" r="94927">
                        <a14:foregroundMark x1="13351" y1="9703" x2="24166" y2="30693"/>
                        <a14:foregroundMark x1="10280" y1="12871" x2="69426" y2="18020"/>
                        <a14:foregroundMark x1="69426" y1="18020" x2="80908" y2="28515"/>
                        <a14:foregroundMark x1="80908" y1="28515" x2="84379" y2="56040"/>
                        <a14:foregroundMark x1="84379" y1="56040" x2="82644" y2="77426"/>
                        <a14:foregroundMark x1="82644" y1="77426" x2="13885" y2="86337"/>
                        <a14:foregroundMark x1="13885" y1="86337" x2="7210" y2="55644"/>
                        <a14:foregroundMark x1="7210" y1="55644" x2="9079" y2="19802"/>
                        <a14:foregroundMark x1="9079" y1="19802" x2="10280" y2="15050"/>
                        <a14:foregroundMark x1="6676" y1="11089" x2="23364" y2="10495"/>
                        <a14:foregroundMark x1="23364" y1="10495" x2="46595" y2="10891"/>
                        <a14:foregroundMark x1="49266" y1="7921" x2="75434" y2="9505"/>
                        <a14:foregroundMark x1="75434" y1="9505" x2="87984" y2="9307"/>
                        <a14:foregroundMark x1="87984" y1="9307" x2="91455" y2="9307"/>
                        <a14:foregroundMark x1="92390" y1="9703" x2="87850" y2="76634"/>
                        <a14:foregroundMark x1="8545" y1="89505" x2="26969" y2="90297"/>
                        <a14:foregroundMark x1="26969" y1="90297" x2="88251" y2="88911"/>
                        <a14:foregroundMark x1="88251" y1="88911" x2="89853" y2="88911"/>
                        <a14:foregroundMark x1="95060" y1="17228" x2="93191" y2="84554"/>
                        <a14:foregroundMark x1="94393" y1="81782" x2="85314" y2="93069"/>
                        <a14:foregroundMark x1="85314" y1="93069" x2="15087" y2="90693"/>
                        <a14:foregroundMark x1="15087" y1="90693" x2="5474" y2="77624"/>
                        <a14:foregroundMark x1="5474" y1="77624" x2="5474" y2="74851"/>
                        <a14:foregroundMark x1="5474" y1="15050" x2="5207" y2="34257"/>
                        <a14:foregroundMark x1="9079" y1="5545" x2="88385" y2="8713"/>
                        <a14:foregroundMark x1="66756" y1="67525" x2="77971" y2="79208"/>
                        <a14:foregroundMark x1="5474" y1="79208" x2="5474" y2="91683"/>
                        <a14:foregroundMark x1="8411" y1="92475" x2="27103" y2="94257"/>
                        <a14:foregroundMark x1="84513" y1="90693" x2="92657" y2="94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3487" y="281451"/>
            <a:ext cx="1021988" cy="689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478F5-E767-FA65-24CD-9BA003E3A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45" b="94851" l="5207" r="94927">
                        <a14:foregroundMark x1="13351" y1="9703" x2="24166" y2="30693"/>
                        <a14:foregroundMark x1="10280" y1="12871" x2="69426" y2="18020"/>
                        <a14:foregroundMark x1="69426" y1="18020" x2="80908" y2="28515"/>
                        <a14:foregroundMark x1="80908" y1="28515" x2="84379" y2="56040"/>
                        <a14:foregroundMark x1="84379" y1="56040" x2="82644" y2="77426"/>
                        <a14:foregroundMark x1="82644" y1="77426" x2="13885" y2="86337"/>
                        <a14:foregroundMark x1="13885" y1="86337" x2="7210" y2="55644"/>
                        <a14:foregroundMark x1="7210" y1="55644" x2="9079" y2="19802"/>
                        <a14:foregroundMark x1="9079" y1="19802" x2="10280" y2="15050"/>
                        <a14:foregroundMark x1="6676" y1="11089" x2="23364" y2="10495"/>
                        <a14:foregroundMark x1="23364" y1="10495" x2="46595" y2="10891"/>
                        <a14:foregroundMark x1="49266" y1="7921" x2="75434" y2="9505"/>
                        <a14:foregroundMark x1="75434" y1="9505" x2="87984" y2="9307"/>
                        <a14:foregroundMark x1="87984" y1="9307" x2="91455" y2="9307"/>
                        <a14:foregroundMark x1="92390" y1="9703" x2="87850" y2="76634"/>
                        <a14:foregroundMark x1="8545" y1="89505" x2="26969" y2="90297"/>
                        <a14:foregroundMark x1="26969" y1="90297" x2="88251" y2="88911"/>
                        <a14:foregroundMark x1="88251" y1="88911" x2="89853" y2="88911"/>
                        <a14:foregroundMark x1="95060" y1="17228" x2="93191" y2="84554"/>
                        <a14:foregroundMark x1="94393" y1="81782" x2="85314" y2="93069"/>
                        <a14:foregroundMark x1="85314" y1="93069" x2="15087" y2="90693"/>
                        <a14:foregroundMark x1="15087" y1="90693" x2="5474" y2="77624"/>
                        <a14:foregroundMark x1="5474" y1="77624" x2="5474" y2="74851"/>
                        <a14:foregroundMark x1="5474" y1="15050" x2="5207" y2="34257"/>
                        <a14:foregroundMark x1="9079" y1="5545" x2="88385" y2="8713"/>
                        <a14:foregroundMark x1="66756" y1="67525" x2="77971" y2="79208"/>
                        <a14:foregroundMark x1="5474" y1="79208" x2="5474" y2="91683"/>
                        <a14:foregroundMark x1="8411" y1="92475" x2="27103" y2="94257"/>
                        <a14:foregroundMark x1="84513" y1="90693" x2="92657" y2="94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5366" y="2396001"/>
            <a:ext cx="4099561" cy="27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1706 0.5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25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2B789B-665A-435A-87D9-88B26193781D}"/>
              </a:ext>
            </a:extLst>
          </p:cNvPr>
          <p:cNvSpPr/>
          <p:nvPr/>
        </p:nvSpPr>
        <p:spPr>
          <a:xfrm>
            <a:off x="5653852" y="5610629"/>
            <a:ext cx="5210629" cy="774616"/>
          </a:xfrm>
          <a:prstGeom prst="wedgeRoundRectCallout">
            <a:avLst>
              <a:gd name="adj1" fmla="val -37928"/>
              <a:gd name="adj2" fmla="val -93021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goin</a:t>
            </a:r>
            <a:r>
              <a:rPr lang="en-US" sz="2400" b="1" dirty="0">
                <a:solidFill>
                  <a:prstClr val="black"/>
                </a:solidFill>
                <a:latin typeface="Barlow"/>
              </a:rPr>
              <a:t>g on ferry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F19D78B-3ED2-4D87-A93D-177BFB8F5847}"/>
              </a:ext>
            </a:extLst>
          </p:cNvPr>
          <p:cNvSpPr/>
          <p:nvPr/>
        </p:nvSpPr>
        <p:spPr>
          <a:xfrm>
            <a:off x="2514868" y="167838"/>
            <a:ext cx="5210629" cy="774616"/>
          </a:xfrm>
          <a:prstGeom prst="wedgeRoundRectCallout">
            <a:avLst>
              <a:gd name="adj1" fmla="val -39042"/>
              <a:gd name="adj2" fmla="val 96227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Can you guess what the </a:t>
            </a:r>
            <a:r>
              <a:rPr lang="en-US" sz="2400" b="1" dirty="0">
                <a:solidFill>
                  <a:prstClr val="black"/>
                </a:solidFill>
                <a:latin typeface="Barlow"/>
              </a:rPr>
              <a:t>word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is?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92431-F9FA-83B3-1D8A-2FD8A017A5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2539" y="296816"/>
            <a:ext cx="1071732" cy="753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B4562-AAB6-79A2-0286-34F684D0CF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1245" y="2389406"/>
            <a:ext cx="3983298" cy="27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20169 0.480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240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2B789B-665A-435A-87D9-88B26193781D}"/>
              </a:ext>
            </a:extLst>
          </p:cNvPr>
          <p:cNvSpPr/>
          <p:nvPr/>
        </p:nvSpPr>
        <p:spPr>
          <a:xfrm>
            <a:off x="5653852" y="5610629"/>
            <a:ext cx="5210629" cy="774616"/>
          </a:xfrm>
          <a:prstGeom prst="wedgeRoundRectCallout">
            <a:avLst>
              <a:gd name="adj1" fmla="val -37928"/>
              <a:gd name="adj2" fmla="val -93021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Barlow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ravelling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by plane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F19D78B-3ED2-4D87-A93D-177BFB8F5847}"/>
              </a:ext>
            </a:extLst>
          </p:cNvPr>
          <p:cNvSpPr/>
          <p:nvPr/>
        </p:nvSpPr>
        <p:spPr>
          <a:xfrm>
            <a:off x="2514868" y="167838"/>
            <a:ext cx="5210629" cy="774616"/>
          </a:xfrm>
          <a:prstGeom prst="wedgeRoundRectCallout">
            <a:avLst>
              <a:gd name="adj1" fmla="val -39042"/>
              <a:gd name="adj2" fmla="val 96227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Can you guess what the </a:t>
            </a:r>
            <a:r>
              <a:rPr lang="en-US" sz="2400" b="1" dirty="0">
                <a:solidFill>
                  <a:prstClr val="black"/>
                </a:solidFill>
                <a:latin typeface="Barlow"/>
              </a:rPr>
              <a:t>word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is?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BD59B-1A65-3099-3908-1F608D38D4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9850" y="269098"/>
            <a:ext cx="1101844" cy="759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15F19-C868-704F-89E7-0825217554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3180" y="2534808"/>
            <a:ext cx="3836670" cy="26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19986 0.53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68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2B789B-665A-435A-87D9-88B26193781D}"/>
              </a:ext>
            </a:extLst>
          </p:cNvPr>
          <p:cNvSpPr/>
          <p:nvPr/>
        </p:nvSpPr>
        <p:spPr>
          <a:xfrm>
            <a:off x="5653852" y="5610629"/>
            <a:ext cx="5210629" cy="774616"/>
          </a:xfrm>
          <a:prstGeom prst="wedgeRoundRectCallout">
            <a:avLst>
              <a:gd name="adj1" fmla="val -37928"/>
              <a:gd name="adj2" fmla="val -93021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going on foot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F19D78B-3ED2-4D87-A93D-177BFB8F5847}"/>
              </a:ext>
            </a:extLst>
          </p:cNvPr>
          <p:cNvSpPr/>
          <p:nvPr/>
        </p:nvSpPr>
        <p:spPr>
          <a:xfrm>
            <a:off x="2514868" y="167838"/>
            <a:ext cx="5210629" cy="774616"/>
          </a:xfrm>
          <a:prstGeom prst="wedgeRoundRectCallout">
            <a:avLst>
              <a:gd name="adj1" fmla="val -39042"/>
              <a:gd name="adj2" fmla="val 96227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Can you guess what the </a:t>
            </a:r>
            <a:r>
              <a:rPr lang="en-US" sz="2400" b="1" dirty="0">
                <a:solidFill>
                  <a:prstClr val="black"/>
                </a:solidFill>
                <a:latin typeface="Barlow"/>
              </a:rPr>
              <a:t>word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is?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0128F-5C7A-B63F-3A40-3CA533AB9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6" b="95211" l="4685" r="98126">
                        <a14:foregroundMark x1="16466" y1="18199" x2="47791" y2="95211"/>
                        <a14:foregroundMark x1="35475" y1="17241" x2="87015" y2="74904"/>
                        <a14:foregroundMark x1="55689" y1="18966" x2="83133" y2="40996"/>
                        <a14:foregroundMark x1="89692" y1="16858" x2="23695" y2="81801"/>
                        <a14:foregroundMark x1="15663" y1="16475" x2="15663" y2="64176"/>
                        <a14:foregroundMark x1="8032" y1="9962" x2="51519" y2="3502"/>
                        <a14:foregroundMark x1="6560" y1="15900" x2="12316" y2="68966"/>
                        <a14:foregroundMark x1="50870" y1="72031" x2="75636" y2="75862"/>
                        <a14:foregroundMark x1="90094" y1="20690" x2="98126" y2="71456"/>
                        <a14:foregroundMark x1="4685" y1="6513" x2="15797" y2="5556"/>
                        <a14:foregroundMark x1="15797" y1="5556" x2="26640" y2="5556"/>
                        <a14:foregroundMark x1="26640" y1="5556" x2="37483" y2="5172"/>
                        <a14:foregroundMark x1="37483" y1="5172" x2="42972" y2="5172"/>
                        <a14:foregroundMark x1="52610" y1="5172" x2="85810" y2="4406"/>
                        <a14:foregroundMark x1="85810" y1="4406" x2="97055" y2="9195"/>
                        <a14:foregroundMark x1="97055" y1="9195" x2="96921" y2="13793"/>
                        <a14:backgroundMark x1="53012" y1="383" x2="56789" y2="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3" y="265597"/>
            <a:ext cx="1108504" cy="774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39C06C-9AC8-C2A9-5216-4CED1ACB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6" b="95211" l="4685" r="98126">
                        <a14:foregroundMark x1="16466" y1="18199" x2="47791" y2="95211"/>
                        <a14:foregroundMark x1="35475" y1="17241" x2="87015" y2="74904"/>
                        <a14:foregroundMark x1="55689" y1="18966" x2="83133" y2="40996"/>
                        <a14:foregroundMark x1="89692" y1="16858" x2="23695" y2="81801"/>
                        <a14:foregroundMark x1="15663" y1="16475" x2="15663" y2="64176"/>
                        <a14:foregroundMark x1="8032" y1="9962" x2="51519" y2="3502"/>
                        <a14:foregroundMark x1="6560" y1="15900" x2="12316" y2="68966"/>
                        <a14:foregroundMark x1="50870" y1="72031" x2="75636" y2="75862"/>
                        <a14:foregroundMark x1="90094" y1="20690" x2="98126" y2="71456"/>
                        <a14:foregroundMark x1="4685" y1="6513" x2="15797" y2="5556"/>
                        <a14:foregroundMark x1="15797" y1="5556" x2="26640" y2="5556"/>
                        <a14:foregroundMark x1="26640" y1="5556" x2="37483" y2="5172"/>
                        <a14:foregroundMark x1="37483" y1="5172" x2="42972" y2="5172"/>
                        <a14:foregroundMark x1="52610" y1="5172" x2="85810" y2="4406"/>
                        <a14:foregroundMark x1="85810" y1="4406" x2="97055" y2="9195"/>
                        <a14:foregroundMark x1="97055" y1="9195" x2="96921" y2="13793"/>
                        <a14:backgroundMark x1="53012" y1="383" x2="56789" y2="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6106" y="2550201"/>
            <a:ext cx="4026120" cy="28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0286 0.531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2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2B789B-665A-435A-87D9-88B26193781D}"/>
              </a:ext>
            </a:extLst>
          </p:cNvPr>
          <p:cNvSpPr/>
          <p:nvPr/>
        </p:nvSpPr>
        <p:spPr>
          <a:xfrm>
            <a:off x="5653852" y="5610629"/>
            <a:ext cx="5210629" cy="774616"/>
          </a:xfrm>
          <a:prstGeom prst="wedgeRoundRectCallout">
            <a:avLst>
              <a:gd name="adj1" fmla="val -37928"/>
              <a:gd name="adj2" fmla="val -93021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Barlow"/>
              </a:rPr>
              <a:t>taking a taxi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F19D78B-3ED2-4D87-A93D-177BFB8F5847}"/>
              </a:ext>
            </a:extLst>
          </p:cNvPr>
          <p:cNvSpPr/>
          <p:nvPr/>
        </p:nvSpPr>
        <p:spPr>
          <a:xfrm>
            <a:off x="2514868" y="167838"/>
            <a:ext cx="5210629" cy="774616"/>
          </a:xfrm>
          <a:prstGeom prst="wedgeRoundRectCallout">
            <a:avLst>
              <a:gd name="adj1" fmla="val -39042"/>
              <a:gd name="adj2" fmla="val 96227"/>
              <a:gd name="adj3" fmla="val 16667"/>
            </a:avLst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Can you guess what the </a:t>
            </a:r>
            <a:r>
              <a:rPr lang="en-US" sz="2400" b="1" dirty="0">
                <a:solidFill>
                  <a:prstClr val="black"/>
                </a:solidFill>
                <a:latin typeface="Barlow"/>
              </a:rPr>
              <a:t>word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is?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5FD42-972C-2606-EFF4-B15DF42834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1824" y="308746"/>
            <a:ext cx="925314" cy="63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9EBE9-F836-819D-16EE-C52DF583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8277" y="2606039"/>
            <a:ext cx="3773547" cy="25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20482 0.540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7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7E1500-5107-4FF8-A064-607E5152C89E}"/>
              </a:ext>
            </a:extLst>
          </p:cNvPr>
          <p:cNvSpPr txBox="1"/>
          <p:nvPr/>
        </p:nvSpPr>
        <p:spPr>
          <a:xfrm>
            <a:off x="5363028" y="2359026"/>
            <a:ext cx="70902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/>
                <a:ea typeface="+mn-ea"/>
                <a:cs typeface="+mn-cs"/>
              </a:rPr>
              <a:t>Great job!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lo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98263-F867-4B1B-A5B1-2186BA5EB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" t="14494" r="3019" b="9617"/>
          <a:stretch/>
        </p:blipFill>
        <p:spPr>
          <a:xfrm>
            <a:off x="332467" y="-232683"/>
            <a:ext cx="12120790" cy="68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2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AE551-95F8-9B89-1898-A50E9B3D2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38" y="1978775"/>
            <a:ext cx="11563530" cy="2900449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31B59FB3-2841-5E0B-90CC-5DA34EECBC3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Pupils' Book (p.50)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BC4AB-9880-B163-9420-047D2E71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3" y="1027944"/>
            <a:ext cx="4149463" cy="5864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F9B04A-5FAC-D594-21CB-CE39E50DFEDA}"/>
              </a:ext>
            </a:extLst>
          </p:cNvPr>
          <p:cNvSpPr/>
          <p:nvPr/>
        </p:nvSpPr>
        <p:spPr>
          <a:xfrm>
            <a:off x="5426392" y="5843551"/>
            <a:ext cx="1339215" cy="46066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4ECCE-53E3-C251-BA1D-F0D6A8588831}"/>
              </a:ext>
            </a:extLst>
          </p:cNvPr>
          <p:cNvSpPr txBox="1"/>
          <p:nvPr/>
        </p:nvSpPr>
        <p:spPr>
          <a:xfrm>
            <a:off x="867465" y="4302472"/>
            <a:ext cx="2561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taking a coach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8216A-8A6C-2912-B585-E5639B74E278}"/>
              </a:ext>
            </a:extLst>
          </p:cNvPr>
          <p:cNvSpPr txBox="1"/>
          <p:nvPr/>
        </p:nvSpPr>
        <p:spPr>
          <a:xfrm>
            <a:off x="4849521" y="4299644"/>
            <a:ext cx="247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going by ferry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46D55-60A7-7F51-8642-859178EDE886}"/>
              </a:ext>
            </a:extLst>
          </p:cNvPr>
          <p:cNvSpPr txBox="1"/>
          <p:nvPr/>
        </p:nvSpPr>
        <p:spPr>
          <a:xfrm>
            <a:off x="9128151" y="4294449"/>
            <a:ext cx="2187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taking a taxi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FCE5A-6104-8C4D-5EE2-59059E57AA0B}"/>
              </a:ext>
            </a:extLst>
          </p:cNvPr>
          <p:cNvSpPr txBox="1"/>
          <p:nvPr/>
        </p:nvSpPr>
        <p:spPr>
          <a:xfrm>
            <a:off x="4381689" y="6330575"/>
            <a:ext cx="3428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Click on “Answer”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36094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878D02-8D4E-48E4-34BA-1726BAA8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55" y="2059593"/>
            <a:ext cx="11693869" cy="2944554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31B59FB3-2841-5E0B-90CC-5DA34EECBC3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Pupils' Book (p.50)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BC4AB-9880-B163-9420-047D2E71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3" y="1027944"/>
            <a:ext cx="4149463" cy="5864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F9B04A-5FAC-D594-21CB-CE39E50DFEDA}"/>
              </a:ext>
            </a:extLst>
          </p:cNvPr>
          <p:cNvSpPr/>
          <p:nvPr/>
        </p:nvSpPr>
        <p:spPr>
          <a:xfrm>
            <a:off x="5426392" y="5786577"/>
            <a:ext cx="1339215" cy="46066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4ECCE-53E3-C251-BA1D-F0D6A8588831}"/>
              </a:ext>
            </a:extLst>
          </p:cNvPr>
          <p:cNvSpPr txBox="1"/>
          <p:nvPr/>
        </p:nvSpPr>
        <p:spPr>
          <a:xfrm>
            <a:off x="1084635" y="4302472"/>
            <a:ext cx="2221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driving a car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8216A-8A6C-2912-B585-E5639B74E278}"/>
              </a:ext>
            </a:extLst>
          </p:cNvPr>
          <p:cNvSpPr txBox="1"/>
          <p:nvPr/>
        </p:nvSpPr>
        <p:spPr>
          <a:xfrm>
            <a:off x="4757096" y="4336762"/>
            <a:ext cx="3241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travelling by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46D55-60A7-7F51-8642-859178EDE886}"/>
              </a:ext>
            </a:extLst>
          </p:cNvPr>
          <p:cNvSpPr txBox="1"/>
          <p:nvPr/>
        </p:nvSpPr>
        <p:spPr>
          <a:xfrm>
            <a:off x="9128151" y="4294449"/>
            <a:ext cx="240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going on foot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13FB7-0D3D-5625-4A7B-5FBB63B4CFA0}"/>
              </a:ext>
            </a:extLst>
          </p:cNvPr>
          <p:cNvSpPr txBox="1"/>
          <p:nvPr/>
        </p:nvSpPr>
        <p:spPr>
          <a:xfrm>
            <a:off x="4381689" y="6330575"/>
            <a:ext cx="3428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Click on “Answer” to show the answer</a:t>
            </a:r>
          </a:p>
        </p:txBody>
      </p:sp>
    </p:spTree>
    <p:extLst>
      <p:ext uri="{BB962C8B-B14F-4D97-AF65-F5344CB8AC3E}">
        <p14:creationId xmlns:p14="http://schemas.microsoft.com/office/powerpoint/2010/main" val="2637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REVISION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6A6DD-E7D8-FED7-5061-C6A19B2DA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5" r="29907"/>
          <a:stretch/>
        </p:blipFill>
        <p:spPr>
          <a:xfrm>
            <a:off x="9600665" y="2413303"/>
            <a:ext cx="2247679" cy="3791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FF838-EDDD-A75D-4E98-11118A5A7E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5" r="28420"/>
          <a:stretch/>
        </p:blipFill>
        <p:spPr>
          <a:xfrm>
            <a:off x="688786" y="2271713"/>
            <a:ext cx="2356262" cy="37913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BAB7E1B-DEF6-CFAD-88BA-ED6AE271897A}"/>
              </a:ext>
            </a:extLst>
          </p:cNvPr>
          <p:cNvGrpSpPr/>
          <p:nvPr/>
        </p:nvGrpSpPr>
        <p:grpSpPr>
          <a:xfrm>
            <a:off x="1317467" y="842268"/>
            <a:ext cx="5005389" cy="1571625"/>
            <a:chOff x="2095499" y="1157288"/>
            <a:chExt cx="5005389" cy="1571625"/>
          </a:xfrm>
        </p:grpSpPr>
        <p:sp>
          <p:nvSpPr>
            <p:cNvPr id="10" name="Oval Callout 2">
              <a:extLst>
                <a:ext uri="{FF2B5EF4-FFF2-40B4-BE49-F238E27FC236}">
                  <a16:creationId xmlns:a16="http://schemas.microsoft.com/office/drawing/2014/main" id="{3CB35C37-9EBA-68C5-7100-3E9EF487F611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1BCED7-D52A-7E09-3BD1-C1DC1807ED4B}"/>
                </a:ext>
              </a:extLst>
            </p:cNvPr>
            <p:cNvSpPr txBox="1"/>
            <p:nvPr/>
          </p:nvSpPr>
          <p:spPr>
            <a:xfrm>
              <a:off x="2447762" y="1426791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How do I go to the bank?</a:t>
              </a:r>
              <a:endParaRPr lang="en-VN" sz="3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419A79-B8AA-21AD-D307-0190136DAF42}"/>
              </a:ext>
            </a:extLst>
          </p:cNvPr>
          <p:cNvGrpSpPr/>
          <p:nvPr/>
        </p:nvGrpSpPr>
        <p:grpSpPr>
          <a:xfrm>
            <a:off x="6096000" y="939871"/>
            <a:ext cx="4778533" cy="1417071"/>
            <a:chOff x="2014884" y="1157288"/>
            <a:chExt cx="5005389" cy="1571625"/>
          </a:xfrm>
        </p:grpSpPr>
        <p:sp>
          <p:nvSpPr>
            <p:cNvPr id="13" name="Oval Callout 10">
              <a:extLst>
                <a:ext uri="{FF2B5EF4-FFF2-40B4-BE49-F238E27FC236}">
                  <a16:creationId xmlns:a16="http://schemas.microsoft.com/office/drawing/2014/main" id="{0E575BB5-FB4C-9F38-66A3-6B71EAD4D592}"/>
                </a:ext>
              </a:extLst>
            </p:cNvPr>
            <p:cNvSpPr/>
            <p:nvPr/>
          </p:nvSpPr>
          <p:spPr>
            <a:xfrm>
              <a:off x="2014884" y="1157288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8F42F-F765-FFC7-9B93-CF2DE9581B45}"/>
                </a:ext>
              </a:extLst>
            </p:cNvPr>
            <p:cNvSpPr txBox="1"/>
            <p:nvPr/>
          </p:nvSpPr>
          <p:spPr>
            <a:xfrm>
              <a:off x="2275495" y="1417457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You should go by a taxi.</a:t>
              </a:r>
              <a:endParaRPr lang="en-VN" sz="3600" dirty="0"/>
            </a:p>
          </p:txBody>
        </p:sp>
      </p:grpSp>
      <p:pic>
        <p:nvPicPr>
          <p:cNvPr id="1026" name="Picture 2" descr="Bank Cartoon Images - Free Download on Freepik">
            <a:extLst>
              <a:ext uri="{FF2B5EF4-FFF2-40B4-BE49-F238E27FC236}">
                <a16:creationId xmlns:a16="http://schemas.microsoft.com/office/drawing/2014/main" id="{04623F17-97ED-82C6-EC95-1601BE64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54" y="2356942"/>
            <a:ext cx="3857625" cy="33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xi icon yellow checkered cab cartoon car Vector Image">
            <a:extLst>
              <a:ext uri="{FF2B5EF4-FFF2-40B4-BE49-F238E27FC236}">
                <a16:creationId xmlns:a16="http://schemas.microsoft.com/office/drawing/2014/main" id="{829CF5E3-E610-CE77-23FE-E16A6051E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 b="18666"/>
          <a:stretch/>
        </p:blipFill>
        <p:spPr bwMode="auto">
          <a:xfrm>
            <a:off x="2547041" y="3711825"/>
            <a:ext cx="4046966" cy="210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3">
            <a:extLst>
              <a:ext uri="{FF2B5EF4-FFF2-40B4-BE49-F238E27FC236}">
                <a16:creationId xmlns:a16="http://schemas.microsoft.com/office/drawing/2014/main" id="{5EFE2860-F0E8-75D0-1ACC-45B379657EAC}"/>
              </a:ext>
            </a:extLst>
          </p:cNvPr>
          <p:cNvSpPr/>
          <p:nvPr/>
        </p:nvSpPr>
        <p:spPr>
          <a:xfrm>
            <a:off x="7146516" y="1254642"/>
            <a:ext cx="3778026" cy="398720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3">
            <a:extLst>
              <a:ext uri="{FF2B5EF4-FFF2-40B4-BE49-F238E27FC236}">
                <a16:creationId xmlns:a16="http://schemas.microsoft.com/office/drawing/2014/main" id="{DC25BABF-9258-B55F-A271-3E2D2846B679}"/>
              </a:ext>
            </a:extLst>
          </p:cNvPr>
          <p:cNvSpPr txBox="1"/>
          <p:nvPr/>
        </p:nvSpPr>
        <p:spPr>
          <a:xfrm>
            <a:off x="7376164" y="2362663"/>
            <a:ext cx="3210336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4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eview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words to describe places.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 make suggestions.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0F1BA-CD36-58EB-2792-45EB71189C06}"/>
              </a:ext>
            </a:extLst>
          </p:cNvPr>
          <p:cNvSpPr txBox="1"/>
          <p:nvPr/>
        </p:nvSpPr>
        <p:spPr>
          <a:xfrm>
            <a:off x="7376164" y="3769526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.50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5FAD1-7F6A-6DA5-B544-96BCF28D3848}"/>
              </a:ext>
            </a:extLst>
          </p:cNvPr>
          <p:cNvSpPr txBox="1"/>
          <p:nvPr/>
        </p:nvSpPr>
        <p:spPr>
          <a:xfrm>
            <a:off x="7376163" y="4437766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p.41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99;p3">
            <a:extLst>
              <a:ext uri="{FF2B5EF4-FFF2-40B4-BE49-F238E27FC236}">
                <a16:creationId xmlns:a16="http://schemas.microsoft.com/office/drawing/2014/main" id="{E72308A4-4544-D68C-BA07-FE6EF31426E0}"/>
              </a:ext>
            </a:extLst>
          </p:cNvPr>
          <p:cNvSpPr txBox="1"/>
          <p:nvPr/>
        </p:nvSpPr>
        <p:spPr>
          <a:xfrm>
            <a:off x="7268098" y="1380464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6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00;p3">
            <a:extLst>
              <a:ext uri="{FF2B5EF4-FFF2-40B4-BE49-F238E27FC236}">
                <a16:creationId xmlns:a16="http://schemas.microsoft.com/office/drawing/2014/main" id="{FE29C058-F9BF-D169-7299-C0E4088DB898}"/>
              </a:ext>
            </a:extLst>
          </p:cNvPr>
          <p:cNvSpPr txBox="1"/>
          <p:nvPr/>
        </p:nvSpPr>
        <p:spPr>
          <a:xfrm>
            <a:off x="7938393" y="1857028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041C31-89FA-80B1-3C10-280B9CC7A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"/>
          <a:stretch/>
        </p:blipFill>
        <p:spPr>
          <a:xfrm>
            <a:off x="1977637" y="654456"/>
            <a:ext cx="3778026" cy="52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REVISION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6A6DD-E7D8-FED7-5061-C6A19B2DA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5" r="29907"/>
          <a:stretch/>
        </p:blipFill>
        <p:spPr>
          <a:xfrm>
            <a:off x="9600665" y="2413303"/>
            <a:ext cx="2247679" cy="3791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FF838-EDDD-A75D-4E98-11118A5A7E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5" r="28420"/>
          <a:stretch/>
        </p:blipFill>
        <p:spPr>
          <a:xfrm>
            <a:off x="688786" y="2271713"/>
            <a:ext cx="2356262" cy="37913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BAB7E1B-DEF6-CFAD-88BA-ED6AE271897A}"/>
              </a:ext>
            </a:extLst>
          </p:cNvPr>
          <p:cNvGrpSpPr/>
          <p:nvPr/>
        </p:nvGrpSpPr>
        <p:grpSpPr>
          <a:xfrm>
            <a:off x="688787" y="553780"/>
            <a:ext cx="5634070" cy="1860114"/>
            <a:chOff x="2095499" y="1157288"/>
            <a:chExt cx="5005389" cy="1571625"/>
          </a:xfrm>
        </p:grpSpPr>
        <p:sp>
          <p:nvSpPr>
            <p:cNvPr id="10" name="Oval Callout 2">
              <a:extLst>
                <a:ext uri="{FF2B5EF4-FFF2-40B4-BE49-F238E27FC236}">
                  <a16:creationId xmlns:a16="http://schemas.microsoft.com/office/drawing/2014/main" id="{3CB35C37-9EBA-68C5-7100-3E9EF487F611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27799"/>
                <a:gd name="adj2" fmla="val 5323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1BCED7-D52A-7E09-3BD1-C1DC1807ED4B}"/>
                </a:ext>
              </a:extLst>
            </p:cNvPr>
            <p:cNvSpPr txBox="1"/>
            <p:nvPr/>
          </p:nvSpPr>
          <p:spPr>
            <a:xfrm>
              <a:off x="2402390" y="1483499"/>
              <a:ext cx="4653126" cy="101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How do I go from Hà </a:t>
              </a:r>
              <a:r>
                <a:rPr lang="en-US" sz="3600" dirty="0" err="1"/>
                <a:t>Nội</a:t>
              </a:r>
              <a:r>
                <a:rPr lang="en-US" sz="3600" dirty="0"/>
                <a:t> to </a:t>
              </a:r>
              <a:r>
                <a:rPr lang="en-US" sz="3600" dirty="0" err="1"/>
                <a:t>Phú</a:t>
              </a:r>
              <a:r>
                <a:rPr lang="en-US" sz="3600" dirty="0"/>
                <a:t> </a:t>
              </a:r>
              <a:r>
                <a:rPr lang="en-US" sz="3600" dirty="0" err="1"/>
                <a:t>Quốc</a:t>
              </a:r>
              <a:r>
                <a:rPr lang="en-US" sz="3600" dirty="0"/>
                <a:t> Island? </a:t>
              </a:r>
              <a:endParaRPr lang="en-VN" sz="3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419A79-B8AA-21AD-D307-0190136DAF42}"/>
              </a:ext>
            </a:extLst>
          </p:cNvPr>
          <p:cNvGrpSpPr/>
          <p:nvPr/>
        </p:nvGrpSpPr>
        <p:grpSpPr>
          <a:xfrm>
            <a:off x="6096000" y="939872"/>
            <a:ext cx="5061776" cy="1473432"/>
            <a:chOff x="2014884" y="1157288"/>
            <a:chExt cx="5005389" cy="1571625"/>
          </a:xfrm>
        </p:grpSpPr>
        <p:sp>
          <p:nvSpPr>
            <p:cNvPr id="13" name="Oval Callout 10">
              <a:extLst>
                <a:ext uri="{FF2B5EF4-FFF2-40B4-BE49-F238E27FC236}">
                  <a16:creationId xmlns:a16="http://schemas.microsoft.com/office/drawing/2014/main" id="{0E575BB5-FB4C-9F38-66A3-6B71EAD4D592}"/>
                </a:ext>
              </a:extLst>
            </p:cNvPr>
            <p:cNvSpPr/>
            <p:nvPr/>
          </p:nvSpPr>
          <p:spPr>
            <a:xfrm>
              <a:off x="2014884" y="1157288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8F42F-F765-FFC7-9B93-CF2DE9581B45}"/>
                </a:ext>
              </a:extLst>
            </p:cNvPr>
            <p:cNvSpPr txBox="1"/>
            <p:nvPr/>
          </p:nvSpPr>
          <p:spPr>
            <a:xfrm>
              <a:off x="2275495" y="1417457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You should go by plane.</a:t>
              </a:r>
              <a:endParaRPr lang="en-VN" sz="3600" dirty="0"/>
            </a:p>
          </p:txBody>
        </p:sp>
      </p:grpSp>
      <p:pic>
        <p:nvPicPr>
          <p:cNvPr id="2054" name="Picture 6" descr="4,765 Cartoon Airplane Stock Video Footage - 4K and HD Video Clips |  Shutterstock">
            <a:extLst>
              <a:ext uri="{FF2B5EF4-FFF2-40B4-BE49-F238E27FC236}">
                <a16:creationId xmlns:a16="http://schemas.microsoft.com/office/drawing/2014/main" id="{4794068E-A410-D5EC-5438-0E9EDD4A5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8152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896101" y="6250365"/>
            <a:ext cx="4399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 pairs, one student asks and the other answers. </a:t>
            </a:r>
          </a:p>
          <a:p>
            <a:pPr algn="ctr"/>
            <a:r>
              <a:rPr lang="en-US" sz="1600" b="1" dirty="0"/>
              <a:t>Then switch the role. Look at the example.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31B59FB3-2841-5E0B-90CC-5DA34EECBC3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Pupils' Book (p.49)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AD26B-7985-F868-A7C8-57E65BD52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22"/>
          <a:stretch/>
        </p:blipFill>
        <p:spPr>
          <a:xfrm>
            <a:off x="753273" y="1528470"/>
            <a:ext cx="10685450" cy="2714331"/>
          </a:xfrm>
          <a:prstGeom prst="rect">
            <a:avLst/>
          </a:prstGeom>
        </p:spPr>
      </p:pic>
      <p:pic>
        <p:nvPicPr>
          <p:cNvPr id="8" name="Picture 7" descr="A group of cartoon characters&#10;&#10;Description automatically generated">
            <a:extLst>
              <a:ext uri="{FF2B5EF4-FFF2-40B4-BE49-F238E27FC236}">
                <a16:creationId xmlns:a16="http://schemas.microsoft.com/office/drawing/2014/main" id="{F3A52DF5-85DC-5175-3510-241ADAECF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0" t="2696" r="70660" b="58167"/>
          <a:stretch/>
        </p:blipFill>
        <p:spPr>
          <a:xfrm>
            <a:off x="193734" y="4250233"/>
            <a:ext cx="1188966" cy="1223009"/>
          </a:xfrm>
          <a:prstGeom prst="rect">
            <a:avLst/>
          </a:prstGeom>
        </p:spPr>
      </p:pic>
      <p:pic>
        <p:nvPicPr>
          <p:cNvPr id="9" name="Picture 8" descr="A group of cartoon characters&#10;&#10;Description automatically generated">
            <a:extLst>
              <a:ext uri="{FF2B5EF4-FFF2-40B4-BE49-F238E27FC236}">
                <a16:creationId xmlns:a16="http://schemas.microsoft.com/office/drawing/2014/main" id="{D24DA567-1B42-566B-A6B5-52E5E969F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8" t="45938" r="69172" b="14925"/>
          <a:stretch/>
        </p:blipFill>
        <p:spPr>
          <a:xfrm>
            <a:off x="10894900" y="4401582"/>
            <a:ext cx="1041830" cy="10716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7F6BDB-D2E9-2819-B865-73667ADA0861}"/>
              </a:ext>
            </a:extLst>
          </p:cNvPr>
          <p:cNvSpPr/>
          <p:nvPr/>
        </p:nvSpPr>
        <p:spPr>
          <a:xfrm>
            <a:off x="5324473" y="5665590"/>
            <a:ext cx="1543050" cy="58477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0F653CF-E9A5-576E-402C-CDB502E1596D}"/>
              </a:ext>
            </a:extLst>
          </p:cNvPr>
          <p:cNvSpPr/>
          <p:nvPr/>
        </p:nvSpPr>
        <p:spPr>
          <a:xfrm>
            <a:off x="1625856" y="4526796"/>
            <a:ext cx="7145452" cy="821232"/>
          </a:xfrm>
          <a:prstGeom prst="wedgeRoundRectCallout">
            <a:avLst>
              <a:gd name="adj1" fmla="val -56038"/>
              <a:gd name="adj2" fmla="val 22137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1A472-9B3E-92AE-CB81-1F22F1AF30E1}"/>
              </a:ext>
            </a:extLst>
          </p:cNvPr>
          <p:cNvSpPr txBox="1"/>
          <p:nvPr/>
        </p:nvSpPr>
        <p:spPr>
          <a:xfrm>
            <a:off x="3016696" y="795118"/>
            <a:ext cx="6158609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Pre-listening: Activity. Guess the answer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85BB1-72BB-AC4D-3A9E-D36036B7D74F}"/>
              </a:ext>
            </a:extLst>
          </p:cNvPr>
          <p:cNvSpPr txBox="1"/>
          <p:nvPr/>
        </p:nvSpPr>
        <p:spPr>
          <a:xfrm>
            <a:off x="1635379" y="4615594"/>
            <a:ext cx="713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Where does the mother want to go?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1E52768-D9FC-CE99-E9C2-6823D3FD78DD}"/>
              </a:ext>
            </a:extLst>
          </p:cNvPr>
          <p:cNvSpPr/>
          <p:nvPr/>
        </p:nvSpPr>
        <p:spPr>
          <a:xfrm>
            <a:off x="3411169" y="4204978"/>
            <a:ext cx="7145452" cy="821232"/>
          </a:xfrm>
          <a:prstGeom prst="wedgeRoundRectCallout">
            <a:avLst>
              <a:gd name="adj1" fmla="val 54496"/>
              <a:gd name="adj2" fmla="val 6827"/>
              <a:gd name="adj3" fmla="val 16667"/>
            </a:avLst>
          </a:prstGeom>
          <a:ln w="19050">
            <a:solidFill>
              <a:srgbClr val="EF88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mother wants to go to the island.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0875169-792C-092B-30A0-989133EE7EB1}"/>
              </a:ext>
            </a:extLst>
          </p:cNvPr>
          <p:cNvSpPr/>
          <p:nvPr/>
        </p:nvSpPr>
        <p:spPr>
          <a:xfrm>
            <a:off x="3749448" y="5062626"/>
            <a:ext cx="7145452" cy="821232"/>
          </a:xfrm>
          <a:prstGeom prst="wedgeRoundRectCallout">
            <a:avLst>
              <a:gd name="adj1" fmla="val 54496"/>
              <a:gd name="adj2" fmla="val 6827"/>
              <a:gd name="adj3" fmla="val 16667"/>
            </a:avLst>
          </a:prstGeom>
          <a:ln w="19050">
            <a:solidFill>
              <a:srgbClr val="EF88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does the mother want to go?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DD455B54-2B14-7421-DE15-A2056AD9E08B}"/>
              </a:ext>
            </a:extLst>
          </p:cNvPr>
          <p:cNvSpPr/>
          <p:nvPr/>
        </p:nvSpPr>
        <p:spPr>
          <a:xfrm>
            <a:off x="1635379" y="5053513"/>
            <a:ext cx="7790557" cy="821232"/>
          </a:xfrm>
          <a:prstGeom prst="wedgeRoundRectCallout">
            <a:avLst>
              <a:gd name="adj1" fmla="val -56038"/>
              <a:gd name="adj2" fmla="val 22137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mother wants to go to the mountain.</a:t>
            </a:r>
          </a:p>
        </p:txBody>
      </p:sp>
    </p:spTree>
    <p:extLst>
      <p:ext uri="{BB962C8B-B14F-4D97-AF65-F5344CB8AC3E}">
        <p14:creationId xmlns:p14="http://schemas.microsoft.com/office/powerpoint/2010/main" val="26636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335454" y="6204248"/>
            <a:ext cx="3521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Listen and circle individually.</a:t>
            </a:r>
          </a:p>
          <a:p>
            <a:pPr algn="ctr"/>
            <a:r>
              <a:rPr lang="en-US" sz="1600" b="1" dirty="0"/>
              <a:t>Check the answer with the whole class.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31B59FB3-2841-5E0B-90CC-5DA34EECBC3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Pupils' Book (p.50)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7B21E-12E1-F891-FBAF-538C7CE48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71" y="1157994"/>
            <a:ext cx="11175066" cy="3682450"/>
          </a:xfrm>
          <a:prstGeom prst="rect">
            <a:avLst/>
          </a:prstGeom>
        </p:spPr>
      </p:pic>
      <p:pic>
        <p:nvPicPr>
          <p:cNvPr id="7" name="4.11">
            <a:hlinkClick r:id="" action="ppaction://media"/>
            <a:extLst>
              <a:ext uri="{FF2B5EF4-FFF2-40B4-BE49-F238E27FC236}">
                <a16:creationId xmlns:a16="http://schemas.microsoft.com/office/drawing/2014/main" id="{B6D2F2D1-742C-1320-6CA7-14E0711F4A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5609" y="1213823"/>
            <a:ext cx="580390" cy="5803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62A601-AA3B-68EA-AA23-DD0B9CE08E98}"/>
              </a:ext>
            </a:extLst>
          </p:cNvPr>
          <p:cNvSpPr/>
          <p:nvPr/>
        </p:nvSpPr>
        <p:spPr>
          <a:xfrm>
            <a:off x="5409246" y="5707550"/>
            <a:ext cx="1373507" cy="49348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ECC44C-5175-5EDF-18D5-4B801E9E49E2}"/>
              </a:ext>
            </a:extLst>
          </p:cNvPr>
          <p:cNvSpPr/>
          <p:nvPr/>
        </p:nvSpPr>
        <p:spPr>
          <a:xfrm>
            <a:off x="1588770" y="2377312"/>
            <a:ext cx="480060" cy="5144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1AB131-F972-651E-B062-972A39E3CACC}"/>
              </a:ext>
            </a:extLst>
          </p:cNvPr>
          <p:cNvSpPr/>
          <p:nvPr/>
        </p:nvSpPr>
        <p:spPr>
          <a:xfrm>
            <a:off x="9159240" y="3329812"/>
            <a:ext cx="480060" cy="5144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4A2CAD-1E1B-43B0-5FE1-FBB4CEB939D5}"/>
              </a:ext>
            </a:extLst>
          </p:cNvPr>
          <p:cNvSpPr/>
          <p:nvPr/>
        </p:nvSpPr>
        <p:spPr>
          <a:xfrm>
            <a:off x="1600200" y="4314536"/>
            <a:ext cx="480060" cy="5144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- Pupils' Book (p.50)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395927" y="687680"/>
            <a:ext cx="915393" cy="853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B942E-049F-28EE-80A3-77B88351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90" y="517175"/>
            <a:ext cx="5760533" cy="102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AF64A-C769-7C5A-5AFD-213C48813E17}"/>
              </a:ext>
            </a:extLst>
          </p:cNvPr>
          <p:cNvSpPr/>
          <p:nvPr/>
        </p:nvSpPr>
        <p:spPr>
          <a:xfrm>
            <a:off x="1668780" y="1109287"/>
            <a:ext cx="2983230" cy="510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1784A5-2F8A-A1C4-5BF5-C39813AF4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93" y="1177867"/>
            <a:ext cx="3516613" cy="48686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2FC9A4-536B-744D-5951-21908E57959A}"/>
              </a:ext>
            </a:extLst>
          </p:cNvPr>
          <p:cNvSpPr txBox="1"/>
          <p:nvPr/>
        </p:nvSpPr>
        <p:spPr>
          <a:xfrm>
            <a:off x="2792868" y="6334501"/>
            <a:ext cx="6606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Divide the class into two teams to read the message between Jack and Lan. </a:t>
            </a:r>
          </a:p>
        </p:txBody>
      </p:sp>
    </p:spTree>
    <p:extLst>
      <p:ext uri="{BB962C8B-B14F-4D97-AF65-F5344CB8AC3E}">
        <p14:creationId xmlns:p14="http://schemas.microsoft.com/office/powerpoint/2010/main" val="3620723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395927" y="687680"/>
            <a:ext cx="915393" cy="853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B942E-049F-28EE-80A3-77B88351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90" y="517175"/>
            <a:ext cx="5760533" cy="102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AF64A-C769-7C5A-5AFD-213C48813E17}"/>
              </a:ext>
            </a:extLst>
          </p:cNvPr>
          <p:cNvSpPr/>
          <p:nvPr/>
        </p:nvSpPr>
        <p:spPr>
          <a:xfrm>
            <a:off x="1668780" y="687681"/>
            <a:ext cx="4846320" cy="853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FC9A4-536B-744D-5951-21908E57959A}"/>
              </a:ext>
            </a:extLst>
          </p:cNvPr>
          <p:cNvSpPr txBox="1"/>
          <p:nvPr/>
        </p:nvSpPr>
        <p:spPr>
          <a:xfrm>
            <a:off x="4025398" y="6430200"/>
            <a:ext cx="4141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After reading, answer these questions in pairs.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9E47-A3E1-6C43-ED72-E9E288D161EC}"/>
              </a:ext>
            </a:extLst>
          </p:cNvPr>
          <p:cNvSpPr txBox="1"/>
          <p:nvPr/>
        </p:nvSpPr>
        <p:spPr>
          <a:xfrm>
            <a:off x="1678992" y="699111"/>
            <a:ext cx="3513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Answer the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16ECC-02A1-C54E-7FEC-12ABDF33B6ED}"/>
              </a:ext>
            </a:extLst>
          </p:cNvPr>
          <p:cNvSpPr txBox="1"/>
          <p:nvPr/>
        </p:nvSpPr>
        <p:spPr>
          <a:xfrm>
            <a:off x="1471520" y="1314065"/>
            <a:ext cx="613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1. Is Jack free on the weekend?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1AF06-B4BD-4DDC-44B0-2CC2C9B8850C}"/>
              </a:ext>
            </a:extLst>
          </p:cNvPr>
          <p:cNvSpPr txBox="1"/>
          <p:nvPr/>
        </p:nvSpPr>
        <p:spPr>
          <a:xfrm>
            <a:off x="1475184" y="2582576"/>
            <a:ext cx="552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2. What is Jack’s suggestion?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5A837-7857-1CE5-DD9C-476C13650603}"/>
              </a:ext>
            </a:extLst>
          </p:cNvPr>
          <p:cNvSpPr txBox="1"/>
          <p:nvPr/>
        </p:nvSpPr>
        <p:spPr>
          <a:xfrm>
            <a:off x="1535972" y="4291350"/>
            <a:ext cx="379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3. How do they go?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2C1F0C-242A-8E11-A5BF-90446FB1E933}"/>
              </a:ext>
            </a:extLst>
          </p:cNvPr>
          <p:cNvSpPr/>
          <p:nvPr/>
        </p:nvSpPr>
        <p:spPr>
          <a:xfrm>
            <a:off x="5393055" y="5897880"/>
            <a:ext cx="1419225" cy="49189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5C627-CCA9-5BA4-7794-1B9DD7E4181B}"/>
              </a:ext>
            </a:extLst>
          </p:cNvPr>
          <p:cNvSpPr txBox="1"/>
          <p:nvPr/>
        </p:nvSpPr>
        <p:spPr>
          <a:xfrm>
            <a:off x="2254211" y="1890285"/>
            <a:ext cx="1985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Yes, he is.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0900E9-E1FD-17B0-AE73-F8BEF87361F3}"/>
              </a:ext>
            </a:extLst>
          </p:cNvPr>
          <p:cNvSpPr txBox="1"/>
          <p:nvPr/>
        </p:nvSpPr>
        <p:spPr>
          <a:xfrm>
            <a:off x="2254211" y="3127148"/>
            <a:ext cx="7978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They are going to a nearby mountain and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having a picnic with some snacks.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1E234-3545-4A6B-C199-18E498F385CF}"/>
              </a:ext>
            </a:extLst>
          </p:cNvPr>
          <p:cNvSpPr txBox="1"/>
          <p:nvPr/>
        </p:nvSpPr>
        <p:spPr>
          <a:xfrm>
            <a:off x="2254211" y="4957896"/>
            <a:ext cx="5290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They can go there by a taxi.</a:t>
            </a: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60942B91-22E1-D18F-EB71-8D70EC4B0F4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- Pupils' Book (p.50)</a:t>
            </a:r>
          </a:p>
        </p:txBody>
      </p:sp>
    </p:spTree>
    <p:extLst>
      <p:ext uri="{BB962C8B-B14F-4D97-AF65-F5344CB8AC3E}">
        <p14:creationId xmlns:p14="http://schemas.microsoft.com/office/powerpoint/2010/main" val="247699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395927" y="687680"/>
            <a:ext cx="915393" cy="853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B942E-049F-28EE-80A3-77B88351D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674"/>
          <a:stretch/>
        </p:blipFill>
        <p:spPr>
          <a:xfrm>
            <a:off x="555491" y="517174"/>
            <a:ext cx="1113290" cy="102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AF64A-C769-7C5A-5AFD-213C48813E17}"/>
              </a:ext>
            </a:extLst>
          </p:cNvPr>
          <p:cNvSpPr/>
          <p:nvPr/>
        </p:nvSpPr>
        <p:spPr>
          <a:xfrm>
            <a:off x="1668780" y="1109287"/>
            <a:ext cx="2983230" cy="510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1784A5-2F8A-A1C4-5BF5-C39813AF4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592" y="687680"/>
            <a:ext cx="3798762" cy="5259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2FC9A4-536B-744D-5951-21908E57959A}"/>
              </a:ext>
            </a:extLst>
          </p:cNvPr>
          <p:cNvSpPr txBox="1"/>
          <p:nvPr/>
        </p:nvSpPr>
        <p:spPr>
          <a:xfrm>
            <a:off x="1882704" y="6456694"/>
            <a:ext cx="8426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Read two messages and underline the suggestion questions. Then read these sentences together.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D251C-5E63-228D-0269-DB8058470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408" y="687680"/>
            <a:ext cx="3798762" cy="527846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7A4D01-5CA7-AB16-7DAC-75A3ED7201DB}"/>
              </a:ext>
            </a:extLst>
          </p:cNvPr>
          <p:cNvSpPr/>
          <p:nvPr/>
        </p:nvSpPr>
        <p:spPr>
          <a:xfrm>
            <a:off x="5337200" y="6014548"/>
            <a:ext cx="1796415" cy="49189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Underline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8A1817-8A0E-F52B-F79E-D8092BE28847}"/>
              </a:ext>
            </a:extLst>
          </p:cNvPr>
          <p:cNvCxnSpPr>
            <a:cxnSpLocks/>
          </p:cNvCxnSpPr>
          <p:nvPr/>
        </p:nvCxnSpPr>
        <p:spPr>
          <a:xfrm>
            <a:off x="3703320" y="4046220"/>
            <a:ext cx="1828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2C4E0B-E9EB-53F4-7415-4DA8B6EAEC7A}"/>
              </a:ext>
            </a:extLst>
          </p:cNvPr>
          <p:cNvCxnSpPr>
            <a:cxnSpLocks/>
          </p:cNvCxnSpPr>
          <p:nvPr/>
        </p:nvCxnSpPr>
        <p:spPr>
          <a:xfrm>
            <a:off x="2632710" y="4301490"/>
            <a:ext cx="289941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0C79F6-3A82-4CC4-3FB9-9D6787481498}"/>
              </a:ext>
            </a:extLst>
          </p:cNvPr>
          <p:cNvCxnSpPr>
            <a:cxnSpLocks/>
          </p:cNvCxnSpPr>
          <p:nvPr/>
        </p:nvCxnSpPr>
        <p:spPr>
          <a:xfrm>
            <a:off x="2614688" y="4530090"/>
            <a:ext cx="289941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8DFF1A-8540-7167-823E-785EF88A4CEF}"/>
              </a:ext>
            </a:extLst>
          </p:cNvPr>
          <p:cNvCxnSpPr>
            <a:cxnSpLocks/>
          </p:cNvCxnSpPr>
          <p:nvPr/>
        </p:nvCxnSpPr>
        <p:spPr>
          <a:xfrm>
            <a:off x="2632710" y="4792980"/>
            <a:ext cx="198501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2D23FA-8BBD-A16D-32E4-18AFA272D544}"/>
              </a:ext>
            </a:extLst>
          </p:cNvPr>
          <p:cNvCxnSpPr>
            <a:cxnSpLocks/>
          </p:cNvCxnSpPr>
          <p:nvPr/>
        </p:nvCxnSpPr>
        <p:spPr>
          <a:xfrm>
            <a:off x="6850380" y="2472690"/>
            <a:ext cx="2636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322AB5-1165-1C4B-7C23-99A104AA7404}"/>
              </a:ext>
            </a:extLst>
          </p:cNvPr>
          <p:cNvCxnSpPr>
            <a:cxnSpLocks/>
          </p:cNvCxnSpPr>
          <p:nvPr/>
        </p:nvCxnSpPr>
        <p:spPr>
          <a:xfrm>
            <a:off x="6816529" y="2727960"/>
            <a:ext cx="2636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5091D3-B701-274E-1609-F80C600F4029}"/>
              </a:ext>
            </a:extLst>
          </p:cNvPr>
          <p:cNvCxnSpPr>
            <a:cxnSpLocks/>
          </p:cNvCxnSpPr>
          <p:nvPr/>
        </p:nvCxnSpPr>
        <p:spPr>
          <a:xfrm>
            <a:off x="6850380" y="2967990"/>
            <a:ext cx="20764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14C0C89-C25D-B75D-16EB-98AA854D7A1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- Pupils' Book (p.50)</a:t>
            </a:r>
          </a:p>
        </p:txBody>
      </p:sp>
    </p:spTree>
    <p:extLst>
      <p:ext uri="{BB962C8B-B14F-4D97-AF65-F5344CB8AC3E}">
        <p14:creationId xmlns:p14="http://schemas.microsoft.com/office/powerpoint/2010/main" val="10564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395927" y="687680"/>
            <a:ext cx="915393" cy="8534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2FC9A4-536B-744D-5951-21908E57959A}"/>
              </a:ext>
            </a:extLst>
          </p:cNvPr>
          <p:cNvSpPr txBox="1"/>
          <p:nvPr/>
        </p:nvSpPr>
        <p:spPr>
          <a:xfrm>
            <a:off x="3536901" y="6252611"/>
            <a:ext cx="5118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Individually responds to Minh’s message.</a:t>
            </a:r>
          </a:p>
          <a:p>
            <a:pPr algn="ctr"/>
            <a:r>
              <a:rPr lang="en-US" sz="1600" b="1" dirty="0"/>
              <a:t>Invite a few students to show their message on the board.</a:t>
            </a:r>
          </a:p>
          <a:p>
            <a:pPr algn="ctr"/>
            <a:r>
              <a:rPr lang="en-US" sz="16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03044-7AE9-233D-4EDF-379FF4FC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90" y="687680"/>
            <a:ext cx="9043118" cy="85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784A5-2F8A-A1C4-5BF5-C39813AF4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523" y="1598264"/>
            <a:ext cx="2973536" cy="4116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3EDB8-4329-04EE-E8A1-2306D943B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876" y="1598264"/>
            <a:ext cx="2962701" cy="4116736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2E05C9F-5A1E-5B68-790F-BB7FF96F639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- Pupils' Book (p.50)</a:t>
            </a:r>
          </a:p>
        </p:txBody>
      </p:sp>
    </p:spTree>
    <p:extLst>
      <p:ext uri="{BB962C8B-B14F-4D97-AF65-F5344CB8AC3E}">
        <p14:creationId xmlns:p14="http://schemas.microsoft.com/office/powerpoint/2010/main" val="3036798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(OPTIONAL)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1F742-27C7-0F63-AE2E-823F99AE9E69}"/>
              </a:ext>
            </a:extLst>
          </p:cNvPr>
          <p:cNvSpPr txBox="1"/>
          <p:nvPr/>
        </p:nvSpPr>
        <p:spPr>
          <a:xfrm>
            <a:off x="3087110" y="5954827"/>
            <a:ext cx="601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 pairs, look at these places, ask and answer which form(s) of transport you should use to travel between them. </a:t>
            </a:r>
          </a:p>
          <a:p>
            <a:pPr algn="ctr"/>
            <a:r>
              <a:rPr lang="en-US" sz="1600" b="1" dirty="0"/>
              <a:t>Look at the example. Invite a few pairs to present.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049317" y="524674"/>
            <a:ext cx="979233" cy="912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673DFA-F7E8-070D-D891-5E6EAFF23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5" r="28420"/>
          <a:stretch/>
        </p:blipFill>
        <p:spPr>
          <a:xfrm flipH="1">
            <a:off x="9947467" y="2667872"/>
            <a:ext cx="2034637" cy="3273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4404A-0472-9A9A-82D5-D7CDD454B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5" r="29907"/>
          <a:stretch/>
        </p:blipFill>
        <p:spPr>
          <a:xfrm flipH="1">
            <a:off x="794990" y="2886805"/>
            <a:ext cx="1906314" cy="3215562"/>
          </a:xfrm>
          <a:prstGeom prst="rect">
            <a:avLst/>
          </a:prstGeom>
        </p:spPr>
      </p:pic>
      <p:pic>
        <p:nvPicPr>
          <p:cNvPr id="3074" name="Picture 2" descr="Detached House Cartoon Royalty-Free Images, Stock Photos &amp; Pictures |  Shutterstock">
            <a:extLst>
              <a:ext uri="{FF2B5EF4-FFF2-40B4-BE49-F238E27FC236}">
                <a16:creationId xmlns:a16="http://schemas.microsoft.com/office/drawing/2014/main" id="{D875D2D7-052B-A086-2444-134B4989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2" y="691461"/>
            <a:ext cx="2784792" cy="21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nk Cartoon Images - Free Download on Freepik">
            <a:extLst>
              <a:ext uri="{FF2B5EF4-FFF2-40B4-BE49-F238E27FC236}">
                <a16:creationId xmlns:a16="http://schemas.microsoft.com/office/drawing/2014/main" id="{8152CAF6-E0CD-23A4-7F8C-D816A1B5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81" y="560276"/>
            <a:ext cx="2611792" cy="22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D036FB-D97D-AB05-CF27-E973B9E543DF}"/>
              </a:ext>
            </a:extLst>
          </p:cNvPr>
          <p:cNvSpPr txBox="1"/>
          <p:nvPr/>
        </p:nvSpPr>
        <p:spPr>
          <a:xfrm>
            <a:off x="3827686" y="2774623"/>
            <a:ext cx="173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268FCF-B7F3-C32E-1E86-C7D862D8569A}"/>
              </a:ext>
            </a:extLst>
          </p:cNvPr>
          <p:cNvSpPr txBox="1"/>
          <p:nvPr/>
        </p:nvSpPr>
        <p:spPr>
          <a:xfrm>
            <a:off x="6703297" y="2715838"/>
            <a:ext cx="202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bank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142AD6E-81E7-09CC-B2CA-005745EB6F63}"/>
              </a:ext>
            </a:extLst>
          </p:cNvPr>
          <p:cNvSpPr/>
          <p:nvPr/>
        </p:nvSpPr>
        <p:spPr>
          <a:xfrm>
            <a:off x="2701304" y="3357188"/>
            <a:ext cx="4545316" cy="1127421"/>
          </a:xfrm>
          <a:prstGeom prst="wedgeRoundRectCallout">
            <a:avLst>
              <a:gd name="adj1" fmla="val -55120"/>
              <a:gd name="adj2" fmla="val 2708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do I go from home to the bank?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9E39047-BC7F-B6FF-BCF1-77E3B3FA9E32}"/>
              </a:ext>
            </a:extLst>
          </p:cNvPr>
          <p:cNvSpPr/>
          <p:nvPr/>
        </p:nvSpPr>
        <p:spPr>
          <a:xfrm>
            <a:off x="4978659" y="3587528"/>
            <a:ext cx="5075870" cy="830984"/>
          </a:xfrm>
          <a:prstGeom prst="wedgeRoundRectCallout">
            <a:avLst>
              <a:gd name="adj1" fmla="val 60208"/>
              <a:gd name="adj2" fmla="val -28747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 should go on foot.</a:t>
            </a:r>
          </a:p>
        </p:txBody>
      </p:sp>
    </p:spTree>
    <p:extLst>
      <p:ext uri="{BB962C8B-B14F-4D97-AF65-F5344CB8AC3E}">
        <p14:creationId xmlns:p14="http://schemas.microsoft.com/office/powerpoint/2010/main" val="409118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2" grpId="1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(OPTIONAL)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1F742-27C7-0F63-AE2E-823F99AE9E69}"/>
              </a:ext>
            </a:extLst>
          </p:cNvPr>
          <p:cNvSpPr txBox="1"/>
          <p:nvPr/>
        </p:nvSpPr>
        <p:spPr>
          <a:xfrm>
            <a:off x="3087110" y="5954827"/>
            <a:ext cx="601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 pairs, look at these places, ask and answer which form(s) of transport you should use to travel between them. </a:t>
            </a:r>
          </a:p>
          <a:p>
            <a:pPr algn="ctr"/>
            <a:r>
              <a:rPr lang="en-US" sz="1600" b="1" dirty="0"/>
              <a:t>Look at the example. Invite a few pairs to present.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5116766" y="212929"/>
            <a:ext cx="979233" cy="912953"/>
          </a:xfrm>
          <a:prstGeom prst="rect">
            <a:avLst/>
          </a:prstGeom>
        </p:spPr>
      </p:pic>
      <p:pic>
        <p:nvPicPr>
          <p:cNvPr id="3074" name="Picture 2" descr="Detached House Cartoon Royalty-Free Images, Stock Photos &amp; Pictures |  Shutterstock">
            <a:extLst>
              <a:ext uri="{FF2B5EF4-FFF2-40B4-BE49-F238E27FC236}">
                <a16:creationId xmlns:a16="http://schemas.microsoft.com/office/drawing/2014/main" id="{D875D2D7-052B-A086-2444-134B4989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3" y="765643"/>
            <a:ext cx="2163647" cy="17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nk Cartoon Images - Free Download on Freepik">
            <a:extLst>
              <a:ext uri="{FF2B5EF4-FFF2-40B4-BE49-F238E27FC236}">
                <a16:creationId xmlns:a16="http://schemas.microsoft.com/office/drawing/2014/main" id="{8152CAF6-E0CD-23A4-7F8C-D816A1B5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21" y="688444"/>
            <a:ext cx="2029235" cy="178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D036FB-D97D-AB05-CF27-E973B9E543DF}"/>
              </a:ext>
            </a:extLst>
          </p:cNvPr>
          <p:cNvSpPr txBox="1"/>
          <p:nvPr/>
        </p:nvSpPr>
        <p:spPr>
          <a:xfrm>
            <a:off x="955683" y="2471318"/>
            <a:ext cx="173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268FCF-B7F3-C32E-1E86-C7D862D8569A}"/>
              </a:ext>
            </a:extLst>
          </p:cNvPr>
          <p:cNvSpPr txBox="1"/>
          <p:nvPr/>
        </p:nvSpPr>
        <p:spPr>
          <a:xfrm>
            <a:off x="3097521" y="2471318"/>
            <a:ext cx="202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bank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D0DB3-B171-6998-B98C-4C48DAD7E518}"/>
              </a:ext>
            </a:extLst>
          </p:cNvPr>
          <p:cNvSpPr txBox="1"/>
          <p:nvPr/>
        </p:nvSpPr>
        <p:spPr>
          <a:xfrm>
            <a:off x="-222785" y="769331"/>
            <a:ext cx="173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6E894-F358-3904-F76A-C4977BF4ED0E}"/>
              </a:ext>
            </a:extLst>
          </p:cNvPr>
          <p:cNvSpPr txBox="1"/>
          <p:nvPr/>
        </p:nvSpPr>
        <p:spPr>
          <a:xfrm>
            <a:off x="5513069" y="819822"/>
            <a:ext cx="173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2. </a:t>
            </a:r>
          </a:p>
        </p:txBody>
      </p:sp>
      <p:pic>
        <p:nvPicPr>
          <p:cNvPr id="4098" name="Picture 2" descr="Our New Software Testing &amp; Research Center Opens in Viet Nam | LogiGear Blog">
            <a:extLst>
              <a:ext uri="{FF2B5EF4-FFF2-40B4-BE49-F238E27FC236}">
                <a16:creationId xmlns:a16="http://schemas.microsoft.com/office/drawing/2014/main" id="{4088131D-E75E-77BB-9D09-9450E3075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31667" r="18166"/>
          <a:stretch/>
        </p:blipFill>
        <p:spPr bwMode="auto">
          <a:xfrm>
            <a:off x="6720841" y="916317"/>
            <a:ext cx="2148840" cy="14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87DC76-C303-6B2B-2D10-19004A1017F5}"/>
              </a:ext>
            </a:extLst>
          </p:cNvPr>
          <p:cNvSpPr txBox="1"/>
          <p:nvPr/>
        </p:nvSpPr>
        <p:spPr>
          <a:xfrm>
            <a:off x="6782647" y="2469473"/>
            <a:ext cx="202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Đà</a:t>
            </a:r>
            <a:r>
              <a:rPr lang="en-US" sz="2800" b="1" dirty="0"/>
              <a:t> </a:t>
            </a:r>
            <a:r>
              <a:rPr lang="en-US" sz="2800" b="1" dirty="0" err="1"/>
              <a:t>Nẵng</a:t>
            </a:r>
            <a:endParaRPr lang="en-US" sz="2800" b="1" dirty="0"/>
          </a:p>
        </p:txBody>
      </p:sp>
      <p:pic>
        <p:nvPicPr>
          <p:cNvPr id="4100" name="Picture 4" descr="Hồ Chí Minh (Sài Gòn) on Behance">
            <a:extLst>
              <a:ext uri="{FF2B5EF4-FFF2-40B4-BE49-F238E27FC236}">
                <a16:creationId xmlns:a16="http://schemas.microsoft.com/office/drawing/2014/main" id="{C55A9682-3FAA-58D0-54C5-ECCC01453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11883" r="13000"/>
          <a:stretch/>
        </p:blipFill>
        <p:spPr bwMode="auto">
          <a:xfrm>
            <a:off x="9280076" y="916317"/>
            <a:ext cx="2195575" cy="14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779095-90F3-024E-CFFD-B9101F862156}"/>
              </a:ext>
            </a:extLst>
          </p:cNvPr>
          <p:cNvSpPr txBox="1"/>
          <p:nvPr/>
        </p:nvSpPr>
        <p:spPr>
          <a:xfrm>
            <a:off x="9022626" y="2469473"/>
            <a:ext cx="271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Hồ</a:t>
            </a:r>
            <a:r>
              <a:rPr lang="en-US" sz="2800" b="1" dirty="0"/>
              <a:t> Chí Minh 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C54812-B15B-CA0B-F42E-675717A4EB10}"/>
              </a:ext>
            </a:extLst>
          </p:cNvPr>
          <p:cNvSpPr txBox="1"/>
          <p:nvPr/>
        </p:nvSpPr>
        <p:spPr>
          <a:xfrm>
            <a:off x="-207148" y="3224540"/>
            <a:ext cx="173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1F51F-19DB-060A-0889-D4657ECF7453}"/>
              </a:ext>
            </a:extLst>
          </p:cNvPr>
          <p:cNvSpPr txBox="1"/>
          <p:nvPr/>
        </p:nvSpPr>
        <p:spPr>
          <a:xfrm>
            <a:off x="836917" y="5020960"/>
            <a:ext cx="2237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supermarket</a:t>
            </a:r>
          </a:p>
        </p:txBody>
      </p:sp>
      <p:pic>
        <p:nvPicPr>
          <p:cNvPr id="4104" name="Picture 8" descr="Cartoon Supermarket PNG Transparent Images Free Download | Vector Files |  Pngtree">
            <a:extLst>
              <a:ext uri="{FF2B5EF4-FFF2-40B4-BE49-F238E27FC236}">
                <a16:creationId xmlns:a16="http://schemas.microsoft.com/office/drawing/2014/main" id="{55FE5CB7-F01D-AA11-AF27-4E8CEC5E8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4" y="2942061"/>
            <a:ext cx="2621557" cy="26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taurant Png Images Background - Image ID Is 139440 | TOPpng">
            <a:extLst>
              <a:ext uri="{FF2B5EF4-FFF2-40B4-BE49-F238E27FC236}">
                <a16:creationId xmlns:a16="http://schemas.microsoft.com/office/drawing/2014/main" id="{724D7877-B7C9-FA21-5F62-C1589608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00" b="89872" l="1548" r="95714">
                        <a14:foregroundMark x1="39167" y1="15483" x2="39167" y2="15483"/>
                        <a14:foregroundMark x1="8690" y1="32480" x2="8690" y2="32480"/>
                        <a14:foregroundMark x1="4405" y1="32712" x2="4405" y2="32712"/>
                        <a14:foregroundMark x1="4762" y1="32130" x2="78690" y2="38766"/>
                        <a14:foregroundMark x1="78690" y1="38766" x2="88333" y2="38533"/>
                        <a14:foregroundMark x1="50000" y1="7800" x2="50000" y2="7800"/>
                        <a14:foregroundMark x1="95952" y1="32829" x2="95952" y2="32829"/>
                        <a14:foregroundMark x1="40714" y1="89872" x2="40714" y2="89872"/>
                        <a14:foregroundMark x1="1905" y1="88475" x2="1905" y2="88475"/>
                        <a14:foregroundMark x1="1548" y1="30384" x2="1548" y2="30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74" y="3092170"/>
            <a:ext cx="1967095" cy="201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DB9054-9ED4-1795-F47F-9D3B847BD4C6}"/>
              </a:ext>
            </a:extLst>
          </p:cNvPr>
          <p:cNvSpPr txBox="1"/>
          <p:nvPr/>
        </p:nvSpPr>
        <p:spPr>
          <a:xfrm>
            <a:off x="3434631" y="5020960"/>
            <a:ext cx="202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restaurant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EA0D07-1098-EA2B-C63B-779CE7E1D148}"/>
              </a:ext>
            </a:extLst>
          </p:cNvPr>
          <p:cNvSpPr txBox="1"/>
          <p:nvPr/>
        </p:nvSpPr>
        <p:spPr>
          <a:xfrm>
            <a:off x="5568306" y="3224540"/>
            <a:ext cx="173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4. </a:t>
            </a:r>
          </a:p>
        </p:txBody>
      </p:sp>
      <p:pic>
        <p:nvPicPr>
          <p:cNvPr id="4108" name="Picture 12" descr="Free Vector | Tropical island cartoon concept with stone land covered with  forest vector illustration">
            <a:extLst>
              <a:ext uri="{FF2B5EF4-FFF2-40B4-BE49-F238E27FC236}">
                <a16:creationId xmlns:a16="http://schemas.microsoft.com/office/drawing/2014/main" id="{6BDB0C2F-FAE8-B3A8-C1BA-418DCA92A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r="12301"/>
          <a:stretch/>
        </p:blipFill>
        <p:spPr bwMode="auto">
          <a:xfrm>
            <a:off x="9481295" y="3334554"/>
            <a:ext cx="1967095" cy="15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37AFB2-6545-79FC-A1D0-81A395971F34}"/>
              </a:ext>
            </a:extLst>
          </p:cNvPr>
          <p:cNvSpPr txBox="1"/>
          <p:nvPr/>
        </p:nvSpPr>
        <p:spPr>
          <a:xfrm>
            <a:off x="9450423" y="5020960"/>
            <a:ext cx="202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Cô</a:t>
            </a:r>
            <a:r>
              <a:rPr lang="en-US" sz="2800" b="1" dirty="0"/>
              <a:t> </a:t>
            </a:r>
            <a:r>
              <a:rPr lang="en-US" sz="2800" b="1" dirty="0" err="1"/>
              <a:t>Tô</a:t>
            </a:r>
            <a:r>
              <a:rPr lang="en-US" sz="2800" b="1" dirty="0"/>
              <a:t> Island</a:t>
            </a:r>
          </a:p>
        </p:txBody>
      </p:sp>
      <p:pic>
        <p:nvPicPr>
          <p:cNvPr id="4110" name="Picture 14" descr="Vector School Building Stock Illustration - Download Image Now - School  Building, Schoolhouse, Education - iStock">
            <a:extLst>
              <a:ext uri="{FF2B5EF4-FFF2-40B4-BE49-F238E27FC236}">
                <a16:creationId xmlns:a16="http://schemas.microsoft.com/office/drawing/2014/main" id="{15100821-466E-7EA5-7D4B-A3152547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74" y="3153762"/>
            <a:ext cx="2001487" cy="20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6864A1-B89B-292F-2EAF-C71E37D97228}"/>
              </a:ext>
            </a:extLst>
          </p:cNvPr>
          <p:cNvSpPr txBox="1"/>
          <p:nvPr/>
        </p:nvSpPr>
        <p:spPr>
          <a:xfrm>
            <a:off x="6766433" y="5020960"/>
            <a:ext cx="202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533532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41).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90)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501654" y="2190281"/>
            <a:ext cx="9554428" cy="26287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884832" y="2327708"/>
            <a:ext cx="8798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4.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them to remember the name of the place in the previous lesson.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Read the given clue, discuss to find the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raising hands can answer the question.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the correct answer can get 2 points.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411972" y="1630941"/>
            <a:ext cx="915393" cy="85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25EE-7B12-A9D7-6C7E-B4E64D7B8BA4}"/>
              </a:ext>
            </a:extLst>
          </p:cNvPr>
          <p:cNvSpPr txBox="1"/>
          <p:nvPr/>
        </p:nvSpPr>
        <p:spPr>
          <a:xfrm>
            <a:off x="2438397" y="1288217"/>
            <a:ext cx="6829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Where is it?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EFCB3D-A184-49C0-F107-45FA0D2F6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39" y="658878"/>
            <a:ext cx="3670795" cy="5199662"/>
          </a:xfrm>
          <a:prstGeom prst="rect">
            <a:avLst/>
          </a:prstGeom>
        </p:spPr>
      </p:pic>
      <p:sp>
        <p:nvSpPr>
          <p:cNvPr id="3" name="Google Shape;98;p3">
            <a:extLst>
              <a:ext uri="{FF2B5EF4-FFF2-40B4-BE49-F238E27FC236}">
                <a16:creationId xmlns:a16="http://schemas.microsoft.com/office/drawing/2014/main" id="{11BFEBBA-EF5C-ED5C-F201-4D1447FE3D32}"/>
              </a:ext>
            </a:extLst>
          </p:cNvPr>
          <p:cNvSpPr/>
          <p:nvPr/>
        </p:nvSpPr>
        <p:spPr>
          <a:xfrm>
            <a:off x="7029553" y="1223010"/>
            <a:ext cx="3778026" cy="408051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3">
            <a:extLst>
              <a:ext uri="{FF2B5EF4-FFF2-40B4-BE49-F238E27FC236}">
                <a16:creationId xmlns:a16="http://schemas.microsoft.com/office/drawing/2014/main" id="{1D1967DB-D909-0748-387B-F34EA4C4705C}"/>
              </a:ext>
            </a:extLst>
          </p:cNvPr>
          <p:cNvSpPr txBox="1"/>
          <p:nvPr/>
        </p:nvSpPr>
        <p:spPr>
          <a:xfrm>
            <a:off x="7322999" y="2425539"/>
            <a:ext cx="3210336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review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ords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describe places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m</a:t>
            </a: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ake suggestions.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344C1-AF71-0300-C66F-F3ACA773DD24}"/>
              </a:ext>
            </a:extLst>
          </p:cNvPr>
          <p:cNvSpPr txBox="1"/>
          <p:nvPr/>
        </p:nvSpPr>
        <p:spPr>
          <a:xfrm>
            <a:off x="7322999" y="384866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50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2F970-2CF9-A44B-5A79-1AA78CBF5F63}"/>
              </a:ext>
            </a:extLst>
          </p:cNvPr>
          <p:cNvSpPr txBox="1"/>
          <p:nvPr/>
        </p:nvSpPr>
        <p:spPr>
          <a:xfrm>
            <a:off x="7322999" y="4399451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p.41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Google Shape;99;p3">
            <a:extLst>
              <a:ext uri="{FF2B5EF4-FFF2-40B4-BE49-F238E27FC236}">
                <a16:creationId xmlns:a16="http://schemas.microsoft.com/office/drawing/2014/main" id="{C949F33D-BF68-48BB-B126-493FD1D6962B}"/>
              </a:ext>
            </a:extLst>
          </p:cNvPr>
          <p:cNvSpPr txBox="1"/>
          <p:nvPr/>
        </p:nvSpPr>
        <p:spPr>
          <a:xfrm>
            <a:off x="7231145" y="140480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6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00;p3">
            <a:extLst>
              <a:ext uri="{FF2B5EF4-FFF2-40B4-BE49-F238E27FC236}">
                <a16:creationId xmlns:a16="http://schemas.microsoft.com/office/drawing/2014/main" id="{3C046DA8-BEE8-DCF3-DAA3-4C48D50474A3}"/>
              </a:ext>
            </a:extLst>
          </p:cNvPr>
          <p:cNvSpPr txBox="1"/>
          <p:nvPr/>
        </p:nvSpPr>
        <p:spPr>
          <a:xfrm>
            <a:off x="7933339" y="191326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5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19B04-69B3-63DA-5E09-B92877612ADC}"/>
              </a:ext>
            </a:extLst>
          </p:cNvPr>
          <p:cNvSpPr txBox="1"/>
          <p:nvPr/>
        </p:nvSpPr>
        <p:spPr>
          <a:xfrm>
            <a:off x="1151849" y="1176757"/>
            <a:ext cx="9888302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 want to go windsurfing. I want to go there by ferry. Where should I go?</a:t>
            </a:r>
            <a:endParaRPr lang="en-VN" sz="4800" b="1" dirty="0">
              <a:solidFill>
                <a:srgbClr val="FF0000"/>
              </a:solidFill>
            </a:endParaRP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AAD65BD1-A485-F1F1-A864-FB4ABC61A64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F56DBE-6A0D-8381-480A-62456116BD35}"/>
              </a:ext>
            </a:extLst>
          </p:cNvPr>
          <p:cNvSpPr/>
          <p:nvPr/>
        </p:nvSpPr>
        <p:spPr>
          <a:xfrm>
            <a:off x="5324473" y="5388855"/>
            <a:ext cx="1543050" cy="58477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30C3D1D5-274E-0B09-A227-93FFAA4F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34048" y="2918755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51D2C-836B-C08E-30A7-8DDE3C6987F7}"/>
              </a:ext>
            </a:extLst>
          </p:cNvPr>
          <p:cNvSpPr txBox="1"/>
          <p:nvPr/>
        </p:nvSpPr>
        <p:spPr>
          <a:xfrm>
            <a:off x="1151849" y="3950237"/>
            <a:ext cx="9888302" cy="83099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You should go to </a:t>
            </a:r>
            <a:r>
              <a:rPr lang="en-US" sz="4800" b="1" dirty="0" err="1">
                <a:solidFill>
                  <a:schemeClr val="tx1"/>
                </a:solidFill>
              </a:rPr>
              <a:t>Cô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Tô</a:t>
            </a:r>
            <a:r>
              <a:rPr lang="en-US" sz="4800" b="1" dirty="0">
                <a:solidFill>
                  <a:schemeClr val="tx1"/>
                </a:solidFill>
              </a:rPr>
              <a:t> Island.</a:t>
            </a:r>
            <a:endParaRPr lang="en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19B04-69B3-63DA-5E09-B92877612ADC}"/>
              </a:ext>
            </a:extLst>
          </p:cNvPr>
          <p:cNvSpPr txBox="1"/>
          <p:nvPr/>
        </p:nvSpPr>
        <p:spPr>
          <a:xfrm>
            <a:off x="1151849" y="918496"/>
            <a:ext cx="9888302" cy="230832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 want to go visit markets and eat local food. I want to go there by plane or train. Where should I go?</a:t>
            </a:r>
            <a:endParaRPr lang="en-VN" sz="4800" b="1" dirty="0">
              <a:solidFill>
                <a:srgbClr val="FF0000"/>
              </a:solidFill>
            </a:endParaRP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AAD65BD1-A485-F1F1-A864-FB4ABC61A64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F56DBE-6A0D-8381-480A-62456116BD35}"/>
              </a:ext>
            </a:extLst>
          </p:cNvPr>
          <p:cNvSpPr/>
          <p:nvPr/>
        </p:nvSpPr>
        <p:spPr>
          <a:xfrm>
            <a:off x="5324473" y="5388855"/>
            <a:ext cx="1543050" cy="58477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30C3D1D5-274E-0B09-A227-93FFAA4F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55582" y="3284477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51D2C-836B-C08E-30A7-8DDE3C6987F7}"/>
              </a:ext>
            </a:extLst>
          </p:cNvPr>
          <p:cNvSpPr txBox="1"/>
          <p:nvPr/>
        </p:nvSpPr>
        <p:spPr>
          <a:xfrm>
            <a:off x="1151849" y="4191799"/>
            <a:ext cx="9888302" cy="83099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You should go to </a:t>
            </a:r>
            <a:r>
              <a:rPr lang="en-US" sz="4800" b="1" dirty="0" err="1">
                <a:solidFill>
                  <a:schemeClr val="tx1"/>
                </a:solidFill>
              </a:rPr>
              <a:t>Hồ</a:t>
            </a:r>
            <a:r>
              <a:rPr lang="en-US" sz="4800" b="1" dirty="0">
                <a:solidFill>
                  <a:schemeClr val="tx1"/>
                </a:solidFill>
              </a:rPr>
              <a:t> Chí Minh City. </a:t>
            </a:r>
            <a:endParaRPr lang="en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19B04-69B3-63DA-5E09-B92877612ADC}"/>
              </a:ext>
            </a:extLst>
          </p:cNvPr>
          <p:cNvSpPr txBox="1"/>
          <p:nvPr/>
        </p:nvSpPr>
        <p:spPr>
          <a:xfrm>
            <a:off x="1151849" y="1176757"/>
            <a:ext cx="9888302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 want to go fishing. I want to go there by coach. Where should I go?</a:t>
            </a:r>
            <a:endParaRPr lang="en-VN" sz="4800" b="1" dirty="0">
              <a:solidFill>
                <a:srgbClr val="FF0000"/>
              </a:solidFill>
            </a:endParaRP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AAD65BD1-A485-F1F1-A864-FB4ABC61A64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F56DBE-6A0D-8381-480A-62456116BD35}"/>
              </a:ext>
            </a:extLst>
          </p:cNvPr>
          <p:cNvSpPr/>
          <p:nvPr/>
        </p:nvSpPr>
        <p:spPr>
          <a:xfrm>
            <a:off x="5324473" y="5388855"/>
            <a:ext cx="1543050" cy="58477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30C3D1D5-274E-0B09-A227-93FFAA4F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34048" y="2918755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51D2C-836B-C08E-30A7-8DDE3C6987F7}"/>
              </a:ext>
            </a:extLst>
          </p:cNvPr>
          <p:cNvSpPr txBox="1"/>
          <p:nvPr/>
        </p:nvSpPr>
        <p:spPr>
          <a:xfrm>
            <a:off x="1151849" y="3950237"/>
            <a:ext cx="9888302" cy="83099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You should go to Ba </a:t>
            </a:r>
            <a:r>
              <a:rPr lang="en-US" sz="4800" b="1" dirty="0" err="1">
                <a:solidFill>
                  <a:schemeClr val="tx1"/>
                </a:solidFill>
              </a:rPr>
              <a:t>Bể</a:t>
            </a:r>
            <a:r>
              <a:rPr lang="en-US" sz="4800" b="1" dirty="0">
                <a:solidFill>
                  <a:schemeClr val="tx1"/>
                </a:solidFill>
              </a:rPr>
              <a:t> Lake.</a:t>
            </a:r>
            <a:endParaRPr lang="en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0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19B04-69B3-63DA-5E09-B92877612ADC}"/>
              </a:ext>
            </a:extLst>
          </p:cNvPr>
          <p:cNvSpPr txBox="1"/>
          <p:nvPr/>
        </p:nvSpPr>
        <p:spPr>
          <a:xfrm>
            <a:off x="1151849" y="961400"/>
            <a:ext cx="9888302" cy="230832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 want to visit the local people. I want to go there by train or coach.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</a:rPr>
              <a:t>Where should I go?</a:t>
            </a:r>
            <a:endParaRPr lang="en-VN" sz="4800" b="1" dirty="0">
              <a:solidFill>
                <a:srgbClr val="FF0000"/>
              </a:solidFill>
            </a:endParaRP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AAD65BD1-A485-F1F1-A864-FB4ABC61A64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F56DBE-6A0D-8381-480A-62456116BD35}"/>
              </a:ext>
            </a:extLst>
          </p:cNvPr>
          <p:cNvSpPr/>
          <p:nvPr/>
        </p:nvSpPr>
        <p:spPr>
          <a:xfrm>
            <a:off x="5324473" y="5388855"/>
            <a:ext cx="1543050" cy="58477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30C3D1D5-274E-0B09-A227-93FFAA4F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34048" y="3342616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51D2C-836B-C08E-30A7-8DDE3C6987F7}"/>
              </a:ext>
            </a:extLst>
          </p:cNvPr>
          <p:cNvSpPr txBox="1"/>
          <p:nvPr/>
        </p:nvSpPr>
        <p:spPr>
          <a:xfrm>
            <a:off x="1123853" y="4176564"/>
            <a:ext cx="9888302" cy="83099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You should go to Sa Pa Town.</a:t>
            </a:r>
            <a:endParaRPr lang="en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REVIEW: Vocabulary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501654" y="2190281"/>
            <a:ext cx="9554428" cy="27246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884832" y="2327708"/>
            <a:ext cx="87984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6.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team chooses a student to come to the whiteboard.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take turns to play the game.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There is a small picture next to the bird. Look and guess the word then run to the board and write the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the correct answer can get 2 points. 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010621" y="1387225"/>
            <a:ext cx="915393" cy="85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25EE-7B12-A9D7-6C7E-B4E64D7B8BA4}"/>
              </a:ext>
            </a:extLst>
          </p:cNvPr>
          <p:cNvSpPr txBox="1"/>
          <p:nvPr/>
        </p:nvSpPr>
        <p:spPr>
          <a:xfrm>
            <a:off x="2681397" y="1288475"/>
            <a:ext cx="6829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Guess the word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7629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3E871C1-84E0-4E64-916A-9E538C02BADF}"/>
              </a:ext>
            </a:extLst>
          </p:cNvPr>
          <p:cNvSpPr txBox="1"/>
          <p:nvPr/>
        </p:nvSpPr>
        <p:spPr>
          <a:xfrm>
            <a:off x="5994564" y="2274838"/>
            <a:ext cx="53643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Luckiest Guy Regular" panose="02000506000000020004" pitchFamily="2" charset="0"/>
                <a:ea typeface="+mn-ea"/>
                <a:cs typeface="Itim" panose="00000500000000000000" pitchFamily="2" charset="-34"/>
              </a:rPr>
              <a:t>Guess the word</a:t>
            </a:r>
            <a:endParaRPr kumimoji="0" lang="en-US" sz="6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06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arlow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3792</TotalTime>
  <Words>910</Words>
  <Application>Microsoft Office PowerPoint</Application>
  <PresentationFormat>Widescreen</PresentationFormat>
  <Paragraphs>137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Baloo</vt:lpstr>
      <vt:lpstr>Carter One</vt:lpstr>
      <vt:lpstr>Luckiest Guy Regular</vt:lpstr>
      <vt:lpstr>Arial</vt:lpstr>
      <vt:lpstr>Barlow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Pham Van Anh</cp:lastModifiedBy>
  <cp:revision>423</cp:revision>
  <dcterms:created xsi:type="dcterms:W3CDTF">2023-11-28T02:26:41Z</dcterms:created>
  <dcterms:modified xsi:type="dcterms:W3CDTF">2024-08-02T03:50:55Z</dcterms:modified>
</cp:coreProperties>
</file>