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48" r:id="rId2"/>
  </p:sldMasterIdLst>
  <p:notesMasterIdLst>
    <p:notesMasterId r:id="rId28"/>
  </p:notesMasterIdLst>
  <p:sldIdLst>
    <p:sldId id="256" r:id="rId3"/>
    <p:sldId id="266" r:id="rId4"/>
    <p:sldId id="267" r:id="rId5"/>
    <p:sldId id="816" r:id="rId6"/>
    <p:sldId id="294" r:id="rId7"/>
    <p:sldId id="815" r:id="rId8"/>
    <p:sldId id="295" r:id="rId9"/>
    <p:sldId id="810" r:id="rId10"/>
    <p:sldId id="800" r:id="rId11"/>
    <p:sldId id="801" r:id="rId12"/>
    <p:sldId id="802" r:id="rId13"/>
    <p:sldId id="811" r:id="rId14"/>
    <p:sldId id="812" r:id="rId15"/>
    <p:sldId id="813" r:id="rId16"/>
    <p:sldId id="814" r:id="rId17"/>
    <p:sldId id="809" r:id="rId18"/>
    <p:sldId id="664" r:id="rId19"/>
    <p:sldId id="665" r:id="rId20"/>
    <p:sldId id="817" r:id="rId21"/>
    <p:sldId id="819" r:id="rId22"/>
    <p:sldId id="818" r:id="rId23"/>
    <p:sldId id="820" r:id="rId24"/>
    <p:sldId id="821" r:id="rId25"/>
    <p:sldId id="302" r:id="rId26"/>
    <p:sldId id="822" r:id="rId27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82E"/>
    <a:srgbClr val="D679F4"/>
    <a:srgbClr val="36A1EA"/>
    <a:srgbClr val="F88438"/>
    <a:srgbClr val="F78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0"/>
    <p:restoredTop sz="95118"/>
  </p:normalViewPr>
  <p:slideViewPr>
    <p:cSldViewPr snapToGrid="0" snapToObjects="1">
      <p:cViewPr varScale="1">
        <p:scale>
          <a:sx n="83" d="100"/>
          <a:sy n="83" d="100"/>
        </p:scale>
        <p:origin x="5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F190F-CF1C-D743-AA03-9B9A64FBF378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2262E-8BC2-3047-8B56-B0F59C19132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317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2B71-D28B-1C42-BA8C-5D07633D4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53218-2A88-1849-9326-6485B3864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43933-8003-8A41-B962-8E4E70E5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2DA6-657E-E942-85AA-6C4CABA7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1084-ABB7-5045-9553-3138A76B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0138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FAF8-0A65-3141-AB8B-A7EB5893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B3443-BC0C-0F47-A913-0C526ADB9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3F0BA-4597-6840-AE53-A1655017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169E4-3054-E64E-9DB9-1360B11C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F149C-876D-5A47-9A87-25EDCCFC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0151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29D083-0B8A-9246-AE1D-7C301F0B9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B21D4-4C92-A942-9E3D-D362D8602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7B798-DDFE-0945-9D1D-0374F97E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784C8-E921-B646-BD32-73256EC6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F9E25-D7B7-644D-974E-D8C13EA4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65976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AC0A-F446-1C79-3DEC-169D7FDBE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C0CE93-A6B6-1E3D-139C-CAA0D813B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56722-4D3F-540F-2DE7-AD408888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702C-52D8-4044-B43A-A9695D16178F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06B6A-42F3-31A9-AC70-892B941E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A88F-0772-773C-83AB-7BC30DCD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121D-D435-42AA-AC5E-15FEFCD4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73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D37C9-D572-D5AF-1309-B629FE79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4CAEF-9116-A529-6E09-B127CCD1E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5F8B9-2696-662B-5471-4EB5A23C9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702C-52D8-4044-B43A-A9695D16178F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1816B-B006-BC42-76C8-672D590D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01CF8-8E94-B545-D7FF-C2516E1C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121D-D435-42AA-AC5E-15FEFCD4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2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FC44A-A966-93D1-D6BB-CA92BD88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495A6-103D-1906-6625-63804D2BA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4BCAD-57A0-E270-C63A-71202575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702C-52D8-4044-B43A-A9695D16178F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1E4C9-5C20-3076-0D3B-C94B015AE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6C6D1-8A84-4E8D-4C37-F1484469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121D-D435-42AA-AC5E-15FEFCD4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94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7517-AD3B-FB99-227D-5DDE211A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1ABEB-7D7F-1C45-9C14-1DF352369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E35F4-67AB-98E3-E64E-9FAB9601A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F0CFB-8A64-2BAD-F8D4-D372B0B97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702C-52D8-4044-B43A-A9695D16178F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C72C7-E2B0-5E47-610D-60743F73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7587E-2206-1F00-7DB9-8EEBCA28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121D-D435-42AA-AC5E-15FEFCD4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66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81EAF-6E3D-7C7F-4991-8B33B11A6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015A0-8F25-D8FB-77E3-E81B731C2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85D6E-8E6E-D4A7-9859-88B8CEE17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954E5D-3652-8294-5151-6D3381CCA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B01400-48AD-A5EB-E5A3-12819F2CE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E9C6D8-1173-3A5A-D987-D824C4673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702C-52D8-4044-B43A-A9695D16178F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8F622C-77F9-8FD1-E700-1E8F90D8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140A47-4199-E3BE-3ECC-D432622E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121D-D435-42AA-AC5E-15FEFCD4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55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CC00-8480-729B-0506-8A9BDE37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B09AF-AC76-366F-9464-43B5A2C71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702C-52D8-4044-B43A-A9695D16178F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95773-2850-4272-7B16-7C68B365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091F0-0E3A-3CCB-13C8-6564641E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121D-D435-42AA-AC5E-15FEFCD4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85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FD4397-6D4A-98E4-1940-DFF4815AA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702C-52D8-4044-B43A-A9695D16178F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B89087-F56F-CA9C-4890-C505A7AC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0F593-4DBE-ED1C-FC44-B81AAA3C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121D-D435-42AA-AC5E-15FEFCD4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96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83E6-A3EE-DA2D-7C19-A197F9C3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6E32D-A908-87CF-4BBE-CD9B02D23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442E4-CFD9-09CB-E599-1D72C2B4A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07EC5-4450-9582-5772-3DF646B57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702C-52D8-4044-B43A-A9695D16178F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19D45-73B5-57BF-E20F-22D8F21E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79774-78C2-94CE-151C-A9F1DFCB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121D-D435-42AA-AC5E-15FEFCD4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4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08CF-7CAC-0243-85BB-6FAA0FE4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01184-B1C9-C84A-AC28-64088836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68A50-A310-8E44-9B95-6755587A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1D914-245C-B447-937B-4DDA91C9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E0253-5905-FE41-BD94-4EA65B41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5241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34CEF-D12B-3B6A-677D-80550296D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1C68F2-96D4-A4B8-34A9-6AAADEFF6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48D73-39C7-7EE5-B7C2-6F1DCBA53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27036-8742-53E4-1A7F-D447C861C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702C-52D8-4044-B43A-A9695D16178F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2767F-B2C6-3F53-64DD-1C699C0CD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DEA7F-2FDB-3B58-A692-42AB2953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121D-D435-42AA-AC5E-15FEFCD4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2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49EE-D432-DAAA-C3C5-554DE8C74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333635-0630-4131-7682-7FF9E4B67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2D139-062D-614D-BB97-AB8D0D8F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702C-52D8-4044-B43A-A9695D16178F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9D9D0-49CC-AE11-2900-5E13E8B6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6F82D-88CD-BDBB-191B-07B14D25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121D-D435-42AA-AC5E-15FEFCD4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24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C2505D-DBBA-167D-B4A0-51A6F0C09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7B240A-3653-1C17-900C-EF5926660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07EA8-2C63-8F61-D65E-272BD015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702C-52D8-4044-B43A-A9695D16178F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541CF-BD87-AA65-7DF3-6D72BA5C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E1DC8-C3C1-C325-589E-2788280E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121D-D435-42AA-AC5E-15FEFCD4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5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7512-800C-3B4D-8F3E-00541DCE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36E75-8DF7-3844-951E-2A1965A52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033B8-035B-AB41-93F5-48166DC89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AC78A-2609-AF49-AD54-0465CD53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A969B-6FEA-6C44-B10E-BD5797B6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5909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94D6-F8D3-CF44-B5AF-F606F08A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F3439-00AC-4949-8F93-482DA8087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9940C-5FCA-9F41-98B8-6DEDCBA4F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073DD-1134-574B-AE73-78B58AB9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4FE18-C5D6-9D4E-BF10-D695A6F3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260C4-BB28-3541-8B96-BB48EC6C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1760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9B51-12B1-4740-9770-A28EBCA6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87EDD-F2E9-5E44-9698-EBABAF884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E509C-BDA3-804D-B909-E6D023451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21C67D-CCFD-1B4C-B834-9E4C39EF5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2BC66-3FFE-4841-9A81-4C17E6AAA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AFB3E-75C6-1E43-A929-9303D388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7D531E-9A71-8549-876B-8BEFC36D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9DDB24-3E2E-C340-9627-637BFF4A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3770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8B9F-E924-654F-AAE8-74AA673F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2CD5E-B4EF-FB47-8398-BBF8BED1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EC918-2BA0-174A-A7FE-3310BF2F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3B8A6-28C6-FC45-908E-586EED32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7295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E6C021-BC14-F543-BEA8-3ECBA6BF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ABC50-41AC-7C47-9711-C9DEB4E8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3A2FF-B620-924C-8C2F-7A6E137AF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0871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4888-6F32-6A44-8215-FFA8AD8C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6429-66EB-EE43-BC52-1E4BB479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90DFD-051B-E84B-B9D5-E7ABA398E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3EE3C-E4B0-2E49-BBBD-A963A117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7A4ED-DE07-0542-9F05-FCB0E0CE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6CA77-CEB9-F445-8A43-430AAA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3807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3421-1800-914B-9777-E7EF01B6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5B7EF7-EF9A-5945-AD2C-6012BE244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F5E80-212C-E144-A728-5CE570A9B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53433-6B63-0649-B8F9-B86A84E8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42F6C-E31A-CF47-9888-944E4167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9B252-186F-EF45-8BA3-97414DBB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5276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859B08-B414-FE42-8E47-67143C8F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91514-C9A6-2340-B3B1-FD6DCC33F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ABC3F-3629-C647-87B6-EEEC1F6BD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6345-128C-994A-923E-DC503EB6F2DE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CC94B-BF89-F34A-BBC3-1DC2D62C0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A608F-CE39-1247-9355-A76C7AC81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1329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5BE24B-FBB7-9BC2-F725-3B1FD8ECB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26A2A-00F7-478A-3A6C-AC2F42B65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603C-D4BA-FBE9-40F8-968AE659A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0702C-52D8-4044-B43A-A9695D16178F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9CBBC-8236-D0EE-6E80-4306086A1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E84DA-45CF-1A72-8C5A-713B3B15C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D121D-D435-42AA-AC5E-15FEFCD4EA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MsPham0936082789" descr="A picture containing shape&#10;&#10;Description automatically generated">
            <a:extLst>
              <a:ext uri="{FF2B5EF4-FFF2-40B4-BE49-F238E27FC236}">
                <a16:creationId xmlns:a16="http://schemas.microsoft.com/office/drawing/2014/main" id="{81356F0A-E27F-7864-42E5-0E91FD59EF0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56540400" y="-27432000"/>
            <a:ext cx="125272800" cy="61722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631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media" Target="../media/media3.mp3"/><Relationship Id="rId7" Type="http://schemas.openxmlformats.org/officeDocument/2006/relationships/image" Target="../media/image3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6EFD3A-3CA5-DE4C-9EDF-C318732F5AE6}"/>
              </a:ext>
            </a:extLst>
          </p:cNvPr>
          <p:cNvSpPr/>
          <p:nvPr/>
        </p:nvSpPr>
        <p:spPr>
          <a:xfrm>
            <a:off x="1626781" y="2094236"/>
            <a:ext cx="9122735" cy="2114550"/>
          </a:xfrm>
          <a:prstGeom prst="roundRect">
            <a:avLst/>
          </a:prstGeom>
          <a:solidFill>
            <a:srgbClr val="E2F3DB"/>
          </a:solidFill>
          <a:ln w="28575">
            <a:solidFill>
              <a:srgbClr val="BD4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UNIT 4 – PLACES IN VIỆT NAM </a:t>
            </a:r>
          </a:p>
          <a:p>
            <a:pPr algn="ctr"/>
            <a:r>
              <a:rPr lang="en-US" sz="4400" b="1" dirty="0">
                <a:solidFill>
                  <a:srgbClr val="7030A0"/>
                </a:solidFill>
              </a:rPr>
              <a:t>Lesson 8 - Skills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52F57D-A8FA-A340-ABF5-15DB1A6EB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3934"/>
            <a:ext cx="4964243" cy="3495828"/>
          </a:xfrm>
          <a:prstGeom prst="rect">
            <a:avLst/>
          </a:prstGeom>
        </p:spPr>
      </p:pic>
      <p:pic>
        <p:nvPicPr>
          <p:cNvPr id="5" name="Picture 4" descr="A map with a pin on it&#10;&#10;Description automatically generated">
            <a:extLst>
              <a:ext uri="{FF2B5EF4-FFF2-40B4-BE49-F238E27FC236}">
                <a16:creationId xmlns:a16="http://schemas.microsoft.com/office/drawing/2014/main" id="{1C54DA4A-AEDD-BD7B-5540-3F11ED36BF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69" b="78784" l="10500" r="65000">
                        <a14:foregroundMark x1="11800" y1="38755" x2="11800" y2="38755"/>
                        <a14:foregroundMark x1="39450" y1="23904" x2="40450" y2="36775"/>
                        <a14:foregroundMark x1="40200" y1="17822" x2="50050" y2="31330"/>
                        <a14:foregroundMark x1="43500" y1="17680" x2="48150" y2="21429"/>
                        <a14:foregroundMark x1="48150" y1="21429" x2="58900" y2="54809"/>
                        <a14:foregroundMark x1="58900" y1="54809" x2="56250" y2="65983"/>
                        <a14:foregroundMark x1="56250" y1="65983" x2="45950" y2="73550"/>
                        <a14:foregroundMark x1="45950" y1="73550" x2="29600" y2="73833"/>
                        <a14:foregroundMark x1="29600" y1="73833" x2="22200" y2="70368"/>
                        <a14:foregroundMark x1="22200" y1="70368" x2="14200" y2="50495"/>
                        <a14:foregroundMark x1="14200" y1="50495" x2="15500" y2="41655"/>
                        <a14:foregroundMark x1="15500" y1="41655" x2="37800" y2="18317"/>
                        <a14:foregroundMark x1="37800" y1="18317" x2="43850" y2="16902"/>
                        <a14:foregroundMark x1="43850" y1="16902" x2="44500" y2="17397"/>
                        <a14:foregroundMark x1="32100" y1="22772" x2="40000" y2="12871"/>
                        <a14:foregroundMark x1="40000" y1="12871" x2="47650" y2="14710"/>
                        <a14:foregroundMark x1="47650" y1="14710" x2="48850" y2="16407"/>
                        <a14:foregroundMark x1="49000" y1="17822" x2="54700" y2="31188"/>
                        <a14:foregroundMark x1="54700" y1="31188" x2="54900" y2="33946"/>
                        <a14:foregroundMark x1="49100" y1="16124" x2="52500" y2="20438"/>
                        <a14:foregroundMark x1="54350" y1="35007" x2="59550" y2="44201"/>
                        <a14:foregroundMark x1="59550" y1="44201" x2="59950" y2="47313"/>
                        <a14:foregroundMark x1="56000" y1="35361" x2="60100" y2="46110"/>
                        <a14:foregroundMark x1="60100" y1="46110" x2="59800" y2="62942"/>
                        <a14:foregroundMark x1="59800" y1="62942" x2="47250" y2="74328"/>
                        <a14:foregroundMark x1="47250" y1="74328" x2="40300" y2="73267"/>
                        <a14:foregroundMark x1="40300" y1="73267" x2="28050" y2="78854"/>
                        <a14:foregroundMark x1="28050" y1="78854" x2="21950" y2="71711"/>
                        <a14:foregroundMark x1="21950" y1="71711" x2="20750" y2="58557"/>
                        <a14:foregroundMark x1="20750" y1="58557" x2="13250" y2="52970"/>
                        <a14:foregroundMark x1="13250" y1="52970" x2="18300" y2="44201"/>
                        <a14:foregroundMark x1="18300" y1="44201" x2="23100" y2="70226"/>
                        <a14:foregroundMark x1="12700" y1="44201" x2="12350" y2="53465"/>
                        <a14:foregroundMark x1="12900" y1="41867" x2="10500" y2="50566"/>
                        <a14:foregroundMark x1="18950" y1="71924" x2="22450" y2="78076"/>
                        <a14:foregroundMark x1="22450" y1="78076" x2="22450" y2="78147"/>
                        <a14:foregroundMark x1="52050" y1="20014" x2="53700" y2="21994"/>
                      </a14:backgroundRemoval>
                    </a14:imgEffect>
                  </a14:imgLayer>
                </a14:imgProps>
              </a:ext>
            </a:extLst>
          </a:blip>
          <a:srcRect l="5461" t="8217" r="28333" b="14884"/>
          <a:stretch/>
        </p:blipFill>
        <p:spPr>
          <a:xfrm>
            <a:off x="8431618" y="3429000"/>
            <a:ext cx="3489409" cy="286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1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9" t="24952" r="1661"/>
          <a:stretch/>
        </p:blipFill>
        <p:spPr>
          <a:xfrm>
            <a:off x="3256280" y="2842260"/>
            <a:ext cx="2674389" cy="1743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77" y="594647"/>
            <a:ext cx="4290100" cy="4630351"/>
          </a:xfrm>
          <a:prstGeom prst="rect">
            <a:avLst/>
          </a:prstGeom>
        </p:spPr>
      </p:pic>
      <p:sp>
        <p:nvSpPr>
          <p:cNvPr id="17" name="Rounded Rectangle 16">
            <a:hlinkClick r:id="" action="ppaction://hlinkshowjump?jump=nextslide"/>
          </p:cNvPr>
          <p:cNvSpPr/>
          <p:nvPr/>
        </p:nvSpPr>
        <p:spPr>
          <a:xfrm>
            <a:off x="10785000" y="209321"/>
            <a:ext cx="1212370" cy="580103"/>
          </a:xfrm>
          <a:prstGeom prst="roundRect">
            <a:avLst>
              <a:gd name="adj" fmla="val 50000"/>
            </a:avLst>
          </a:prstGeom>
          <a:solidFill>
            <a:srgbClr val="FF3F3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Elephant" panose="02020904090505020303" pitchFamily="18" charset="0"/>
              </a:rPr>
              <a:t>Next</a:t>
            </a:r>
          </a:p>
        </p:txBody>
      </p:sp>
      <p:sp>
        <p:nvSpPr>
          <p:cNvPr id="49" name="MsPham-0936082789">
            <a:extLst>
              <a:ext uri="{FF2B5EF4-FFF2-40B4-BE49-F238E27FC236}">
                <a16:creationId xmlns:a16="http://schemas.microsoft.com/office/drawing/2014/main" id="{FB552851-2F94-652C-C4FB-EF24D6A2CCAC}"/>
              </a:ext>
            </a:extLst>
          </p:cNvPr>
          <p:cNvSpPr txBox="1"/>
          <p:nvPr/>
        </p:nvSpPr>
        <p:spPr>
          <a:xfrm>
            <a:off x="2338734" y="841291"/>
            <a:ext cx="8516039" cy="1754326"/>
          </a:xfrm>
          <a:prstGeom prst="rect">
            <a:avLst/>
          </a:prstGeom>
          <a:ln w="76200">
            <a:solidFill>
              <a:srgbClr val="FC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This is on </a:t>
            </a:r>
            <a:r>
              <a:rPr lang="en-US" sz="5400" b="1" dirty="0" err="1"/>
              <a:t>Cát</a:t>
            </a:r>
            <a:r>
              <a:rPr lang="en-US" sz="5400" b="1" dirty="0"/>
              <a:t> </a:t>
            </a:r>
            <a:r>
              <a:rPr lang="en-US" sz="5400" b="1" dirty="0" err="1"/>
              <a:t>Bà</a:t>
            </a:r>
            <a:r>
              <a:rPr lang="en-US" sz="5400" b="1" dirty="0"/>
              <a:t> Island of </a:t>
            </a:r>
          </a:p>
          <a:p>
            <a:pPr algn="ctr"/>
            <a:r>
              <a:rPr lang="en-US" sz="5400" b="1" dirty="0" err="1"/>
              <a:t>Hải</a:t>
            </a:r>
            <a:r>
              <a:rPr lang="en-US" sz="5400" b="1" dirty="0"/>
              <a:t> </a:t>
            </a:r>
            <a:r>
              <a:rPr lang="en-US" sz="5400" b="1" dirty="0" err="1"/>
              <a:t>Phòng</a:t>
            </a:r>
            <a:r>
              <a:rPr lang="en-US" sz="5400" b="1" dirty="0"/>
              <a:t>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931CBC-1A4D-D27F-B3F3-9E82B3CC43B5}"/>
              </a:ext>
            </a:extLst>
          </p:cNvPr>
          <p:cNvSpPr/>
          <p:nvPr/>
        </p:nvSpPr>
        <p:spPr>
          <a:xfrm>
            <a:off x="953754" y="5276865"/>
            <a:ext cx="4605051" cy="1281954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a. </a:t>
            </a:r>
            <a:r>
              <a:rPr lang="en-US" sz="3600" dirty="0" err="1"/>
              <a:t>Cát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National Park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7376A6-968E-15C3-F217-0086D8733F24}"/>
              </a:ext>
            </a:extLst>
          </p:cNvPr>
          <p:cNvSpPr/>
          <p:nvPr/>
        </p:nvSpPr>
        <p:spPr>
          <a:xfrm>
            <a:off x="6655755" y="5276865"/>
            <a:ext cx="4605051" cy="128195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b. Phong </a:t>
            </a:r>
            <a:r>
              <a:rPr lang="en-US" sz="3600" dirty="0" err="1"/>
              <a:t>Nha</a:t>
            </a:r>
            <a:r>
              <a:rPr lang="en-US" sz="3600" dirty="0"/>
              <a:t> – </a:t>
            </a:r>
            <a:r>
              <a:rPr lang="en-US" sz="3600" dirty="0" err="1"/>
              <a:t>Kẻ</a:t>
            </a:r>
            <a:r>
              <a:rPr lang="en-US" sz="3600" dirty="0"/>
              <a:t> </a:t>
            </a:r>
            <a:r>
              <a:rPr lang="en-US" sz="3600" dirty="0" err="1"/>
              <a:t>Bàng</a:t>
            </a:r>
            <a:r>
              <a:rPr lang="en-US" sz="3600" dirty="0"/>
              <a:t> National Park</a:t>
            </a:r>
          </a:p>
        </p:txBody>
      </p:sp>
    </p:spTree>
    <p:extLst>
      <p:ext uri="{BB962C8B-B14F-4D97-AF65-F5344CB8AC3E}">
        <p14:creationId xmlns:p14="http://schemas.microsoft.com/office/powerpoint/2010/main" val="116497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9" grpId="0" animBg="1"/>
      <p:bldP spid="4" grpId="1" animBg="1"/>
      <p:bldP spid="4" grpId="2" animBg="1"/>
      <p:bldP spid="5" grpId="1" animBg="1"/>
      <p:bldP spid="5" grpId="2" animBg="1"/>
      <p:bldP spid="5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9" t="24952" r="1661"/>
          <a:stretch/>
        </p:blipFill>
        <p:spPr>
          <a:xfrm>
            <a:off x="3256280" y="2842260"/>
            <a:ext cx="2674389" cy="1743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77" y="594647"/>
            <a:ext cx="4290100" cy="4630351"/>
          </a:xfrm>
          <a:prstGeom prst="rect">
            <a:avLst/>
          </a:prstGeom>
        </p:spPr>
      </p:pic>
      <p:sp>
        <p:nvSpPr>
          <p:cNvPr id="4" name="MsPham-0936082789">
            <a:extLst>
              <a:ext uri="{FF2B5EF4-FFF2-40B4-BE49-F238E27FC236}">
                <a16:creationId xmlns:a16="http://schemas.microsoft.com/office/drawing/2014/main" id="{EF1A326F-6F12-A655-7E84-673AB688C433}"/>
              </a:ext>
            </a:extLst>
          </p:cNvPr>
          <p:cNvSpPr txBox="1"/>
          <p:nvPr/>
        </p:nvSpPr>
        <p:spPr>
          <a:xfrm>
            <a:off x="2338734" y="1227919"/>
            <a:ext cx="8516039" cy="923330"/>
          </a:xfrm>
          <a:prstGeom prst="rect">
            <a:avLst/>
          </a:prstGeom>
          <a:ln w="76200">
            <a:solidFill>
              <a:srgbClr val="FC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5400" b="1" dirty="0"/>
              <a:t>This park is about 1,233 km². </a:t>
            </a:r>
          </a:p>
        </p:txBody>
      </p:sp>
      <p:sp>
        <p:nvSpPr>
          <p:cNvPr id="5" name="Rounded Rectangl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2EE696-C0E4-A25E-CB04-B01641531719}"/>
              </a:ext>
            </a:extLst>
          </p:cNvPr>
          <p:cNvSpPr/>
          <p:nvPr/>
        </p:nvSpPr>
        <p:spPr>
          <a:xfrm>
            <a:off x="10785000" y="209321"/>
            <a:ext cx="1212370" cy="580103"/>
          </a:xfrm>
          <a:prstGeom prst="roundRect">
            <a:avLst>
              <a:gd name="adj" fmla="val 50000"/>
            </a:avLst>
          </a:prstGeom>
          <a:solidFill>
            <a:srgbClr val="FF3F3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Elephant" panose="02020904090505020303" pitchFamily="18" charset="0"/>
              </a:rPr>
              <a:t>Next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44AD96-41E8-F385-0629-F927F7F64F50}"/>
              </a:ext>
            </a:extLst>
          </p:cNvPr>
          <p:cNvSpPr/>
          <p:nvPr/>
        </p:nvSpPr>
        <p:spPr>
          <a:xfrm>
            <a:off x="953754" y="5276865"/>
            <a:ext cx="4605051" cy="1281954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a. </a:t>
            </a:r>
            <a:r>
              <a:rPr lang="en-US" sz="3600" dirty="0" err="1"/>
              <a:t>Cát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National Park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BB22E6-5180-B1D3-19F7-77D478A15E7D}"/>
              </a:ext>
            </a:extLst>
          </p:cNvPr>
          <p:cNvSpPr/>
          <p:nvPr/>
        </p:nvSpPr>
        <p:spPr>
          <a:xfrm>
            <a:off x="6655755" y="5276865"/>
            <a:ext cx="4605051" cy="128195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b. Phong </a:t>
            </a:r>
            <a:r>
              <a:rPr lang="en-US" sz="3600" dirty="0" err="1"/>
              <a:t>Nha</a:t>
            </a:r>
            <a:r>
              <a:rPr lang="en-US" sz="3600" dirty="0"/>
              <a:t> – </a:t>
            </a:r>
            <a:r>
              <a:rPr lang="en-US" sz="3600" dirty="0" err="1"/>
              <a:t>Kẻ</a:t>
            </a:r>
            <a:r>
              <a:rPr lang="en-US" sz="3600" dirty="0"/>
              <a:t> </a:t>
            </a:r>
            <a:r>
              <a:rPr lang="en-US" sz="3600" dirty="0" err="1"/>
              <a:t>Bàng</a:t>
            </a:r>
            <a:r>
              <a:rPr lang="en-US" sz="3600" dirty="0"/>
              <a:t> National Park</a:t>
            </a:r>
          </a:p>
        </p:txBody>
      </p:sp>
    </p:spTree>
    <p:extLst>
      <p:ext uri="{BB962C8B-B14F-4D97-AF65-F5344CB8AC3E}">
        <p14:creationId xmlns:p14="http://schemas.microsoft.com/office/powerpoint/2010/main" val="358790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6" grpId="2" animBg="1"/>
      <p:bldP spid="7" grpId="0" animBg="1"/>
      <p:bldP spid="7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9" t="24952" r="1661"/>
          <a:stretch/>
        </p:blipFill>
        <p:spPr>
          <a:xfrm>
            <a:off x="3256280" y="2842260"/>
            <a:ext cx="2674389" cy="1743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77" y="594647"/>
            <a:ext cx="4290100" cy="4630351"/>
          </a:xfrm>
          <a:prstGeom prst="rect">
            <a:avLst/>
          </a:prstGeom>
        </p:spPr>
      </p:pic>
      <p:sp>
        <p:nvSpPr>
          <p:cNvPr id="4" name="MsPham-0936082789">
            <a:extLst>
              <a:ext uri="{FF2B5EF4-FFF2-40B4-BE49-F238E27FC236}">
                <a16:creationId xmlns:a16="http://schemas.microsoft.com/office/drawing/2014/main" id="{EF1A326F-6F12-A655-7E84-673AB688C433}"/>
              </a:ext>
            </a:extLst>
          </p:cNvPr>
          <p:cNvSpPr txBox="1"/>
          <p:nvPr/>
        </p:nvSpPr>
        <p:spPr>
          <a:xfrm>
            <a:off x="2338734" y="841291"/>
            <a:ext cx="8516039" cy="1754326"/>
          </a:xfrm>
          <a:prstGeom prst="rect">
            <a:avLst/>
          </a:prstGeom>
          <a:ln w="76200">
            <a:solidFill>
              <a:srgbClr val="FC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5400" b="1" dirty="0"/>
              <a:t>There are many rare </a:t>
            </a:r>
          </a:p>
          <a:p>
            <a:pPr algn="ctr"/>
            <a:r>
              <a:rPr lang="en-US" sz="5400" b="1" dirty="0"/>
              <a:t>animals there. </a:t>
            </a:r>
          </a:p>
        </p:txBody>
      </p:sp>
      <p:sp>
        <p:nvSpPr>
          <p:cNvPr id="5" name="Rounded Rectangl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2EE696-C0E4-A25E-CB04-B01641531719}"/>
              </a:ext>
            </a:extLst>
          </p:cNvPr>
          <p:cNvSpPr/>
          <p:nvPr/>
        </p:nvSpPr>
        <p:spPr>
          <a:xfrm>
            <a:off x="10785000" y="209321"/>
            <a:ext cx="1212370" cy="580103"/>
          </a:xfrm>
          <a:prstGeom prst="roundRect">
            <a:avLst>
              <a:gd name="adj" fmla="val 50000"/>
            </a:avLst>
          </a:prstGeom>
          <a:solidFill>
            <a:srgbClr val="FF3F3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Elephant" panose="02020904090505020303" pitchFamily="18" charset="0"/>
              </a:rPr>
              <a:t>Next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44AD96-41E8-F385-0629-F927F7F64F50}"/>
              </a:ext>
            </a:extLst>
          </p:cNvPr>
          <p:cNvSpPr/>
          <p:nvPr/>
        </p:nvSpPr>
        <p:spPr>
          <a:xfrm>
            <a:off x="953754" y="5276865"/>
            <a:ext cx="4605051" cy="1281954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a. </a:t>
            </a:r>
            <a:r>
              <a:rPr lang="en-US" sz="3600" dirty="0" err="1"/>
              <a:t>Cát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National Park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BB22E6-5180-B1D3-19F7-77D478A15E7D}"/>
              </a:ext>
            </a:extLst>
          </p:cNvPr>
          <p:cNvSpPr/>
          <p:nvPr/>
        </p:nvSpPr>
        <p:spPr>
          <a:xfrm>
            <a:off x="6655755" y="5276865"/>
            <a:ext cx="4605051" cy="128195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b. Phong </a:t>
            </a:r>
            <a:r>
              <a:rPr lang="en-US" sz="3600" dirty="0" err="1"/>
              <a:t>Nha</a:t>
            </a:r>
            <a:r>
              <a:rPr lang="en-US" sz="3600" dirty="0"/>
              <a:t> – </a:t>
            </a:r>
            <a:r>
              <a:rPr lang="en-US" sz="3600" dirty="0" err="1"/>
              <a:t>Kẻ</a:t>
            </a:r>
            <a:r>
              <a:rPr lang="en-US" sz="3600" dirty="0"/>
              <a:t> </a:t>
            </a:r>
            <a:r>
              <a:rPr lang="en-US" sz="3600" dirty="0" err="1"/>
              <a:t>Bàng</a:t>
            </a:r>
            <a:r>
              <a:rPr lang="en-US" sz="3600" dirty="0"/>
              <a:t> National Park</a:t>
            </a:r>
          </a:p>
        </p:txBody>
      </p:sp>
    </p:spTree>
    <p:extLst>
      <p:ext uri="{BB962C8B-B14F-4D97-AF65-F5344CB8AC3E}">
        <p14:creationId xmlns:p14="http://schemas.microsoft.com/office/powerpoint/2010/main" val="263927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6" grpId="2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9" t="24952" r="1661"/>
          <a:stretch/>
        </p:blipFill>
        <p:spPr>
          <a:xfrm>
            <a:off x="3256280" y="2842260"/>
            <a:ext cx="2674389" cy="1743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77" y="594647"/>
            <a:ext cx="4290100" cy="4630351"/>
          </a:xfrm>
          <a:prstGeom prst="rect">
            <a:avLst/>
          </a:prstGeom>
        </p:spPr>
      </p:pic>
      <p:sp>
        <p:nvSpPr>
          <p:cNvPr id="17" name="Rounded Rectangle 16">
            <a:hlinkClick r:id="" action="ppaction://hlinkshowjump?jump=nextslide"/>
          </p:cNvPr>
          <p:cNvSpPr/>
          <p:nvPr/>
        </p:nvSpPr>
        <p:spPr>
          <a:xfrm>
            <a:off x="10785000" y="209321"/>
            <a:ext cx="1212370" cy="580103"/>
          </a:xfrm>
          <a:prstGeom prst="roundRect">
            <a:avLst>
              <a:gd name="adj" fmla="val 50000"/>
            </a:avLst>
          </a:prstGeom>
          <a:solidFill>
            <a:srgbClr val="FF3F3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Elephant" panose="02020904090505020303" pitchFamily="18" charset="0"/>
              </a:rPr>
              <a:t>Next</a:t>
            </a:r>
          </a:p>
        </p:txBody>
      </p:sp>
      <p:sp>
        <p:nvSpPr>
          <p:cNvPr id="49" name="MsPham-0936082789">
            <a:extLst>
              <a:ext uri="{FF2B5EF4-FFF2-40B4-BE49-F238E27FC236}">
                <a16:creationId xmlns:a16="http://schemas.microsoft.com/office/drawing/2014/main" id="{FB552851-2F94-652C-C4FB-EF24D6A2CCAC}"/>
              </a:ext>
            </a:extLst>
          </p:cNvPr>
          <p:cNvSpPr txBox="1"/>
          <p:nvPr/>
        </p:nvSpPr>
        <p:spPr>
          <a:xfrm>
            <a:off x="2338734" y="841291"/>
            <a:ext cx="8516039" cy="1754326"/>
          </a:xfrm>
          <a:prstGeom prst="rect">
            <a:avLst/>
          </a:prstGeom>
          <a:ln w="76200">
            <a:solidFill>
              <a:srgbClr val="FC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You can take a ferry </a:t>
            </a:r>
          </a:p>
          <a:p>
            <a:pPr algn="ctr"/>
            <a:r>
              <a:rPr lang="en-US" sz="5400" b="1" dirty="0"/>
              <a:t>to go there.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931CBC-1A4D-D27F-B3F3-9E82B3CC43B5}"/>
              </a:ext>
            </a:extLst>
          </p:cNvPr>
          <p:cNvSpPr/>
          <p:nvPr/>
        </p:nvSpPr>
        <p:spPr>
          <a:xfrm>
            <a:off x="953754" y="5276865"/>
            <a:ext cx="4605051" cy="1281954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a. </a:t>
            </a:r>
            <a:r>
              <a:rPr lang="en-US" sz="3600" dirty="0" err="1"/>
              <a:t>Cát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National Park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7376A6-968E-15C3-F217-0086D8733F24}"/>
              </a:ext>
            </a:extLst>
          </p:cNvPr>
          <p:cNvSpPr/>
          <p:nvPr/>
        </p:nvSpPr>
        <p:spPr>
          <a:xfrm>
            <a:off x="6655755" y="5276865"/>
            <a:ext cx="4605051" cy="128195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b. Phong </a:t>
            </a:r>
            <a:r>
              <a:rPr lang="en-US" sz="3600" dirty="0" err="1"/>
              <a:t>Nha</a:t>
            </a:r>
            <a:r>
              <a:rPr lang="en-US" sz="3600" dirty="0"/>
              <a:t> – </a:t>
            </a:r>
            <a:r>
              <a:rPr lang="en-US" sz="3600" dirty="0" err="1"/>
              <a:t>Kẻ</a:t>
            </a:r>
            <a:r>
              <a:rPr lang="en-US" sz="3600" dirty="0"/>
              <a:t> </a:t>
            </a:r>
            <a:r>
              <a:rPr lang="en-US" sz="3600" dirty="0" err="1"/>
              <a:t>Bàng</a:t>
            </a:r>
            <a:r>
              <a:rPr lang="en-US" sz="3600" dirty="0"/>
              <a:t> National Park</a:t>
            </a:r>
          </a:p>
        </p:txBody>
      </p:sp>
    </p:spTree>
    <p:extLst>
      <p:ext uri="{BB962C8B-B14F-4D97-AF65-F5344CB8AC3E}">
        <p14:creationId xmlns:p14="http://schemas.microsoft.com/office/powerpoint/2010/main" val="42795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9" grpId="0" animBg="1"/>
      <p:bldP spid="4" grpId="0" animBg="1"/>
      <p:bldP spid="4" grpId="1" animBg="1"/>
      <p:bldP spid="5" grpId="0" animBg="1"/>
      <p:bldP spid="5" grpId="1" animBg="1"/>
      <p:bldP spid="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9" t="24952" r="1661"/>
          <a:stretch/>
        </p:blipFill>
        <p:spPr>
          <a:xfrm>
            <a:off x="3256280" y="2842260"/>
            <a:ext cx="2674389" cy="1743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77" y="594647"/>
            <a:ext cx="4290100" cy="4630351"/>
          </a:xfrm>
          <a:prstGeom prst="rect">
            <a:avLst/>
          </a:prstGeom>
        </p:spPr>
      </p:pic>
      <p:sp>
        <p:nvSpPr>
          <p:cNvPr id="4" name="MsPham-0936082789">
            <a:extLst>
              <a:ext uri="{FF2B5EF4-FFF2-40B4-BE49-F238E27FC236}">
                <a16:creationId xmlns:a16="http://schemas.microsoft.com/office/drawing/2014/main" id="{EF1A326F-6F12-A655-7E84-673AB688C433}"/>
              </a:ext>
            </a:extLst>
          </p:cNvPr>
          <p:cNvSpPr txBox="1"/>
          <p:nvPr/>
        </p:nvSpPr>
        <p:spPr>
          <a:xfrm>
            <a:off x="2338734" y="564292"/>
            <a:ext cx="8516039" cy="2308324"/>
          </a:xfrm>
          <a:prstGeom prst="rect">
            <a:avLst/>
          </a:prstGeom>
          <a:ln w="76200">
            <a:solidFill>
              <a:srgbClr val="FC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800" b="1" dirty="0"/>
              <a:t>There are many ways to go there. You can take a plane or go by train.</a:t>
            </a:r>
          </a:p>
        </p:txBody>
      </p:sp>
      <p:sp>
        <p:nvSpPr>
          <p:cNvPr id="5" name="Rounded Rectangl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2EE696-C0E4-A25E-CB04-B01641531719}"/>
              </a:ext>
            </a:extLst>
          </p:cNvPr>
          <p:cNvSpPr/>
          <p:nvPr/>
        </p:nvSpPr>
        <p:spPr>
          <a:xfrm>
            <a:off x="10785000" y="209321"/>
            <a:ext cx="1212370" cy="580103"/>
          </a:xfrm>
          <a:prstGeom prst="roundRect">
            <a:avLst>
              <a:gd name="adj" fmla="val 50000"/>
            </a:avLst>
          </a:prstGeom>
          <a:solidFill>
            <a:srgbClr val="FF3F3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Elephant" panose="02020904090505020303" pitchFamily="18" charset="0"/>
              </a:rPr>
              <a:t>Next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44AD96-41E8-F385-0629-F927F7F64F50}"/>
              </a:ext>
            </a:extLst>
          </p:cNvPr>
          <p:cNvSpPr/>
          <p:nvPr/>
        </p:nvSpPr>
        <p:spPr>
          <a:xfrm>
            <a:off x="953754" y="5276865"/>
            <a:ext cx="4605051" cy="1281954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a. </a:t>
            </a:r>
            <a:r>
              <a:rPr lang="en-US" sz="3600" dirty="0" err="1"/>
              <a:t>Cát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National Park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BB22E6-5180-B1D3-19F7-77D478A15E7D}"/>
              </a:ext>
            </a:extLst>
          </p:cNvPr>
          <p:cNvSpPr/>
          <p:nvPr/>
        </p:nvSpPr>
        <p:spPr>
          <a:xfrm>
            <a:off x="6655755" y="5276865"/>
            <a:ext cx="4605051" cy="128195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b. Phong </a:t>
            </a:r>
            <a:r>
              <a:rPr lang="en-US" sz="3600" dirty="0" err="1"/>
              <a:t>Nha</a:t>
            </a:r>
            <a:r>
              <a:rPr lang="en-US" sz="3600" dirty="0"/>
              <a:t> – </a:t>
            </a:r>
            <a:r>
              <a:rPr lang="en-US" sz="3600" dirty="0" err="1"/>
              <a:t>Kẻ</a:t>
            </a:r>
            <a:r>
              <a:rPr lang="en-US" sz="3600" dirty="0"/>
              <a:t> </a:t>
            </a:r>
            <a:r>
              <a:rPr lang="en-US" sz="3600" dirty="0" err="1"/>
              <a:t>Bàng</a:t>
            </a:r>
            <a:r>
              <a:rPr lang="en-US" sz="3600" dirty="0"/>
              <a:t> National Park</a:t>
            </a:r>
          </a:p>
        </p:txBody>
      </p:sp>
    </p:spTree>
    <p:extLst>
      <p:ext uri="{BB962C8B-B14F-4D97-AF65-F5344CB8AC3E}">
        <p14:creationId xmlns:p14="http://schemas.microsoft.com/office/powerpoint/2010/main" val="348970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6" grpId="2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9" t="24952" r="1661"/>
          <a:stretch/>
        </p:blipFill>
        <p:spPr>
          <a:xfrm>
            <a:off x="3256280" y="2842260"/>
            <a:ext cx="2674389" cy="1743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77" y="594647"/>
            <a:ext cx="4290100" cy="4630351"/>
          </a:xfrm>
          <a:prstGeom prst="rect">
            <a:avLst/>
          </a:prstGeom>
        </p:spPr>
      </p:pic>
      <p:sp>
        <p:nvSpPr>
          <p:cNvPr id="17" name="Rounded Rectangle 16">
            <a:hlinkClick r:id="" action="ppaction://hlinkshowjump?jump=nextslide"/>
          </p:cNvPr>
          <p:cNvSpPr/>
          <p:nvPr/>
        </p:nvSpPr>
        <p:spPr>
          <a:xfrm>
            <a:off x="10785000" y="209321"/>
            <a:ext cx="1212370" cy="580103"/>
          </a:xfrm>
          <a:prstGeom prst="roundRect">
            <a:avLst>
              <a:gd name="adj" fmla="val 50000"/>
            </a:avLst>
          </a:prstGeom>
          <a:solidFill>
            <a:srgbClr val="FF3F3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Elephant" panose="02020904090505020303" pitchFamily="18" charset="0"/>
              </a:rPr>
              <a:t>Next</a:t>
            </a:r>
          </a:p>
        </p:txBody>
      </p:sp>
      <p:sp>
        <p:nvSpPr>
          <p:cNvPr id="49" name="MsPham-0936082789">
            <a:extLst>
              <a:ext uri="{FF2B5EF4-FFF2-40B4-BE49-F238E27FC236}">
                <a16:creationId xmlns:a16="http://schemas.microsoft.com/office/drawing/2014/main" id="{FB552851-2F94-652C-C4FB-EF24D6A2CCAC}"/>
              </a:ext>
            </a:extLst>
          </p:cNvPr>
          <p:cNvSpPr txBox="1"/>
          <p:nvPr/>
        </p:nvSpPr>
        <p:spPr>
          <a:xfrm>
            <a:off x="2338734" y="1227919"/>
            <a:ext cx="8516039" cy="923330"/>
          </a:xfrm>
          <a:prstGeom prst="rect">
            <a:avLst/>
          </a:prstGeom>
          <a:ln w="76200">
            <a:solidFill>
              <a:srgbClr val="FC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Trekking is common here.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931CBC-1A4D-D27F-B3F3-9E82B3CC43B5}"/>
              </a:ext>
            </a:extLst>
          </p:cNvPr>
          <p:cNvSpPr/>
          <p:nvPr/>
        </p:nvSpPr>
        <p:spPr>
          <a:xfrm>
            <a:off x="953754" y="5276865"/>
            <a:ext cx="4605051" cy="1281954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a. </a:t>
            </a:r>
            <a:r>
              <a:rPr lang="en-US" sz="3600" dirty="0" err="1"/>
              <a:t>Cát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National Park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7376A6-968E-15C3-F217-0086D8733F24}"/>
              </a:ext>
            </a:extLst>
          </p:cNvPr>
          <p:cNvSpPr/>
          <p:nvPr/>
        </p:nvSpPr>
        <p:spPr>
          <a:xfrm>
            <a:off x="6655755" y="5276865"/>
            <a:ext cx="4605051" cy="128195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b. Phong </a:t>
            </a:r>
            <a:r>
              <a:rPr lang="en-US" sz="3600" dirty="0" err="1"/>
              <a:t>Nha</a:t>
            </a:r>
            <a:r>
              <a:rPr lang="en-US" sz="3600" dirty="0"/>
              <a:t> – </a:t>
            </a:r>
            <a:r>
              <a:rPr lang="en-US" sz="3600" dirty="0" err="1"/>
              <a:t>Kẻ</a:t>
            </a:r>
            <a:r>
              <a:rPr lang="en-US" sz="3600" dirty="0"/>
              <a:t> </a:t>
            </a:r>
            <a:r>
              <a:rPr lang="en-US" sz="3600" dirty="0" err="1"/>
              <a:t>Bàng</a:t>
            </a:r>
            <a:r>
              <a:rPr lang="en-US" sz="3600" dirty="0"/>
              <a:t> National Park</a:t>
            </a:r>
          </a:p>
        </p:txBody>
      </p:sp>
    </p:spTree>
    <p:extLst>
      <p:ext uri="{BB962C8B-B14F-4D97-AF65-F5344CB8AC3E}">
        <p14:creationId xmlns:p14="http://schemas.microsoft.com/office/powerpoint/2010/main" val="19318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9" grpId="0" animBg="1"/>
      <p:bldP spid="4" grpId="0" animBg="1"/>
      <p:bldP spid="4" grpId="1" animBg="1"/>
      <p:bldP spid="5" grpId="0" animBg="1"/>
      <p:bldP spid="5" grpId="1" animBg="1"/>
      <p:bldP spid="5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2057" y="4035761"/>
            <a:ext cx="3285447" cy="1775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03" y="4331193"/>
            <a:ext cx="618699" cy="1243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58" y="4463906"/>
            <a:ext cx="824932" cy="13469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165" y="4463906"/>
            <a:ext cx="657368" cy="13018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30" y="4338945"/>
            <a:ext cx="631589" cy="1256732"/>
          </a:xfrm>
          <a:prstGeom prst="rect">
            <a:avLst/>
          </a:prstGeom>
        </p:spPr>
      </p:pic>
      <p:sp>
        <p:nvSpPr>
          <p:cNvPr id="12" name="Rounded Rectangle 11">
            <a:hlinkClick r:id="" action="ppaction://hlinkshowjump?jump=nextslide"/>
          </p:cNvPr>
          <p:cNvSpPr/>
          <p:nvPr/>
        </p:nvSpPr>
        <p:spPr>
          <a:xfrm>
            <a:off x="8388673" y="5467815"/>
            <a:ext cx="3072245" cy="855423"/>
          </a:xfrm>
          <a:prstGeom prst="roundRect">
            <a:avLst>
              <a:gd name="adj" fmla="val 50000"/>
            </a:avLst>
          </a:prstGeom>
          <a:solidFill>
            <a:srgbClr val="FF3F3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Elephant" panose="02020904090505020303" pitchFamily="18" charset="0"/>
              </a:rPr>
              <a:t>End </a:t>
            </a:r>
          </a:p>
        </p:txBody>
      </p:sp>
    </p:spTree>
    <p:extLst>
      <p:ext uri="{BB962C8B-B14F-4D97-AF65-F5344CB8AC3E}">
        <p14:creationId xmlns:p14="http://schemas.microsoft.com/office/powerpoint/2010/main" val="318241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69037 -0.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8" y="-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0875 -0.0895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449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03346 -0.0981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490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5482 -0.0729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-365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12135 -0.0553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8" y="-277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BA69AFE-ABFC-B215-2CDC-9240BEEC6E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165" r="34081" b="28197"/>
          <a:stretch/>
        </p:blipFill>
        <p:spPr>
          <a:xfrm>
            <a:off x="647877" y="3145732"/>
            <a:ext cx="6931725" cy="5665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66FEF4-69E3-D802-EF02-ACC98A5F12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64" r="34081" b="49005"/>
          <a:stretch/>
        </p:blipFill>
        <p:spPr>
          <a:xfrm>
            <a:off x="647879" y="2438199"/>
            <a:ext cx="6931725" cy="542076"/>
          </a:xfrm>
          <a:prstGeom prst="rect">
            <a:avLst/>
          </a:prstGeom>
        </p:spPr>
      </p:pic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Pupils' Book – p.53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ACCD1A-C36D-6E4C-9172-49F2B1A11574}"/>
              </a:ext>
            </a:extLst>
          </p:cNvPr>
          <p:cNvSpPr/>
          <p:nvPr/>
        </p:nvSpPr>
        <p:spPr>
          <a:xfrm>
            <a:off x="11339593" y="1592753"/>
            <a:ext cx="852407" cy="36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7B624-C863-7940-A073-37331E3B015F}"/>
              </a:ext>
            </a:extLst>
          </p:cNvPr>
          <p:cNvSpPr txBox="1"/>
          <p:nvPr/>
        </p:nvSpPr>
        <p:spPr>
          <a:xfrm>
            <a:off x="3086100" y="6303723"/>
            <a:ext cx="530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-  </a:t>
            </a:r>
            <a:r>
              <a:rPr lang="en-US" dirty="0"/>
              <a:t>H</a:t>
            </a:r>
            <a:r>
              <a:rPr lang="en-VN" dirty="0"/>
              <a:t>ave students look at the pictures, listen and repeat.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42CF4C-01E0-6EB4-1E0A-A05DCEA73F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081" b="76322"/>
          <a:stretch/>
        </p:blipFill>
        <p:spPr>
          <a:xfrm>
            <a:off x="647878" y="1634261"/>
            <a:ext cx="6931725" cy="523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A709BD-15D9-238E-ADCA-EBA277DCCD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938"/>
          <a:stretch/>
        </p:blipFill>
        <p:spPr>
          <a:xfrm>
            <a:off x="738671" y="827045"/>
            <a:ext cx="627903" cy="6494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C7421C-89AE-0677-75B2-9C2A759AF553}"/>
              </a:ext>
            </a:extLst>
          </p:cNvPr>
          <p:cNvSpPr txBox="1"/>
          <p:nvPr/>
        </p:nvSpPr>
        <p:spPr>
          <a:xfrm>
            <a:off x="1440008" y="905506"/>
            <a:ext cx="4298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Then answer the questions.</a:t>
            </a:r>
            <a:endParaRPr lang="en-VN" sz="28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884ECC-E34F-C7F9-2CDD-49906C89E1E0}"/>
              </a:ext>
            </a:extLst>
          </p:cNvPr>
          <p:cNvSpPr/>
          <p:nvPr/>
        </p:nvSpPr>
        <p:spPr>
          <a:xfrm>
            <a:off x="5103628" y="5773479"/>
            <a:ext cx="1392865" cy="523220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A50982-882D-EF33-7422-F311C4347E04}"/>
              </a:ext>
            </a:extLst>
          </p:cNvPr>
          <p:cNvSpPr txBox="1"/>
          <p:nvPr/>
        </p:nvSpPr>
        <p:spPr>
          <a:xfrm>
            <a:off x="5554184" y="1634261"/>
            <a:ext cx="4659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Cát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Bà</a:t>
            </a:r>
            <a:r>
              <a:rPr lang="en-US" sz="3200" dirty="0">
                <a:solidFill>
                  <a:srgbClr val="FF0000"/>
                </a:solidFill>
              </a:rPr>
              <a:t> Island National Park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C30314-1328-BAD3-76A5-64241A60B392}"/>
              </a:ext>
            </a:extLst>
          </p:cNvPr>
          <p:cNvSpPr txBox="1"/>
          <p:nvPr/>
        </p:nvSpPr>
        <p:spPr>
          <a:xfrm>
            <a:off x="5554184" y="2355422"/>
            <a:ext cx="6063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Phong </a:t>
            </a:r>
            <a:r>
              <a:rPr lang="en-US" sz="3200" dirty="0" err="1">
                <a:solidFill>
                  <a:srgbClr val="FF0000"/>
                </a:solidFill>
              </a:rPr>
              <a:t>Nha</a:t>
            </a:r>
            <a:r>
              <a:rPr lang="en-US" sz="3200" dirty="0">
                <a:solidFill>
                  <a:srgbClr val="FF0000"/>
                </a:solidFill>
              </a:rPr>
              <a:t> – </a:t>
            </a:r>
            <a:r>
              <a:rPr lang="en-US" sz="3200" dirty="0" err="1">
                <a:solidFill>
                  <a:srgbClr val="FF0000"/>
                </a:solidFill>
              </a:rPr>
              <a:t>Kẻ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Bàng</a:t>
            </a:r>
            <a:r>
              <a:rPr lang="en-US" sz="3200" dirty="0">
                <a:solidFill>
                  <a:srgbClr val="FF0000"/>
                </a:solidFill>
              </a:rPr>
              <a:t> National Park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DC86A8-9CED-9077-CA18-BDD0DDAFCC9B}"/>
              </a:ext>
            </a:extLst>
          </p:cNvPr>
          <p:cNvSpPr txBox="1"/>
          <p:nvPr/>
        </p:nvSpPr>
        <p:spPr>
          <a:xfrm>
            <a:off x="1440008" y="3764836"/>
            <a:ext cx="6063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Phong </a:t>
            </a:r>
            <a:r>
              <a:rPr lang="en-US" sz="3200" dirty="0" err="1">
                <a:solidFill>
                  <a:srgbClr val="FF0000"/>
                </a:solidFill>
              </a:rPr>
              <a:t>Nha</a:t>
            </a:r>
            <a:r>
              <a:rPr lang="en-US" sz="3200" dirty="0">
                <a:solidFill>
                  <a:srgbClr val="FF0000"/>
                </a:solidFill>
              </a:rPr>
              <a:t> – </a:t>
            </a:r>
            <a:r>
              <a:rPr lang="en-US" sz="3200" dirty="0" err="1">
                <a:solidFill>
                  <a:srgbClr val="FF0000"/>
                </a:solidFill>
              </a:rPr>
              <a:t>Kẻ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Bàng</a:t>
            </a:r>
            <a:r>
              <a:rPr lang="en-US" sz="3200" dirty="0">
                <a:solidFill>
                  <a:srgbClr val="FF0000"/>
                </a:solidFill>
              </a:rPr>
              <a:t> National Park</a:t>
            </a:r>
            <a:endParaRPr lang="en-VN" sz="3200" dirty="0">
              <a:solidFill>
                <a:srgbClr val="FF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AAD716-FDF6-1445-D3EC-8D5FA74672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362" r="34081"/>
          <a:stretch/>
        </p:blipFill>
        <p:spPr>
          <a:xfrm>
            <a:off x="647880" y="4513155"/>
            <a:ext cx="6931725" cy="5665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3722CA-AE83-18D8-7C6D-DD3746BC25B6}"/>
              </a:ext>
            </a:extLst>
          </p:cNvPr>
          <p:cNvSpPr txBox="1"/>
          <p:nvPr/>
        </p:nvSpPr>
        <p:spPr>
          <a:xfrm>
            <a:off x="6496493" y="4423220"/>
            <a:ext cx="195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Both Parks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7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Pupils' Book (p.53) – List out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C0C7A-A6EF-6042-868C-AF713D15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10219717" y="287319"/>
            <a:ext cx="979233" cy="9129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F3134D-FDCD-1885-7021-A1DB4D50B130}"/>
              </a:ext>
            </a:extLst>
          </p:cNvPr>
          <p:cNvSpPr txBox="1"/>
          <p:nvPr/>
        </p:nvSpPr>
        <p:spPr>
          <a:xfrm>
            <a:off x="627497" y="1791677"/>
            <a:ext cx="465986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ysClr val="windowText" lastClr="000000"/>
                </a:solidFill>
              </a:rPr>
              <a:t>Cát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Bà</a:t>
            </a:r>
            <a:r>
              <a:rPr lang="en-US" sz="3200" dirty="0">
                <a:solidFill>
                  <a:sysClr val="windowText" lastClr="000000"/>
                </a:solidFill>
              </a:rPr>
              <a:t> Island National Park</a:t>
            </a:r>
            <a:endParaRPr lang="en-VN" sz="3200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08A413-B881-44BE-03F0-B09FDC2A03E0}"/>
              </a:ext>
            </a:extLst>
          </p:cNvPr>
          <p:cNvSpPr txBox="1"/>
          <p:nvPr/>
        </p:nvSpPr>
        <p:spPr>
          <a:xfrm>
            <a:off x="5935513" y="1782267"/>
            <a:ext cx="606364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</a:rPr>
              <a:t>Phong </a:t>
            </a:r>
            <a:r>
              <a:rPr lang="en-US" sz="3200" dirty="0" err="1">
                <a:solidFill>
                  <a:sysClr val="windowText" lastClr="000000"/>
                </a:solidFill>
              </a:rPr>
              <a:t>Nha</a:t>
            </a:r>
            <a:r>
              <a:rPr lang="en-US" sz="3200" dirty="0">
                <a:solidFill>
                  <a:sysClr val="windowText" lastClr="000000"/>
                </a:solidFill>
              </a:rPr>
              <a:t> – </a:t>
            </a:r>
            <a:r>
              <a:rPr lang="en-US" sz="3200" dirty="0" err="1">
                <a:solidFill>
                  <a:sysClr val="windowText" lastClr="000000"/>
                </a:solidFill>
              </a:rPr>
              <a:t>Kẻ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Bàng</a:t>
            </a:r>
            <a:r>
              <a:rPr lang="en-US" sz="3200" dirty="0">
                <a:solidFill>
                  <a:sysClr val="windowText" lastClr="000000"/>
                </a:solidFill>
              </a:rPr>
              <a:t> National Park</a:t>
            </a:r>
            <a:endParaRPr lang="en-VN" sz="3200" dirty="0">
              <a:solidFill>
                <a:sysClr val="windowText" lastClr="000000"/>
              </a:solidFill>
            </a:endParaRPr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7DBBB82B-1BD8-F45F-291D-F61D4EA011AF}"/>
              </a:ext>
            </a:extLst>
          </p:cNvPr>
          <p:cNvSpPr/>
          <p:nvPr/>
        </p:nvSpPr>
        <p:spPr>
          <a:xfrm>
            <a:off x="627497" y="3569344"/>
            <a:ext cx="5034603" cy="608938"/>
          </a:xfrm>
          <a:prstGeom prst="borderCallout1">
            <a:avLst>
              <a:gd name="adj1" fmla="val 44041"/>
              <a:gd name="adj2" fmla="val -74909"/>
              <a:gd name="adj3" fmla="val -80341"/>
              <a:gd name="adj4" fmla="val -70149"/>
            </a:avLst>
          </a:prstGeom>
          <a:noFill/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200" dirty="0"/>
              <a:t>beautiful place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many animals and plants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take a ferry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Trekking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E20D2D-56AA-B989-30AC-73038502EA93}"/>
              </a:ext>
            </a:extLst>
          </p:cNvPr>
          <p:cNvCxnSpPr/>
          <p:nvPr/>
        </p:nvCxnSpPr>
        <p:spPr>
          <a:xfrm>
            <a:off x="5642601" y="1598785"/>
            <a:ext cx="0" cy="33650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E0C49F21-A74E-8D26-C5F7-7366F2F6E9FC}"/>
              </a:ext>
            </a:extLst>
          </p:cNvPr>
          <p:cNvSpPr/>
          <p:nvPr/>
        </p:nvSpPr>
        <p:spPr>
          <a:xfrm>
            <a:off x="5997841" y="3733557"/>
            <a:ext cx="5034603" cy="608938"/>
          </a:xfrm>
          <a:prstGeom prst="borderCallout1">
            <a:avLst>
              <a:gd name="adj1" fmla="val 44041"/>
              <a:gd name="adj2" fmla="val -74909"/>
              <a:gd name="adj3" fmla="val -80341"/>
              <a:gd name="adj4" fmla="val -70149"/>
            </a:avLst>
          </a:prstGeom>
          <a:noFill/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200" dirty="0"/>
              <a:t>many large caves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many rare animals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take a plane, go by train, take a taxi, place by bus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Trekking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14ED59-3436-B604-9035-13D217C72F77}"/>
              </a:ext>
            </a:extLst>
          </p:cNvPr>
          <p:cNvSpPr txBox="1"/>
          <p:nvPr/>
        </p:nvSpPr>
        <p:spPr>
          <a:xfrm>
            <a:off x="2333560" y="6241970"/>
            <a:ext cx="752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Ask them to list some information that they remember about 2 national parks.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894A0B4-3AE8-BAE8-8E7D-851B659F076C}"/>
              </a:ext>
            </a:extLst>
          </p:cNvPr>
          <p:cNvSpPr/>
          <p:nvPr/>
        </p:nvSpPr>
        <p:spPr>
          <a:xfrm>
            <a:off x="5139891" y="5782199"/>
            <a:ext cx="1337907" cy="441438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08002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Pupils' Book (p.53)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C0C7A-A6EF-6042-868C-AF713D156E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071" r="12396"/>
          <a:stretch/>
        </p:blipFill>
        <p:spPr>
          <a:xfrm>
            <a:off x="10219717" y="287319"/>
            <a:ext cx="979233" cy="912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BEEB76-1A69-6F35-C181-57EAD4FE9D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231" y="670078"/>
            <a:ext cx="8727872" cy="585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3EEDD5-2B06-724D-36CE-0449BA1DF4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6841" y="1200272"/>
            <a:ext cx="7006902" cy="5512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414ED59-3436-B604-9035-13D217C72F77}"/>
              </a:ext>
            </a:extLst>
          </p:cNvPr>
          <p:cNvSpPr txBox="1"/>
          <p:nvPr/>
        </p:nvSpPr>
        <p:spPr>
          <a:xfrm>
            <a:off x="2063144" y="6241970"/>
            <a:ext cx="8065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Ask the whole class to say the title of Exercise 3.</a:t>
            </a:r>
          </a:p>
          <a:p>
            <a:pPr algn="ctr"/>
            <a:r>
              <a:rPr lang="en-US" dirty="0"/>
              <a:t>Look at the example. Then, work in pairs to answer. Invite a few students to present.</a:t>
            </a:r>
          </a:p>
          <a:p>
            <a:pPr algn="ctr"/>
            <a:endParaRPr lang="en-VN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894A0B4-3AE8-BAE8-8E7D-851B659F076C}"/>
              </a:ext>
            </a:extLst>
          </p:cNvPr>
          <p:cNvSpPr/>
          <p:nvPr/>
        </p:nvSpPr>
        <p:spPr>
          <a:xfrm>
            <a:off x="5139891" y="5782199"/>
            <a:ext cx="1337907" cy="441438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Example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04F1A78-6B42-07C0-08CC-3EA6A82F9B19}"/>
              </a:ext>
            </a:extLst>
          </p:cNvPr>
          <p:cNvSpPr/>
          <p:nvPr/>
        </p:nvSpPr>
        <p:spPr>
          <a:xfrm>
            <a:off x="1142266" y="3837021"/>
            <a:ext cx="5227981" cy="1820706"/>
          </a:xfrm>
          <a:prstGeom prst="wedgeRoundRectCallout">
            <a:avLst>
              <a:gd name="adj1" fmla="val -58152"/>
              <a:gd name="adj2" fmla="val 25290"/>
              <a:gd name="adj3" fmla="val 16667"/>
            </a:avLst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 want to visit </a:t>
            </a:r>
            <a:r>
              <a:rPr lang="en-US" sz="2400" dirty="0" err="1"/>
              <a:t>Cát</a:t>
            </a:r>
            <a:r>
              <a:rPr lang="en-US" sz="2400" dirty="0"/>
              <a:t> </a:t>
            </a:r>
            <a:r>
              <a:rPr lang="en-US" sz="2400" dirty="0" err="1"/>
              <a:t>Bà</a:t>
            </a:r>
            <a:r>
              <a:rPr lang="en-US" sz="2400" dirty="0"/>
              <a:t> National Park because it is a beautiful place. There are many animals and plants here. I can take a ferry for about 45 minutes. Trekking is common here. </a:t>
            </a:r>
          </a:p>
        </p:txBody>
      </p:sp>
      <p:pic>
        <p:nvPicPr>
          <p:cNvPr id="6" name="Picture 5" descr="A group of cartoon characters&#10;&#10;Description automatically generated">
            <a:extLst>
              <a:ext uri="{FF2B5EF4-FFF2-40B4-BE49-F238E27FC236}">
                <a16:creationId xmlns:a16="http://schemas.microsoft.com/office/drawing/2014/main" id="{C11FDE83-F94F-1A05-E1C0-F4663EFD18C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0" t="2696" r="70660" b="58167"/>
          <a:stretch/>
        </p:blipFill>
        <p:spPr>
          <a:xfrm>
            <a:off x="77002" y="4357170"/>
            <a:ext cx="815098" cy="838436"/>
          </a:xfrm>
          <a:prstGeom prst="rect">
            <a:avLst/>
          </a:prstGeom>
        </p:spPr>
      </p:pic>
      <p:pic>
        <p:nvPicPr>
          <p:cNvPr id="9" name="Picture 8" descr="A group of cartoon characters&#10;&#10;Description automatically generated">
            <a:extLst>
              <a:ext uri="{FF2B5EF4-FFF2-40B4-BE49-F238E27FC236}">
                <a16:creationId xmlns:a16="http://schemas.microsoft.com/office/drawing/2014/main" id="{D1BD90B2-7223-A37C-2B4C-2E8EEBE1EE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28" t="45938" r="69172" b="14925"/>
          <a:stretch/>
        </p:blipFill>
        <p:spPr>
          <a:xfrm>
            <a:off x="11531063" y="4244636"/>
            <a:ext cx="660937" cy="679861"/>
          </a:xfrm>
          <a:prstGeom prst="rect">
            <a:avLst/>
          </a:prstGeom>
        </p:spPr>
      </p:pic>
      <p:pic>
        <p:nvPicPr>
          <p:cNvPr id="11" name="I-want-to-visit-Cát-Bà-Nationa1711472150">
            <a:hlinkClick r:id="" action="ppaction://media"/>
            <a:extLst>
              <a:ext uri="{FF2B5EF4-FFF2-40B4-BE49-F238E27FC236}">
                <a16:creationId xmlns:a16="http://schemas.microsoft.com/office/drawing/2014/main" id="{AE1FE7F1-B74B-BBEE-33FE-A783EF4243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1351" y="3838236"/>
            <a:ext cx="406400" cy="406400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308C1E8-35C6-7639-5A54-20EC8B854EF7}"/>
              </a:ext>
            </a:extLst>
          </p:cNvPr>
          <p:cNvSpPr/>
          <p:nvPr/>
        </p:nvSpPr>
        <p:spPr>
          <a:xfrm>
            <a:off x="6561294" y="3866035"/>
            <a:ext cx="4940825" cy="1820706"/>
          </a:xfrm>
          <a:prstGeom prst="wedgeRoundRectCallout">
            <a:avLst>
              <a:gd name="adj1" fmla="val 55100"/>
              <a:gd name="adj2" fmla="val 12602"/>
              <a:gd name="adj3" fmla="val 16667"/>
            </a:avLst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 want to visit Phong </a:t>
            </a:r>
            <a:r>
              <a:rPr lang="en-US" sz="2400" dirty="0" err="1"/>
              <a:t>Nha</a:t>
            </a:r>
            <a:r>
              <a:rPr lang="en-US" sz="2400" dirty="0"/>
              <a:t> – </a:t>
            </a:r>
            <a:r>
              <a:rPr lang="en-US" sz="2400" dirty="0" err="1"/>
              <a:t>Kẻ</a:t>
            </a:r>
            <a:r>
              <a:rPr lang="en-US" sz="2400" dirty="0"/>
              <a:t> </a:t>
            </a:r>
            <a:r>
              <a:rPr lang="en-US" sz="2400" dirty="0" err="1"/>
              <a:t>Bàng</a:t>
            </a:r>
            <a:r>
              <a:rPr lang="en-US" sz="2400" dirty="0"/>
              <a:t> National Park because it has many large caves. I can see many rare animals living there. I can visit the place by bus. </a:t>
            </a:r>
          </a:p>
        </p:txBody>
      </p:sp>
      <p:pic>
        <p:nvPicPr>
          <p:cNvPr id="16" name="I-want-to-visit-Phong-Nha-–-Kẻ1711472546">
            <a:hlinkClick r:id="" action="ppaction://media"/>
            <a:extLst>
              <a:ext uri="{FF2B5EF4-FFF2-40B4-BE49-F238E27FC236}">
                <a16:creationId xmlns:a16="http://schemas.microsoft.com/office/drawing/2014/main" id="{180D26E1-754C-2BD1-E86A-DD96FB12AFA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58331" y="3662835"/>
            <a:ext cx="406400" cy="406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E68D526-007F-ABC9-A035-D8C1CE3D640A}"/>
              </a:ext>
            </a:extLst>
          </p:cNvPr>
          <p:cNvGrpSpPr/>
          <p:nvPr/>
        </p:nvGrpSpPr>
        <p:grpSpPr>
          <a:xfrm>
            <a:off x="2715277" y="1713864"/>
            <a:ext cx="6761445" cy="1948971"/>
            <a:chOff x="2715277" y="1713864"/>
            <a:chExt cx="6761445" cy="19489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A2E45AE-5661-A180-F8F8-2F0F72875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15277" y="1713864"/>
              <a:ext cx="6761445" cy="1908786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66EEABF-1C66-5B8E-704A-0387F697352F}"/>
                </a:ext>
              </a:extLst>
            </p:cNvPr>
            <p:cNvSpPr/>
            <p:nvPr/>
          </p:nvSpPr>
          <p:spPr>
            <a:xfrm>
              <a:off x="2977662" y="2321169"/>
              <a:ext cx="211015" cy="1107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9A670D-4F22-97F5-C49B-8E2910173304}"/>
                </a:ext>
              </a:extLst>
            </p:cNvPr>
            <p:cNvSpPr/>
            <p:nvPr/>
          </p:nvSpPr>
          <p:spPr>
            <a:xfrm>
              <a:off x="6016177" y="2357726"/>
              <a:ext cx="211015" cy="1305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25165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4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9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3">
            <a:extLst>
              <a:ext uri="{FF2B5EF4-FFF2-40B4-BE49-F238E27FC236}">
                <a16:creationId xmlns:a16="http://schemas.microsoft.com/office/drawing/2014/main" id="{7CAC707C-89E7-FD40-9558-6F4C1F4111BE}"/>
              </a:ext>
            </a:extLst>
          </p:cNvPr>
          <p:cNvSpPr/>
          <p:nvPr/>
        </p:nvSpPr>
        <p:spPr>
          <a:xfrm>
            <a:off x="6912595" y="1344829"/>
            <a:ext cx="3778026" cy="381196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1;p3">
            <a:extLst>
              <a:ext uri="{FF2B5EF4-FFF2-40B4-BE49-F238E27FC236}">
                <a16:creationId xmlns:a16="http://schemas.microsoft.com/office/drawing/2014/main" id="{622B3DB9-F532-364E-B146-F0B51B39A5D1}"/>
              </a:ext>
            </a:extLst>
          </p:cNvPr>
          <p:cNvSpPr txBox="1"/>
          <p:nvPr/>
        </p:nvSpPr>
        <p:spPr>
          <a:xfrm>
            <a:off x="7206041" y="2677130"/>
            <a:ext cx="3210336" cy="8309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Skill: </a:t>
            </a: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ational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parks in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Việt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Nam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BDAFE-0972-C44C-A427-7B498FFD3E82}"/>
              </a:ext>
            </a:extLst>
          </p:cNvPr>
          <p:cNvSpPr txBox="1"/>
          <p:nvPr/>
        </p:nvSpPr>
        <p:spPr>
          <a:xfrm>
            <a:off x="7196439" y="3753959"/>
            <a:ext cx="321033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PB p</a:t>
            </a:r>
            <a:r>
              <a:rPr lang="en-US" sz="2400" noProof="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.53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D132A-EA03-B948-A9C1-5660C6F573DC}"/>
              </a:ext>
            </a:extLst>
          </p:cNvPr>
          <p:cNvSpPr txBox="1"/>
          <p:nvPr/>
        </p:nvSpPr>
        <p:spPr>
          <a:xfrm>
            <a:off x="7196438" y="4306704"/>
            <a:ext cx="321033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AB p.43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" name="Google Shape;99;p3">
            <a:extLst>
              <a:ext uri="{FF2B5EF4-FFF2-40B4-BE49-F238E27FC236}">
                <a16:creationId xmlns:a16="http://schemas.microsoft.com/office/drawing/2014/main" id="{7943169A-672D-6C47-A6D9-D49F9BF62E69}"/>
              </a:ext>
            </a:extLst>
          </p:cNvPr>
          <p:cNvSpPr txBox="1"/>
          <p:nvPr/>
        </p:nvSpPr>
        <p:spPr>
          <a:xfrm>
            <a:off x="7034177" y="1599241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UNIT 4</a:t>
            </a:r>
            <a:r>
              <a:rPr lang="en-US" sz="2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Lesson 8</a:t>
            </a:r>
            <a:endParaRPr lang="en-US" sz="2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0;p3">
            <a:extLst>
              <a:ext uri="{FF2B5EF4-FFF2-40B4-BE49-F238E27FC236}">
                <a16:creationId xmlns:a16="http://schemas.microsoft.com/office/drawing/2014/main" id="{BED4F29A-2206-1C4F-812F-789F9B12E7CA}"/>
              </a:ext>
            </a:extLst>
          </p:cNvPr>
          <p:cNvSpPr txBox="1"/>
          <p:nvPr/>
        </p:nvSpPr>
        <p:spPr>
          <a:xfrm>
            <a:off x="7736371" y="2107704"/>
            <a:ext cx="27652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We’re learning…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4D54DB-91F3-C9E6-66F7-5C9B96F2E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712" y="653078"/>
            <a:ext cx="3778026" cy="532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PRODUCTION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C0C7A-A6EF-6042-868C-AF713D15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10771690" y="369362"/>
            <a:ext cx="979233" cy="912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482DD1-1879-BCED-C582-0AA8121D9FF2}"/>
              </a:ext>
            </a:extLst>
          </p:cNvPr>
          <p:cNvSpPr txBox="1"/>
          <p:nvPr/>
        </p:nvSpPr>
        <p:spPr>
          <a:xfrm>
            <a:off x="623511" y="922732"/>
            <a:ext cx="10138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Write a short text (30-40 words) about a national park in </a:t>
            </a:r>
            <a:r>
              <a:rPr lang="en-US" sz="2800" b="1" dirty="0" err="1"/>
              <a:t>Việt</a:t>
            </a:r>
            <a:r>
              <a:rPr lang="en-US" sz="2800" b="1" dirty="0"/>
              <a:t> Nam.</a:t>
            </a:r>
            <a:endParaRPr lang="en-VN" sz="2800" b="1" dirty="0"/>
          </a:p>
        </p:txBody>
      </p:sp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E18C3BFC-C359-42E3-17E1-67250AE6F731}"/>
              </a:ext>
            </a:extLst>
          </p:cNvPr>
          <p:cNvSpPr/>
          <p:nvPr/>
        </p:nvSpPr>
        <p:spPr>
          <a:xfrm>
            <a:off x="1171074" y="1886098"/>
            <a:ext cx="9833809" cy="32056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70683C-A994-3B02-6707-376D4F2BC492}"/>
              </a:ext>
            </a:extLst>
          </p:cNvPr>
          <p:cNvSpPr txBox="1"/>
          <p:nvPr/>
        </p:nvSpPr>
        <p:spPr>
          <a:xfrm>
            <a:off x="1795967" y="2126531"/>
            <a:ext cx="86000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Ask students to show the information about a national park in </a:t>
            </a:r>
            <a:r>
              <a:rPr lang="en-US" sz="2400" dirty="0" err="1"/>
              <a:t>Việt</a:t>
            </a:r>
            <a:r>
              <a:rPr lang="en-US" sz="2400" dirty="0"/>
              <a:t> Nam that they prepared at home.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In case some students forget to prepare. Tell them to use some given clues on the next slide.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Ask students to write a short text (30-40 words) about a national park in </a:t>
            </a:r>
            <a:r>
              <a:rPr lang="en-US" sz="2400" dirty="0" err="1"/>
              <a:t>Việt</a:t>
            </a:r>
            <a:r>
              <a:rPr lang="en-US" sz="2400" dirty="0"/>
              <a:t> Nam in 3 minutes.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Share the text with the class.</a:t>
            </a:r>
          </a:p>
        </p:txBody>
      </p:sp>
    </p:spTree>
    <p:extLst>
      <p:ext uri="{BB962C8B-B14F-4D97-AF65-F5344CB8AC3E}">
        <p14:creationId xmlns:p14="http://schemas.microsoft.com/office/powerpoint/2010/main" val="3328124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PRODUCTION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C0C7A-A6EF-6042-868C-AF713D15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10771690" y="369362"/>
            <a:ext cx="979233" cy="912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482DD1-1879-BCED-C582-0AA8121D9FF2}"/>
              </a:ext>
            </a:extLst>
          </p:cNvPr>
          <p:cNvSpPr txBox="1"/>
          <p:nvPr/>
        </p:nvSpPr>
        <p:spPr>
          <a:xfrm>
            <a:off x="623511" y="922732"/>
            <a:ext cx="10138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Write a short text (30-40 words) about a national park in </a:t>
            </a:r>
            <a:r>
              <a:rPr lang="en-US" sz="2800" b="1" dirty="0" err="1"/>
              <a:t>Việt</a:t>
            </a:r>
            <a:r>
              <a:rPr lang="en-US" sz="2800" b="1" dirty="0"/>
              <a:t> Nam.</a:t>
            </a:r>
            <a:endParaRPr lang="en-VN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34024D-7F9F-1DF4-1BAA-656F8BB4D4B9}"/>
              </a:ext>
            </a:extLst>
          </p:cNvPr>
          <p:cNvSpPr txBox="1"/>
          <p:nvPr/>
        </p:nvSpPr>
        <p:spPr>
          <a:xfrm>
            <a:off x="379259" y="1931933"/>
            <a:ext cx="465986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ysClr val="windowText" lastClr="000000"/>
                </a:solidFill>
              </a:rPr>
              <a:t>Cát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Bà</a:t>
            </a:r>
            <a:r>
              <a:rPr lang="en-US" sz="3200" dirty="0">
                <a:solidFill>
                  <a:sysClr val="windowText" lastClr="000000"/>
                </a:solidFill>
              </a:rPr>
              <a:t> Island National Park</a:t>
            </a:r>
            <a:endParaRPr lang="en-VN" sz="3200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CC919F-9461-9F58-EE87-18B2920AC1BF}"/>
              </a:ext>
            </a:extLst>
          </p:cNvPr>
          <p:cNvSpPr txBox="1"/>
          <p:nvPr/>
        </p:nvSpPr>
        <p:spPr>
          <a:xfrm>
            <a:off x="5687275" y="1922523"/>
            <a:ext cx="606364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</a:rPr>
              <a:t>Phong </a:t>
            </a:r>
            <a:r>
              <a:rPr lang="en-US" sz="3200" dirty="0" err="1">
                <a:solidFill>
                  <a:sysClr val="windowText" lastClr="000000"/>
                </a:solidFill>
              </a:rPr>
              <a:t>Nha</a:t>
            </a:r>
            <a:r>
              <a:rPr lang="en-US" sz="3200" dirty="0">
                <a:solidFill>
                  <a:sysClr val="windowText" lastClr="000000"/>
                </a:solidFill>
              </a:rPr>
              <a:t> – </a:t>
            </a:r>
            <a:r>
              <a:rPr lang="en-US" sz="3200" dirty="0" err="1">
                <a:solidFill>
                  <a:sysClr val="windowText" lastClr="000000"/>
                </a:solidFill>
              </a:rPr>
              <a:t>Kẻ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Bàng</a:t>
            </a:r>
            <a:r>
              <a:rPr lang="en-US" sz="3200" dirty="0">
                <a:solidFill>
                  <a:sysClr val="windowText" lastClr="000000"/>
                </a:solidFill>
              </a:rPr>
              <a:t> National Park</a:t>
            </a:r>
            <a:endParaRPr lang="en-VN" sz="3200" dirty="0">
              <a:solidFill>
                <a:sysClr val="windowText" lastClr="000000"/>
              </a:solidFill>
            </a:endParaRPr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7D2A71F3-47DB-FF12-3C28-6D1EB29CC849}"/>
              </a:ext>
            </a:extLst>
          </p:cNvPr>
          <p:cNvSpPr/>
          <p:nvPr/>
        </p:nvSpPr>
        <p:spPr>
          <a:xfrm>
            <a:off x="379259" y="3709600"/>
            <a:ext cx="5034603" cy="608938"/>
          </a:xfrm>
          <a:prstGeom prst="borderCallout1">
            <a:avLst>
              <a:gd name="adj1" fmla="val 44041"/>
              <a:gd name="adj2" fmla="val -74909"/>
              <a:gd name="adj3" fmla="val -80341"/>
              <a:gd name="adj4" fmla="val -70149"/>
            </a:avLst>
          </a:prstGeom>
          <a:noFill/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200" dirty="0"/>
              <a:t>beautiful place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many animals and plants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take a ferry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Trekking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2B9A9F-BC8C-1D64-6ED6-26A1DB704CA5}"/>
              </a:ext>
            </a:extLst>
          </p:cNvPr>
          <p:cNvCxnSpPr/>
          <p:nvPr/>
        </p:nvCxnSpPr>
        <p:spPr>
          <a:xfrm>
            <a:off x="5394363" y="1739041"/>
            <a:ext cx="0" cy="33650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03413A31-279D-85D3-A8F8-D442E3189801}"/>
              </a:ext>
            </a:extLst>
          </p:cNvPr>
          <p:cNvSpPr/>
          <p:nvPr/>
        </p:nvSpPr>
        <p:spPr>
          <a:xfrm>
            <a:off x="5749603" y="3873813"/>
            <a:ext cx="5034603" cy="608938"/>
          </a:xfrm>
          <a:prstGeom prst="borderCallout1">
            <a:avLst>
              <a:gd name="adj1" fmla="val 44041"/>
              <a:gd name="adj2" fmla="val -74909"/>
              <a:gd name="adj3" fmla="val -80341"/>
              <a:gd name="adj4" fmla="val -70149"/>
            </a:avLst>
          </a:prstGeom>
          <a:noFill/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200" dirty="0"/>
              <a:t>many large caves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many rare animals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take a plane, go by train, take a taxi, place by bus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Trekking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E7A4A-5FD8-D5F3-8372-D3035BF323AB}"/>
              </a:ext>
            </a:extLst>
          </p:cNvPr>
          <p:cNvSpPr txBox="1"/>
          <p:nvPr/>
        </p:nvSpPr>
        <p:spPr>
          <a:xfrm>
            <a:off x="4183509" y="6241970"/>
            <a:ext cx="382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Ask students to look at the given clues.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6480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PRODUCTION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C0C7A-A6EF-6042-868C-AF713D15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10771690" y="369362"/>
            <a:ext cx="979233" cy="912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482DD1-1879-BCED-C582-0AA8121D9FF2}"/>
              </a:ext>
            </a:extLst>
          </p:cNvPr>
          <p:cNvSpPr txBox="1"/>
          <p:nvPr/>
        </p:nvSpPr>
        <p:spPr>
          <a:xfrm>
            <a:off x="623511" y="922732"/>
            <a:ext cx="10138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Write a short text (30-40 words) about a national park in </a:t>
            </a:r>
            <a:r>
              <a:rPr lang="en-US" sz="2800" b="1" dirty="0" err="1"/>
              <a:t>Việt</a:t>
            </a:r>
            <a:r>
              <a:rPr lang="en-US" sz="2800" b="1" dirty="0"/>
              <a:t> Nam.</a:t>
            </a:r>
            <a:endParaRPr lang="en-VN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34024D-7F9F-1DF4-1BAA-656F8BB4D4B9}"/>
              </a:ext>
            </a:extLst>
          </p:cNvPr>
          <p:cNvSpPr txBox="1"/>
          <p:nvPr/>
        </p:nvSpPr>
        <p:spPr>
          <a:xfrm>
            <a:off x="1036948" y="1931933"/>
            <a:ext cx="413305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ysClr val="windowText" lastClr="000000"/>
                </a:solidFill>
              </a:rPr>
              <a:t>Phú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Quốc</a:t>
            </a:r>
            <a:r>
              <a:rPr lang="en-US" sz="3200" dirty="0">
                <a:solidFill>
                  <a:sysClr val="windowText" lastClr="000000"/>
                </a:solidFill>
              </a:rPr>
              <a:t> National Park</a:t>
            </a:r>
            <a:endParaRPr lang="en-VN" sz="3200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CC919F-9461-9F58-EE87-18B2920AC1BF}"/>
              </a:ext>
            </a:extLst>
          </p:cNvPr>
          <p:cNvSpPr txBox="1"/>
          <p:nvPr/>
        </p:nvSpPr>
        <p:spPr>
          <a:xfrm>
            <a:off x="6653992" y="1926765"/>
            <a:ext cx="345338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</a:rPr>
              <a:t>Ba </a:t>
            </a:r>
            <a:r>
              <a:rPr lang="en-US" sz="3200" dirty="0" err="1">
                <a:solidFill>
                  <a:sysClr val="windowText" lastClr="000000"/>
                </a:solidFill>
              </a:rPr>
              <a:t>Bể</a:t>
            </a:r>
            <a:r>
              <a:rPr lang="en-US" sz="3200" dirty="0">
                <a:solidFill>
                  <a:sysClr val="windowText" lastClr="000000"/>
                </a:solidFill>
              </a:rPr>
              <a:t> National Park</a:t>
            </a:r>
            <a:endParaRPr lang="en-VN" sz="3200" dirty="0">
              <a:solidFill>
                <a:sysClr val="windowText" lastClr="000000"/>
              </a:solidFill>
            </a:endParaRPr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7D2A71F3-47DB-FF12-3C28-6D1EB29CC849}"/>
              </a:ext>
            </a:extLst>
          </p:cNvPr>
          <p:cNvSpPr/>
          <p:nvPr/>
        </p:nvSpPr>
        <p:spPr>
          <a:xfrm>
            <a:off x="796318" y="3914116"/>
            <a:ext cx="5034603" cy="608938"/>
          </a:xfrm>
          <a:prstGeom prst="borderCallout1">
            <a:avLst>
              <a:gd name="adj1" fmla="val 44041"/>
              <a:gd name="adj2" fmla="val -74909"/>
              <a:gd name="adj3" fmla="val -80341"/>
              <a:gd name="adj4" fmla="val -70149"/>
            </a:avLst>
          </a:prstGeom>
          <a:noFill/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200" dirty="0"/>
              <a:t>beautiful island 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many species of plants and animals.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take a ferry, go by plain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camping</a:t>
            </a:r>
          </a:p>
          <a:p>
            <a:endParaRPr lang="en-US" sz="3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2B9A9F-BC8C-1D64-6ED6-26A1DB704CA5}"/>
              </a:ext>
            </a:extLst>
          </p:cNvPr>
          <p:cNvCxnSpPr/>
          <p:nvPr/>
        </p:nvCxnSpPr>
        <p:spPr>
          <a:xfrm>
            <a:off x="5985694" y="1746498"/>
            <a:ext cx="0" cy="33650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03413A31-279D-85D3-A8F8-D442E3189801}"/>
              </a:ext>
            </a:extLst>
          </p:cNvPr>
          <p:cNvSpPr/>
          <p:nvPr/>
        </p:nvSpPr>
        <p:spPr>
          <a:xfrm>
            <a:off x="6361079" y="3878055"/>
            <a:ext cx="5034603" cy="608938"/>
          </a:xfrm>
          <a:prstGeom prst="borderCallout1">
            <a:avLst>
              <a:gd name="adj1" fmla="val 44041"/>
              <a:gd name="adj2" fmla="val -74909"/>
              <a:gd name="adj3" fmla="val -80341"/>
              <a:gd name="adj4" fmla="val -70149"/>
            </a:avLst>
          </a:prstGeom>
          <a:noFill/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200" dirty="0"/>
              <a:t>peaceful place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mountains, waterfalls, Ba </a:t>
            </a:r>
            <a:r>
              <a:rPr lang="en-US" sz="3200" dirty="0" err="1"/>
              <a:t>Bể</a:t>
            </a:r>
            <a:r>
              <a:rPr lang="en-US" sz="3200" dirty="0"/>
              <a:t> Lake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traditional homestays 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take a plane, go by coach, </a:t>
            </a:r>
          </a:p>
          <a:p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3FFC9-8555-7DB4-4B6B-3EB13D57A134}"/>
              </a:ext>
            </a:extLst>
          </p:cNvPr>
          <p:cNvSpPr txBox="1"/>
          <p:nvPr/>
        </p:nvSpPr>
        <p:spPr>
          <a:xfrm>
            <a:off x="2193341" y="6324243"/>
            <a:ext cx="7584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Ask students to look at the given clues.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86032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PRODUCTION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C0C7A-A6EF-6042-868C-AF713D15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10771690" y="369362"/>
            <a:ext cx="979233" cy="912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482DD1-1879-BCED-C582-0AA8121D9FF2}"/>
              </a:ext>
            </a:extLst>
          </p:cNvPr>
          <p:cNvSpPr txBox="1"/>
          <p:nvPr/>
        </p:nvSpPr>
        <p:spPr>
          <a:xfrm>
            <a:off x="623511" y="922732"/>
            <a:ext cx="10138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Write a short text (30-40 words) about a national park in </a:t>
            </a:r>
            <a:r>
              <a:rPr lang="en-US" sz="2800" b="1" dirty="0" err="1"/>
              <a:t>Việt</a:t>
            </a:r>
            <a:r>
              <a:rPr lang="en-US" sz="2800" b="1" dirty="0"/>
              <a:t> Nam.</a:t>
            </a:r>
            <a:endParaRPr lang="en-VN" sz="2800" b="1" dirty="0"/>
          </a:p>
        </p:txBody>
      </p:sp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E18C3BFC-C359-42E3-17E1-67250AE6F731}"/>
              </a:ext>
            </a:extLst>
          </p:cNvPr>
          <p:cNvSpPr/>
          <p:nvPr/>
        </p:nvSpPr>
        <p:spPr>
          <a:xfrm>
            <a:off x="1171074" y="1886098"/>
            <a:ext cx="9833809" cy="3205666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My name is Mai. Ba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Bể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National Park is one of national parks in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Việt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Nam.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This is a peaceful place. It has many beautiful mountains, waterfalls and Ba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Bể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Lake.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We can live in the traditional homestays.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You can visit there by taking a coach.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F18E88-27EB-7D97-43C0-44EAC8CE13A2}"/>
              </a:ext>
            </a:extLst>
          </p:cNvPr>
          <p:cNvSpPr/>
          <p:nvPr/>
        </p:nvSpPr>
        <p:spPr>
          <a:xfrm>
            <a:off x="5399567" y="5756005"/>
            <a:ext cx="1392865" cy="523220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A824A5-3481-9153-BB9B-23D6788EAE66}"/>
              </a:ext>
            </a:extLst>
          </p:cNvPr>
          <p:cNvSpPr txBox="1"/>
          <p:nvPr/>
        </p:nvSpPr>
        <p:spPr>
          <a:xfrm>
            <a:off x="3039176" y="6456765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Look at the example. Write a short text individually.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587715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HOMEWORK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A929908A-62CD-4A48-BA53-832F915000CF}"/>
              </a:ext>
            </a:extLst>
          </p:cNvPr>
          <p:cNvSpPr/>
          <p:nvPr/>
        </p:nvSpPr>
        <p:spPr>
          <a:xfrm>
            <a:off x="1989104" y="2730500"/>
            <a:ext cx="8061563" cy="19797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A999C-76D6-F742-ADAB-E9234D98F3B5}"/>
              </a:ext>
            </a:extLst>
          </p:cNvPr>
          <p:cNvSpPr txBox="1"/>
          <p:nvPr/>
        </p:nvSpPr>
        <p:spPr>
          <a:xfrm>
            <a:off x="3383809" y="1447700"/>
            <a:ext cx="6814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600" dirty="0">
                <a:solidFill>
                  <a:schemeClr val="accent2"/>
                </a:solidFill>
                <a:latin typeface="Carter One" panose="03080802040405060005" pitchFamily="66" charset="77"/>
                <a:ea typeface="Carter One" panose="03080802040405060005" pitchFamily="66" charset="77"/>
              </a:rPr>
              <a:t>HOMEWORK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94F301-8CFC-2F4B-B301-0055B0F4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9716231" y="1469793"/>
            <a:ext cx="1181120" cy="1101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71ACA0-DB91-BF49-BC1A-B407EDFB025D}"/>
              </a:ext>
            </a:extLst>
          </p:cNvPr>
          <p:cNvSpPr txBox="1"/>
          <p:nvPr/>
        </p:nvSpPr>
        <p:spPr>
          <a:xfrm>
            <a:off x="2353216" y="3779542"/>
            <a:ext cx="733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exercises in the Activity book (page 43).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DF6BF-7B0E-6342-B58F-E4FD8D3D4807}"/>
              </a:ext>
            </a:extLst>
          </p:cNvPr>
          <p:cNvSpPr txBox="1"/>
          <p:nvPr/>
        </p:nvSpPr>
        <p:spPr>
          <a:xfrm>
            <a:off x="2353216" y="6253287"/>
            <a:ext cx="760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answers in the Teacher’s Book (page 9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or Active Teach.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EDD36B-6995-924B-8144-F69A0236907E}"/>
              </a:ext>
            </a:extLst>
          </p:cNvPr>
          <p:cNvSpPr txBox="1"/>
          <p:nvPr/>
        </p:nvSpPr>
        <p:spPr>
          <a:xfrm>
            <a:off x="2353216" y="3256322"/>
            <a:ext cx="605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Vocabulary and Grammar.</a:t>
            </a:r>
          </a:p>
        </p:txBody>
      </p:sp>
    </p:spTree>
    <p:extLst>
      <p:ext uri="{BB962C8B-B14F-4D97-AF65-F5344CB8AC3E}">
        <p14:creationId xmlns:p14="http://schemas.microsoft.com/office/powerpoint/2010/main" val="2359083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3">
            <a:extLst>
              <a:ext uri="{FF2B5EF4-FFF2-40B4-BE49-F238E27FC236}">
                <a16:creationId xmlns:a16="http://schemas.microsoft.com/office/drawing/2014/main" id="{7CAC707C-89E7-FD40-9558-6F4C1F4111BE}"/>
              </a:ext>
            </a:extLst>
          </p:cNvPr>
          <p:cNvSpPr/>
          <p:nvPr/>
        </p:nvSpPr>
        <p:spPr>
          <a:xfrm>
            <a:off x="6912595" y="1344829"/>
            <a:ext cx="3778026" cy="381196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1;p3">
            <a:extLst>
              <a:ext uri="{FF2B5EF4-FFF2-40B4-BE49-F238E27FC236}">
                <a16:creationId xmlns:a16="http://schemas.microsoft.com/office/drawing/2014/main" id="{622B3DB9-F532-364E-B146-F0B51B39A5D1}"/>
              </a:ext>
            </a:extLst>
          </p:cNvPr>
          <p:cNvSpPr txBox="1"/>
          <p:nvPr/>
        </p:nvSpPr>
        <p:spPr>
          <a:xfrm>
            <a:off x="7206041" y="2677130"/>
            <a:ext cx="3210336" cy="8309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Skill: </a:t>
            </a: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ational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parks in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Việt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Nam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BDAFE-0972-C44C-A427-7B498FFD3E82}"/>
              </a:ext>
            </a:extLst>
          </p:cNvPr>
          <p:cNvSpPr txBox="1"/>
          <p:nvPr/>
        </p:nvSpPr>
        <p:spPr>
          <a:xfrm>
            <a:off x="7196439" y="3753959"/>
            <a:ext cx="321033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PB p</a:t>
            </a:r>
            <a:r>
              <a:rPr lang="en-US" sz="2400" noProof="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.53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D132A-EA03-B948-A9C1-5660C6F573DC}"/>
              </a:ext>
            </a:extLst>
          </p:cNvPr>
          <p:cNvSpPr txBox="1"/>
          <p:nvPr/>
        </p:nvSpPr>
        <p:spPr>
          <a:xfrm>
            <a:off x="7196438" y="4306704"/>
            <a:ext cx="321033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AB p.43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" name="Google Shape;99;p3">
            <a:extLst>
              <a:ext uri="{FF2B5EF4-FFF2-40B4-BE49-F238E27FC236}">
                <a16:creationId xmlns:a16="http://schemas.microsoft.com/office/drawing/2014/main" id="{7943169A-672D-6C47-A6D9-D49F9BF62E69}"/>
              </a:ext>
            </a:extLst>
          </p:cNvPr>
          <p:cNvSpPr txBox="1"/>
          <p:nvPr/>
        </p:nvSpPr>
        <p:spPr>
          <a:xfrm>
            <a:off x="7034177" y="1599241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UNIT 4</a:t>
            </a:r>
            <a:r>
              <a:rPr lang="en-US" sz="2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Lesson 8</a:t>
            </a:r>
            <a:endParaRPr lang="en-US" sz="2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0;p3">
            <a:extLst>
              <a:ext uri="{FF2B5EF4-FFF2-40B4-BE49-F238E27FC236}">
                <a16:creationId xmlns:a16="http://schemas.microsoft.com/office/drawing/2014/main" id="{BED4F29A-2206-1C4F-812F-789F9B12E7CA}"/>
              </a:ext>
            </a:extLst>
          </p:cNvPr>
          <p:cNvSpPr txBox="1"/>
          <p:nvPr/>
        </p:nvSpPr>
        <p:spPr>
          <a:xfrm>
            <a:off x="7736371" y="2107704"/>
            <a:ext cx="27652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We’ve learned…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4D54DB-91F3-C9E6-66F7-5C9B96F2E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712" y="653078"/>
            <a:ext cx="3778026" cy="532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ADE2883A-D1DC-6C43-A3EA-963210D34DD1}"/>
              </a:ext>
            </a:extLst>
          </p:cNvPr>
          <p:cNvSpPr/>
          <p:nvPr/>
        </p:nvSpPr>
        <p:spPr>
          <a:xfrm>
            <a:off x="1567543" y="1886098"/>
            <a:ext cx="9141791" cy="29471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F7930-DD21-AB48-8213-D16DECE274C7}"/>
              </a:ext>
            </a:extLst>
          </p:cNvPr>
          <p:cNvSpPr txBox="1"/>
          <p:nvPr/>
        </p:nvSpPr>
        <p:spPr>
          <a:xfrm>
            <a:off x="1795967" y="2240659"/>
            <a:ext cx="86000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Divide the class into groups of 6. Each team prepares a piece of paper.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In 2 minutes, list as many national parks in </a:t>
            </a:r>
            <a:r>
              <a:rPr lang="en-US" sz="2400" dirty="0" err="1"/>
              <a:t>Việt</a:t>
            </a:r>
            <a:r>
              <a:rPr lang="en-US" sz="2400" dirty="0"/>
              <a:t> Nam as possible.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Then, each team chooses one member to come to the board to write all the names they got.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Check the answers together.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8D9C0-4C63-1E46-854B-8FC575BF9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10010621" y="1387225"/>
            <a:ext cx="915393" cy="853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9325EE-7B12-A9D7-6C7E-B4E64D7B8BA4}"/>
              </a:ext>
            </a:extLst>
          </p:cNvPr>
          <p:cNvSpPr txBox="1"/>
          <p:nvPr/>
        </p:nvSpPr>
        <p:spPr>
          <a:xfrm>
            <a:off x="3022764" y="1052652"/>
            <a:ext cx="6696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Who has more?</a:t>
            </a:r>
            <a:endParaRPr lang="en-VN" sz="4400" dirty="0">
              <a:solidFill>
                <a:schemeClr val="accent2"/>
              </a:solidFill>
              <a:ea typeface="Carter One" panose="030808020404050600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138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ACCD1A-C36D-6E4C-9172-49F2B1A11574}"/>
              </a:ext>
            </a:extLst>
          </p:cNvPr>
          <p:cNvSpPr/>
          <p:nvPr/>
        </p:nvSpPr>
        <p:spPr>
          <a:xfrm>
            <a:off x="11339593" y="1592753"/>
            <a:ext cx="852407" cy="36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7B624-C863-7940-A073-37331E3B015F}"/>
              </a:ext>
            </a:extLst>
          </p:cNvPr>
          <p:cNvSpPr txBox="1"/>
          <p:nvPr/>
        </p:nvSpPr>
        <p:spPr>
          <a:xfrm>
            <a:off x="2053675" y="6197397"/>
            <a:ext cx="8142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Ask the class to guess how many national parks are there in </a:t>
            </a:r>
            <a:r>
              <a:rPr lang="en-US" dirty="0" err="1"/>
              <a:t>Việt</a:t>
            </a:r>
            <a:r>
              <a:rPr lang="en-US" dirty="0"/>
              <a:t> Nam.</a:t>
            </a:r>
          </a:p>
          <a:p>
            <a:pPr algn="ctr"/>
            <a:r>
              <a:rPr lang="en-US" dirty="0"/>
              <a:t>Check the answer together. Explain that we will describe national park in this lesson.</a:t>
            </a:r>
          </a:p>
        </p:txBody>
      </p:sp>
      <p:sp>
        <p:nvSpPr>
          <p:cNvPr id="5" name="Google Shape;281;p15">
            <a:extLst>
              <a:ext uri="{FF2B5EF4-FFF2-40B4-BE49-F238E27FC236}">
                <a16:creationId xmlns:a16="http://schemas.microsoft.com/office/drawing/2014/main" id="{A6BAC9B1-563E-E3EF-8AC4-43D1B21C3B85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LEAD - IN</a:t>
            </a:r>
          </a:p>
        </p:txBody>
      </p:sp>
      <p:pic>
        <p:nvPicPr>
          <p:cNvPr id="6" name="Picture 5" descr="A cartoon of a speech bubble with text&#10;&#10;Description automatically generated">
            <a:extLst>
              <a:ext uri="{FF2B5EF4-FFF2-40B4-BE49-F238E27FC236}">
                <a16:creationId xmlns:a16="http://schemas.microsoft.com/office/drawing/2014/main" id="{F29D9CA7-3191-E0D3-D0B2-0239246815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7553"/>
          <a:stretch/>
        </p:blipFill>
        <p:spPr>
          <a:xfrm>
            <a:off x="1992072" y="180156"/>
            <a:ext cx="8207850" cy="188286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A38643-2689-4E3A-0F25-B27166E05918}"/>
              </a:ext>
            </a:extLst>
          </p:cNvPr>
          <p:cNvSpPr/>
          <p:nvPr/>
        </p:nvSpPr>
        <p:spPr>
          <a:xfrm>
            <a:off x="5451534" y="5656520"/>
            <a:ext cx="1446028" cy="531628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0E1AAD-5CCA-2E03-329A-A743C80AB2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5479" y="3106317"/>
            <a:ext cx="5150317" cy="227467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3BBCFA7-083A-4AFF-3DC6-B6CDA837F47E}"/>
              </a:ext>
            </a:extLst>
          </p:cNvPr>
          <p:cNvSpPr/>
          <p:nvPr/>
        </p:nvSpPr>
        <p:spPr>
          <a:xfrm>
            <a:off x="7983328" y="2647413"/>
            <a:ext cx="3782468" cy="7829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artoon of a speech bubble with text&#10;&#10;Description automatically generated">
            <a:extLst>
              <a:ext uri="{FF2B5EF4-FFF2-40B4-BE49-F238E27FC236}">
                <a16:creationId xmlns:a16="http://schemas.microsoft.com/office/drawing/2014/main" id="{27CBED75-F323-35BD-03AD-E8CEAC67A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224"/>
          <a:stretch/>
        </p:blipFill>
        <p:spPr>
          <a:xfrm>
            <a:off x="339415" y="1822127"/>
            <a:ext cx="7410299" cy="365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0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SKILLS (Pupils' Book –p.53)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ACCD1A-C36D-6E4C-9172-49F2B1A11574}"/>
              </a:ext>
            </a:extLst>
          </p:cNvPr>
          <p:cNvSpPr/>
          <p:nvPr/>
        </p:nvSpPr>
        <p:spPr>
          <a:xfrm>
            <a:off x="11339593" y="1592753"/>
            <a:ext cx="852407" cy="36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7B624-C863-7940-A073-37331E3B015F}"/>
              </a:ext>
            </a:extLst>
          </p:cNvPr>
          <p:cNvSpPr txBox="1"/>
          <p:nvPr/>
        </p:nvSpPr>
        <p:spPr>
          <a:xfrm>
            <a:off x="2579876" y="6095194"/>
            <a:ext cx="7032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at the picture and ask students, “What do you see in these pictures?</a:t>
            </a:r>
          </a:p>
          <a:p>
            <a:r>
              <a:rPr lang="en-US" dirty="0"/>
              <a:t>Ask them to guess where they are and answer the question on the title.</a:t>
            </a:r>
            <a:endParaRPr lang="en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BBBFC6-D69D-C93C-C094-7801E3731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810" y="1703647"/>
            <a:ext cx="4251724" cy="2697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469036-36AB-B1A7-EE37-A2BA7BAF2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657127"/>
            <a:ext cx="4444672" cy="2735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7F2B5B-4FCA-2786-5F2D-4A19F2B0C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19" y="907061"/>
            <a:ext cx="8215098" cy="768901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D51531E-777A-5AD7-AE96-DFE2A2B3FAC3}"/>
              </a:ext>
            </a:extLst>
          </p:cNvPr>
          <p:cNvSpPr/>
          <p:nvPr/>
        </p:nvSpPr>
        <p:spPr>
          <a:xfrm>
            <a:off x="641333" y="4649845"/>
            <a:ext cx="4251724" cy="646332"/>
          </a:xfrm>
          <a:prstGeom prst="wedgeRoundRectCallout">
            <a:avLst>
              <a:gd name="adj1" fmla="val -57406"/>
              <a:gd name="adj2" fmla="val -2388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 see many trees.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032ECFD-B5B8-740B-2240-A2BDE44249AD}"/>
              </a:ext>
            </a:extLst>
          </p:cNvPr>
          <p:cNvSpPr/>
          <p:nvPr/>
        </p:nvSpPr>
        <p:spPr>
          <a:xfrm>
            <a:off x="8517460" y="4594950"/>
            <a:ext cx="2748477" cy="680445"/>
          </a:xfrm>
          <a:prstGeom prst="wedgeRoundRectCallout">
            <a:avLst>
              <a:gd name="adj1" fmla="val 67880"/>
              <a:gd name="adj2" fmla="val 684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 see a boat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416C08-9BDD-C386-7EAD-141E727C2905}"/>
              </a:ext>
            </a:extLst>
          </p:cNvPr>
          <p:cNvSpPr/>
          <p:nvPr/>
        </p:nvSpPr>
        <p:spPr>
          <a:xfrm>
            <a:off x="5303520" y="5556300"/>
            <a:ext cx="1337912" cy="500514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8172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ACCD1A-C36D-6E4C-9172-49F2B1A11574}"/>
              </a:ext>
            </a:extLst>
          </p:cNvPr>
          <p:cNvSpPr/>
          <p:nvPr/>
        </p:nvSpPr>
        <p:spPr>
          <a:xfrm>
            <a:off x="11339593" y="1592753"/>
            <a:ext cx="852407" cy="36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7B624-C863-7940-A073-37331E3B015F}"/>
              </a:ext>
            </a:extLst>
          </p:cNvPr>
          <p:cNvSpPr txBox="1"/>
          <p:nvPr/>
        </p:nvSpPr>
        <p:spPr>
          <a:xfrm>
            <a:off x="1840292" y="6202928"/>
            <a:ext cx="851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Ask students to close their books, ask them to tell you what they know about these parks.</a:t>
            </a:r>
          </a:p>
          <a:p>
            <a:pPr algn="ctr"/>
            <a:r>
              <a:rPr lang="en-US" dirty="0"/>
              <a:t>Open the audio, ask students to listen and read. Stop at each line.</a:t>
            </a:r>
            <a:endParaRPr lang="en-VN" dirty="0"/>
          </a:p>
        </p:txBody>
      </p:sp>
      <p:sp>
        <p:nvSpPr>
          <p:cNvPr id="5" name="Google Shape;281;p15">
            <a:extLst>
              <a:ext uri="{FF2B5EF4-FFF2-40B4-BE49-F238E27FC236}">
                <a16:creationId xmlns:a16="http://schemas.microsoft.com/office/drawing/2014/main" id="{A6BAC9B1-563E-E3EF-8AC4-43D1B21C3B85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SKILLS (Pupils' Book –p.53)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E108F0-7BC9-EA05-C36F-EC207035F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92" y="792314"/>
            <a:ext cx="3680099" cy="649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F262EE-8143-9C8A-D3F5-2B394CE83D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2672" r="53386" b="-1"/>
          <a:stretch/>
        </p:blipFill>
        <p:spPr>
          <a:xfrm>
            <a:off x="426037" y="1592753"/>
            <a:ext cx="2837507" cy="13174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5F5CD0-F53B-8675-E606-1A37CF70A3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0324"/>
          <a:stretch/>
        </p:blipFill>
        <p:spPr>
          <a:xfrm>
            <a:off x="4794639" y="913829"/>
            <a:ext cx="3680099" cy="44920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352F78-1E71-7B21-8583-CF7A0B7183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057" t="485" r="-1733" b="-485"/>
          <a:stretch/>
        </p:blipFill>
        <p:spPr>
          <a:xfrm>
            <a:off x="8474738" y="913829"/>
            <a:ext cx="3680099" cy="44920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A38D95-73E2-A3C3-95B0-2205B02552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745"/>
          <a:stretch/>
        </p:blipFill>
        <p:spPr>
          <a:xfrm>
            <a:off x="1637414" y="2991493"/>
            <a:ext cx="3120064" cy="1169272"/>
          </a:xfrm>
          <a:prstGeom prst="rect">
            <a:avLst/>
          </a:prstGeom>
        </p:spPr>
      </p:pic>
      <p:pic>
        <p:nvPicPr>
          <p:cNvPr id="2" name="4_13">
            <a:hlinkClick r:id="" action="ppaction://media"/>
            <a:extLst>
              <a:ext uri="{FF2B5EF4-FFF2-40B4-BE49-F238E27FC236}">
                <a16:creationId xmlns:a16="http://schemas.microsoft.com/office/drawing/2014/main" id="{31890618-0BFA-7315-8D78-4C1C27B64F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51858" y="8733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9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19A9DE8-5620-70C2-AE81-6FF44E9F9D5E}"/>
              </a:ext>
            </a:extLst>
          </p:cNvPr>
          <p:cNvSpPr txBox="1"/>
          <p:nvPr/>
        </p:nvSpPr>
        <p:spPr>
          <a:xfrm>
            <a:off x="2213939" y="6241326"/>
            <a:ext cx="78231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Look at the texts, read through and underline the information (name of the national parks, size, transportation, activity)</a:t>
            </a:r>
            <a:endParaRPr lang="en-VN" sz="16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B4C8CD-EAE0-B506-C5E1-2C2D81B5F84D}"/>
              </a:ext>
            </a:extLst>
          </p:cNvPr>
          <p:cNvSpPr/>
          <p:nvPr/>
        </p:nvSpPr>
        <p:spPr>
          <a:xfrm>
            <a:off x="5266069" y="5645922"/>
            <a:ext cx="1659861" cy="55289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Underline</a:t>
            </a:r>
          </a:p>
        </p:txBody>
      </p:sp>
      <p:sp>
        <p:nvSpPr>
          <p:cNvPr id="7" name="Google Shape;281;p15">
            <a:extLst>
              <a:ext uri="{FF2B5EF4-FFF2-40B4-BE49-F238E27FC236}">
                <a16:creationId xmlns:a16="http://schemas.microsoft.com/office/drawing/2014/main" id="{D5006E27-9F81-1A2B-4F31-8E4099FC368F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SKILLS (Pupils' Book –p.53)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AD3362-98CB-A0E9-171A-05AB73704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12" y="1308724"/>
            <a:ext cx="5037644" cy="36658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5638CA-EBB0-A52A-F8C5-199EDB71B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344" y="1308724"/>
            <a:ext cx="5473695" cy="366581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4FAFA3-3C9F-270E-5E88-7AD0F669DCA1}"/>
              </a:ext>
            </a:extLst>
          </p:cNvPr>
          <p:cNvCxnSpPr>
            <a:cxnSpLocks/>
          </p:cNvCxnSpPr>
          <p:nvPr/>
        </p:nvCxnSpPr>
        <p:spPr>
          <a:xfrm>
            <a:off x="861236" y="2764466"/>
            <a:ext cx="239232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7CE997-0E23-AFAC-608C-18BC1362AF1B}"/>
              </a:ext>
            </a:extLst>
          </p:cNvPr>
          <p:cNvCxnSpPr>
            <a:cxnSpLocks/>
          </p:cNvCxnSpPr>
          <p:nvPr/>
        </p:nvCxnSpPr>
        <p:spPr>
          <a:xfrm>
            <a:off x="4151424" y="3141629"/>
            <a:ext cx="92030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AEC7F1-8DBB-5921-D2DE-C2E40565F094}"/>
              </a:ext>
            </a:extLst>
          </p:cNvPr>
          <p:cNvCxnSpPr>
            <a:cxnSpLocks/>
          </p:cNvCxnSpPr>
          <p:nvPr/>
        </p:nvCxnSpPr>
        <p:spPr>
          <a:xfrm>
            <a:off x="2900326" y="4197797"/>
            <a:ext cx="746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25AF26-404C-E8DA-4B56-A3451C8CA50C}"/>
              </a:ext>
            </a:extLst>
          </p:cNvPr>
          <p:cNvCxnSpPr>
            <a:cxnSpLocks/>
          </p:cNvCxnSpPr>
          <p:nvPr/>
        </p:nvCxnSpPr>
        <p:spPr>
          <a:xfrm>
            <a:off x="861236" y="4940573"/>
            <a:ext cx="92030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A8E43-964A-7AC6-9874-BD6C5BD26ADC}"/>
              </a:ext>
            </a:extLst>
          </p:cNvPr>
          <p:cNvCxnSpPr>
            <a:cxnSpLocks/>
          </p:cNvCxnSpPr>
          <p:nvPr/>
        </p:nvCxnSpPr>
        <p:spPr>
          <a:xfrm>
            <a:off x="6377173" y="2889992"/>
            <a:ext cx="456372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CD2709-EED9-98F3-12A3-781BE233A145}"/>
              </a:ext>
            </a:extLst>
          </p:cNvPr>
          <p:cNvCxnSpPr>
            <a:cxnSpLocks/>
          </p:cNvCxnSpPr>
          <p:nvPr/>
        </p:nvCxnSpPr>
        <p:spPr>
          <a:xfrm>
            <a:off x="6377173" y="3687434"/>
            <a:ext cx="12038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F83695-26D7-2B80-80F6-E588B9D0C661}"/>
              </a:ext>
            </a:extLst>
          </p:cNvPr>
          <p:cNvCxnSpPr>
            <a:cxnSpLocks/>
          </p:cNvCxnSpPr>
          <p:nvPr/>
        </p:nvCxnSpPr>
        <p:spPr>
          <a:xfrm>
            <a:off x="9481876" y="4091470"/>
            <a:ext cx="92030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C9A7380-E1F3-1713-EF4B-C23A4F2C1071}"/>
              </a:ext>
            </a:extLst>
          </p:cNvPr>
          <p:cNvCxnSpPr>
            <a:cxnSpLocks/>
          </p:cNvCxnSpPr>
          <p:nvPr/>
        </p:nvCxnSpPr>
        <p:spPr>
          <a:xfrm>
            <a:off x="6352950" y="4488419"/>
            <a:ext cx="62614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D2595FC-C179-D31E-4B0B-8C77D5891731}"/>
              </a:ext>
            </a:extLst>
          </p:cNvPr>
          <p:cNvCxnSpPr>
            <a:cxnSpLocks/>
          </p:cNvCxnSpPr>
          <p:nvPr/>
        </p:nvCxnSpPr>
        <p:spPr>
          <a:xfrm>
            <a:off x="8979191" y="4482810"/>
            <a:ext cx="770865" cy="560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2E9502-D2F5-0058-E09D-E97FBC1014D0}"/>
              </a:ext>
            </a:extLst>
          </p:cNvPr>
          <p:cNvCxnSpPr>
            <a:cxnSpLocks/>
          </p:cNvCxnSpPr>
          <p:nvPr/>
        </p:nvCxnSpPr>
        <p:spPr>
          <a:xfrm>
            <a:off x="7495953" y="4874736"/>
            <a:ext cx="47049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085A584-7342-9952-5355-8F46796C173E}"/>
              </a:ext>
            </a:extLst>
          </p:cNvPr>
          <p:cNvCxnSpPr>
            <a:cxnSpLocks/>
          </p:cNvCxnSpPr>
          <p:nvPr/>
        </p:nvCxnSpPr>
        <p:spPr>
          <a:xfrm>
            <a:off x="8957925" y="4874736"/>
            <a:ext cx="1057944" cy="560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81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ADE2883A-D1DC-6C43-A3EA-963210D34DD1}"/>
              </a:ext>
            </a:extLst>
          </p:cNvPr>
          <p:cNvSpPr/>
          <p:nvPr/>
        </p:nvSpPr>
        <p:spPr>
          <a:xfrm>
            <a:off x="1567543" y="1886098"/>
            <a:ext cx="9141791" cy="32056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F7930-DD21-AB48-8213-D16DECE274C7}"/>
              </a:ext>
            </a:extLst>
          </p:cNvPr>
          <p:cNvSpPr txBox="1"/>
          <p:nvPr/>
        </p:nvSpPr>
        <p:spPr>
          <a:xfrm>
            <a:off x="1795967" y="2126531"/>
            <a:ext cx="86000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Divide the class into four teams.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Ask them to look at the sentence and two given answers. Tell them the red box = clap their hands; the green box = pound on the table.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Read the sentence and choose the correct national park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faster team with the correct answer can get more points.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Note: All members need to show the answer together.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8D9C0-4C63-1E46-854B-8FC575BF9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10010621" y="1387225"/>
            <a:ext cx="915393" cy="853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9325EE-7B12-A9D7-6C7E-B4E64D7B8BA4}"/>
              </a:ext>
            </a:extLst>
          </p:cNvPr>
          <p:cNvSpPr txBox="1"/>
          <p:nvPr/>
        </p:nvSpPr>
        <p:spPr>
          <a:xfrm>
            <a:off x="3771454" y="1080636"/>
            <a:ext cx="6696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School bus</a:t>
            </a:r>
            <a:endParaRPr lang="en-VN" sz="4400" dirty="0">
              <a:solidFill>
                <a:schemeClr val="accent2"/>
              </a:solidFill>
              <a:ea typeface="Carter One" panose="030808020404050600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1374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59" y="1997144"/>
            <a:ext cx="2930284" cy="31626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11" y="1997144"/>
            <a:ext cx="2884738" cy="3113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2" y="4329849"/>
            <a:ext cx="618699" cy="1243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77" y="4462562"/>
            <a:ext cx="824932" cy="13469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84" y="4462562"/>
            <a:ext cx="657368" cy="13018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49" y="4337601"/>
            <a:ext cx="631589" cy="1256732"/>
          </a:xfrm>
          <a:prstGeom prst="rect">
            <a:avLst/>
          </a:prstGeom>
        </p:spPr>
      </p:pic>
      <p:sp>
        <p:nvSpPr>
          <p:cNvPr id="16" name="Rounded Rectangle 15">
            <a:hlinkClick r:id="" action="ppaction://hlinkshowjump?jump=nextslide"/>
          </p:cNvPr>
          <p:cNvSpPr/>
          <p:nvPr/>
        </p:nvSpPr>
        <p:spPr>
          <a:xfrm>
            <a:off x="5167910" y="4718269"/>
            <a:ext cx="3072245" cy="855423"/>
          </a:xfrm>
          <a:prstGeom prst="roundRect">
            <a:avLst>
              <a:gd name="adj" fmla="val 50000"/>
            </a:avLst>
          </a:prstGeom>
          <a:solidFill>
            <a:srgbClr val="FF3F3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Elephant" panose="02020904090505020303" pitchFamily="18" charset="0"/>
              </a:rPr>
              <a:t>Play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35C83B-8550-4918-92BD-7FDA5A9A0681}"/>
              </a:ext>
            </a:extLst>
          </p:cNvPr>
          <p:cNvSpPr txBox="1"/>
          <p:nvPr/>
        </p:nvSpPr>
        <p:spPr>
          <a:xfrm>
            <a:off x="2092554" y="-1453799"/>
            <a:ext cx="8698817" cy="2166635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904580"/>
              </a:avLst>
            </a:prstTxWarp>
            <a:spAutoFit/>
          </a:bodyPr>
          <a:lstStyle/>
          <a:p>
            <a:r>
              <a:rPr lang="en-US" sz="34400" b="1">
                <a:ln w="28575">
                  <a:solidFill>
                    <a:srgbClr val="FF3F3F"/>
                  </a:solidFill>
                  <a:prstDash val="solid"/>
                </a:ln>
                <a:solidFill>
                  <a:srgbClr val="F9D000"/>
                </a:solidFill>
                <a:effectLst>
                  <a:glow rad="2032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.VnBodoniH" panose="020B7200000000000000" pitchFamily="34" charset="0"/>
              </a:rPr>
              <a:t>School bus</a:t>
            </a:r>
          </a:p>
        </p:txBody>
      </p:sp>
    </p:spTree>
    <p:extLst>
      <p:ext uri="{BB962C8B-B14F-4D97-AF65-F5344CB8AC3E}">
        <p14:creationId xmlns:p14="http://schemas.microsoft.com/office/powerpoint/2010/main" val="29105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7.40741E-7 L 0.0875 -0.08958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75" y="-44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0" presetClass="exit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59259E-6 L 0.03346 -0.09815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7" y="-49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0" presetClass="exit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1.85185E-6 L -0.05482 -0.07291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47" y="-365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10" presetClass="exit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4.07407E-6 L -0.12136 -0.05532 " pathEditMode="relative" rAng="0" ptsTypes="AA">
                                          <p:cBhvr>
                                            <p:cTn id="2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068" y="-27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4.44444E-6 L 0.94714 0.01967 " pathEditMode="relative" rAng="0" ptsTypes="AA">
                                          <p:cBhvr>
                                            <p:cTn id="33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7357" y="9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35" presetID="42" presetClass="path" presetSubtype="0" accel="40000" fill="hold" grpId="0" nodeType="after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81481E-6 L 0.00533 0.52917 " pathEditMode="relative" rAng="0" ptsTypes="AA" p14:bounceEnd="57000">
                                          <p:cBhvr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0" y="2645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6" grpId="1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7.40741E-7 L 0.0875 -0.08958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75" y="-44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0" presetClass="exit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59259E-6 L 0.03346 -0.09815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7" y="-49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0" presetClass="exit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1.85185E-6 L -0.05482 -0.07291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47" y="-365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10" presetClass="exit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4.07407E-6 L -0.12136 -0.05532 " pathEditMode="relative" rAng="0" ptsTypes="AA">
                                          <p:cBhvr>
                                            <p:cTn id="2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068" y="-27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4.44444E-6 L 0.94714 0.01967 " pathEditMode="relative" rAng="0" ptsTypes="AA">
                                          <p:cBhvr>
                                            <p:cTn id="33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7357" y="9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35" presetID="42" presetClass="path" presetSubtype="0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81481E-6 L 0.00533 0.52917 " pathEditMode="relative" rAng="0" ptsTypes="AA">
                                          <p:cBhvr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0" y="2645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6" grpId="1" animBg="1"/>
          <p:bldP spid="2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2904</TotalTime>
  <Words>1093</Words>
  <Application>Microsoft Office PowerPoint</Application>
  <PresentationFormat>Widescreen</PresentationFormat>
  <Paragraphs>142</Paragraphs>
  <Slides>25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.VnBodoniH</vt:lpstr>
      <vt:lpstr>Carter One</vt:lpstr>
      <vt:lpstr>Arial</vt:lpstr>
      <vt:lpstr>Calibri</vt:lpstr>
      <vt:lpstr>Calibri Light</vt:lpstr>
      <vt:lpstr>Elephant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Pham Van Anh</cp:lastModifiedBy>
  <cp:revision>313</cp:revision>
  <dcterms:created xsi:type="dcterms:W3CDTF">2023-11-28T02:26:41Z</dcterms:created>
  <dcterms:modified xsi:type="dcterms:W3CDTF">2024-09-25T02:23:59Z</dcterms:modified>
</cp:coreProperties>
</file>