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3"/>
  </p:notesMasterIdLst>
  <p:sldIdLst>
    <p:sldId id="256" r:id="rId2"/>
    <p:sldId id="266" r:id="rId3"/>
    <p:sldId id="267" r:id="rId4"/>
    <p:sldId id="805" r:id="rId5"/>
    <p:sldId id="330" r:id="rId6"/>
    <p:sldId id="665" r:id="rId7"/>
    <p:sldId id="414" r:id="rId8"/>
    <p:sldId id="830" r:id="rId9"/>
    <p:sldId id="827" r:id="rId10"/>
    <p:sldId id="828" r:id="rId11"/>
    <p:sldId id="416" r:id="rId12"/>
    <p:sldId id="829" r:id="rId13"/>
    <p:sldId id="831" r:id="rId14"/>
    <p:sldId id="423" r:id="rId15"/>
    <p:sldId id="806" r:id="rId16"/>
    <p:sldId id="808" r:id="rId17"/>
    <p:sldId id="832" r:id="rId18"/>
    <p:sldId id="809" r:id="rId19"/>
    <p:sldId id="833" r:id="rId20"/>
    <p:sldId id="822" r:id="rId21"/>
    <p:sldId id="834" r:id="rId22"/>
    <p:sldId id="836" r:id="rId23"/>
    <p:sldId id="835" r:id="rId24"/>
    <p:sldId id="838" r:id="rId25"/>
    <p:sldId id="837" r:id="rId26"/>
    <p:sldId id="797" r:id="rId27"/>
    <p:sldId id="839" r:id="rId28"/>
    <p:sldId id="840" r:id="rId29"/>
    <p:sldId id="798" r:id="rId30"/>
    <p:sldId id="302" r:id="rId31"/>
    <p:sldId id="841" r:id="rId3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CA"/>
    <a:srgbClr val="E7E9F6"/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38"/>
    <p:restoredTop sz="95118"/>
  </p:normalViewPr>
  <p:slideViewPr>
    <p:cSldViewPr snapToGrid="0" snapToObjects="1">
      <p:cViewPr varScale="1">
        <p:scale>
          <a:sx n="51" d="100"/>
          <a:sy n="51" d="100"/>
        </p:scale>
        <p:origin x="232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5 – OUR TOWN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2 - REVIEW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BE13DDF6-93F3-ADBA-576E-77422BC20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8920718" y="3429000"/>
            <a:ext cx="2626242" cy="27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6104422" y="2482550"/>
            <a:ext cx="4524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b_s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sto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_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498100" y="437896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6678457" y="2482549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9404748" y="2492710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2050" name="Picture 2" descr="Cartoon Bus Stop Images - Free Download on Freepik">
            <a:extLst>
              <a:ext uri="{FF2B5EF4-FFF2-40B4-BE49-F238E27FC236}">
                <a16:creationId xmlns:a16="http://schemas.microsoft.com/office/drawing/2014/main" id="{D6C80858-ADC6-5227-83A6-2A626F4EA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 bwMode="auto">
          <a:xfrm>
            <a:off x="1984556" y="1987719"/>
            <a:ext cx="3528989" cy="33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4751668" y="2352284"/>
            <a:ext cx="6868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tra_n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sta_i_n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6888500" y="459232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6116319" y="2347830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8813454" y="2352284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1028" name="Picture 4" descr="520+ Cartoon Of A Old Train Station Stock Illustrations, Royalty-Free  Vector Graphics &amp; Clip Art - iStock">
            <a:extLst>
              <a:ext uri="{FF2B5EF4-FFF2-40B4-BE49-F238E27FC236}">
                <a16:creationId xmlns:a16="http://schemas.microsoft.com/office/drawing/2014/main" id="{CD9BBF62-A187-B27D-9352-01FDD60B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" y="1914392"/>
            <a:ext cx="3473115" cy="34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B1059-796F-3265-F6FF-D2561C81A094}"/>
              </a:ext>
            </a:extLst>
          </p:cNvPr>
          <p:cNvSpPr txBox="1"/>
          <p:nvPr/>
        </p:nvSpPr>
        <p:spPr>
          <a:xfrm>
            <a:off x="9501774" y="2350087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4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5658428" y="2320861"/>
            <a:ext cx="6471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_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lot_es</a:t>
            </a: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sh_p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5635269" y="2320861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7334945" y="2309761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3074" name="Picture 2" descr="Clothes shop interior banner flat cartoon design Vector Image">
            <a:extLst>
              <a:ext uri="{FF2B5EF4-FFF2-40B4-BE49-F238E27FC236}">
                <a16:creationId xmlns:a16="http://schemas.microsoft.com/office/drawing/2014/main" id="{796AA0E1-8357-015F-1B97-79F9B9EE7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1154107" y="1933841"/>
            <a:ext cx="4061787" cy="27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8B914-7F7F-3024-3EA7-F066F45FAEE5}"/>
              </a:ext>
            </a:extLst>
          </p:cNvPr>
          <p:cNvSpPr txBox="1"/>
          <p:nvPr/>
        </p:nvSpPr>
        <p:spPr>
          <a:xfrm>
            <a:off x="10292157" y="2315841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39966-9D87-988D-80E3-24E330CBFFF7}"/>
              </a:ext>
            </a:extLst>
          </p:cNvPr>
          <p:cNvSpPr/>
          <p:nvPr/>
        </p:nvSpPr>
        <p:spPr>
          <a:xfrm>
            <a:off x="6888500" y="459232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8560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4924388" y="2459535"/>
            <a:ext cx="7084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1C1C1C"/>
                </a:solidFill>
                <a:latin typeface="Arial" panose="020B0604020202020204" pitchFamily="34" charset="0"/>
              </a:rPr>
              <a:t>sho_pi_g</a:t>
            </a:r>
            <a:r>
              <a:rPr lang="en-US" sz="720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1C1C1C"/>
                </a:solidFill>
                <a:latin typeface="Arial" panose="020B0604020202020204" pitchFamily="34" charset="0"/>
              </a:rPr>
              <a:t>c_nt_e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777630" y="4314052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6407748" y="2459534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7632202" y="2459535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  <p:pic>
        <p:nvPicPr>
          <p:cNvPr id="5122" name="Picture 2" descr="Shopping Mall Cartoon Images – Browse 26,279 Stock Photos, Vectors, and  Video | Adobe Stock">
            <a:extLst>
              <a:ext uri="{FF2B5EF4-FFF2-40B4-BE49-F238E27FC236}">
                <a16:creationId xmlns:a16="http://schemas.microsoft.com/office/drawing/2014/main" id="{7F3E33BD-35D9-1795-2E3A-C6B3FEF4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3" y="2149834"/>
            <a:ext cx="4085469" cy="30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10F25-8AF8-0140-87D0-FA1051E096FA}"/>
              </a:ext>
            </a:extLst>
          </p:cNvPr>
          <p:cNvSpPr txBox="1"/>
          <p:nvPr/>
        </p:nvSpPr>
        <p:spPr>
          <a:xfrm>
            <a:off x="9350795" y="2459535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B746B-CC1E-2ECC-DE7E-931C7B116BCE}"/>
              </a:ext>
            </a:extLst>
          </p:cNvPr>
          <p:cNvSpPr txBox="1"/>
          <p:nvPr/>
        </p:nvSpPr>
        <p:spPr>
          <a:xfrm>
            <a:off x="10702371" y="2459533"/>
            <a:ext cx="101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7598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AD6A0F-6D25-4B9C-8C67-4A66B0D3D563}"/>
              </a:ext>
            </a:extLst>
          </p:cNvPr>
          <p:cNvSpPr/>
          <p:nvPr/>
        </p:nvSpPr>
        <p:spPr>
          <a:xfrm>
            <a:off x="3403484" y="2705725"/>
            <a:ext cx="62295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rlow"/>
                <a:ea typeface="+mn-ea"/>
                <a:cs typeface="+mn-cs"/>
              </a:rPr>
              <a:t>Well done!!!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176C1-4AD2-463C-B1B8-FBD679F88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" t="14494" r="3019" b="9617"/>
          <a:stretch/>
        </p:blipFill>
        <p:spPr>
          <a:xfrm>
            <a:off x="84881" y="-191512"/>
            <a:ext cx="12107119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A9C3FC-26C3-5E52-AB1A-03DBFEB1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47" y="1217510"/>
            <a:ext cx="9676822" cy="4497583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p.56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0035436" y="5488002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A646B-766E-7E7E-2AC3-B72207988520}"/>
              </a:ext>
            </a:extLst>
          </p:cNvPr>
          <p:cNvSpPr txBox="1"/>
          <p:nvPr/>
        </p:nvSpPr>
        <p:spPr>
          <a:xfrm>
            <a:off x="4466758" y="6216289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 pairs, label the pictures.</a:t>
            </a:r>
          </a:p>
          <a:p>
            <a:pPr algn="ctr"/>
            <a:r>
              <a:rPr lang="en-US" dirty="0"/>
              <a:t>Check the answer with the whole class.</a:t>
            </a:r>
            <a:endParaRPr lang="en-V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448FF1-6EA6-09DC-03F5-49074D4A8E15}"/>
              </a:ext>
            </a:extLst>
          </p:cNvPr>
          <p:cNvSpPr/>
          <p:nvPr/>
        </p:nvSpPr>
        <p:spPr>
          <a:xfrm>
            <a:off x="5708219" y="5791200"/>
            <a:ext cx="1292022" cy="463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CE36D-DC36-38EC-8E8C-D1B6DEC41017}"/>
              </a:ext>
            </a:extLst>
          </p:cNvPr>
          <p:cNvSpPr txBox="1"/>
          <p:nvPr/>
        </p:nvSpPr>
        <p:spPr>
          <a:xfrm>
            <a:off x="1469791" y="2949308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clothes shop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ABFEC-CF11-A9E7-4481-DA9C9A854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15" y="743105"/>
            <a:ext cx="3036025" cy="549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314AAE-70E0-D81F-20DB-65F3974C2204}"/>
              </a:ext>
            </a:extLst>
          </p:cNvPr>
          <p:cNvSpPr txBox="1"/>
          <p:nvPr/>
        </p:nvSpPr>
        <p:spPr>
          <a:xfrm>
            <a:off x="4407099" y="2949308"/>
            <a:ext cx="287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shopping </a:t>
            </a:r>
            <a:r>
              <a:rPr lang="en-US" sz="3200" dirty="0" err="1">
                <a:solidFill>
                  <a:srgbClr val="FF0000"/>
                </a:solidFill>
              </a:rPr>
              <a:t>centre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166311-93BA-E69E-2784-E38E68FF9E41}"/>
              </a:ext>
            </a:extLst>
          </p:cNvPr>
          <p:cNvSpPr txBox="1"/>
          <p:nvPr/>
        </p:nvSpPr>
        <p:spPr>
          <a:xfrm>
            <a:off x="8445871" y="2949308"/>
            <a:ext cx="159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bus stop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F250E-59F5-835E-AD56-C4CDE59695BB}"/>
              </a:ext>
            </a:extLst>
          </p:cNvPr>
          <p:cNvSpPr txBox="1"/>
          <p:nvPr/>
        </p:nvSpPr>
        <p:spPr>
          <a:xfrm>
            <a:off x="1511953" y="5127010"/>
            <a:ext cx="2205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train station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AB4747-27B7-73D1-F511-B8B19EAD7C71}"/>
              </a:ext>
            </a:extLst>
          </p:cNvPr>
          <p:cNvSpPr txBox="1"/>
          <p:nvPr/>
        </p:nvSpPr>
        <p:spPr>
          <a:xfrm>
            <a:off x="5080680" y="5111928"/>
            <a:ext cx="152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car park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07840E-D9F5-49CF-FB77-B2331C0B4886}"/>
              </a:ext>
            </a:extLst>
          </p:cNvPr>
          <p:cNvSpPr txBox="1"/>
          <p:nvPr/>
        </p:nvSpPr>
        <p:spPr>
          <a:xfrm>
            <a:off x="8722444" y="5120491"/>
            <a:ext cx="1315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square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A9DE8-5620-70C2-AE81-6FF44E9F9D5E}"/>
              </a:ext>
            </a:extLst>
          </p:cNvPr>
          <p:cNvSpPr txBox="1"/>
          <p:nvPr/>
        </p:nvSpPr>
        <p:spPr>
          <a:xfrm>
            <a:off x="2184402" y="6365278"/>
            <a:ext cx="7823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In groups of 3, read the question and guess the answer.</a:t>
            </a:r>
          </a:p>
          <a:p>
            <a:pPr algn="ctr"/>
            <a:r>
              <a:rPr lang="en-US" sz="1400" b="1" dirty="0"/>
              <a:t>Look at the examples. 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7E3698CB-61A2-67AC-C607-DB624E791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265156" y="108535"/>
            <a:ext cx="1616151" cy="1686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7FE3-F933-B088-0146-E2AAA8928372}"/>
              </a:ext>
            </a:extLst>
          </p:cNvPr>
          <p:cNvSpPr txBox="1"/>
          <p:nvPr/>
        </p:nvSpPr>
        <p:spPr>
          <a:xfrm>
            <a:off x="2184402" y="841382"/>
            <a:ext cx="7823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Pre-listening: Guess the answer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8801D7-E04A-9F73-9351-A37A9E0E0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9"/>
          <a:stretch/>
        </p:blipFill>
        <p:spPr>
          <a:xfrm>
            <a:off x="2267452" y="1550933"/>
            <a:ext cx="7657095" cy="1790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FA0025-B5CE-CE01-7706-2ACB4BF0CD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1" t="16593" r="60998" b="41481"/>
          <a:stretch/>
        </p:blipFill>
        <p:spPr>
          <a:xfrm>
            <a:off x="408172" y="3561607"/>
            <a:ext cx="1097362" cy="1142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9E6B1F-56EE-E806-4C97-1CC152805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91" t="52222" r="28738" b="5852"/>
          <a:stretch/>
        </p:blipFill>
        <p:spPr>
          <a:xfrm>
            <a:off x="3432551" y="4873310"/>
            <a:ext cx="1190249" cy="1239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B172A6-6EB9-59C9-9DFC-385D8BCED0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24" t="15651" r="6305" b="42423"/>
          <a:stretch/>
        </p:blipFill>
        <p:spPr>
          <a:xfrm>
            <a:off x="10886786" y="3561606"/>
            <a:ext cx="1097362" cy="1142473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BC6A95E-5955-F0CB-6066-59969419BB21}"/>
              </a:ext>
            </a:extLst>
          </p:cNvPr>
          <p:cNvSpPr/>
          <p:nvPr/>
        </p:nvSpPr>
        <p:spPr>
          <a:xfrm>
            <a:off x="1683978" y="4030276"/>
            <a:ext cx="6354353" cy="584775"/>
          </a:xfrm>
          <a:prstGeom prst="wedgeRoundRectCallout">
            <a:avLst>
              <a:gd name="adj1" fmla="val -54922"/>
              <a:gd name="adj2" fmla="val 2506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can Jack get to the train station?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9577C7A-2BC7-A23E-E5B9-02217116BC7F}"/>
              </a:ext>
            </a:extLst>
          </p:cNvPr>
          <p:cNvSpPr/>
          <p:nvPr/>
        </p:nvSpPr>
        <p:spPr>
          <a:xfrm>
            <a:off x="4429592" y="3429001"/>
            <a:ext cx="6354353" cy="871978"/>
          </a:xfrm>
          <a:prstGeom prst="wedgeRoundRectCallout">
            <a:avLst>
              <a:gd name="adj1" fmla="val 52661"/>
              <a:gd name="adj2" fmla="val 2692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Go across the road, turn right, go straight ahead.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5EBADFA-CC03-E78E-9C48-DAF9F1BBC54A}"/>
              </a:ext>
            </a:extLst>
          </p:cNvPr>
          <p:cNvSpPr/>
          <p:nvPr/>
        </p:nvSpPr>
        <p:spPr>
          <a:xfrm>
            <a:off x="3929424" y="4300979"/>
            <a:ext cx="4822692" cy="671559"/>
          </a:xfrm>
          <a:prstGeom prst="wedgeRoundRectCallout">
            <a:avLst>
              <a:gd name="adj1" fmla="val -35906"/>
              <a:gd name="adj2" fmla="val 8091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Turn left and then turn right.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82CB24-6ACE-B77A-0308-2ABF699872C9}"/>
              </a:ext>
            </a:extLst>
          </p:cNvPr>
          <p:cNvSpPr/>
          <p:nvPr/>
        </p:nvSpPr>
        <p:spPr>
          <a:xfrm>
            <a:off x="5372099" y="5844516"/>
            <a:ext cx="1447800" cy="5232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450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A9DE8-5620-70C2-AE81-6FF44E9F9D5E}"/>
              </a:ext>
            </a:extLst>
          </p:cNvPr>
          <p:cNvSpPr txBox="1"/>
          <p:nvPr/>
        </p:nvSpPr>
        <p:spPr>
          <a:xfrm>
            <a:off x="2184402" y="6365278"/>
            <a:ext cx="7823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In groups of 3, read the question and guess the answer.</a:t>
            </a:r>
          </a:p>
          <a:p>
            <a:pPr algn="ctr"/>
            <a:r>
              <a:rPr lang="en-US" sz="1400" b="1" dirty="0"/>
              <a:t>Look at the examples. 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7E3698CB-61A2-67AC-C607-DB624E791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265156" y="108535"/>
            <a:ext cx="1616151" cy="1686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7FE3-F933-B088-0146-E2AAA8928372}"/>
              </a:ext>
            </a:extLst>
          </p:cNvPr>
          <p:cNvSpPr txBox="1"/>
          <p:nvPr/>
        </p:nvSpPr>
        <p:spPr>
          <a:xfrm>
            <a:off x="2184402" y="841382"/>
            <a:ext cx="7823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Pre-listening: Guess the answer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FA0025-B5CE-CE01-7706-2ACB4BF0C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31" t="16593" r="60998" b="41481"/>
          <a:stretch/>
        </p:blipFill>
        <p:spPr>
          <a:xfrm>
            <a:off x="408172" y="3561607"/>
            <a:ext cx="1097362" cy="1142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9E6B1F-56EE-E806-4C97-1CC152805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91" t="52222" r="28738" b="5852"/>
          <a:stretch/>
        </p:blipFill>
        <p:spPr>
          <a:xfrm>
            <a:off x="3432551" y="4873310"/>
            <a:ext cx="1190249" cy="1239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B172A6-6EB9-59C9-9DFC-385D8BCED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24" t="15651" r="6305" b="42423"/>
          <a:stretch/>
        </p:blipFill>
        <p:spPr>
          <a:xfrm>
            <a:off x="10886786" y="3561606"/>
            <a:ext cx="1097362" cy="1142473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BC6A95E-5955-F0CB-6066-59969419BB21}"/>
              </a:ext>
            </a:extLst>
          </p:cNvPr>
          <p:cNvSpPr/>
          <p:nvPr/>
        </p:nvSpPr>
        <p:spPr>
          <a:xfrm>
            <a:off x="4421750" y="3581824"/>
            <a:ext cx="6354353" cy="584775"/>
          </a:xfrm>
          <a:prstGeom prst="wedgeRoundRectCallout">
            <a:avLst>
              <a:gd name="adj1" fmla="val 54032"/>
              <a:gd name="adj2" fmla="val 3065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can Jack get to the bus stop?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9577C7A-2BC7-A23E-E5B9-02217116BC7F}"/>
              </a:ext>
            </a:extLst>
          </p:cNvPr>
          <p:cNvSpPr/>
          <p:nvPr/>
        </p:nvSpPr>
        <p:spPr>
          <a:xfrm>
            <a:off x="4622800" y="4664240"/>
            <a:ext cx="6354353" cy="637954"/>
          </a:xfrm>
          <a:prstGeom prst="wedgeRoundRectCallout">
            <a:avLst>
              <a:gd name="adj1" fmla="val -52010"/>
              <a:gd name="adj2" fmla="val 4569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Turn right and go cross the road.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5EBADFA-CC03-E78E-9C48-DAF9F1BBC54A}"/>
              </a:ext>
            </a:extLst>
          </p:cNvPr>
          <p:cNvSpPr/>
          <p:nvPr/>
        </p:nvSpPr>
        <p:spPr>
          <a:xfrm>
            <a:off x="1632186" y="3630650"/>
            <a:ext cx="5579129" cy="671559"/>
          </a:xfrm>
          <a:prstGeom prst="wedgeRoundRectCallout">
            <a:avLst>
              <a:gd name="adj1" fmla="val -53076"/>
              <a:gd name="adj2" fmla="val 2417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Go straight ahead and turn right.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82CB24-6ACE-B77A-0308-2ABF699872C9}"/>
              </a:ext>
            </a:extLst>
          </p:cNvPr>
          <p:cNvSpPr/>
          <p:nvPr/>
        </p:nvSpPr>
        <p:spPr>
          <a:xfrm>
            <a:off x="5372099" y="5844516"/>
            <a:ext cx="1447800" cy="5232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EC20C-7CD3-D58F-597E-290F39831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671" y="1500431"/>
            <a:ext cx="4978656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BECF35-BE4B-39DC-DAA8-7491BA4AC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2" y="1267523"/>
            <a:ext cx="9957496" cy="4264468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A9DE8-5620-70C2-AE81-6FF44E9F9D5E}"/>
              </a:ext>
            </a:extLst>
          </p:cNvPr>
          <p:cNvSpPr txBox="1"/>
          <p:nvPr/>
        </p:nvSpPr>
        <p:spPr>
          <a:xfrm>
            <a:off x="2184402" y="6283052"/>
            <a:ext cx="7823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Listen to the audio and circle the correct answer.</a:t>
            </a:r>
          </a:p>
          <a:p>
            <a:pPr algn="ctr"/>
            <a:r>
              <a:rPr lang="en-US" sz="1600" b="1" dirty="0"/>
              <a:t>Check the answer with the whole class.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7E3698CB-61A2-67AC-C607-DB624E7919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7BF3B-93F9-5B52-AC4A-19E56B0BB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70" y="679538"/>
            <a:ext cx="3416087" cy="552772"/>
          </a:xfrm>
          <a:prstGeom prst="rect">
            <a:avLst/>
          </a:prstGeom>
        </p:spPr>
      </p:pic>
      <p:pic>
        <p:nvPicPr>
          <p:cNvPr id="8" name="5.04">
            <a:hlinkClick r:id="" action="ppaction://media"/>
            <a:extLst>
              <a:ext uri="{FF2B5EF4-FFF2-40B4-BE49-F238E27FC236}">
                <a16:creationId xmlns:a16="http://schemas.microsoft.com/office/drawing/2014/main" id="{889FD263-9130-3EBF-4369-9EF732DCA6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7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0829" y="825910"/>
            <a:ext cx="406400" cy="406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3B5FC8-CB81-455D-C9AB-803D41CE0756}"/>
              </a:ext>
            </a:extLst>
          </p:cNvPr>
          <p:cNvSpPr/>
          <p:nvPr/>
        </p:nvSpPr>
        <p:spPr>
          <a:xfrm>
            <a:off x="5449989" y="5810550"/>
            <a:ext cx="1292022" cy="4630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568149-0ADB-9B56-BEEC-47B76A3239A8}"/>
              </a:ext>
            </a:extLst>
          </p:cNvPr>
          <p:cNvSpPr/>
          <p:nvPr/>
        </p:nvSpPr>
        <p:spPr>
          <a:xfrm>
            <a:off x="1625600" y="2108547"/>
            <a:ext cx="477522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7007F0-BFDA-702E-30A0-29C33F799A5A}"/>
              </a:ext>
            </a:extLst>
          </p:cNvPr>
          <p:cNvSpPr/>
          <p:nvPr/>
        </p:nvSpPr>
        <p:spPr>
          <a:xfrm>
            <a:off x="1625600" y="3794414"/>
            <a:ext cx="477522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Places in Town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1247553" y="1983869"/>
            <a:ext cx="9696893" cy="34163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1530768" y="2188896"/>
            <a:ext cx="9217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</a:t>
            </a:r>
            <a:r>
              <a:rPr lang="en-US" sz="2400" dirty="0"/>
              <a:t>into groups of 4.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asks the whole class to say the sentence and the answer first.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15s, discuss in teams, raise thump up or thump down fingers to choose the answer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students with the correct answer can get 2 points for their team.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Note: All members show their fingers at the same time.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258719" y="4913844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1826408" y="1073091"/>
            <a:ext cx="8619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Thumb up or Thumb down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959857" y="1440078"/>
            <a:ext cx="3778026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253303" y="2772378"/>
            <a:ext cx="3210336" cy="461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Places in town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253303" y="3496243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56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253302" y="4220149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081439" y="1694489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2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783633" y="2202952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52753-D900-4668-BAEF-8E5EDADE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81" y="665236"/>
            <a:ext cx="3689600" cy="52275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Thumb Up or Thumb Down Activity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537123" y="23856"/>
            <a:ext cx="1405029" cy="1466583"/>
          </a:xfrm>
          <a:prstGeom prst="rect">
            <a:avLst/>
          </a:prstGeom>
        </p:spPr>
      </p:pic>
      <p:pic>
        <p:nvPicPr>
          <p:cNvPr id="1028" name="Picture 4" descr="Vector city map with infrastructure buildings and houses along the road vector illustration">
            <a:extLst>
              <a:ext uri="{FF2B5EF4-FFF2-40B4-BE49-F238E27FC236}">
                <a16:creationId xmlns:a16="http://schemas.microsoft.com/office/drawing/2014/main" id="{2893E923-536F-2DFA-F46A-7816D69F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2" y="1482562"/>
            <a:ext cx="5500993" cy="38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0" y="808429"/>
            <a:ext cx="782319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 you tell me the way to the bus stop?</a:t>
            </a:r>
          </a:p>
        </p:txBody>
      </p:sp>
      <p:pic>
        <p:nvPicPr>
          <p:cNvPr id="1030" name="Picture 6" descr="You Are Here Symbol Images – Browse 3,345 Stock Photos, Vectors, and Video  | Adobe Stock">
            <a:extLst>
              <a:ext uri="{FF2B5EF4-FFF2-40B4-BE49-F238E27FC236}">
                <a16:creationId xmlns:a16="http://schemas.microsoft.com/office/drawing/2014/main" id="{F65D5494-0733-60C0-03C8-84777F4AB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389" y1="39444" x2="51667" y2="51111"/>
                        <a14:foregroundMark x1="46667" y1="40278" x2="475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29111" r="36371" b="30296"/>
          <a:stretch/>
        </p:blipFill>
        <p:spPr bwMode="auto">
          <a:xfrm>
            <a:off x="1524001" y="3604630"/>
            <a:ext cx="375920" cy="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87-6EA8-C0B3-0C61-9C1A55A27541}"/>
              </a:ext>
            </a:extLst>
          </p:cNvPr>
          <p:cNvSpPr/>
          <p:nvPr/>
        </p:nvSpPr>
        <p:spPr>
          <a:xfrm>
            <a:off x="3238043" y="2550160"/>
            <a:ext cx="378917" cy="355600"/>
          </a:xfrm>
          <a:prstGeom prst="rect">
            <a:avLst/>
          </a:prstGeom>
          <a:solidFill>
            <a:srgbClr val="E7E9F6"/>
          </a:solidFill>
          <a:ln>
            <a:solidFill>
              <a:srgbClr val="E7E9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6791985" y="1450687"/>
            <a:ext cx="4958082" cy="25545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Sure. We are in the shopping </a:t>
            </a:r>
            <a:r>
              <a:rPr lang="en-US" sz="3200" b="1" dirty="0" err="1"/>
              <a:t>centre</a:t>
            </a:r>
            <a:r>
              <a:rPr lang="en-US" sz="3200" b="1" dirty="0"/>
              <a:t>. First, turn left and go straight ahead. Then turn right. The bus stop is on the left. </a:t>
            </a:r>
          </a:p>
        </p:txBody>
      </p:sp>
      <p:pic>
        <p:nvPicPr>
          <p:cNvPr id="1032" name="Picture 8" descr="Thumb up and down icon Royalty Free Vector Image">
            <a:extLst>
              <a:ext uri="{FF2B5EF4-FFF2-40B4-BE49-F238E27FC236}">
                <a16:creationId xmlns:a16="http://schemas.microsoft.com/office/drawing/2014/main" id="{DA77CFE1-E695-9D03-3616-9854E46AC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6094" r="50061" b="27142"/>
          <a:stretch/>
        </p:blipFill>
        <p:spPr bwMode="auto">
          <a:xfrm flipH="1">
            <a:off x="9764249" y="416046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umb up and down icon Royalty Free Vector Image">
            <a:extLst>
              <a:ext uri="{FF2B5EF4-FFF2-40B4-BE49-F238E27FC236}">
                <a16:creationId xmlns:a16="http://schemas.microsoft.com/office/drawing/2014/main" id="{6F8F1170-FCBE-8A41-9FE5-021C026CC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88" r="5569" b="27648"/>
          <a:stretch/>
        </p:blipFill>
        <p:spPr bwMode="auto">
          <a:xfrm>
            <a:off x="7142720" y="410452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hand drawn town map illustration">
            <a:extLst>
              <a:ext uri="{FF2B5EF4-FFF2-40B4-BE49-F238E27FC236}">
                <a16:creationId xmlns:a16="http://schemas.microsoft.com/office/drawing/2014/main" id="{39412C34-4BC6-967D-2B74-F2B8B543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5" y="1393204"/>
            <a:ext cx="5135422" cy="42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Thumb Up or Thumb Down Activity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537123" y="23856"/>
            <a:ext cx="1405029" cy="1466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0" y="750956"/>
            <a:ext cx="782319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 you tell me the way to the square?</a:t>
            </a:r>
          </a:p>
        </p:txBody>
      </p:sp>
      <p:pic>
        <p:nvPicPr>
          <p:cNvPr id="1030" name="Picture 6" descr="You Are Here Symbol Images – Browse 3,345 Stock Photos, Vectors, and Video  | Adobe Stock">
            <a:extLst>
              <a:ext uri="{FF2B5EF4-FFF2-40B4-BE49-F238E27FC236}">
                <a16:creationId xmlns:a16="http://schemas.microsoft.com/office/drawing/2014/main" id="{F65D5494-0733-60C0-03C8-84777F4AB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389" y1="39444" x2="51667" y2="51111"/>
                        <a14:foregroundMark x1="46667" y1="40278" x2="475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29111" r="36371" b="30296"/>
          <a:stretch/>
        </p:blipFill>
        <p:spPr bwMode="auto">
          <a:xfrm>
            <a:off x="4409441" y="4099380"/>
            <a:ext cx="375920" cy="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6791985" y="1450687"/>
            <a:ext cx="4958082" cy="25545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Sure. We are in the hotel. First, turn right and go across the road. Then turn right. The square is opposite the car park. </a:t>
            </a:r>
          </a:p>
        </p:txBody>
      </p:sp>
      <p:pic>
        <p:nvPicPr>
          <p:cNvPr id="1032" name="Picture 8" descr="Thumb up and down icon Royalty Free Vector Image">
            <a:extLst>
              <a:ext uri="{FF2B5EF4-FFF2-40B4-BE49-F238E27FC236}">
                <a16:creationId xmlns:a16="http://schemas.microsoft.com/office/drawing/2014/main" id="{DA77CFE1-E695-9D03-3616-9854E46AC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6094" r="50061" b="27142"/>
          <a:stretch/>
        </p:blipFill>
        <p:spPr bwMode="auto">
          <a:xfrm flipH="1">
            <a:off x="9764249" y="416046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umb up and down icon Royalty Free Vector Image">
            <a:extLst>
              <a:ext uri="{FF2B5EF4-FFF2-40B4-BE49-F238E27FC236}">
                <a16:creationId xmlns:a16="http://schemas.microsoft.com/office/drawing/2014/main" id="{6F8F1170-FCBE-8A41-9FE5-021C026CC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88" r="5569" b="27648"/>
          <a:stretch/>
        </p:blipFill>
        <p:spPr bwMode="auto">
          <a:xfrm>
            <a:off x="7142720" y="410452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Thumb Up or Thumb Down Activity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537123" y="23856"/>
            <a:ext cx="1405029" cy="1466583"/>
          </a:xfrm>
          <a:prstGeom prst="rect">
            <a:avLst/>
          </a:prstGeom>
        </p:spPr>
      </p:pic>
      <p:pic>
        <p:nvPicPr>
          <p:cNvPr id="1032" name="Picture 8" descr="Thumb up and down icon Royalty Free Vector Image">
            <a:extLst>
              <a:ext uri="{FF2B5EF4-FFF2-40B4-BE49-F238E27FC236}">
                <a16:creationId xmlns:a16="http://schemas.microsoft.com/office/drawing/2014/main" id="{DA77CFE1-E695-9D03-3616-9854E46AC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6094" r="50061" b="27142"/>
          <a:stretch/>
        </p:blipFill>
        <p:spPr bwMode="auto">
          <a:xfrm flipH="1">
            <a:off x="9764249" y="416046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umb up and down icon Royalty Free Vector Image">
            <a:extLst>
              <a:ext uri="{FF2B5EF4-FFF2-40B4-BE49-F238E27FC236}">
                <a16:creationId xmlns:a16="http://schemas.microsoft.com/office/drawing/2014/main" id="{6F8F1170-FCBE-8A41-9FE5-021C026CC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88" r="5569" b="27648"/>
          <a:stretch/>
        </p:blipFill>
        <p:spPr bwMode="auto">
          <a:xfrm>
            <a:off x="7142720" y="410452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D5116-0C92-86AE-8D58-64475293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93" t="135" r="16925" b="4445"/>
          <a:stretch/>
        </p:blipFill>
        <p:spPr>
          <a:xfrm>
            <a:off x="1373293" y="1237801"/>
            <a:ext cx="4499436" cy="4572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AB35-4DCF-5DC2-55C6-A528E8E0AC4A}"/>
              </a:ext>
            </a:extLst>
          </p:cNvPr>
          <p:cNvSpPr txBox="1"/>
          <p:nvPr/>
        </p:nvSpPr>
        <p:spPr>
          <a:xfrm>
            <a:off x="101599" y="709374"/>
            <a:ext cx="813816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 you tell me the way to the clothes shop?</a:t>
            </a:r>
          </a:p>
        </p:txBody>
      </p:sp>
      <p:pic>
        <p:nvPicPr>
          <p:cNvPr id="7" name="Picture 6" descr="You Are Here Symbol Images – Browse 3,345 Stock Photos, Vectors, and Video  | Adobe Stock">
            <a:extLst>
              <a:ext uri="{FF2B5EF4-FFF2-40B4-BE49-F238E27FC236}">
                <a16:creationId xmlns:a16="http://schemas.microsoft.com/office/drawing/2014/main" id="{CAAFCC81-68B0-4ED7-F737-9A4446C3E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89" y1="39444" x2="51667" y2="51111"/>
                        <a14:foregroundMark x1="46667" y1="40278" x2="475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29111" r="36371" b="30296"/>
          <a:stretch/>
        </p:blipFill>
        <p:spPr bwMode="auto">
          <a:xfrm>
            <a:off x="3454398" y="5040056"/>
            <a:ext cx="375920" cy="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7898C-EFF4-6DDB-F72C-6BF971C7022D}"/>
              </a:ext>
            </a:extLst>
          </p:cNvPr>
          <p:cNvSpPr txBox="1"/>
          <p:nvPr/>
        </p:nvSpPr>
        <p:spPr>
          <a:xfrm>
            <a:off x="6737516" y="1451207"/>
            <a:ext cx="4958082" cy="25545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Sure. We are in the school. First, turn left and go straight ahead for 100m. Then turn left. The clothes shop is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3307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98F73C-CDBB-BB89-2CE7-ED5655BB7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46" t="10344" r="14725" b="21161"/>
          <a:stretch/>
        </p:blipFill>
        <p:spPr>
          <a:xfrm>
            <a:off x="463932" y="1614393"/>
            <a:ext cx="5855588" cy="3830463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Thumb Up or Thumb Down Activity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537123" y="23856"/>
            <a:ext cx="1405029" cy="1466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-420804" y="832338"/>
            <a:ext cx="813816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 you tell me the way to the hospital?</a:t>
            </a:r>
          </a:p>
        </p:txBody>
      </p:sp>
      <p:pic>
        <p:nvPicPr>
          <p:cNvPr id="1030" name="Picture 6" descr="You Are Here Symbol Images – Browse 3,345 Stock Photos, Vectors, and Video  | Adobe Stock">
            <a:extLst>
              <a:ext uri="{FF2B5EF4-FFF2-40B4-BE49-F238E27FC236}">
                <a16:creationId xmlns:a16="http://schemas.microsoft.com/office/drawing/2014/main" id="{F65D5494-0733-60C0-03C8-84777F4AB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389" y1="39444" x2="51667" y2="51111"/>
                        <a14:foregroundMark x1="46667" y1="40278" x2="475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29111" r="36371" b="30296"/>
          <a:stretch/>
        </p:blipFill>
        <p:spPr bwMode="auto">
          <a:xfrm>
            <a:off x="2245358" y="4540046"/>
            <a:ext cx="375920" cy="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6769986" y="1776844"/>
            <a:ext cx="4958082" cy="206210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Sure. We are in the library. First, turn left. Then turn right. The hospital is next to the shopping </a:t>
            </a:r>
            <a:r>
              <a:rPr lang="en-US" sz="3200" b="1" dirty="0" err="1"/>
              <a:t>centre</a:t>
            </a:r>
            <a:r>
              <a:rPr lang="en-US" sz="3200" b="1" dirty="0"/>
              <a:t>. </a:t>
            </a:r>
          </a:p>
        </p:txBody>
      </p:sp>
      <p:pic>
        <p:nvPicPr>
          <p:cNvPr id="1032" name="Picture 8" descr="Thumb up and down icon Royalty Free Vector Image">
            <a:extLst>
              <a:ext uri="{FF2B5EF4-FFF2-40B4-BE49-F238E27FC236}">
                <a16:creationId xmlns:a16="http://schemas.microsoft.com/office/drawing/2014/main" id="{DA77CFE1-E695-9D03-3616-9854E46AC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6094" r="50061" b="27142"/>
          <a:stretch/>
        </p:blipFill>
        <p:spPr bwMode="auto">
          <a:xfrm flipH="1">
            <a:off x="9764249" y="416046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umb up and down icon Royalty Free Vector Image">
            <a:extLst>
              <a:ext uri="{FF2B5EF4-FFF2-40B4-BE49-F238E27FC236}">
                <a16:creationId xmlns:a16="http://schemas.microsoft.com/office/drawing/2014/main" id="{6F8F1170-FCBE-8A41-9FE5-021C026CC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88" r="5569" b="27648"/>
          <a:stretch/>
        </p:blipFill>
        <p:spPr bwMode="auto">
          <a:xfrm>
            <a:off x="7142720" y="410452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ity Map | City cartoon, City map drawing, City maps illustration">
            <a:extLst>
              <a:ext uri="{FF2B5EF4-FFF2-40B4-BE49-F238E27FC236}">
                <a16:creationId xmlns:a16="http://schemas.microsoft.com/office/drawing/2014/main" id="{A3F0284B-C6A2-0DC4-FC38-2F014CB8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6" y="1395854"/>
            <a:ext cx="5946752" cy="42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Thumb Up or Thumb Down Activity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537123" y="23856"/>
            <a:ext cx="1405029" cy="1466583"/>
          </a:xfrm>
          <a:prstGeom prst="rect">
            <a:avLst/>
          </a:prstGeom>
        </p:spPr>
      </p:pic>
      <p:pic>
        <p:nvPicPr>
          <p:cNvPr id="1032" name="Picture 8" descr="Thumb up and down icon Royalty Free Vector Image">
            <a:extLst>
              <a:ext uri="{FF2B5EF4-FFF2-40B4-BE49-F238E27FC236}">
                <a16:creationId xmlns:a16="http://schemas.microsoft.com/office/drawing/2014/main" id="{DA77CFE1-E695-9D03-3616-9854E46AC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6094" r="50061" b="27142"/>
          <a:stretch/>
        </p:blipFill>
        <p:spPr bwMode="auto">
          <a:xfrm flipH="1">
            <a:off x="9764249" y="416046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umb up and down icon Royalty Free Vector Image">
            <a:extLst>
              <a:ext uri="{FF2B5EF4-FFF2-40B4-BE49-F238E27FC236}">
                <a16:creationId xmlns:a16="http://schemas.microsoft.com/office/drawing/2014/main" id="{6F8F1170-FCBE-8A41-9FE5-021C026CC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88" r="5569" b="27648"/>
          <a:stretch/>
        </p:blipFill>
        <p:spPr bwMode="auto">
          <a:xfrm>
            <a:off x="7142720" y="410452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AB35-4DCF-5DC2-55C6-A528E8E0AC4A}"/>
              </a:ext>
            </a:extLst>
          </p:cNvPr>
          <p:cNvSpPr txBox="1"/>
          <p:nvPr/>
        </p:nvSpPr>
        <p:spPr>
          <a:xfrm>
            <a:off x="-345441" y="795328"/>
            <a:ext cx="813816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 you tell me the way to the bank?</a:t>
            </a:r>
          </a:p>
        </p:txBody>
      </p:sp>
      <p:pic>
        <p:nvPicPr>
          <p:cNvPr id="7" name="Picture 6" descr="You Are Here Symbol Images – Browse 3,345 Stock Photos, Vectors, and Video  | Adobe Stock">
            <a:extLst>
              <a:ext uri="{FF2B5EF4-FFF2-40B4-BE49-F238E27FC236}">
                <a16:creationId xmlns:a16="http://schemas.microsoft.com/office/drawing/2014/main" id="{CAAFCC81-68B0-4ED7-F737-9A4446C3E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89" y1="39444" x2="51667" y2="51111"/>
                        <a14:foregroundMark x1="46667" y1="40278" x2="475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29111" r="36371" b="30296"/>
          <a:stretch/>
        </p:blipFill>
        <p:spPr bwMode="auto">
          <a:xfrm>
            <a:off x="2589041" y="2076385"/>
            <a:ext cx="375920" cy="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7898C-EFF4-6DDB-F72C-6BF971C7022D}"/>
              </a:ext>
            </a:extLst>
          </p:cNvPr>
          <p:cNvSpPr txBox="1"/>
          <p:nvPr/>
        </p:nvSpPr>
        <p:spPr>
          <a:xfrm>
            <a:off x="6737516" y="1451207"/>
            <a:ext cx="4958082" cy="25545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Sure. We are in the beauty Salon. First, turn left and go straight ahead for 170m. Then turn right. The bank is next to the post office. </a:t>
            </a:r>
          </a:p>
        </p:txBody>
      </p:sp>
    </p:spTree>
    <p:extLst>
      <p:ext uri="{BB962C8B-B14F-4D97-AF65-F5344CB8AC3E}">
        <p14:creationId xmlns:p14="http://schemas.microsoft.com/office/powerpoint/2010/main" val="42675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wn map Vectors &amp; Illustrations for Free Download | Freepik">
            <a:extLst>
              <a:ext uri="{FF2B5EF4-FFF2-40B4-BE49-F238E27FC236}">
                <a16:creationId xmlns:a16="http://schemas.microsoft.com/office/drawing/2014/main" id="{9AD3C3D8-5506-90A9-8672-BB49B744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0" y="1514192"/>
            <a:ext cx="5622187" cy="39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Thumb Up or Thumb Down Activity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537123" y="23856"/>
            <a:ext cx="1405029" cy="1466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AF391-D38F-27CD-5D29-2DB70A6E179A}"/>
              </a:ext>
            </a:extLst>
          </p:cNvPr>
          <p:cNvSpPr txBox="1"/>
          <p:nvPr/>
        </p:nvSpPr>
        <p:spPr>
          <a:xfrm>
            <a:off x="-367036" y="832338"/>
            <a:ext cx="813816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 you tell me the way to the bus stop?</a:t>
            </a:r>
          </a:p>
        </p:txBody>
      </p:sp>
      <p:pic>
        <p:nvPicPr>
          <p:cNvPr id="1030" name="Picture 6" descr="You Are Here Symbol Images – Browse 3,345 Stock Photos, Vectors, and Video  | Adobe Stock">
            <a:extLst>
              <a:ext uri="{FF2B5EF4-FFF2-40B4-BE49-F238E27FC236}">
                <a16:creationId xmlns:a16="http://schemas.microsoft.com/office/drawing/2014/main" id="{F65D5494-0733-60C0-03C8-84777F4AB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389" y1="39444" x2="51667" y2="51111"/>
                        <a14:foregroundMark x1="46667" y1="40278" x2="475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29111" r="36371" b="30296"/>
          <a:stretch/>
        </p:blipFill>
        <p:spPr bwMode="auto">
          <a:xfrm>
            <a:off x="1360659" y="4455907"/>
            <a:ext cx="375920" cy="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39E7F-F8A8-9D22-4FF1-BB1AC52BAE6C}"/>
              </a:ext>
            </a:extLst>
          </p:cNvPr>
          <p:cNvSpPr txBox="1"/>
          <p:nvPr/>
        </p:nvSpPr>
        <p:spPr>
          <a:xfrm>
            <a:off x="6611578" y="1729431"/>
            <a:ext cx="5330574" cy="206210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Sure. We are in the café shop. First, turn left and go across the road. Then turn left. The bus stop is on the right. </a:t>
            </a:r>
          </a:p>
        </p:txBody>
      </p:sp>
      <p:pic>
        <p:nvPicPr>
          <p:cNvPr id="1032" name="Picture 8" descr="Thumb up and down icon Royalty Free Vector Image">
            <a:extLst>
              <a:ext uri="{FF2B5EF4-FFF2-40B4-BE49-F238E27FC236}">
                <a16:creationId xmlns:a16="http://schemas.microsoft.com/office/drawing/2014/main" id="{DA77CFE1-E695-9D03-3616-9854E46AC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6094" r="50061" b="27142"/>
          <a:stretch/>
        </p:blipFill>
        <p:spPr bwMode="auto">
          <a:xfrm flipH="1">
            <a:off x="9764249" y="416046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umb up and down icon Royalty Free Vector Image">
            <a:extLst>
              <a:ext uri="{FF2B5EF4-FFF2-40B4-BE49-F238E27FC236}">
                <a16:creationId xmlns:a16="http://schemas.microsoft.com/office/drawing/2014/main" id="{6F8F1170-FCBE-8A41-9FE5-021C026CC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88" r="5569" b="27648"/>
          <a:stretch/>
        </p:blipFill>
        <p:spPr bwMode="auto">
          <a:xfrm>
            <a:off x="7142720" y="4104520"/>
            <a:ext cx="1596315" cy="15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4A4804-F401-B008-E7FB-B74FA86926F0}"/>
              </a:ext>
            </a:extLst>
          </p:cNvPr>
          <p:cNvSpPr/>
          <p:nvPr/>
        </p:nvSpPr>
        <p:spPr>
          <a:xfrm>
            <a:off x="1432560" y="3271520"/>
            <a:ext cx="518160" cy="670560"/>
          </a:xfrm>
          <a:prstGeom prst="rect">
            <a:avLst/>
          </a:prstGeom>
          <a:solidFill>
            <a:srgbClr val="CBEACA"/>
          </a:solidFill>
          <a:ln>
            <a:solidFill>
              <a:srgbClr val="CBE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(p.56)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3830071" y="6066838"/>
            <a:ext cx="4531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In groups of 4, prepare a piece of paper.</a:t>
            </a:r>
          </a:p>
          <a:p>
            <a:pPr algn="ctr"/>
            <a:r>
              <a:rPr lang="en-US" sz="1400" b="1" dirty="0"/>
              <a:t>Write down the names of the places you see in the picture.</a:t>
            </a:r>
          </a:p>
          <a:p>
            <a:pPr algn="ctr"/>
            <a:r>
              <a:rPr lang="en-US" sz="1400" b="1" dirty="0"/>
              <a:t>Raise hands to show the answer.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C1F32-7EF8-88EF-708A-5E661C6DF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8"/>
          <a:stretch/>
        </p:blipFill>
        <p:spPr>
          <a:xfrm>
            <a:off x="1450195" y="685800"/>
            <a:ext cx="10057173" cy="5420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3D751F-9D1A-D0AD-A61F-8A8529546377}"/>
              </a:ext>
            </a:extLst>
          </p:cNvPr>
          <p:cNvSpPr/>
          <p:nvPr/>
        </p:nvSpPr>
        <p:spPr>
          <a:xfrm>
            <a:off x="1306287" y="702129"/>
            <a:ext cx="3642214" cy="168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9FBF4-831E-1035-C1AB-74BB3A76F3F9}"/>
              </a:ext>
            </a:extLst>
          </p:cNvPr>
          <p:cNvSpPr/>
          <p:nvPr/>
        </p:nvSpPr>
        <p:spPr>
          <a:xfrm>
            <a:off x="1450194" y="1828716"/>
            <a:ext cx="3072819" cy="9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BAE6B-2475-4D32-9387-611DF13E4462}"/>
              </a:ext>
            </a:extLst>
          </p:cNvPr>
          <p:cNvSpPr/>
          <p:nvPr/>
        </p:nvSpPr>
        <p:spPr>
          <a:xfrm>
            <a:off x="4355646" y="1452713"/>
            <a:ext cx="620956" cy="9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6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 - Pupils’ book (p.56)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2376649" y="6492520"/>
            <a:ext cx="743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In groups of 4, use the given prompt to ask questions about how to go from one place to another.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C1F32-7EF8-88EF-708A-5E661C6DF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8"/>
          <a:stretch/>
        </p:blipFill>
        <p:spPr>
          <a:xfrm>
            <a:off x="3929236" y="1382703"/>
            <a:ext cx="8069724" cy="434921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6B26BD-6A56-B5D0-4D07-106054B2EA1A}"/>
              </a:ext>
            </a:extLst>
          </p:cNvPr>
          <p:cNvSpPr/>
          <p:nvPr/>
        </p:nvSpPr>
        <p:spPr>
          <a:xfrm>
            <a:off x="5517898" y="5870488"/>
            <a:ext cx="1229360" cy="48346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Question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B0A3F12-11C7-B6A5-D374-D6B4BB24B8D3}"/>
              </a:ext>
            </a:extLst>
          </p:cNvPr>
          <p:cNvSpPr/>
          <p:nvPr/>
        </p:nvSpPr>
        <p:spPr>
          <a:xfrm>
            <a:off x="541194" y="1989418"/>
            <a:ext cx="3258646" cy="2450502"/>
          </a:xfrm>
          <a:prstGeom prst="wedgeRoundRectCallout">
            <a:avLst>
              <a:gd name="adj1" fmla="val -63340"/>
              <a:gd name="adj2" fmla="val 4869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Excuse me, can you tell me the way from the bookshop to the shopping </a:t>
            </a:r>
            <a:r>
              <a:rPr lang="en-US" sz="2800" dirty="0" err="1"/>
              <a:t>centre</a:t>
            </a:r>
            <a:r>
              <a:rPr lang="en-US" sz="2800" dirty="0"/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6D38D0-3AB6-FA2A-BD65-D8571E2D47F1}"/>
              </a:ext>
            </a:extLst>
          </p:cNvPr>
          <p:cNvSpPr/>
          <p:nvPr/>
        </p:nvSpPr>
        <p:spPr>
          <a:xfrm>
            <a:off x="4216400" y="1255075"/>
            <a:ext cx="2448560" cy="7056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B228CD6-D74D-97AB-D45E-B8AAB3E80BC9}"/>
              </a:ext>
            </a:extLst>
          </p:cNvPr>
          <p:cNvSpPr/>
          <p:nvPr/>
        </p:nvSpPr>
        <p:spPr>
          <a:xfrm>
            <a:off x="541194" y="1960744"/>
            <a:ext cx="3258646" cy="2450502"/>
          </a:xfrm>
          <a:prstGeom prst="wedgeRoundRectCallout">
            <a:avLst>
              <a:gd name="adj1" fmla="val -63340"/>
              <a:gd name="adj2" fmla="val 4869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Excuse me, can you tell my the way from the square to the restaurant?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71128B-6A78-7AC7-E130-EAF8CF533161}"/>
              </a:ext>
            </a:extLst>
          </p:cNvPr>
          <p:cNvSpPr/>
          <p:nvPr/>
        </p:nvSpPr>
        <p:spPr>
          <a:xfrm>
            <a:off x="4216400" y="1900710"/>
            <a:ext cx="2448560" cy="7056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558132F-E876-9FCB-5B4D-2FD9163621DA}"/>
              </a:ext>
            </a:extLst>
          </p:cNvPr>
          <p:cNvSpPr/>
          <p:nvPr/>
        </p:nvSpPr>
        <p:spPr>
          <a:xfrm>
            <a:off x="527008" y="1989418"/>
            <a:ext cx="3258646" cy="2450502"/>
          </a:xfrm>
          <a:prstGeom prst="wedgeRoundRectCallout">
            <a:avLst>
              <a:gd name="adj1" fmla="val -63340"/>
              <a:gd name="adj2" fmla="val 4869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Excuse me, can you tell me the way from the swimming pool to the post office?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DC24F9-1756-BE78-D558-B06F697FA850}"/>
              </a:ext>
            </a:extLst>
          </p:cNvPr>
          <p:cNvSpPr/>
          <p:nvPr/>
        </p:nvSpPr>
        <p:spPr>
          <a:xfrm>
            <a:off x="4227254" y="2465009"/>
            <a:ext cx="2581288" cy="7056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(p.56)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3298888" y="6089083"/>
            <a:ext cx="5594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In groups of 4, prepare a piece of paper.</a:t>
            </a:r>
          </a:p>
          <a:p>
            <a:pPr algn="ctr"/>
            <a:r>
              <a:rPr lang="en-US" sz="1400" b="1" dirty="0"/>
              <a:t>Write down the answer for three questions given clues.</a:t>
            </a:r>
          </a:p>
          <a:p>
            <a:pPr algn="ctr"/>
            <a:r>
              <a:rPr lang="en-US" sz="1400" b="1" dirty="0"/>
              <a:t>The teacher chooses random students to write the answer on the board.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C1F32-7EF8-88EF-708A-5E661C6DF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8"/>
          <a:stretch/>
        </p:blipFill>
        <p:spPr>
          <a:xfrm>
            <a:off x="1592435" y="1228241"/>
            <a:ext cx="8852045" cy="477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80434-9BBA-9AE5-B12B-93B9B6AC9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2" b="10316"/>
          <a:stretch/>
        </p:blipFill>
        <p:spPr>
          <a:xfrm>
            <a:off x="622149" y="677034"/>
            <a:ext cx="4589931" cy="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2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SUM - 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1713903" y="6203214"/>
            <a:ext cx="876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 pairs, use the map for Activity 3 to ask and answer the way from one place to another on the map.</a:t>
            </a:r>
          </a:p>
          <a:p>
            <a:pPr algn="ctr"/>
            <a:r>
              <a:rPr lang="en-US" sz="1600" b="1" dirty="0"/>
              <a:t>Invite some pairs to present in front of the class.</a:t>
            </a:r>
            <a:endParaRPr lang="en-VN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0B14C-0ABF-99DD-7BA6-04A5C236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8"/>
          <a:stretch/>
        </p:blipFill>
        <p:spPr>
          <a:xfrm>
            <a:off x="3793933" y="1139523"/>
            <a:ext cx="7971863" cy="4296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870965-D294-191D-C5F1-B3223F1570F8}"/>
              </a:ext>
            </a:extLst>
          </p:cNvPr>
          <p:cNvSpPr/>
          <p:nvPr/>
        </p:nvSpPr>
        <p:spPr>
          <a:xfrm>
            <a:off x="3793933" y="812800"/>
            <a:ext cx="2302067" cy="202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6344D-1847-C067-61E2-9F8E3B27BE6D}"/>
              </a:ext>
            </a:extLst>
          </p:cNvPr>
          <p:cNvSpPr/>
          <p:nvPr/>
        </p:nvSpPr>
        <p:spPr>
          <a:xfrm>
            <a:off x="4271195" y="792480"/>
            <a:ext cx="2302067" cy="1762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BE414D-95C7-2D5C-D303-21532F8A1FFB}"/>
              </a:ext>
            </a:extLst>
          </p:cNvPr>
          <p:cNvSpPr/>
          <p:nvPr/>
        </p:nvSpPr>
        <p:spPr>
          <a:xfrm>
            <a:off x="360680" y="1173451"/>
            <a:ext cx="3434080" cy="12074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- From the bookshop to the post office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CA3D3F-CA2A-293A-AAEF-2EA3EB11032A}"/>
              </a:ext>
            </a:extLst>
          </p:cNvPr>
          <p:cNvSpPr/>
          <p:nvPr/>
        </p:nvSpPr>
        <p:spPr>
          <a:xfrm>
            <a:off x="359853" y="2555298"/>
            <a:ext cx="3434080" cy="12074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- From the shopping </a:t>
            </a:r>
            <a:r>
              <a:rPr lang="en-US" sz="2800" dirty="0" err="1"/>
              <a:t>centre</a:t>
            </a:r>
            <a:r>
              <a:rPr lang="en-US" sz="2800" dirty="0"/>
              <a:t> to the square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0CCB74-8FD2-93D7-2F79-B0EC0F053508}"/>
              </a:ext>
            </a:extLst>
          </p:cNvPr>
          <p:cNvSpPr/>
          <p:nvPr/>
        </p:nvSpPr>
        <p:spPr>
          <a:xfrm>
            <a:off x="347346" y="3937145"/>
            <a:ext cx="3566427" cy="12074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- From the fire station to the bookshop </a:t>
            </a:r>
          </a:p>
        </p:txBody>
      </p:sp>
    </p:spTree>
    <p:extLst>
      <p:ext uri="{BB962C8B-B14F-4D97-AF65-F5344CB8AC3E}">
        <p14:creationId xmlns:p14="http://schemas.microsoft.com/office/powerpoint/2010/main" val="200073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470124" y="2201801"/>
            <a:ext cx="9455890" cy="2731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752551" y="2365187"/>
            <a:ext cx="905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two groups.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Quickly review the places in town by showing pictures from the previous unit.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says a few words that describe a place in town.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students listen and say the correct word.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fastest team with the correct answer can get 2 points.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178437" y="4529586"/>
            <a:ext cx="915393" cy="8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325EE-7B12-A9D7-6C7E-B4E64D7B8BA4}"/>
              </a:ext>
            </a:extLst>
          </p:cNvPr>
          <p:cNvSpPr txBox="1"/>
          <p:nvPr/>
        </p:nvSpPr>
        <p:spPr>
          <a:xfrm>
            <a:off x="2933545" y="1336212"/>
            <a:ext cx="669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Places in Town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45).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100)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959857" y="1440078"/>
            <a:ext cx="3778026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7253303" y="2772378"/>
            <a:ext cx="3210336" cy="461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Places in town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7253303" y="3496243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56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7253302" y="4220149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p.45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7081439" y="1694489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2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783633" y="2202952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52753-D900-4668-BAEF-8E5EDADE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81" y="665236"/>
            <a:ext cx="3689600" cy="52275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92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– Places in Town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B624-C863-7940-A073-37331E3B015F}"/>
              </a:ext>
            </a:extLst>
          </p:cNvPr>
          <p:cNvSpPr txBox="1"/>
          <p:nvPr/>
        </p:nvSpPr>
        <p:spPr>
          <a:xfrm>
            <a:off x="4647462" y="6301658"/>
            <a:ext cx="289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all the places in town</a:t>
            </a: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24C48-1DB8-7314-6BF7-34B275F1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16" y="808074"/>
            <a:ext cx="8793568" cy="4880429"/>
          </a:xfrm>
          <a:prstGeom prst="rect">
            <a:avLst/>
          </a:prstGeom>
        </p:spPr>
      </p:pic>
      <p:pic>
        <p:nvPicPr>
          <p:cNvPr id="6" name="Picture 5" descr="A map of a country&#10;&#10;Description automatically generated">
            <a:extLst>
              <a:ext uri="{FF2B5EF4-FFF2-40B4-BE49-F238E27FC236}">
                <a16:creationId xmlns:a16="http://schemas.microsoft.com/office/drawing/2014/main" id="{9D1EB5F3-7FC2-D5B7-EFA2-9EAE14655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492784" y="75138"/>
            <a:ext cx="1405029" cy="14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AFA71B54-2771-CAA5-483B-7D753CED0C9A}"/>
              </a:ext>
            </a:extLst>
          </p:cNvPr>
          <p:cNvSpPr txBox="1"/>
          <p:nvPr/>
        </p:nvSpPr>
        <p:spPr>
          <a:xfrm>
            <a:off x="3152195" y="6211669"/>
            <a:ext cx="5887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teacher can say the given sentence (or ask students say).</a:t>
            </a:r>
          </a:p>
          <a:p>
            <a:pPr algn="ctr"/>
            <a:r>
              <a:rPr lang="en-US" dirty="0"/>
              <a:t>Guess the places.</a:t>
            </a:r>
            <a:endParaRPr lang="en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B1F71-41B2-D8FE-C1FB-BD10D3A95ECB}"/>
              </a:ext>
            </a:extLst>
          </p:cNvPr>
          <p:cNvSpPr txBox="1"/>
          <p:nvPr/>
        </p:nvSpPr>
        <p:spPr>
          <a:xfrm>
            <a:off x="694785" y="960448"/>
            <a:ext cx="5616521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1. You can buy clothes here</a:t>
            </a:r>
            <a:endParaRPr lang="en-VN" sz="3600" dirty="0"/>
          </a:p>
        </p:txBody>
      </p:sp>
      <p:pic>
        <p:nvPicPr>
          <p:cNvPr id="5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1CE9B527-8B17-0220-A3C6-4A46A6E4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83" y="1013369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0397C-6965-2E00-6AD8-A46022F6E94D}"/>
              </a:ext>
            </a:extLst>
          </p:cNvPr>
          <p:cNvSpPr txBox="1"/>
          <p:nvPr/>
        </p:nvSpPr>
        <p:spPr>
          <a:xfrm>
            <a:off x="7315129" y="941763"/>
            <a:ext cx="2549096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clothes shop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4C0EEE-6EF4-7A76-A432-AF40A7C40AA5}"/>
              </a:ext>
            </a:extLst>
          </p:cNvPr>
          <p:cNvSpPr/>
          <p:nvPr/>
        </p:nvSpPr>
        <p:spPr>
          <a:xfrm>
            <a:off x="5195879" y="5720316"/>
            <a:ext cx="1385674" cy="49135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724A81-4D6B-4569-BE76-2228DA763EE8}"/>
              </a:ext>
            </a:extLst>
          </p:cNvPr>
          <p:cNvSpPr txBox="1"/>
          <p:nvPr/>
        </p:nvSpPr>
        <p:spPr>
          <a:xfrm>
            <a:off x="694786" y="1774966"/>
            <a:ext cx="5616522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2. You can take a bus here</a:t>
            </a:r>
            <a:endParaRPr lang="en-VN" sz="3600" dirty="0"/>
          </a:p>
        </p:txBody>
      </p:sp>
      <p:pic>
        <p:nvPicPr>
          <p:cNvPr id="26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D32BD518-EB9F-48AA-899E-3F9F1836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9" y="1827887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7BB641-F7AE-45FA-8CA9-BB7B398936B5}"/>
              </a:ext>
            </a:extLst>
          </p:cNvPr>
          <p:cNvSpPr txBox="1"/>
          <p:nvPr/>
        </p:nvSpPr>
        <p:spPr>
          <a:xfrm>
            <a:off x="7374198" y="1765901"/>
            <a:ext cx="1765163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bus stop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BF914F-8D13-4670-9AA6-B24AFE082E69}"/>
              </a:ext>
            </a:extLst>
          </p:cNvPr>
          <p:cNvSpPr txBox="1"/>
          <p:nvPr/>
        </p:nvSpPr>
        <p:spPr>
          <a:xfrm>
            <a:off x="694785" y="2598549"/>
            <a:ext cx="561652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3. You can park your car here</a:t>
            </a:r>
            <a:endParaRPr lang="en-VN" sz="3600" dirty="0"/>
          </a:p>
        </p:txBody>
      </p:sp>
      <p:pic>
        <p:nvPicPr>
          <p:cNvPr id="29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9AB9F853-5CC0-4F4F-B6D6-8D6DD18C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9" y="2651470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5244ECE-6C98-474E-958B-DF4D4B4AF7C4}"/>
              </a:ext>
            </a:extLst>
          </p:cNvPr>
          <p:cNvSpPr txBox="1"/>
          <p:nvPr/>
        </p:nvSpPr>
        <p:spPr>
          <a:xfrm>
            <a:off x="7374198" y="2589484"/>
            <a:ext cx="1765163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bus stop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2EC2D5-2236-4B73-B184-802B7C792C18}"/>
              </a:ext>
            </a:extLst>
          </p:cNvPr>
          <p:cNvSpPr txBox="1"/>
          <p:nvPr/>
        </p:nvSpPr>
        <p:spPr>
          <a:xfrm>
            <a:off x="694786" y="3398057"/>
            <a:ext cx="561652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4. You can play here</a:t>
            </a:r>
            <a:endParaRPr lang="en-VN" sz="3600" dirty="0"/>
          </a:p>
        </p:txBody>
      </p:sp>
      <p:pic>
        <p:nvPicPr>
          <p:cNvPr id="34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CCB2DA9B-6D6B-49A3-8BDE-4D6E58FC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30" y="3450978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9718B7-C3DC-4300-A306-E20C9E44867B}"/>
              </a:ext>
            </a:extLst>
          </p:cNvPr>
          <p:cNvSpPr txBox="1"/>
          <p:nvPr/>
        </p:nvSpPr>
        <p:spPr>
          <a:xfrm>
            <a:off x="7374198" y="3388992"/>
            <a:ext cx="1454565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square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028F17-C451-4D4E-983A-96859A950360}"/>
              </a:ext>
            </a:extLst>
          </p:cNvPr>
          <p:cNvSpPr txBox="1"/>
          <p:nvPr/>
        </p:nvSpPr>
        <p:spPr>
          <a:xfrm>
            <a:off x="690399" y="4203510"/>
            <a:ext cx="561652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5. You can take a train here</a:t>
            </a:r>
            <a:endParaRPr lang="en-VN" sz="3600" dirty="0"/>
          </a:p>
        </p:txBody>
      </p:sp>
      <p:pic>
        <p:nvPicPr>
          <p:cNvPr id="37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F5E631D7-7019-4FB1-B732-3DE5F7A3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43" y="4256431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EBAD037-5DEF-414A-9B28-92FF3E7F5C20}"/>
              </a:ext>
            </a:extLst>
          </p:cNvPr>
          <p:cNvSpPr txBox="1"/>
          <p:nvPr/>
        </p:nvSpPr>
        <p:spPr>
          <a:xfrm>
            <a:off x="7315129" y="4194445"/>
            <a:ext cx="2449132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train station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8F180-4B7B-4340-BCB2-7B6192BE2CF1}"/>
              </a:ext>
            </a:extLst>
          </p:cNvPr>
          <p:cNvSpPr txBox="1"/>
          <p:nvPr/>
        </p:nvSpPr>
        <p:spPr>
          <a:xfrm>
            <a:off x="694785" y="5009268"/>
            <a:ext cx="561652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6. You can go shopping here</a:t>
            </a:r>
            <a:endParaRPr lang="en-VN" sz="3600" dirty="0"/>
          </a:p>
        </p:txBody>
      </p:sp>
      <p:pic>
        <p:nvPicPr>
          <p:cNvPr id="40" name="Picture 2" descr="Arrow Right 1 Icon | Flat Cute Arrows Iconpack | Custom Icon ...">
            <a:extLst>
              <a:ext uri="{FF2B5EF4-FFF2-40B4-BE49-F238E27FC236}">
                <a16:creationId xmlns:a16="http://schemas.microsoft.com/office/drawing/2014/main" id="{5E27091D-7AF0-44CD-B4E7-0A2A0F02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9" y="5062189"/>
            <a:ext cx="540488" cy="5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5F28EC3-0A30-4A79-8845-48C2889EB42F}"/>
              </a:ext>
            </a:extLst>
          </p:cNvPr>
          <p:cNvSpPr txBox="1"/>
          <p:nvPr/>
        </p:nvSpPr>
        <p:spPr>
          <a:xfrm>
            <a:off x="7315129" y="4952825"/>
            <a:ext cx="3205558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shopping </a:t>
            </a:r>
            <a:r>
              <a:rPr lang="en-US" sz="3600" dirty="0" err="1">
                <a:solidFill>
                  <a:srgbClr val="FF0000"/>
                </a:solidFill>
              </a:rPr>
              <a:t>centre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5" grpId="0" animBg="1"/>
      <p:bldP spid="27" grpId="0"/>
      <p:bldP spid="28" grpId="0" animBg="1"/>
      <p:bldP spid="30" grpId="0"/>
      <p:bldP spid="33" grpId="0" animBg="1"/>
      <p:bldP spid="35" grpId="0"/>
      <p:bldP spid="36" grpId="0" animBg="1"/>
      <p:bldP spid="38" grpId="0"/>
      <p:bldP spid="39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Places in Town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E8BF774-7843-EB46-A719-E7F11D9A26C8}"/>
              </a:ext>
            </a:extLst>
          </p:cNvPr>
          <p:cNvSpPr/>
          <p:nvPr/>
        </p:nvSpPr>
        <p:spPr>
          <a:xfrm>
            <a:off x="1247553" y="1983869"/>
            <a:ext cx="9696893" cy="34163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1C4F1-A326-1149-A030-AC4DA7460876}"/>
              </a:ext>
            </a:extLst>
          </p:cNvPr>
          <p:cNvSpPr txBox="1"/>
          <p:nvPr/>
        </p:nvSpPr>
        <p:spPr>
          <a:xfrm>
            <a:off x="1527210" y="2188896"/>
            <a:ext cx="9217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</a:t>
            </a:r>
            <a:r>
              <a:rPr lang="en-US" sz="2400" dirty="0"/>
              <a:t>into groups of 6.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Tell students to number themselves in their group (Ex: Student A – 1, student B – 2,…)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teacher says the number (Ex: number 2)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All students who are number 2 in each team stand up and say the complete phrase (Ex: square)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students with the correct answer can get 2 points for their team.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258719" y="4913844"/>
            <a:ext cx="979233" cy="912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405265" y="1064884"/>
            <a:ext cx="7667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The missing letters</a:t>
            </a:r>
            <a:endParaRPr lang="en-VN" sz="44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2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523268-95C2-4648-A6ED-CB836E28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C9303-9DE4-4276-AD70-CFB905BB0FB8}"/>
              </a:ext>
            </a:extLst>
          </p:cNvPr>
          <p:cNvSpPr txBox="1"/>
          <p:nvPr/>
        </p:nvSpPr>
        <p:spPr>
          <a:xfrm>
            <a:off x="1493994" y="2396618"/>
            <a:ext cx="97074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576A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The missing letters</a:t>
            </a:r>
          </a:p>
        </p:txBody>
      </p:sp>
      <p:pic>
        <p:nvPicPr>
          <p:cNvPr id="10" name="Graphic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9CD783-B2AD-4802-91FE-8E8BE8DF3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2806" y="4160479"/>
            <a:ext cx="2616263" cy="7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6724173" y="2215751"/>
            <a:ext cx="4524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sq_are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498100" y="437896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7828772" y="2217965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4098" name="Picture 2" descr="250+ Small Town Square Stock Illustrations, Royalty-Free Vector Graphics &amp;  Clip Art - iStock | Small town square usa, Small town square above, Small town  square drone">
            <a:extLst>
              <a:ext uri="{FF2B5EF4-FFF2-40B4-BE49-F238E27FC236}">
                <a16:creationId xmlns:a16="http://schemas.microsoft.com/office/drawing/2014/main" id="{8C44B019-5670-F981-E701-FEC46977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17" y="1911608"/>
            <a:ext cx="3746812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C5FB-208F-4084-A446-1F912ABB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396AB-B731-4073-AEF8-C7EDBE890A87}"/>
              </a:ext>
            </a:extLst>
          </p:cNvPr>
          <p:cNvSpPr txBox="1"/>
          <p:nvPr/>
        </p:nvSpPr>
        <p:spPr>
          <a:xfrm>
            <a:off x="6214786" y="2317351"/>
            <a:ext cx="4524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1C1C1C"/>
                </a:solidFill>
                <a:latin typeface="Arial" panose="020B0604020202020204" pitchFamily="34" charset="0"/>
              </a:rPr>
              <a:t>ca_ </a:t>
            </a:r>
            <a:r>
              <a:rPr lang="en-US" sz="8000" dirty="0" err="1">
                <a:solidFill>
                  <a:srgbClr val="1C1C1C"/>
                </a:solidFill>
                <a:latin typeface="Arial" panose="020B0604020202020204" pitchFamily="34" charset="0"/>
              </a:rPr>
              <a:t>p_rk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1026" name="Picture 2" descr="Premium Vector | Car parking top view cars on street many autos on stand  places city road transportation concept modern city outdoor area project  exact vector concept">
            <a:extLst>
              <a:ext uri="{FF2B5EF4-FFF2-40B4-BE49-F238E27FC236}">
                <a16:creationId xmlns:a16="http://schemas.microsoft.com/office/drawing/2014/main" id="{23EFBB45-0EEE-15E7-6B33-C96C6711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71" y="2112963"/>
            <a:ext cx="3743325" cy="30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6E3F22-F0ED-6B3A-DEA1-CC18F6ACAC77}"/>
              </a:ext>
            </a:extLst>
          </p:cNvPr>
          <p:cNvSpPr/>
          <p:nvPr/>
        </p:nvSpPr>
        <p:spPr>
          <a:xfrm>
            <a:off x="7498100" y="4378960"/>
            <a:ext cx="1378247" cy="629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FD06A-A341-1853-4C0D-59775DE24413}"/>
              </a:ext>
            </a:extLst>
          </p:cNvPr>
          <p:cNvSpPr txBox="1"/>
          <p:nvPr/>
        </p:nvSpPr>
        <p:spPr>
          <a:xfrm>
            <a:off x="7378067" y="2320861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98908-3931-6F96-5D42-6B5CD0F42B0D}"/>
              </a:ext>
            </a:extLst>
          </p:cNvPr>
          <p:cNvSpPr txBox="1"/>
          <p:nvPr/>
        </p:nvSpPr>
        <p:spPr>
          <a:xfrm>
            <a:off x="8698867" y="2327881"/>
            <a:ext cx="101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3501</TotalTime>
  <Words>1146</Words>
  <Application>Microsoft Macintosh PowerPoint</Application>
  <PresentationFormat>Widescreen</PresentationFormat>
  <Paragraphs>153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Barlow</vt:lpstr>
      <vt:lpstr>Calibri</vt:lpstr>
      <vt:lpstr>Calibri Light</vt:lpstr>
      <vt:lpstr>Carter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lenguyennhatha@outlook.com</cp:lastModifiedBy>
  <cp:revision>368</cp:revision>
  <dcterms:created xsi:type="dcterms:W3CDTF">2023-11-28T02:26:41Z</dcterms:created>
  <dcterms:modified xsi:type="dcterms:W3CDTF">2024-07-12T03:15:20Z</dcterms:modified>
</cp:coreProperties>
</file>