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24"/>
  </p:notesMasterIdLst>
  <p:sldIdLst>
    <p:sldId id="256" r:id="rId2"/>
    <p:sldId id="266" r:id="rId3"/>
    <p:sldId id="267" r:id="rId4"/>
    <p:sldId id="800" r:id="rId5"/>
    <p:sldId id="803" r:id="rId6"/>
    <p:sldId id="804" r:id="rId7"/>
    <p:sldId id="802" r:id="rId8"/>
    <p:sldId id="807" r:id="rId9"/>
    <p:sldId id="289" r:id="rId10"/>
    <p:sldId id="806" r:id="rId11"/>
    <p:sldId id="286" r:id="rId12"/>
    <p:sldId id="287" r:id="rId13"/>
    <p:sldId id="808" r:id="rId14"/>
    <p:sldId id="809" r:id="rId15"/>
    <p:sldId id="810" r:id="rId16"/>
    <p:sldId id="811" r:id="rId17"/>
    <p:sldId id="817" r:id="rId18"/>
    <p:sldId id="813" r:id="rId19"/>
    <p:sldId id="815" r:id="rId20"/>
    <p:sldId id="816" r:id="rId21"/>
    <p:sldId id="302" r:id="rId22"/>
    <p:sldId id="818" r:id="rId23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3CC4"/>
    <a:srgbClr val="D679F4"/>
    <a:srgbClr val="36A1EA"/>
    <a:srgbClr val="F88438"/>
    <a:srgbClr val="F78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2" autoAdjust="0"/>
    <p:restoredTop sz="93760" autoAdjust="0"/>
  </p:normalViewPr>
  <p:slideViewPr>
    <p:cSldViewPr snapToGrid="0" snapToObjects="1">
      <p:cViewPr varScale="1">
        <p:scale>
          <a:sx n="57" d="100"/>
          <a:sy n="57" d="100"/>
        </p:scale>
        <p:origin x="168" y="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F190F-CF1C-D743-AA03-9B9A64FBF378}" type="datetimeFigureOut">
              <a:rPr lang="en-VN" smtClean="0"/>
              <a:t>13/07/2024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2262E-8BC2-3047-8B56-B0F59C19132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317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42B71-D28B-1C42-BA8C-5D07633D4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B53218-2A88-1849-9326-6485B3864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43933-8003-8A41-B962-8E4E70E5B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13/07/2024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2DA6-657E-E942-85AA-6C4CABA7C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61084-ABB7-5045-9553-3138A76B2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0138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FAF8-0A65-3141-AB8B-A7EB58933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B3443-BC0C-0F47-A913-0C526ADB9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3F0BA-4597-6840-AE53-A16550176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13/07/2024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169E4-3054-E64E-9DB9-1360B11CC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F149C-876D-5A47-9A87-25EDCCFC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0151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29D083-0B8A-9246-AE1D-7C301F0B95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B21D4-4C92-A942-9E3D-D362D8602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7B798-DDFE-0945-9D1D-0374F97E9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13/07/2024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784C8-E921-B646-BD32-73256EC6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F9E25-D7B7-644D-974E-D8C13EA4B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65976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369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608CF-7CAC-0243-85BB-6FAA0FE42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01184-B1C9-C84A-AC28-64088836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68A50-A310-8E44-9B95-6755587A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13/07/2024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1D914-245C-B447-937B-4DDA91C9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E0253-5905-FE41-BD94-4EA65B410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3524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67512-800C-3B4D-8F3E-00541DCE9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36E75-8DF7-3844-951E-2A1965A52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033B8-035B-AB41-93F5-48166DC89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13/07/2024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AC78A-2609-AF49-AD54-0465CD53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A969B-6FEA-6C44-B10E-BD5797B6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5909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E94D6-F8D3-CF44-B5AF-F606F08A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F3439-00AC-4949-8F93-482DA8087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9940C-5FCA-9F41-98B8-6DEDCBA4F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073DD-1134-574B-AE73-78B58AB9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13/07/2024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4FE18-C5D6-9D4E-BF10-D695A6F3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260C4-BB28-3541-8B96-BB48EC6C3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1760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99B51-12B1-4740-9770-A28EBCA60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87EDD-F2E9-5E44-9698-EBABAF884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E509C-BDA3-804D-B909-E6D023451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21C67D-CCFD-1B4C-B834-9E4C39EF5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2BC66-3FFE-4841-9A81-4C17E6AAA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AAFB3E-75C6-1E43-A929-9303D388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13/07/2024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7D531E-9A71-8549-876B-8BEFC36D1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9DDB24-3E2E-C340-9627-637BFF4A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3770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F8B9F-E924-654F-AAE8-74AA673F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12CD5E-B4EF-FB47-8398-BBF8BED1D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13/07/2024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EC918-2BA0-174A-A7FE-3310BF2FC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3B8A6-28C6-FC45-908E-586EED32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7295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E6C021-BC14-F543-BEA8-3ECBA6BF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13/07/2024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FABC50-41AC-7C47-9711-C9DEB4E8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3A2FF-B620-924C-8C2F-7A6E137AF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0871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4888-6F32-6A44-8215-FFA8AD8C4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B6429-66EB-EE43-BC52-1E4BB4795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90DFD-051B-E84B-B9D5-E7ABA398E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3EE3C-E4B0-2E49-BBBD-A963A117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13/07/2024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7A4ED-DE07-0542-9F05-FCB0E0CE8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6CA77-CEB9-F445-8A43-430AAA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3807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3421-1800-914B-9777-E7EF01B68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5B7EF7-EF9A-5945-AD2C-6012BE244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F5E80-212C-E144-A728-5CE570A9B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53433-6B63-0649-B8F9-B86A84E8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13/07/2024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42F6C-E31A-CF47-9888-944E4167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9B252-186F-EF45-8BA3-97414DBB2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52767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859B08-B414-FE42-8E47-67143C8F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91514-C9A6-2340-B3B1-FD6DCC33F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ABC3F-3629-C647-87B6-EEEC1F6BD6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56345-128C-994A-923E-DC503EB6F2DE}" type="datetimeFigureOut">
              <a:rPr lang="en-VN" smtClean="0"/>
              <a:t>13/07/2024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CC94B-BF89-F34A-BBC3-1DC2D62C0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A608F-CE39-1247-9355-A76C7AC81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1329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audio" Target="../media/audio3.wav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1.png"/><Relationship Id="rId5" Type="http://schemas.openxmlformats.org/officeDocument/2006/relationships/audio" Target="../media/audio3.wav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png"/><Relationship Id="rId5" Type="http://schemas.openxmlformats.org/officeDocument/2006/relationships/audio" Target="../media/audio3.wav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1.png"/><Relationship Id="rId5" Type="http://schemas.openxmlformats.org/officeDocument/2006/relationships/audio" Target="../media/audio3.wav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1.png"/><Relationship Id="rId5" Type="http://schemas.openxmlformats.org/officeDocument/2006/relationships/audio" Target="../media/audio3.wav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NULL" TargetMode="External"/><Relationship Id="rId7" Type="http://schemas.openxmlformats.org/officeDocument/2006/relationships/image" Target="../media/image16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10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audio" Target="../media/audio3.wav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audio" Target="../media/audio3.wav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6EFD3A-3CA5-DE4C-9EDF-C318732F5AE6}"/>
              </a:ext>
            </a:extLst>
          </p:cNvPr>
          <p:cNvSpPr/>
          <p:nvPr/>
        </p:nvSpPr>
        <p:spPr>
          <a:xfrm>
            <a:off x="1626781" y="2094236"/>
            <a:ext cx="9122735" cy="2114550"/>
          </a:xfrm>
          <a:prstGeom prst="roundRect">
            <a:avLst/>
          </a:prstGeom>
          <a:solidFill>
            <a:srgbClr val="E2F3DB"/>
          </a:solidFill>
          <a:ln w="28575">
            <a:solidFill>
              <a:srgbClr val="BD4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7030A0"/>
                </a:solidFill>
              </a:rPr>
              <a:t>UNIT 5 – OUR TOWN </a:t>
            </a:r>
          </a:p>
          <a:p>
            <a:pPr algn="ctr"/>
            <a:r>
              <a:rPr lang="en-US" sz="4400" b="1" dirty="0">
                <a:solidFill>
                  <a:srgbClr val="7030A0"/>
                </a:solidFill>
              </a:rPr>
              <a:t>Lesson 4 - PHONICS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52F57D-A8FA-A340-ABF5-15DB1A6EB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93934"/>
            <a:ext cx="4964243" cy="3495828"/>
          </a:xfrm>
          <a:prstGeom prst="rect">
            <a:avLst/>
          </a:prstGeom>
        </p:spPr>
      </p:pic>
      <p:pic>
        <p:nvPicPr>
          <p:cNvPr id="3" name="Picture 2" descr="A map of a country&#10;&#10;Description automatically generated">
            <a:extLst>
              <a:ext uri="{FF2B5EF4-FFF2-40B4-BE49-F238E27FC236}">
                <a16:creationId xmlns:a16="http://schemas.microsoft.com/office/drawing/2014/main" id="{BE13DDF6-93F3-ADBA-576E-77422BC203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8920718" y="3611880"/>
            <a:ext cx="2626242" cy="274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15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1712" y="-178222"/>
            <a:ext cx="4324249" cy="3605957"/>
          </a:xfrm>
          <a:prstGeom prst="rect">
            <a:avLst/>
          </a:prstGeom>
        </p:spPr>
      </p:pic>
      <p:grpSp>
        <p:nvGrpSpPr>
          <p:cNvPr id="10" name="MsPhamred"/>
          <p:cNvGrpSpPr/>
          <p:nvPr/>
        </p:nvGrpSpPr>
        <p:grpSpPr>
          <a:xfrm>
            <a:off x="876299" y="3125364"/>
            <a:ext cx="3481325" cy="2951586"/>
            <a:chOff x="971550" y="2667000"/>
            <a:chExt cx="3390900" cy="31432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/>
            <a:srcRect l="4314" t="6598" r="5330" b="9645"/>
            <a:stretch/>
          </p:blipFill>
          <p:spPr>
            <a:xfrm>
              <a:off x="971550" y="2667000"/>
              <a:ext cx="3390900" cy="314324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724026" y="4286250"/>
              <a:ext cx="1885950" cy="79057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Oo</a:t>
              </a:r>
            </a:p>
          </p:txBody>
        </p:sp>
      </p:grpSp>
      <p:grpSp>
        <p:nvGrpSpPr>
          <p:cNvPr id="9" name="MsPham green"/>
          <p:cNvGrpSpPr/>
          <p:nvPr/>
        </p:nvGrpSpPr>
        <p:grpSpPr>
          <a:xfrm>
            <a:off x="4382008" y="3161138"/>
            <a:ext cx="3442209" cy="2915812"/>
            <a:chOff x="4457701" y="2743200"/>
            <a:chExt cx="3352800" cy="31051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l="4569" t="8629" r="6092" b="8629"/>
            <a:stretch/>
          </p:blipFill>
          <p:spPr>
            <a:xfrm>
              <a:off x="4457701" y="2743200"/>
              <a:ext cx="3352800" cy="310515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191126" y="4286249"/>
              <a:ext cx="1885950" cy="79057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Ooo</a:t>
              </a:r>
              <a:endPara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Mspham blue"/>
          <p:cNvGrpSpPr/>
          <p:nvPr/>
        </p:nvGrpSpPr>
        <p:grpSpPr>
          <a:xfrm>
            <a:off x="7848600" y="3143250"/>
            <a:ext cx="3667125" cy="2933700"/>
            <a:chOff x="7943850" y="2724150"/>
            <a:chExt cx="3571874" cy="3124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/>
            <a:srcRect l="4822" t="8122" b="8630"/>
            <a:stretch/>
          </p:blipFill>
          <p:spPr>
            <a:xfrm>
              <a:off x="7943850" y="2724150"/>
              <a:ext cx="3571874" cy="31242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658226" y="4295775"/>
              <a:ext cx="1885950" cy="79057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oOoo</a:t>
              </a:r>
              <a:endPara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10039350" y="1638300"/>
            <a:ext cx="742950" cy="6096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D09D00-F760-82DA-7026-7DEB12BFF82F}"/>
              </a:ext>
            </a:extLst>
          </p:cNvPr>
          <p:cNvSpPr txBox="1"/>
          <p:nvPr/>
        </p:nvSpPr>
        <p:spPr>
          <a:xfrm>
            <a:off x="3811711" y="1349028"/>
            <a:ext cx="4324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a typeface="Carter One" panose="03080802040405060005" pitchFamily="66" charset="77"/>
              </a:rPr>
              <a:t>windsurfing</a:t>
            </a:r>
            <a:endParaRPr lang="en-VN" sz="4800" dirty="0">
              <a:ea typeface="Carter One" panose="03080802040405060005" pitchFamily="66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CA41BF5-E1A4-6C73-CC63-CC5AEC582598}"/>
              </a:ext>
            </a:extLst>
          </p:cNvPr>
          <p:cNvSpPr/>
          <p:nvPr/>
        </p:nvSpPr>
        <p:spPr>
          <a:xfrm>
            <a:off x="1240525" y="4787757"/>
            <a:ext cx="575352" cy="542667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33C23B5-8E7B-19E6-2D99-949DE900B20C}"/>
              </a:ext>
            </a:extLst>
          </p:cNvPr>
          <p:cNvSpPr/>
          <p:nvPr/>
        </p:nvSpPr>
        <p:spPr>
          <a:xfrm>
            <a:off x="4847315" y="4744140"/>
            <a:ext cx="575352" cy="542667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38686FB-DA89-08B4-0188-602D34E0D67B}"/>
              </a:ext>
            </a:extLst>
          </p:cNvPr>
          <p:cNvSpPr/>
          <p:nvPr/>
        </p:nvSpPr>
        <p:spPr>
          <a:xfrm>
            <a:off x="8194977" y="4709949"/>
            <a:ext cx="575352" cy="542667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pic>
        <p:nvPicPr>
          <p:cNvPr id="17" name="windsurfing-1720770943">
            <a:hlinkClick r:id="" action="ppaction://media"/>
            <a:extLst>
              <a:ext uri="{FF2B5EF4-FFF2-40B4-BE49-F238E27FC236}">
                <a16:creationId xmlns:a16="http://schemas.microsoft.com/office/drawing/2014/main" id="{6B18EBA4-486E-D601-DDDB-71C714E46F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975221" y="135812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0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9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1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6954" y="-178222"/>
            <a:ext cx="4038093" cy="3605957"/>
          </a:xfrm>
          <a:prstGeom prst="rect">
            <a:avLst/>
          </a:prstGeom>
        </p:spPr>
      </p:pic>
      <p:grpSp>
        <p:nvGrpSpPr>
          <p:cNvPr id="10" name="MsPhamred"/>
          <p:cNvGrpSpPr/>
          <p:nvPr/>
        </p:nvGrpSpPr>
        <p:grpSpPr>
          <a:xfrm>
            <a:off x="876299" y="3125364"/>
            <a:ext cx="3481325" cy="2951586"/>
            <a:chOff x="971550" y="2667000"/>
            <a:chExt cx="3390900" cy="31432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314" t="6598" r="5330" b="9645"/>
            <a:stretch/>
          </p:blipFill>
          <p:spPr>
            <a:xfrm>
              <a:off x="971550" y="2667000"/>
              <a:ext cx="3390900" cy="314324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724026" y="4286250"/>
              <a:ext cx="1885950" cy="79057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Oo</a:t>
              </a:r>
            </a:p>
          </p:txBody>
        </p:sp>
      </p:grpSp>
      <p:grpSp>
        <p:nvGrpSpPr>
          <p:cNvPr id="9" name="MsPham green"/>
          <p:cNvGrpSpPr/>
          <p:nvPr/>
        </p:nvGrpSpPr>
        <p:grpSpPr>
          <a:xfrm>
            <a:off x="4382008" y="3161138"/>
            <a:ext cx="3442209" cy="2915812"/>
            <a:chOff x="4457701" y="2743200"/>
            <a:chExt cx="3352800" cy="31051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69" t="8629" r="6092" b="8629"/>
            <a:stretch/>
          </p:blipFill>
          <p:spPr>
            <a:xfrm>
              <a:off x="4457701" y="2743200"/>
              <a:ext cx="3352800" cy="310515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191126" y="4286249"/>
              <a:ext cx="1885950" cy="79057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Ooo</a:t>
              </a:r>
              <a:endPara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Mspham blue"/>
          <p:cNvGrpSpPr/>
          <p:nvPr/>
        </p:nvGrpSpPr>
        <p:grpSpPr>
          <a:xfrm>
            <a:off x="7848600" y="3143250"/>
            <a:ext cx="3667125" cy="2933700"/>
            <a:chOff x="7943850" y="2724150"/>
            <a:chExt cx="3571874" cy="3124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22" t="8122" b="8630"/>
            <a:stretch/>
          </p:blipFill>
          <p:spPr>
            <a:xfrm>
              <a:off x="7943850" y="2724150"/>
              <a:ext cx="3571874" cy="31242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658226" y="4295775"/>
              <a:ext cx="1885950" cy="79057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oOoo</a:t>
              </a:r>
              <a:endPara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10039350" y="1638300"/>
            <a:ext cx="742950" cy="6096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F2FFA7-184D-9736-E0DA-F7AFBE5A1386}"/>
              </a:ext>
            </a:extLst>
          </p:cNvPr>
          <p:cNvSpPr txBox="1"/>
          <p:nvPr/>
        </p:nvSpPr>
        <p:spPr>
          <a:xfrm>
            <a:off x="4097502" y="1356005"/>
            <a:ext cx="3831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a typeface="Carter One" panose="03080802040405060005" pitchFamily="66" charset="77"/>
              </a:rPr>
              <a:t>board game</a:t>
            </a:r>
            <a:endParaRPr lang="en-VN" sz="4800" dirty="0">
              <a:ea typeface="Carter One" panose="03080802040405060005" pitchFamily="66" charset="77"/>
            </a:endParaRPr>
          </a:p>
        </p:txBody>
      </p:sp>
      <p:pic>
        <p:nvPicPr>
          <p:cNvPr id="13" name="board-game-1706753650 (1)">
            <a:hlinkClick r:id="" action="ppaction://media"/>
            <a:extLst>
              <a:ext uri="{FF2B5EF4-FFF2-40B4-BE49-F238E27FC236}">
                <a16:creationId xmlns:a16="http://schemas.microsoft.com/office/drawing/2014/main" id="{4B0A2DA0-0F10-E075-6257-9F44DF2C2B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585084" y="1469752"/>
            <a:ext cx="517434" cy="517434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E268833-F737-3B7B-2876-8C6044CE050E}"/>
              </a:ext>
            </a:extLst>
          </p:cNvPr>
          <p:cNvSpPr/>
          <p:nvPr/>
        </p:nvSpPr>
        <p:spPr>
          <a:xfrm>
            <a:off x="1240525" y="4787757"/>
            <a:ext cx="575352" cy="542667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4041D95-E3B0-884C-50F1-17D3D2B8678C}"/>
              </a:ext>
            </a:extLst>
          </p:cNvPr>
          <p:cNvSpPr/>
          <p:nvPr/>
        </p:nvSpPr>
        <p:spPr>
          <a:xfrm>
            <a:off x="4847315" y="4744140"/>
            <a:ext cx="575352" cy="542667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B005358-04E6-4365-8E1B-74C63124E636}"/>
              </a:ext>
            </a:extLst>
          </p:cNvPr>
          <p:cNvSpPr/>
          <p:nvPr/>
        </p:nvSpPr>
        <p:spPr>
          <a:xfrm>
            <a:off x="8194977" y="4709949"/>
            <a:ext cx="575352" cy="542667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3245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4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1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6954" y="-178222"/>
            <a:ext cx="4038093" cy="3605957"/>
          </a:xfrm>
          <a:prstGeom prst="rect">
            <a:avLst/>
          </a:prstGeom>
        </p:spPr>
      </p:pic>
      <p:grpSp>
        <p:nvGrpSpPr>
          <p:cNvPr id="10" name="MsPhamred"/>
          <p:cNvGrpSpPr/>
          <p:nvPr/>
        </p:nvGrpSpPr>
        <p:grpSpPr>
          <a:xfrm>
            <a:off x="876299" y="3125364"/>
            <a:ext cx="3481325" cy="2951586"/>
            <a:chOff x="971550" y="2667000"/>
            <a:chExt cx="3390900" cy="31432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/>
            <a:srcRect l="4314" t="6598" r="5330" b="9645"/>
            <a:stretch/>
          </p:blipFill>
          <p:spPr>
            <a:xfrm>
              <a:off x="971550" y="2667000"/>
              <a:ext cx="3390900" cy="314324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724026" y="4286250"/>
              <a:ext cx="1885950" cy="79057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Oo</a:t>
              </a:r>
            </a:p>
          </p:txBody>
        </p:sp>
      </p:grpSp>
      <p:grpSp>
        <p:nvGrpSpPr>
          <p:cNvPr id="9" name="MsPham green"/>
          <p:cNvGrpSpPr/>
          <p:nvPr/>
        </p:nvGrpSpPr>
        <p:grpSpPr>
          <a:xfrm>
            <a:off x="4382008" y="3161138"/>
            <a:ext cx="3442209" cy="2915812"/>
            <a:chOff x="4457701" y="2743200"/>
            <a:chExt cx="3352800" cy="31051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l="4569" t="8629" r="6092" b="8629"/>
            <a:stretch/>
          </p:blipFill>
          <p:spPr>
            <a:xfrm>
              <a:off x="4457701" y="2743200"/>
              <a:ext cx="3352800" cy="310515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191126" y="4286249"/>
              <a:ext cx="1885950" cy="79057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Ooo</a:t>
              </a:r>
              <a:endPara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Mspham blue"/>
          <p:cNvGrpSpPr/>
          <p:nvPr/>
        </p:nvGrpSpPr>
        <p:grpSpPr>
          <a:xfrm>
            <a:off x="7848600" y="3143250"/>
            <a:ext cx="3667125" cy="2933700"/>
            <a:chOff x="7943850" y="2724150"/>
            <a:chExt cx="3571874" cy="3124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/>
            <a:srcRect l="4822" t="8122" b="8630"/>
            <a:stretch/>
          </p:blipFill>
          <p:spPr>
            <a:xfrm>
              <a:off x="7943850" y="2724150"/>
              <a:ext cx="3571874" cy="31242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658226" y="4295775"/>
              <a:ext cx="1885950" cy="79057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oOoo</a:t>
              </a:r>
              <a:endPara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10039350" y="1638300"/>
            <a:ext cx="742950" cy="6096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54A249-3AEA-F19F-8F53-1D549D392BF2}"/>
              </a:ext>
            </a:extLst>
          </p:cNvPr>
          <p:cNvSpPr txBox="1"/>
          <p:nvPr/>
        </p:nvSpPr>
        <p:spPr>
          <a:xfrm>
            <a:off x="3993223" y="1416903"/>
            <a:ext cx="4121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a typeface="Carter One" panose="03080802040405060005" pitchFamily="66" charset="77"/>
              </a:rPr>
              <a:t>computer room</a:t>
            </a:r>
            <a:endParaRPr lang="en-VN" sz="4800" dirty="0">
              <a:ea typeface="Carter One" panose="03080802040405060005" pitchFamily="66" charset="77"/>
            </a:endParaRPr>
          </a:p>
        </p:txBody>
      </p:sp>
      <p:pic>
        <p:nvPicPr>
          <p:cNvPr id="14" name="computer-room1706753875">
            <a:hlinkClick r:id="" action="ppaction://media"/>
            <a:extLst>
              <a:ext uri="{FF2B5EF4-FFF2-40B4-BE49-F238E27FC236}">
                <a16:creationId xmlns:a16="http://schemas.microsoft.com/office/drawing/2014/main" id="{6E9C1449-3C81-94B6-7015-CD441A576B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39188" y="1739900"/>
            <a:ext cx="406400" cy="4064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03DF593C-1D5A-1EE1-CEA0-D771CC87865E}"/>
              </a:ext>
            </a:extLst>
          </p:cNvPr>
          <p:cNvSpPr/>
          <p:nvPr/>
        </p:nvSpPr>
        <p:spPr>
          <a:xfrm>
            <a:off x="1240525" y="4787757"/>
            <a:ext cx="575352" cy="542667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B7C1A1-ECF0-B52C-FFE3-613809C10D78}"/>
              </a:ext>
            </a:extLst>
          </p:cNvPr>
          <p:cNvSpPr/>
          <p:nvPr/>
        </p:nvSpPr>
        <p:spPr>
          <a:xfrm>
            <a:off x="4847315" y="4744140"/>
            <a:ext cx="575352" cy="542667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1F49593-32A3-0BF6-734D-BB6FA72648F1}"/>
              </a:ext>
            </a:extLst>
          </p:cNvPr>
          <p:cNvSpPr/>
          <p:nvPr/>
        </p:nvSpPr>
        <p:spPr>
          <a:xfrm>
            <a:off x="8194977" y="4709949"/>
            <a:ext cx="575352" cy="542667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5891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1712" y="-178222"/>
            <a:ext cx="4324249" cy="3605957"/>
          </a:xfrm>
          <a:prstGeom prst="rect">
            <a:avLst/>
          </a:prstGeom>
        </p:spPr>
      </p:pic>
      <p:grpSp>
        <p:nvGrpSpPr>
          <p:cNvPr id="10" name="MsPhamred"/>
          <p:cNvGrpSpPr/>
          <p:nvPr/>
        </p:nvGrpSpPr>
        <p:grpSpPr>
          <a:xfrm>
            <a:off x="876299" y="3125364"/>
            <a:ext cx="3481325" cy="2951586"/>
            <a:chOff x="971550" y="2667000"/>
            <a:chExt cx="3390900" cy="31432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/>
            <a:srcRect l="4314" t="6598" r="5330" b="9645"/>
            <a:stretch/>
          </p:blipFill>
          <p:spPr>
            <a:xfrm>
              <a:off x="971550" y="2667000"/>
              <a:ext cx="3390900" cy="314324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724026" y="4286250"/>
              <a:ext cx="1885950" cy="79057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Oo</a:t>
              </a:r>
            </a:p>
          </p:txBody>
        </p:sp>
      </p:grpSp>
      <p:grpSp>
        <p:nvGrpSpPr>
          <p:cNvPr id="9" name="MsPham green"/>
          <p:cNvGrpSpPr/>
          <p:nvPr/>
        </p:nvGrpSpPr>
        <p:grpSpPr>
          <a:xfrm>
            <a:off x="4382008" y="3161138"/>
            <a:ext cx="3442209" cy="2915812"/>
            <a:chOff x="4457701" y="2743200"/>
            <a:chExt cx="3352800" cy="31051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l="4569" t="8629" r="6092" b="8629"/>
            <a:stretch/>
          </p:blipFill>
          <p:spPr>
            <a:xfrm>
              <a:off x="4457701" y="2743200"/>
              <a:ext cx="3352800" cy="310515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191126" y="4286249"/>
              <a:ext cx="1885950" cy="79057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Ooo</a:t>
              </a:r>
              <a:endPara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Mspham blue"/>
          <p:cNvGrpSpPr/>
          <p:nvPr/>
        </p:nvGrpSpPr>
        <p:grpSpPr>
          <a:xfrm>
            <a:off x="7848600" y="3143250"/>
            <a:ext cx="3667125" cy="2933700"/>
            <a:chOff x="7943850" y="2724150"/>
            <a:chExt cx="3571874" cy="3124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/>
            <a:srcRect l="4822" t="8122" b="8630"/>
            <a:stretch/>
          </p:blipFill>
          <p:spPr>
            <a:xfrm>
              <a:off x="7943850" y="2724150"/>
              <a:ext cx="3571874" cy="31242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658226" y="4295775"/>
              <a:ext cx="1885950" cy="79057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oOoo</a:t>
              </a:r>
              <a:endPara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10039350" y="1638300"/>
            <a:ext cx="742950" cy="6096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D09D00-F760-82DA-7026-7DEB12BFF82F}"/>
              </a:ext>
            </a:extLst>
          </p:cNvPr>
          <p:cNvSpPr txBox="1"/>
          <p:nvPr/>
        </p:nvSpPr>
        <p:spPr>
          <a:xfrm>
            <a:off x="3811711" y="1349028"/>
            <a:ext cx="4324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a typeface="Carter One" panose="03080802040405060005" pitchFamily="66" charset="77"/>
              </a:rPr>
              <a:t>post office</a:t>
            </a:r>
            <a:endParaRPr lang="en-VN" sz="4800" dirty="0">
              <a:ea typeface="Carter One" panose="03080802040405060005" pitchFamily="66" charset="77"/>
            </a:endParaRPr>
          </a:p>
        </p:txBody>
      </p:sp>
      <p:pic>
        <p:nvPicPr>
          <p:cNvPr id="14" name="post-office-1706761757">
            <a:hlinkClick r:id="" action="ppaction://media"/>
            <a:extLst>
              <a:ext uri="{FF2B5EF4-FFF2-40B4-BE49-F238E27FC236}">
                <a16:creationId xmlns:a16="http://schemas.microsoft.com/office/drawing/2014/main" id="{923F56EA-6AA6-2521-2811-EF5ABD63E4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67638" y="1561326"/>
            <a:ext cx="406400" cy="4064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2A587899-27A1-12A8-37E4-CED81BD589C8}"/>
              </a:ext>
            </a:extLst>
          </p:cNvPr>
          <p:cNvSpPr/>
          <p:nvPr/>
        </p:nvSpPr>
        <p:spPr>
          <a:xfrm>
            <a:off x="1240525" y="4787757"/>
            <a:ext cx="575352" cy="542667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2568A71-51C4-858A-633F-B35199477858}"/>
              </a:ext>
            </a:extLst>
          </p:cNvPr>
          <p:cNvSpPr/>
          <p:nvPr/>
        </p:nvSpPr>
        <p:spPr>
          <a:xfrm>
            <a:off x="4847315" y="4744140"/>
            <a:ext cx="575352" cy="542667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60EA4FA-7A4C-4360-5F3C-2B8C3045F336}"/>
              </a:ext>
            </a:extLst>
          </p:cNvPr>
          <p:cNvSpPr/>
          <p:nvPr/>
        </p:nvSpPr>
        <p:spPr>
          <a:xfrm>
            <a:off x="8194977" y="4709949"/>
            <a:ext cx="575352" cy="542667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143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6954" y="-178222"/>
            <a:ext cx="4038093" cy="3605957"/>
          </a:xfrm>
          <a:prstGeom prst="rect">
            <a:avLst/>
          </a:prstGeom>
        </p:spPr>
      </p:pic>
      <p:grpSp>
        <p:nvGrpSpPr>
          <p:cNvPr id="10" name="MsPhamred"/>
          <p:cNvGrpSpPr/>
          <p:nvPr/>
        </p:nvGrpSpPr>
        <p:grpSpPr>
          <a:xfrm>
            <a:off x="876299" y="3125364"/>
            <a:ext cx="3481325" cy="2951586"/>
            <a:chOff x="971550" y="2667000"/>
            <a:chExt cx="3390900" cy="31432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314" t="6598" r="5330" b="9645"/>
            <a:stretch/>
          </p:blipFill>
          <p:spPr>
            <a:xfrm>
              <a:off x="971550" y="2667000"/>
              <a:ext cx="3390900" cy="314324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724026" y="4286250"/>
              <a:ext cx="1885950" cy="79057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Oo</a:t>
              </a:r>
            </a:p>
          </p:txBody>
        </p:sp>
      </p:grpSp>
      <p:grpSp>
        <p:nvGrpSpPr>
          <p:cNvPr id="9" name="MsPham green"/>
          <p:cNvGrpSpPr/>
          <p:nvPr/>
        </p:nvGrpSpPr>
        <p:grpSpPr>
          <a:xfrm>
            <a:off x="4382008" y="3161138"/>
            <a:ext cx="3442209" cy="2915812"/>
            <a:chOff x="4457701" y="2743200"/>
            <a:chExt cx="3352800" cy="31051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69" t="8629" r="6092" b="8629"/>
            <a:stretch/>
          </p:blipFill>
          <p:spPr>
            <a:xfrm>
              <a:off x="4457701" y="2743200"/>
              <a:ext cx="3352800" cy="310515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191126" y="4286249"/>
              <a:ext cx="1885950" cy="79057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Ooo</a:t>
              </a:r>
              <a:endPara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Mspham blue"/>
          <p:cNvGrpSpPr/>
          <p:nvPr/>
        </p:nvGrpSpPr>
        <p:grpSpPr>
          <a:xfrm>
            <a:off x="7848600" y="3143250"/>
            <a:ext cx="3667125" cy="2933700"/>
            <a:chOff x="7943850" y="2724150"/>
            <a:chExt cx="3571874" cy="3124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22" t="8122" b="8630"/>
            <a:stretch/>
          </p:blipFill>
          <p:spPr>
            <a:xfrm>
              <a:off x="7943850" y="2724150"/>
              <a:ext cx="3571874" cy="31242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658226" y="4295775"/>
              <a:ext cx="1885950" cy="79057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oOoo</a:t>
              </a:r>
              <a:endPara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10039350" y="1638300"/>
            <a:ext cx="742950" cy="6096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F2FFA7-184D-9736-E0DA-F7AFBE5A1386}"/>
              </a:ext>
            </a:extLst>
          </p:cNvPr>
          <p:cNvSpPr txBox="1"/>
          <p:nvPr/>
        </p:nvSpPr>
        <p:spPr>
          <a:xfrm>
            <a:off x="4097502" y="1356005"/>
            <a:ext cx="3831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a typeface="Carter One" panose="03080802040405060005" pitchFamily="66" charset="77"/>
              </a:rPr>
              <a:t>cupcake</a:t>
            </a:r>
            <a:endParaRPr lang="en-VN" sz="4800" dirty="0">
              <a:ea typeface="Carter One" panose="03080802040405060005" pitchFamily="66" charset="77"/>
            </a:endParaRPr>
          </a:p>
        </p:txBody>
      </p:sp>
      <p:pic>
        <p:nvPicPr>
          <p:cNvPr id="15" name="cupcake-1706761820">
            <a:hlinkClick r:id="" action="ppaction://media"/>
            <a:extLst>
              <a:ext uri="{FF2B5EF4-FFF2-40B4-BE49-F238E27FC236}">
                <a16:creationId xmlns:a16="http://schemas.microsoft.com/office/drawing/2014/main" id="{35D1E19F-8DE9-7FA1-EC8F-DAAE127306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08504" y="1568303"/>
            <a:ext cx="406400" cy="4064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E212B39-A796-B0B5-1467-694F2BCBD542}"/>
              </a:ext>
            </a:extLst>
          </p:cNvPr>
          <p:cNvSpPr/>
          <p:nvPr/>
        </p:nvSpPr>
        <p:spPr>
          <a:xfrm>
            <a:off x="1240525" y="4787757"/>
            <a:ext cx="575352" cy="542667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D29ED9-B39D-F7A7-F67F-E22F348C31C9}"/>
              </a:ext>
            </a:extLst>
          </p:cNvPr>
          <p:cNvSpPr/>
          <p:nvPr/>
        </p:nvSpPr>
        <p:spPr>
          <a:xfrm>
            <a:off x="4847315" y="4744140"/>
            <a:ext cx="575352" cy="542667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9039F8C-89B2-1082-CCE9-552D2645CA3F}"/>
              </a:ext>
            </a:extLst>
          </p:cNvPr>
          <p:cNvSpPr/>
          <p:nvPr/>
        </p:nvSpPr>
        <p:spPr>
          <a:xfrm>
            <a:off x="8194977" y="4709949"/>
            <a:ext cx="575352" cy="542667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5403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1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Pupil’s book (p.58)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48D9C0-4C63-1E46-854B-8FC575BF9D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71" r="12396"/>
          <a:stretch/>
        </p:blipFill>
        <p:spPr>
          <a:xfrm rot="419901">
            <a:off x="242315" y="4689726"/>
            <a:ext cx="915393" cy="853434"/>
          </a:xfrm>
          <a:prstGeom prst="rect">
            <a:avLst/>
          </a:prstGeom>
        </p:spPr>
      </p:pic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1F2F1417-5C76-0294-DC2D-35164CAF69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382115" y="124210"/>
            <a:ext cx="1616151" cy="1686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E8BFB9-BE90-87DF-13B3-9A0C4624B1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779" y="1012749"/>
            <a:ext cx="4731145" cy="7245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C4B56D-68C9-0E04-A0CF-669959F379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439" y="1964515"/>
            <a:ext cx="10938630" cy="1076637"/>
          </a:xfrm>
          <a:prstGeom prst="rect">
            <a:avLst/>
          </a:prstGeom>
        </p:spPr>
      </p:pic>
      <p:pic>
        <p:nvPicPr>
          <p:cNvPr id="3" name="5.11">
            <a:hlinkClick r:id="" action="ppaction://media"/>
            <a:extLst>
              <a:ext uri="{FF2B5EF4-FFF2-40B4-BE49-F238E27FC236}">
                <a16:creationId xmlns:a16="http://schemas.microsoft.com/office/drawing/2014/main" id="{5FBCC361-B075-C6DC-7074-C3D0D949FD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44158" y="1241327"/>
            <a:ext cx="406400" cy="40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118DBF-F66B-7EE3-52B7-8199F78BF098}"/>
              </a:ext>
            </a:extLst>
          </p:cNvPr>
          <p:cNvSpPr txBox="1"/>
          <p:nvPr/>
        </p:nvSpPr>
        <p:spPr>
          <a:xfrm>
            <a:off x="2125544" y="6027003"/>
            <a:ext cx="7940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Ask the class to listen and say all the words in the box.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 that the words can be classified into three 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groups depending on where the stress lies.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We got the example of the word “football” Ask them to listen and clap on the stress work.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9F7ED2-CC14-719A-A7E9-F84202F840EE}"/>
              </a:ext>
            </a:extLst>
          </p:cNvPr>
          <p:cNvSpPr/>
          <p:nvPr/>
        </p:nvSpPr>
        <p:spPr>
          <a:xfrm>
            <a:off x="4698714" y="3194503"/>
            <a:ext cx="2794571" cy="672836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football</a:t>
            </a:r>
          </a:p>
        </p:txBody>
      </p:sp>
      <p:pic>
        <p:nvPicPr>
          <p:cNvPr id="7" name="5.11">
            <a:hlinkClick r:id="" action="ppaction://media"/>
            <a:extLst>
              <a:ext uri="{FF2B5EF4-FFF2-40B4-BE49-F238E27FC236}">
                <a16:creationId xmlns:a16="http://schemas.microsoft.com/office/drawing/2014/main" id="{5B930F0D-3CCF-66D7-6BB7-3D7E89692E1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1362" end="27511.0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42597" y="3398600"/>
            <a:ext cx="406400" cy="406400"/>
          </a:xfrm>
          <a:prstGeom prst="rect">
            <a:avLst/>
          </a:prstGeom>
        </p:spPr>
      </p:pic>
      <p:pic>
        <p:nvPicPr>
          <p:cNvPr id="1026" name="Picture 2" descr="Arrow Right 1 Icon | Flat Cute Arrows Iconpack | Custom Icon Design">
            <a:extLst>
              <a:ext uri="{FF2B5EF4-FFF2-40B4-BE49-F238E27FC236}">
                <a16:creationId xmlns:a16="http://schemas.microsoft.com/office/drawing/2014/main" id="{22156653-7A40-63DB-8C47-C3C247E45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95528" y="4020690"/>
            <a:ext cx="616449" cy="61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BC8769-4CCB-7F29-65B0-D53CF8A96488}"/>
              </a:ext>
            </a:extLst>
          </p:cNvPr>
          <p:cNvSpPr/>
          <p:nvPr/>
        </p:nvSpPr>
        <p:spPr>
          <a:xfrm>
            <a:off x="5387304" y="4679417"/>
            <a:ext cx="1188157" cy="672836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Oo</a:t>
            </a:r>
          </a:p>
        </p:txBody>
      </p:sp>
    </p:spTree>
    <p:extLst>
      <p:ext uri="{BB962C8B-B14F-4D97-AF65-F5344CB8AC3E}">
        <p14:creationId xmlns:p14="http://schemas.microsoft.com/office/powerpoint/2010/main" val="87589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09D446F-A3D3-2A98-93C6-1B21D71E9185}"/>
              </a:ext>
            </a:extLst>
          </p:cNvPr>
          <p:cNvGrpSpPr/>
          <p:nvPr/>
        </p:nvGrpSpPr>
        <p:grpSpPr>
          <a:xfrm>
            <a:off x="385316" y="2773972"/>
            <a:ext cx="10693471" cy="3015469"/>
            <a:chOff x="316520" y="2876504"/>
            <a:chExt cx="11558955" cy="318942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4E05359-2D34-F564-16DC-EEAA1211E38C}"/>
                </a:ext>
              </a:extLst>
            </p:cNvPr>
            <p:cNvGrpSpPr/>
            <p:nvPr/>
          </p:nvGrpSpPr>
          <p:grpSpPr>
            <a:xfrm>
              <a:off x="316520" y="2876504"/>
              <a:ext cx="11558955" cy="3189421"/>
              <a:chOff x="193735" y="2876504"/>
              <a:chExt cx="11558955" cy="318942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5B2516B-BF2C-D9F3-FA29-314D7D4423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3735" y="2876504"/>
                <a:ext cx="11558955" cy="2388331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29D98C9-C711-5BAE-302F-3030609F4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54817"/>
              <a:stretch/>
            </p:blipFill>
            <p:spPr>
              <a:xfrm>
                <a:off x="193735" y="4986808"/>
                <a:ext cx="11558955" cy="1079117"/>
              </a:xfrm>
              <a:prstGeom prst="rect">
                <a:avLst/>
              </a:prstGeom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1D93AE-6A9C-8D12-75B8-29027C275948}"/>
                </a:ext>
              </a:extLst>
            </p:cNvPr>
            <p:cNvSpPr/>
            <p:nvPr/>
          </p:nvSpPr>
          <p:spPr>
            <a:xfrm>
              <a:off x="607271" y="4545078"/>
              <a:ext cx="1132478" cy="479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Pupil’s book (p.58)</a:t>
            </a: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1F2F1417-5C76-0294-DC2D-35164CAF69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382115" y="124210"/>
            <a:ext cx="1616151" cy="16869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C4B56D-68C9-0E04-A0CF-669959F379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900" y="1610824"/>
            <a:ext cx="9677897" cy="952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48D9C0-4C63-1E46-854B-8FC575BF9DE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071" r="12396"/>
          <a:stretch/>
        </p:blipFill>
        <p:spPr>
          <a:xfrm rot="419901">
            <a:off x="11127369" y="4597665"/>
            <a:ext cx="915393" cy="85343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A70D9E5-BCBB-F70D-B842-EEFDCDD7A7D5}"/>
              </a:ext>
            </a:extLst>
          </p:cNvPr>
          <p:cNvSpPr/>
          <p:nvPr/>
        </p:nvSpPr>
        <p:spPr>
          <a:xfrm>
            <a:off x="10490367" y="2705201"/>
            <a:ext cx="1232899" cy="523982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Answer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C0BA66-ECF4-12A8-C650-65A629F2617A}"/>
              </a:ext>
            </a:extLst>
          </p:cNvPr>
          <p:cNvSpPr txBox="1"/>
          <p:nvPr/>
        </p:nvSpPr>
        <p:spPr>
          <a:xfrm>
            <a:off x="1446710" y="2904070"/>
            <a:ext cx="1885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a typeface="Carter One" panose="03080802040405060005" pitchFamily="66" charset="77"/>
              </a:rPr>
              <a:t>football,</a:t>
            </a:r>
            <a:endParaRPr lang="en-VN" sz="3200" dirty="0">
              <a:solidFill>
                <a:srgbClr val="FF0000"/>
              </a:solidFill>
              <a:ea typeface="Carter One" panose="03080802040405060005" pitchFamily="66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05DB04-C414-6120-1017-FF60F4BDCA2D}"/>
              </a:ext>
            </a:extLst>
          </p:cNvPr>
          <p:cNvSpPr txBox="1"/>
          <p:nvPr/>
        </p:nvSpPr>
        <p:spPr>
          <a:xfrm>
            <a:off x="1415835" y="5083593"/>
            <a:ext cx="3222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a typeface="Carter One" panose="03080802040405060005" pitchFamily="66" charset="77"/>
              </a:rPr>
              <a:t>computer room</a:t>
            </a:r>
            <a:endParaRPr lang="en-VN" sz="3200" dirty="0">
              <a:solidFill>
                <a:srgbClr val="FF0000"/>
              </a:solidFill>
              <a:ea typeface="Carter One" panose="03080802040405060005" pitchFamily="66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92132F-56AD-6A82-BEC2-90073831CFCC}"/>
              </a:ext>
            </a:extLst>
          </p:cNvPr>
          <p:cNvSpPr txBox="1"/>
          <p:nvPr/>
        </p:nvSpPr>
        <p:spPr>
          <a:xfrm>
            <a:off x="1506815" y="4380037"/>
            <a:ext cx="2378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a typeface="Carter One" panose="03080802040405060005" pitchFamily="66" charset="77"/>
              </a:rPr>
              <a:t>science lab,</a:t>
            </a:r>
            <a:endParaRPr lang="en-VN" sz="3200" dirty="0">
              <a:solidFill>
                <a:srgbClr val="FF0000"/>
              </a:solidFill>
              <a:ea typeface="Carter One" panose="03080802040405060005" pitchFamily="66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89D5A-6B81-909F-44CB-13BDADA6D6FB}"/>
              </a:ext>
            </a:extLst>
          </p:cNvPr>
          <p:cNvSpPr txBox="1"/>
          <p:nvPr/>
        </p:nvSpPr>
        <p:spPr>
          <a:xfrm>
            <a:off x="1395910" y="3630325"/>
            <a:ext cx="2722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a typeface="Carter One" panose="03080802040405060005" pitchFamily="66" charset="77"/>
              </a:rPr>
              <a:t>dining room,</a:t>
            </a:r>
            <a:endParaRPr lang="en-VN" sz="3200" dirty="0">
              <a:solidFill>
                <a:srgbClr val="FF0000"/>
              </a:solidFill>
              <a:ea typeface="Carter One" panose="03080802040405060005" pitchFamily="66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A9F6F3-05EC-B978-DA8B-6DEACC79CACB}"/>
              </a:ext>
            </a:extLst>
          </p:cNvPr>
          <p:cNvSpPr txBox="1"/>
          <p:nvPr/>
        </p:nvSpPr>
        <p:spPr>
          <a:xfrm>
            <a:off x="3467557" y="3607792"/>
            <a:ext cx="2716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a typeface="Carter One" panose="03080802040405060005" pitchFamily="66" charset="77"/>
              </a:rPr>
              <a:t>post office,</a:t>
            </a:r>
            <a:endParaRPr lang="en-VN" sz="3200" dirty="0">
              <a:solidFill>
                <a:srgbClr val="FF0000"/>
              </a:solidFill>
              <a:ea typeface="Carter One" panose="03080802040405060005" pitchFamily="66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06D00A-89D8-9ED1-3F91-C5C58E137C92}"/>
              </a:ext>
            </a:extLst>
          </p:cNvPr>
          <p:cNvSpPr txBox="1"/>
          <p:nvPr/>
        </p:nvSpPr>
        <p:spPr>
          <a:xfrm>
            <a:off x="7619516" y="3607792"/>
            <a:ext cx="3128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a typeface="Carter One" panose="03080802040405060005" pitchFamily="66" charset="77"/>
              </a:rPr>
              <a:t>swimming pool,</a:t>
            </a:r>
            <a:endParaRPr lang="en-VN" sz="3200" dirty="0">
              <a:solidFill>
                <a:srgbClr val="FF0000"/>
              </a:solidFill>
              <a:ea typeface="Carter One" panose="03080802040405060005" pitchFamily="66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9BECE8-9DC9-775C-D5C1-0170EBD16765}"/>
              </a:ext>
            </a:extLst>
          </p:cNvPr>
          <p:cNvSpPr txBox="1"/>
          <p:nvPr/>
        </p:nvSpPr>
        <p:spPr>
          <a:xfrm>
            <a:off x="3186909" y="4380037"/>
            <a:ext cx="3054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a typeface="Carter One" panose="03080802040405060005" pitchFamily="66" charset="77"/>
              </a:rPr>
              <a:t>music room</a:t>
            </a:r>
            <a:endParaRPr lang="en-VN" sz="3200" dirty="0">
              <a:solidFill>
                <a:srgbClr val="FF0000"/>
              </a:solidFill>
              <a:ea typeface="Carter One" panose="03080802040405060005" pitchFamily="66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867B1D-6A2A-71AF-E236-348637A8D28B}"/>
              </a:ext>
            </a:extLst>
          </p:cNvPr>
          <p:cNvSpPr txBox="1"/>
          <p:nvPr/>
        </p:nvSpPr>
        <p:spPr>
          <a:xfrm>
            <a:off x="2846140" y="2901692"/>
            <a:ext cx="2679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a typeface="Carter One" panose="03080802040405060005" pitchFamily="66" charset="77"/>
              </a:rPr>
              <a:t>board game,</a:t>
            </a:r>
            <a:endParaRPr lang="en-VN" sz="3200" dirty="0">
              <a:solidFill>
                <a:srgbClr val="FF0000"/>
              </a:solidFill>
              <a:ea typeface="Carter One" panose="03080802040405060005" pitchFamily="66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2AA4E9-41F5-C994-B296-86B92125905A}"/>
              </a:ext>
            </a:extLst>
          </p:cNvPr>
          <p:cNvSpPr txBox="1"/>
          <p:nvPr/>
        </p:nvSpPr>
        <p:spPr>
          <a:xfrm>
            <a:off x="5129515" y="2901692"/>
            <a:ext cx="1731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a typeface="Carter One" panose="03080802040405060005" pitchFamily="66" charset="77"/>
              </a:rPr>
              <a:t>cupcake</a:t>
            </a:r>
            <a:endParaRPr lang="en-VN" sz="3200" dirty="0">
              <a:solidFill>
                <a:srgbClr val="FF0000"/>
              </a:solidFill>
              <a:ea typeface="Carter One" panose="03080802040405060005" pitchFamily="66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2BBB68-74F6-7163-7995-FA1C0E521EB1}"/>
              </a:ext>
            </a:extLst>
          </p:cNvPr>
          <p:cNvSpPr txBox="1"/>
          <p:nvPr/>
        </p:nvSpPr>
        <p:spPr>
          <a:xfrm>
            <a:off x="5360963" y="3605414"/>
            <a:ext cx="2865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a typeface="Carter One" panose="03080802040405060005" pitchFamily="66" charset="77"/>
              </a:rPr>
              <a:t>windsurfing,</a:t>
            </a:r>
            <a:endParaRPr lang="en-VN" sz="3200" dirty="0">
              <a:solidFill>
                <a:srgbClr val="FF0000"/>
              </a:solidFill>
              <a:ea typeface="Carter One" panose="03080802040405060005" pitchFamily="66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6FFC8D-3F8B-F4B3-AED6-3710F098635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749" t="35638"/>
          <a:stretch/>
        </p:blipFill>
        <p:spPr>
          <a:xfrm>
            <a:off x="1141910" y="945222"/>
            <a:ext cx="5375280" cy="4550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C87F01-B810-63CC-D60F-F154CEEAECF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4322" r="93779"/>
          <a:stretch/>
        </p:blipFill>
        <p:spPr>
          <a:xfrm>
            <a:off x="484486" y="765217"/>
            <a:ext cx="622414" cy="634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5F6107-C44B-F125-C55F-CB2BD927D612}"/>
              </a:ext>
            </a:extLst>
          </p:cNvPr>
          <p:cNvSpPr txBox="1"/>
          <p:nvPr/>
        </p:nvSpPr>
        <p:spPr>
          <a:xfrm>
            <a:off x="2125544" y="6027003"/>
            <a:ext cx="7940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Ask students which line of the chart to add the word “football”.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Work in pairs, try the remaining items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teacher can play the audio again to check their answers,</a:t>
            </a:r>
          </a:p>
        </p:txBody>
      </p:sp>
      <p:pic>
        <p:nvPicPr>
          <p:cNvPr id="5" name="5.11">
            <a:hlinkClick r:id="" action="ppaction://media"/>
            <a:extLst>
              <a:ext uri="{FF2B5EF4-FFF2-40B4-BE49-F238E27FC236}">
                <a16:creationId xmlns:a16="http://schemas.microsoft.com/office/drawing/2014/main" id="{D4D6F3CB-29B4-23FE-B572-62712B9C9C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552200" y="9765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8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ADE2883A-D1DC-6C43-A3EA-963210D34DD1}"/>
              </a:ext>
            </a:extLst>
          </p:cNvPr>
          <p:cNvSpPr/>
          <p:nvPr/>
        </p:nvSpPr>
        <p:spPr>
          <a:xfrm>
            <a:off x="1376737" y="1811164"/>
            <a:ext cx="9554966" cy="36855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F7930-DD21-AB48-8213-D16DECE274C7}"/>
              </a:ext>
            </a:extLst>
          </p:cNvPr>
          <p:cNvSpPr txBox="1"/>
          <p:nvPr/>
        </p:nvSpPr>
        <p:spPr>
          <a:xfrm>
            <a:off x="1640331" y="1945759"/>
            <a:ext cx="90277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Divide the class into groups of 4. Each team prepares a piece of paper.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Look at the words, use one work from the top row and one from the bottom row to make a noun phrase.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In 2 minutes, write as many noun phrases on the paper as possible.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After that, the teacher asks students how many noun phrases each team has.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Ask them to call out all their noun phrases.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 right noun phrase = 1 point.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48D9C0-4C63-1E46-854B-8FC575BF9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1" r="12396"/>
          <a:stretch/>
        </p:blipFill>
        <p:spPr>
          <a:xfrm rot="419901">
            <a:off x="10430697" y="3952458"/>
            <a:ext cx="915393" cy="8534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9325EE-7B12-A9D7-6C7E-B4E64D7B8BA4}"/>
              </a:ext>
            </a:extLst>
          </p:cNvPr>
          <p:cNvSpPr txBox="1"/>
          <p:nvPr/>
        </p:nvSpPr>
        <p:spPr>
          <a:xfrm>
            <a:off x="2158623" y="990778"/>
            <a:ext cx="7874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  <a:ea typeface="Carter One" panose="03080802040405060005" pitchFamily="66" charset="77"/>
              </a:rPr>
              <a:t>Activity: How many noun phrases? </a:t>
            </a:r>
            <a:endParaRPr lang="en-VN" sz="4000" dirty="0">
              <a:solidFill>
                <a:schemeClr val="accent2"/>
              </a:solidFill>
              <a:ea typeface="Carter One" panose="03080802040405060005" pitchFamily="66" charset="77"/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1F2F1417-5C76-0294-DC2D-35164CAF69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382115" y="124210"/>
            <a:ext cx="1616151" cy="1686954"/>
          </a:xfrm>
          <a:prstGeom prst="rect">
            <a:avLst/>
          </a:prstGeom>
        </p:spPr>
      </p:pic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2743D9F5-93F2-9B4A-AC09-F92930B3C6A1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998681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ADE2883A-D1DC-6C43-A3EA-963210D34DD1}"/>
              </a:ext>
            </a:extLst>
          </p:cNvPr>
          <p:cNvSpPr/>
          <p:nvPr/>
        </p:nvSpPr>
        <p:spPr>
          <a:xfrm>
            <a:off x="454676" y="1675416"/>
            <a:ext cx="1148096" cy="7348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tx1"/>
                </a:solidFill>
                <a:latin typeface="Calibri" panose="020F0502020204030204"/>
              </a:rPr>
              <a:t>sun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48D9C0-4C63-1E46-854B-8FC575BF9D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71" r="12396"/>
          <a:stretch/>
        </p:blipFill>
        <p:spPr>
          <a:xfrm rot="419901">
            <a:off x="10794513" y="366880"/>
            <a:ext cx="915393" cy="853434"/>
          </a:xfrm>
          <a:prstGeom prst="rect">
            <a:avLst/>
          </a:prstGeom>
        </p:spPr>
      </p:pic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1F2F1417-5C76-0294-DC2D-35164CAF69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76881" y="108403"/>
            <a:ext cx="1312872" cy="1370388"/>
          </a:xfrm>
          <a:prstGeom prst="rect">
            <a:avLst/>
          </a:prstGeom>
        </p:spPr>
      </p:pic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4531B6D3-24A7-A549-1E15-2A258762963E}"/>
              </a:ext>
            </a:extLst>
          </p:cNvPr>
          <p:cNvSpPr/>
          <p:nvPr/>
        </p:nvSpPr>
        <p:spPr>
          <a:xfrm>
            <a:off x="1847330" y="1675416"/>
            <a:ext cx="2241785" cy="7348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shopping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6C79CF-4B87-E70B-FCB3-E32BBE1C0DEB}"/>
              </a:ext>
            </a:extLst>
          </p:cNvPr>
          <p:cNvSpPr/>
          <p:nvPr/>
        </p:nvSpPr>
        <p:spPr>
          <a:xfrm>
            <a:off x="4333673" y="1675416"/>
            <a:ext cx="1476869" cy="7348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tx1"/>
                </a:solidFill>
                <a:latin typeface="Calibri" panose="020F0502020204030204"/>
              </a:rPr>
              <a:t>tooth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05FE1A0E-6FA3-CCED-9A09-3D8F52A0E269}"/>
              </a:ext>
            </a:extLst>
          </p:cNvPr>
          <p:cNvSpPr/>
          <p:nvPr/>
        </p:nvSpPr>
        <p:spPr>
          <a:xfrm>
            <a:off x="6073236" y="1675416"/>
            <a:ext cx="1478174" cy="7348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tx1"/>
                </a:solidFill>
                <a:latin typeface="Calibri" panose="020F0502020204030204"/>
              </a:rPr>
              <a:t>super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700C862B-94DA-E7EE-26C3-3CE24AE35DBC}"/>
              </a:ext>
            </a:extLst>
          </p:cNvPr>
          <p:cNvSpPr/>
          <p:nvPr/>
        </p:nvSpPr>
        <p:spPr>
          <a:xfrm>
            <a:off x="7794663" y="1675416"/>
            <a:ext cx="1993066" cy="7348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tx1"/>
                </a:solidFill>
                <a:latin typeface="Calibri" panose="020F0502020204030204"/>
              </a:rPr>
              <a:t>birthday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4BA5DEBD-D639-21B2-AB69-43CE0A553B98}"/>
              </a:ext>
            </a:extLst>
          </p:cNvPr>
          <p:cNvSpPr/>
          <p:nvPr/>
        </p:nvSpPr>
        <p:spPr>
          <a:xfrm>
            <a:off x="10030982" y="1675416"/>
            <a:ext cx="1765851" cy="7348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tx1"/>
                </a:solidFill>
                <a:latin typeface="Calibri" panose="020F0502020204030204"/>
              </a:rPr>
              <a:t>clothes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6">
            <a:extLst>
              <a:ext uri="{FF2B5EF4-FFF2-40B4-BE49-F238E27FC236}">
                <a16:creationId xmlns:a16="http://schemas.microsoft.com/office/drawing/2014/main" id="{FC093F2B-843A-15AE-642A-86CCD39FCCA7}"/>
              </a:ext>
            </a:extLst>
          </p:cNvPr>
          <p:cNvSpPr/>
          <p:nvPr/>
        </p:nvSpPr>
        <p:spPr>
          <a:xfrm>
            <a:off x="416611" y="4372507"/>
            <a:ext cx="1394676" cy="73485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tx1"/>
                </a:solidFill>
                <a:latin typeface="Calibri" panose="020F0502020204030204"/>
              </a:rPr>
              <a:t>shop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6">
            <a:extLst>
              <a:ext uri="{FF2B5EF4-FFF2-40B4-BE49-F238E27FC236}">
                <a16:creationId xmlns:a16="http://schemas.microsoft.com/office/drawing/2014/main" id="{B27A62F8-041C-D98D-27DF-F0981BCC9D80}"/>
              </a:ext>
            </a:extLst>
          </p:cNvPr>
          <p:cNvSpPr/>
          <p:nvPr/>
        </p:nvSpPr>
        <p:spPr>
          <a:xfrm>
            <a:off x="2122587" y="4373610"/>
            <a:ext cx="1394676" cy="73485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cake</a:t>
            </a:r>
          </a:p>
        </p:txBody>
      </p:sp>
      <p:sp>
        <p:nvSpPr>
          <p:cNvPr id="14" name="Rectangle: Rounded Corners 6">
            <a:extLst>
              <a:ext uri="{FF2B5EF4-FFF2-40B4-BE49-F238E27FC236}">
                <a16:creationId xmlns:a16="http://schemas.microsoft.com/office/drawing/2014/main" id="{A54707EC-45A6-D971-63AD-89B58A6358EC}"/>
              </a:ext>
            </a:extLst>
          </p:cNvPr>
          <p:cNvSpPr/>
          <p:nvPr/>
        </p:nvSpPr>
        <p:spPr>
          <a:xfrm>
            <a:off x="3828563" y="4373610"/>
            <a:ext cx="1623449" cy="73485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chemeClr val="tx1"/>
                </a:solidFill>
                <a:latin typeface="Calibri" panose="020F0502020204030204"/>
              </a:rPr>
              <a:t>centre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6">
            <a:extLst>
              <a:ext uri="{FF2B5EF4-FFF2-40B4-BE49-F238E27FC236}">
                <a16:creationId xmlns:a16="http://schemas.microsoft.com/office/drawing/2014/main" id="{DEFA9242-29F8-8829-0F05-2E540AF63CD7}"/>
              </a:ext>
            </a:extLst>
          </p:cNvPr>
          <p:cNvSpPr/>
          <p:nvPr/>
        </p:nvSpPr>
        <p:spPr>
          <a:xfrm>
            <a:off x="5835368" y="4373610"/>
            <a:ext cx="1809243" cy="73485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</a:t>
            </a:r>
          </a:p>
        </p:txBody>
      </p:sp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F9444946-8A3B-1716-75C9-3A7681013F6B}"/>
              </a:ext>
            </a:extLst>
          </p:cNvPr>
          <p:cNvSpPr/>
          <p:nvPr/>
        </p:nvSpPr>
        <p:spPr>
          <a:xfrm>
            <a:off x="8027967" y="4358256"/>
            <a:ext cx="1809243" cy="73485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tx1"/>
                </a:solidFill>
                <a:latin typeface="Calibri" panose="020F0502020204030204"/>
              </a:rPr>
              <a:t>glasses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77D740F1-B8CC-F732-8D0F-93B1A2E25608}"/>
              </a:ext>
            </a:extLst>
          </p:cNvPr>
          <p:cNvSpPr/>
          <p:nvPr/>
        </p:nvSpPr>
        <p:spPr>
          <a:xfrm>
            <a:off x="10220566" y="4358256"/>
            <a:ext cx="1623448" cy="73485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tx1"/>
                </a:solidFill>
                <a:latin typeface="Calibri" panose="020F0502020204030204"/>
              </a:rPr>
              <a:t>brush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2 minute classroom timer with upbeat music">
            <a:hlinkClick r:id="" action="ppaction://media"/>
            <a:extLst>
              <a:ext uri="{FF2B5EF4-FFF2-40B4-BE49-F238E27FC236}">
                <a16:creationId xmlns:a16="http://schemas.microsoft.com/office/drawing/2014/main" id="{D69ECA53-B586-B0AC-21FD-80C80C15188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18917" y="2542583"/>
            <a:ext cx="3154166" cy="17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9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62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9371FF-84B0-E4FD-BF79-125EDF38B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58" y="866854"/>
            <a:ext cx="11514144" cy="2865148"/>
          </a:xfrm>
          <a:prstGeom prst="rect">
            <a:avLst/>
          </a:prstGeom>
        </p:spPr>
      </p:pic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Pupil’s book (p.58)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48D9C0-4C63-1E46-854B-8FC575BF9D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71" r="12396"/>
          <a:stretch/>
        </p:blipFill>
        <p:spPr>
          <a:xfrm rot="419901">
            <a:off x="10883827" y="127063"/>
            <a:ext cx="915393" cy="8534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B7B304-427B-E21D-B961-A67FAE834162}"/>
              </a:ext>
            </a:extLst>
          </p:cNvPr>
          <p:cNvSpPr/>
          <p:nvPr/>
        </p:nvSpPr>
        <p:spPr>
          <a:xfrm>
            <a:off x="3950212" y="820675"/>
            <a:ext cx="1909010" cy="715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4F5D9-938F-CD8E-7565-742AE4D69555}"/>
              </a:ext>
            </a:extLst>
          </p:cNvPr>
          <p:cNvSpPr txBox="1"/>
          <p:nvPr/>
        </p:nvSpPr>
        <p:spPr>
          <a:xfrm>
            <a:off x="2125544" y="6002940"/>
            <a:ext cx="7940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In pairs, draw lines to match the word from the top row to the bottom row to make a noun phrase. Say all the noun phrases together.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3BD02A7-3230-2F15-20B9-B806DCEF898F}"/>
              </a:ext>
            </a:extLst>
          </p:cNvPr>
          <p:cNvSpPr/>
          <p:nvPr/>
        </p:nvSpPr>
        <p:spPr>
          <a:xfrm>
            <a:off x="5373453" y="5666725"/>
            <a:ext cx="1445091" cy="523982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Answer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77BF6E-D191-F797-745C-1317E053995D}"/>
              </a:ext>
            </a:extLst>
          </p:cNvPr>
          <p:cNvSpPr/>
          <p:nvPr/>
        </p:nvSpPr>
        <p:spPr>
          <a:xfrm>
            <a:off x="448711" y="4154811"/>
            <a:ext cx="2260315" cy="62320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sunglasses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25D6358-0B00-7C5E-F358-213903FB1D5B}"/>
              </a:ext>
            </a:extLst>
          </p:cNvPr>
          <p:cNvCxnSpPr>
            <a:cxnSpLocks/>
          </p:cNvCxnSpPr>
          <p:nvPr/>
        </p:nvCxnSpPr>
        <p:spPr>
          <a:xfrm>
            <a:off x="1489753" y="2270589"/>
            <a:ext cx="7150813" cy="91440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C13F4DE-A0D0-7298-5BC5-AF9FD5280B97}"/>
              </a:ext>
            </a:extLst>
          </p:cNvPr>
          <p:cNvCxnSpPr>
            <a:cxnSpLocks/>
          </p:cNvCxnSpPr>
          <p:nvPr/>
        </p:nvCxnSpPr>
        <p:spPr>
          <a:xfrm>
            <a:off x="3243137" y="2270589"/>
            <a:ext cx="1822022" cy="9144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3F1153D-F87C-E50B-2120-2CA9D47569BB}"/>
              </a:ext>
            </a:extLst>
          </p:cNvPr>
          <p:cNvSpPr/>
          <p:nvPr/>
        </p:nvSpPr>
        <p:spPr>
          <a:xfrm>
            <a:off x="2907658" y="4154811"/>
            <a:ext cx="3339033" cy="62320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shopping </a:t>
            </a:r>
            <a:r>
              <a:rPr lang="en-US" sz="3600" dirty="0" err="1"/>
              <a:t>centre</a:t>
            </a:r>
            <a:endParaRPr lang="en-US" sz="36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33F160A-C4C9-828B-E3A5-DBDCC0D32B90}"/>
              </a:ext>
            </a:extLst>
          </p:cNvPr>
          <p:cNvCxnSpPr>
            <a:cxnSpLocks/>
          </p:cNvCxnSpPr>
          <p:nvPr/>
        </p:nvCxnSpPr>
        <p:spPr>
          <a:xfrm>
            <a:off x="5373453" y="2270589"/>
            <a:ext cx="5461792" cy="100463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D3DC13D-A6C0-A945-8ED7-BC9A0A13E4B3}"/>
              </a:ext>
            </a:extLst>
          </p:cNvPr>
          <p:cNvSpPr/>
          <p:nvPr/>
        </p:nvSpPr>
        <p:spPr>
          <a:xfrm>
            <a:off x="6445322" y="4154811"/>
            <a:ext cx="2496552" cy="62320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toothbrush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0DEEF11-3056-001D-4096-99D7AC583FF7}"/>
              </a:ext>
            </a:extLst>
          </p:cNvPr>
          <p:cNvCxnSpPr>
            <a:cxnSpLocks/>
          </p:cNvCxnSpPr>
          <p:nvPr/>
        </p:nvCxnSpPr>
        <p:spPr>
          <a:xfrm flipH="1">
            <a:off x="6818544" y="2225474"/>
            <a:ext cx="188466" cy="100463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470D8B2-B3A8-2D72-9213-29150E442504}"/>
              </a:ext>
            </a:extLst>
          </p:cNvPr>
          <p:cNvSpPr/>
          <p:nvPr/>
        </p:nvSpPr>
        <p:spPr>
          <a:xfrm>
            <a:off x="9140506" y="4140599"/>
            <a:ext cx="2662994" cy="62320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supermarket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AB10B94-213F-E34F-584B-D7A98F003E0F}"/>
              </a:ext>
            </a:extLst>
          </p:cNvPr>
          <p:cNvCxnSpPr>
            <a:cxnSpLocks/>
          </p:cNvCxnSpPr>
          <p:nvPr/>
        </p:nvCxnSpPr>
        <p:spPr>
          <a:xfrm flipH="1">
            <a:off x="3481868" y="2254672"/>
            <a:ext cx="5439259" cy="975432"/>
          </a:xfrm>
          <a:prstGeom prst="straightConnector1">
            <a:avLst/>
          </a:prstGeom>
          <a:ln w="28575">
            <a:solidFill>
              <a:srgbClr val="8A3C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EA76EFE-7FE8-0ECB-C6E5-3F3D6D0DFA43}"/>
              </a:ext>
            </a:extLst>
          </p:cNvPr>
          <p:cNvSpPr/>
          <p:nvPr/>
        </p:nvSpPr>
        <p:spPr>
          <a:xfrm>
            <a:off x="2786054" y="4920845"/>
            <a:ext cx="3073168" cy="62320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birthday cake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70BE3EB-C16D-92D3-BEC6-62CBFBA93807}"/>
              </a:ext>
            </a:extLst>
          </p:cNvPr>
          <p:cNvCxnSpPr>
            <a:cxnSpLocks/>
          </p:cNvCxnSpPr>
          <p:nvPr/>
        </p:nvCxnSpPr>
        <p:spPr>
          <a:xfrm flipH="1">
            <a:off x="1567750" y="2268593"/>
            <a:ext cx="9244962" cy="95414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4699972-B7FA-D8F2-F4B2-D063C3DD7DA8}"/>
              </a:ext>
            </a:extLst>
          </p:cNvPr>
          <p:cNvSpPr/>
          <p:nvPr/>
        </p:nvSpPr>
        <p:spPr>
          <a:xfrm>
            <a:off x="6485573" y="4922957"/>
            <a:ext cx="3073168" cy="62320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clothes shop</a:t>
            </a:r>
          </a:p>
        </p:txBody>
      </p:sp>
    </p:spTree>
    <p:extLst>
      <p:ext uri="{BB962C8B-B14F-4D97-AF65-F5344CB8AC3E}">
        <p14:creationId xmlns:p14="http://schemas.microsoft.com/office/powerpoint/2010/main" val="155234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9" grpId="0" animBg="1"/>
      <p:bldP spid="22" grpId="0" animBg="1"/>
      <p:bldP spid="25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3">
            <a:extLst>
              <a:ext uri="{FF2B5EF4-FFF2-40B4-BE49-F238E27FC236}">
                <a16:creationId xmlns:a16="http://schemas.microsoft.com/office/drawing/2014/main" id="{7CAC707C-89E7-FD40-9558-6F4C1F4111BE}"/>
              </a:ext>
            </a:extLst>
          </p:cNvPr>
          <p:cNvSpPr/>
          <p:nvPr/>
        </p:nvSpPr>
        <p:spPr>
          <a:xfrm>
            <a:off x="7113671" y="1189555"/>
            <a:ext cx="3778026" cy="4070813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1;p3">
            <a:extLst>
              <a:ext uri="{FF2B5EF4-FFF2-40B4-BE49-F238E27FC236}">
                <a16:creationId xmlns:a16="http://schemas.microsoft.com/office/drawing/2014/main" id="{622B3DB9-F532-364E-B146-F0B51B39A5D1}"/>
              </a:ext>
            </a:extLst>
          </p:cNvPr>
          <p:cNvSpPr txBox="1"/>
          <p:nvPr/>
        </p:nvSpPr>
        <p:spPr>
          <a:xfrm>
            <a:off x="7354903" y="2505802"/>
            <a:ext cx="3295564" cy="1200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400" noProof="0" dirty="0">
                <a:sym typeface="Calibri"/>
              </a:rPr>
              <a:t>t</a:t>
            </a:r>
            <a:r>
              <a:rPr lang="en-US" sz="2400" dirty="0">
                <a:sym typeface="Calibri"/>
              </a:rPr>
              <a:t>o correctly read and stress in compound words.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BDAFE-0972-C44C-A427-7B498FFD3E82}"/>
              </a:ext>
            </a:extLst>
          </p:cNvPr>
          <p:cNvSpPr txBox="1"/>
          <p:nvPr/>
        </p:nvSpPr>
        <p:spPr>
          <a:xfrm>
            <a:off x="7354902" y="3829246"/>
            <a:ext cx="329556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- PB p</a:t>
            </a:r>
            <a:r>
              <a:rPr lang="en-US" sz="2400" noProof="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.58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D132A-EA03-B948-A9C1-5660C6F573DC}"/>
              </a:ext>
            </a:extLst>
          </p:cNvPr>
          <p:cNvSpPr txBox="1"/>
          <p:nvPr/>
        </p:nvSpPr>
        <p:spPr>
          <a:xfrm>
            <a:off x="7354903" y="4430661"/>
            <a:ext cx="329556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- AB p.47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" name="Google Shape;99;p3">
            <a:extLst>
              <a:ext uri="{FF2B5EF4-FFF2-40B4-BE49-F238E27FC236}">
                <a16:creationId xmlns:a16="http://schemas.microsoft.com/office/drawing/2014/main" id="{7943169A-672D-6C47-A6D9-D49F9BF62E69}"/>
              </a:ext>
            </a:extLst>
          </p:cNvPr>
          <p:cNvSpPr txBox="1"/>
          <p:nvPr/>
        </p:nvSpPr>
        <p:spPr>
          <a:xfrm>
            <a:off x="7235253" y="1443967"/>
            <a:ext cx="3382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UNIT 5</a:t>
            </a:r>
            <a:r>
              <a:rPr lang="en-US" sz="2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Lesson 4</a:t>
            </a:r>
            <a:endParaRPr lang="en-US" sz="28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00;p3">
            <a:extLst>
              <a:ext uri="{FF2B5EF4-FFF2-40B4-BE49-F238E27FC236}">
                <a16:creationId xmlns:a16="http://schemas.microsoft.com/office/drawing/2014/main" id="{BED4F29A-2206-1C4F-812F-789F9B12E7CA}"/>
              </a:ext>
            </a:extLst>
          </p:cNvPr>
          <p:cNvSpPr txBox="1"/>
          <p:nvPr/>
        </p:nvSpPr>
        <p:spPr>
          <a:xfrm>
            <a:off x="7937447" y="1952430"/>
            <a:ext cx="276523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We’re learning…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481624-A180-FF7A-D054-97CB5DAFB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606" y="636198"/>
            <a:ext cx="3714813" cy="520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8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Pupil’s book (p.58)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48D9C0-4C63-1E46-854B-8FC575BF9D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71" r="12396"/>
          <a:stretch/>
        </p:blipFill>
        <p:spPr>
          <a:xfrm rot="419901">
            <a:off x="10883827" y="127063"/>
            <a:ext cx="915393" cy="8534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768F6E-196A-0FB2-FBB7-907AA7CE4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98" y="854436"/>
            <a:ext cx="11655297" cy="48821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0F429D-18F3-0FB2-D9E7-3E4B6BF159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9297"/>
          <a:stretch/>
        </p:blipFill>
        <p:spPr>
          <a:xfrm>
            <a:off x="761593" y="839398"/>
            <a:ext cx="409662" cy="5404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227B2D-95AD-7411-B1E0-7A07A3CA43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311"/>
          <a:stretch/>
        </p:blipFill>
        <p:spPr>
          <a:xfrm>
            <a:off x="1286891" y="676473"/>
            <a:ext cx="2041935" cy="7858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3587E-7027-57E9-141C-857F4F70FE8A}"/>
              </a:ext>
            </a:extLst>
          </p:cNvPr>
          <p:cNvSpPr txBox="1"/>
          <p:nvPr/>
        </p:nvSpPr>
        <p:spPr>
          <a:xfrm>
            <a:off x="2125545" y="6307738"/>
            <a:ext cx="7940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After matching, use the noun phrases to fill in the blank.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Ask a few students to show their sentences.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061440-2D4B-CD0F-71D0-4060AE053BBD}"/>
              </a:ext>
            </a:extLst>
          </p:cNvPr>
          <p:cNvSpPr txBox="1"/>
          <p:nvPr/>
        </p:nvSpPr>
        <p:spPr>
          <a:xfrm>
            <a:off x="3748254" y="1427336"/>
            <a:ext cx="2981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a typeface="Carter One" panose="03080802040405060005" pitchFamily="66" charset="77"/>
              </a:rPr>
              <a:t>supermarket</a:t>
            </a:r>
            <a:endParaRPr lang="en-VN" sz="2800" dirty="0">
              <a:solidFill>
                <a:srgbClr val="FF0000"/>
              </a:solidFill>
              <a:ea typeface="Carter One" panose="03080802040405060005" pitchFamily="66" charset="77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9E36E56-4574-0DF6-AFC4-16BE100B7412}"/>
              </a:ext>
            </a:extLst>
          </p:cNvPr>
          <p:cNvSpPr/>
          <p:nvPr/>
        </p:nvSpPr>
        <p:spPr>
          <a:xfrm>
            <a:off x="5373453" y="5763785"/>
            <a:ext cx="1445091" cy="523982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Answer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3AD869-990F-F77C-18D7-AB281A64F017}"/>
              </a:ext>
            </a:extLst>
          </p:cNvPr>
          <p:cNvSpPr txBox="1"/>
          <p:nvPr/>
        </p:nvSpPr>
        <p:spPr>
          <a:xfrm>
            <a:off x="4969167" y="2442765"/>
            <a:ext cx="2981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a typeface="Carter One" panose="03080802040405060005" pitchFamily="66" charset="77"/>
              </a:rPr>
              <a:t>birthday cake</a:t>
            </a:r>
            <a:endParaRPr lang="en-VN" sz="2800" dirty="0">
              <a:solidFill>
                <a:srgbClr val="FF0000"/>
              </a:solidFill>
              <a:ea typeface="Carter One" panose="03080802040405060005" pitchFamily="66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826343-BC28-86BC-6B25-B1371BDFD518}"/>
              </a:ext>
            </a:extLst>
          </p:cNvPr>
          <p:cNvSpPr txBox="1"/>
          <p:nvPr/>
        </p:nvSpPr>
        <p:spPr>
          <a:xfrm>
            <a:off x="3017076" y="3337877"/>
            <a:ext cx="2981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a typeface="Carter One" panose="03080802040405060005" pitchFamily="66" charset="77"/>
              </a:rPr>
              <a:t>sunglasses</a:t>
            </a:r>
            <a:endParaRPr lang="en-VN" sz="2800" dirty="0">
              <a:solidFill>
                <a:srgbClr val="FF0000"/>
              </a:solidFill>
              <a:ea typeface="Carter One" panose="03080802040405060005" pitchFamily="66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C44F8A-08DC-4B2E-A180-3C0F5AFBCA4E}"/>
              </a:ext>
            </a:extLst>
          </p:cNvPr>
          <p:cNvSpPr txBox="1"/>
          <p:nvPr/>
        </p:nvSpPr>
        <p:spPr>
          <a:xfrm>
            <a:off x="7537707" y="3367960"/>
            <a:ext cx="2981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a typeface="Carter One" panose="03080802040405060005" pitchFamily="66" charset="77"/>
              </a:rPr>
              <a:t>clothes shop</a:t>
            </a:r>
            <a:endParaRPr lang="en-VN" sz="2800" dirty="0">
              <a:solidFill>
                <a:srgbClr val="FF0000"/>
              </a:solidFill>
              <a:ea typeface="Carter One" panose="03080802040405060005" pitchFamily="66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785DEE-B6E8-6497-BDC6-6A9C7F07E91F}"/>
              </a:ext>
            </a:extLst>
          </p:cNvPr>
          <p:cNvSpPr txBox="1"/>
          <p:nvPr/>
        </p:nvSpPr>
        <p:spPr>
          <a:xfrm>
            <a:off x="2125545" y="4008512"/>
            <a:ext cx="2981320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  <a:ea typeface="Carter One" panose="03080802040405060005" pitchFamily="66" charset="77"/>
              </a:rPr>
              <a:t>shopping </a:t>
            </a:r>
          </a:p>
          <a:p>
            <a:pPr algn="ctr">
              <a:lnSpc>
                <a:spcPct val="80000"/>
              </a:lnSpc>
            </a:pPr>
            <a:r>
              <a:rPr lang="en-US" sz="2800" dirty="0" err="1">
                <a:solidFill>
                  <a:srgbClr val="FF0000"/>
                </a:solidFill>
                <a:ea typeface="Carter One" panose="03080802040405060005" pitchFamily="66" charset="77"/>
              </a:rPr>
              <a:t>centre</a:t>
            </a:r>
            <a:endParaRPr lang="en-VN" sz="2800" dirty="0">
              <a:solidFill>
                <a:srgbClr val="FF0000"/>
              </a:solidFill>
              <a:ea typeface="Carter One" panose="03080802040405060005" pitchFamily="66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6B8CAE-7E7B-BEB0-CEEC-D92E11C44712}"/>
              </a:ext>
            </a:extLst>
          </p:cNvPr>
          <p:cNvSpPr txBox="1"/>
          <p:nvPr/>
        </p:nvSpPr>
        <p:spPr>
          <a:xfrm>
            <a:off x="878846" y="5177346"/>
            <a:ext cx="2981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a typeface="Carter One" panose="03080802040405060005" pitchFamily="66" charset="77"/>
              </a:rPr>
              <a:t>toothbrush</a:t>
            </a:r>
            <a:endParaRPr lang="en-VN" sz="2800" dirty="0">
              <a:solidFill>
                <a:srgbClr val="FF0000"/>
              </a:solidFill>
              <a:ea typeface="Carter One" panose="030808020404050600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1512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HOMEWORK</a:t>
            </a: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A929908A-62CD-4A48-BA53-832F915000CF}"/>
              </a:ext>
            </a:extLst>
          </p:cNvPr>
          <p:cNvSpPr/>
          <p:nvPr/>
        </p:nvSpPr>
        <p:spPr>
          <a:xfrm>
            <a:off x="1989104" y="2730500"/>
            <a:ext cx="8061563" cy="19797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A999C-76D6-F742-ADAB-E9234D98F3B5}"/>
              </a:ext>
            </a:extLst>
          </p:cNvPr>
          <p:cNvSpPr txBox="1"/>
          <p:nvPr/>
        </p:nvSpPr>
        <p:spPr>
          <a:xfrm>
            <a:off x="3383809" y="1447700"/>
            <a:ext cx="6814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600" dirty="0">
                <a:solidFill>
                  <a:schemeClr val="accent2"/>
                </a:solidFill>
                <a:latin typeface="Carter One" panose="03080802040405060005" pitchFamily="66" charset="77"/>
                <a:ea typeface="Carter One" panose="03080802040405060005" pitchFamily="66" charset="77"/>
              </a:rPr>
              <a:t>HOMEWORK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94F301-8CFC-2F4B-B301-0055B0F4A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1" r="12396"/>
          <a:stretch/>
        </p:blipFill>
        <p:spPr>
          <a:xfrm>
            <a:off x="9716231" y="1469793"/>
            <a:ext cx="1181120" cy="11011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71ACA0-DB91-BF49-BC1A-B407EDFB025D}"/>
              </a:ext>
            </a:extLst>
          </p:cNvPr>
          <p:cNvSpPr txBox="1"/>
          <p:nvPr/>
        </p:nvSpPr>
        <p:spPr>
          <a:xfrm>
            <a:off x="2353216" y="3779542"/>
            <a:ext cx="733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exercises in the Activity book (page 47).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DF6BF-7B0E-6342-B58F-E4FD8D3D4807}"/>
              </a:ext>
            </a:extLst>
          </p:cNvPr>
          <p:cNvSpPr txBox="1"/>
          <p:nvPr/>
        </p:nvSpPr>
        <p:spPr>
          <a:xfrm>
            <a:off x="2353216" y="6253287"/>
            <a:ext cx="7606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 answers in the Teacher’s book (page 10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or Active Teach.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EDD36B-6995-924B-8144-F69A0236907E}"/>
              </a:ext>
            </a:extLst>
          </p:cNvPr>
          <p:cNvSpPr txBox="1"/>
          <p:nvPr/>
        </p:nvSpPr>
        <p:spPr>
          <a:xfrm>
            <a:off x="2353216" y="3256322"/>
            <a:ext cx="6053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vocabulary and grammar.</a:t>
            </a:r>
          </a:p>
        </p:txBody>
      </p:sp>
    </p:spTree>
    <p:extLst>
      <p:ext uri="{BB962C8B-B14F-4D97-AF65-F5344CB8AC3E}">
        <p14:creationId xmlns:p14="http://schemas.microsoft.com/office/powerpoint/2010/main" val="2359083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3">
            <a:extLst>
              <a:ext uri="{FF2B5EF4-FFF2-40B4-BE49-F238E27FC236}">
                <a16:creationId xmlns:a16="http://schemas.microsoft.com/office/drawing/2014/main" id="{7CAC707C-89E7-FD40-9558-6F4C1F4111BE}"/>
              </a:ext>
            </a:extLst>
          </p:cNvPr>
          <p:cNvSpPr/>
          <p:nvPr/>
        </p:nvSpPr>
        <p:spPr>
          <a:xfrm>
            <a:off x="7113671" y="1189555"/>
            <a:ext cx="3778026" cy="4070813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1;p3">
            <a:extLst>
              <a:ext uri="{FF2B5EF4-FFF2-40B4-BE49-F238E27FC236}">
                <a16:creationId xmlns:a16="http://schemas.microsoft.com/office/drawing/2014/main" id="{622B3DB9-F532-364E-B146-F0B51B39A5D1}"/>
              </a:ext>
            </a:extLst>
          </p:cNvPr>
          <p:cNvSpPr txBox="1"/>
          <p:nvPr/>
        </p:nvSpPr>
        <p:spPr>
          <a:xfrm>
            <a:off x="7354903" y="2505802"/>
            <a:ext cx="3295564" cy="1200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400" noProof="0" dirty="0">
                <a:sym typeface="Calibri"/>
              </a:rPr>
              <a:t>t</a:t>
            </a:r>
            <a:r>
              <a:rPr lang="en-US" sz="2400" dirty="0">
                <a:sym typeface="Calibri"/>
              </a:rPr>
              <a:t>o correctly read and stress in compound words.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BDAFE-0972-C44C-A427-7B498FFD3E82}"/>
              </a:ext>
            </a:extLst>
          </p:cNvPr>
          <p:cNvSpPr txBox="1"/>
          <p:nvPr/>
        </p:nvSpPr>
        <p:spPr>
          <a:xfrm>
            <a:off x="7354902" y="3829246"/>
            <a:ext cx="329556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- PB p</a:t>
            </a:r>
            <a:r>
              <a:rPr lang="en-US" sz="2400" noProof="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.58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D132A-EA03-B948-A9C1-5660C6F573DC}"/>
              </a:ext>
            </a:extLst>
          </p:cNvPr>
          <p:cNvSpPr txBox="1"/>
          <p:nvPr/>
        </p:nvSpPr>
        <p:spPr>
          <a:xfrm>
            <a:off x="7354903" y="4430661"/>
            <a:ext cx="329556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- AB p.47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" name="Google Shape;99;p3">
            <a:extLst>
              <a:ext uri="{FF2B5EF4-FFF2-40B4-BE49-F238E27FC236}">
                <a16:creationId xmlns:a16="http://schemas.microsoft.com/office/drawing/2014/main" id="{7943169A-672D-6C47-A6D9-D49F9BF62E69}"/>
              </a:ext>
            </a:extLst>
          </p:cNvPr>
          <p:cNvSpPr txBox="1"/>
          <p:nvPr/>
        </p:nvSpPr>
        <p:spPr>
          <a:xfrm>
            <a:off x="7235253" y="1443967"/>
            <a:ext cx="3382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UNIT 5</a:t>
            </a:r>
            <a:r>
              <a:rPr lang="en-US" sz="2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Lesson 4</a:t>
            </a:r>
            <a:endParaRPr lang="en-US" sz="28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00;p3">
            <a:extLst>
              <a:ext uri="{FF2B5EF4-FFF2-40B4-BE49-F238E27FC236}">
                <a16:creationId xmlns:a16="http://schemas.microsoft.com/office/drawing/2014/main" id="{BED4F29A-2206-1C4F-812F-789F9B12E7CA}"/>
              </a:ext>
            </a:extLst>
          </p:cNvPr>
          <p:cNvSpPr txBox="1"/>
          <p:nvPr/>
        </p:nvSpPr>
        <p:spPr>
          <a:xfrm>
            <a:off x="7937447" y="1952430"/>
            <a:ext cx="276523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We’ve learned…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481624-A180-FF7A-D054-97CB5DAFB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606" y="636198"/>
            <a:ext cx="3714813" cy="520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7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WARM-UP ACTIVITY</a:t>
            </a:r>
          </a:p>
        </p:txBody>
      </p:sp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ADE2883A-D1DC-6C43-A3EA-963210D34DD1}"/>
              </a:ext>
            </a:extLst>
          </p:cNvPr>
          <p:cNvSpPr/>
          <p:nvPr/>
        </p:nvSpPr>
        <p:spPr>
          <a:xfrm>
            <a:off x="1475935" y="1811164"/>
            <a:ext cx="9240130" cy="36855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F7930-DD21-AB48-8213-D16DECE274C7}"/>
              </a:ext>
            </a:extLst>
          </p:cNvPr>
          <p:cNvSpPr txBox="1"/>
          <p:nvPr/>
        </p:nvSpPr>
        <p:spPr>
          <a:xfrm>
            <a:off x="1688288" y="1928929"/>
            <a:ext cx="88154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Divide the class into four teams. Each pair in the teams prepare a mini-board.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Each team already got 3 points to begin.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The teacher chooses a random word that students have already learned.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</a:rPr>
              <a:t>D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raws underscores on the board. (the number of underscores depending on the word) ( Ex: quiet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sym typeface="Wingdings" panose="05000000000000000000" pitchFamily="2" charset="2"/>
              </a:rPr>
              <a:t> _ _ _ _ _ )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sym typeface="Wingdings" panose="05000000000000000000" pitchFamily="2" charset="2"/>
              </a:rPr>
              <a:t>Show one-by-one letters, students write the answer on the board.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sym typeface="Wingdings" panose="05000000000000000000" pitchFamily="2" charset="2"/>
              </a:rPr>
              <a:t>Note: All team members write the answer to win the game.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48D9C0-4C63-1E46-854B-8FC575BF9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1" r="12396"/>
          <a:stretch/>
        </p:blipFill>
        <p:spPr>
          <a:xfrm rot="419901">
            <a:off x="10364546" y="3746974"/>
            <a:ext cx="915393" cy="8534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9325EE-7B12-A9D7-6C7E-B4E64D7B8BA4}"/>
              </a:ext>
            </a:extLst>
          </p:cNvPr>
          <p:cNvSpPr txBox="1"/>
          <p:nvPr/>
        </p:nvSpPr>
        <p:spPr>
          <a:xfrm>
            <a:off x="2747567" y="1005727"/>
            <a:ext cx="6696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  <a:ea typeface="Carter One" panose="03080802040405060005" pitchFamily="66" charset="77"/>
              </a:rPr>
              <a:t>Activity: Guess the word </a:t>
            </a:r>
            <a:endParaRPr lang="en-VN" sz="4000" dirty="0">
              <a:solidFill>
                <a:schemeClr val="accent2"/>
              </a:solidFill>
              <a:ea typeface="Carter One" panose="03080802040405060005" pitchFamily="66" charset="77"/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1F2F1417-5C76-0294-DC2D-35164CAF69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382115" y="124210"/>
            <a:ext cx="1616151" cy="1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8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(p.58)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48D9C0-4C63-1E46-854B-8FC575BF9D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71" r="12396"/>
          <a:stretch/>
        </p:blipFill>
        <p:spPr>
          <a:xfrm rot="419901">
            <a:off x="7961316" y="320049"/>
            <a:ext cx="915393" cy="853434"/>
          </a:xfrm>
          <a:prstGeom prst="rect">
            <a:avLst/>
          </a:prstGeom>
        </p:spPr>
      </p:pic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1F2F1417-5C76-0294-DC2D-35164CAF69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382115" y="124210"/>
            <a:ext cx="1616151" cy="168695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5030027-1A00-105C-1F65-D7CF180B41CE}"/>
              </a:ext>
            </a:extLst>
          </p:cNvPr>
          <p:cNvGrpSpPr/>
          <p:nvPr/>
        </p:nvGrpSpPr>
        <p:grpSpPr>
          <a:xfrm>
            <a:off x="545535" y="834094"/>
            <a:ext cx="4742390" cy="696755"/>
            <a:chOff x="579018" y="1209805"/>
            <a:chExt cx="4742390" cy="69675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23D75E4-DC1B-52FB-BAB1-1F0106948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3479" y="1335031"/>
              <a:ext cx="4457929" cy="57152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83D7038-B3E3-9B88-17E2-06F0B2AB19DE}"/>
                </a:ext>
              </a:extLst>
            </p:cNvPr>
            <p:cNvSpPr/>
            <p:nvPr/>
          </p:nvSpPr>
          <p:spPr>
            <a:xfrm>
              <a:off x="579018" y="1209805"/>
              <a:ext cx="1017141" cy="2423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0E71CAF-679F-8C4A-08E4-25B0BF0DB3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777" y="1909173"/>
            <a:ext cx="10630446" cy="2603634"/>
          </a:xfrm>
          <a:prstGeom prst="rect">
            <a:avLst/>
          </a:prstGeom>
        </p:spPr>
      </p:pic>
      <p:pic>
        <p:nvPicPr>
          <p:cNvPr id="14" name="5.10">
            <a:hlinkClick r:id="" action="ppaction://media"/>
            <a:extLst>
              <a:ext uri="{FF2B5EF4-FFF2-40B4-BE49-F238E27FC236}">
                <a16:creationId xmlns:a16="http://schemas.microsoft.com/office/drawing/2014/main" id="{32AF69BF-51F2-6195-DC3B-D2004E7C47C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05" end="2659.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32131" y="959320"/>
            <a:ext cx="640264" cy="6402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8B2529-7CC4-E2C0-9D0A-BCB1CFC41D99}"/>
              </a:ext>
            </a:extLst>
          </p:cNvPr>
          <p:cNvSpPr txBox="1"/>
          <p:nvPr/>
        </p:nvSpPr>
        <p:spPr>
          <a:xfrm>
            <a:off x="1025070" y="4414798"/>
            <a:ext cx="219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a typeface="Carter One" panose="03080802040405060005" pitchFamily="66" charset="77"/>
              </a:rPr>
              <a:t>BUS stop</a:t>
            </a:r>
            <a:endParaRPr lang="en-VN" sz="3600" dirty="0">
              <a:solidFill>
                <a:srgbClr val="FF0000"/>
              </a:solidFill>
              <a:ea typeface="Carter One" panose="03080802040405060005" pitchFamily="66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73083-B5A7-9306-46D6-12FD3D49C0C7}"/>
              </a:ext>
            </a:extLst>
          </p:cNvPr>
          <p:cNvSpPr txBox="1"/>
          <p:nvPr/>
        </p:nvSpPr>
        <p:spPr>
          <a:xfrm>
            <a:off x="3642766" y="4419329"/>
            <a:ext cx="219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a typeface="Carter One" panose="03080802040405060005" pitchFamily="66" charset="77"/>
              </a:rPr>
              <a:t>CAR park</a:t>
            </a:r>
            <a:endParaRPr lang="en-VN" sz="3600" dirty="0">
              <a:solidFill>
                <a:srgbClr val="FF0000"/>
              </a:solidFill>
              <a:ea typeface="Carter One" panose="03080802040405060005" pitchFamily="66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236913-64F5-543C-2A6E-981B978EF10D}"/>
              </a:ext>
            </a:extLst>
          </p:cNvPr>
          <p:cNvSpPr txBox="1"/>
          <p:nvPr/>
        </p:nvSpPr>
        <p:spPr>
          <a:xfrm>
            <a:off x="6191021" y="4414797"/>
            <a:ext cx="2472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ea typeface="Carter One" panose="03080802040405060005" pitchFamily="66" charset="77"/>
              </a:rPr>
              <a:t>CLASSroom</a:t>
            </a:r>
            <a:endParaRPr lang="en-VN" sz="3600" dirty="0">
              <a:solidFill>
                <a:srgbClr val="FF0000"/>
              </a:solidFill>
              <a:ea typeface="Carter One" panose="03080802040405060005" pitchFamily="66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5DD2CA-8F50-2282-1A84-9467C3EA337B}"/>
              </a:ext>
            </a:extLst>
          </p:cNvPr>
          <p:cNvSpPr txBox="1"/>
          <p:nvPr/>
        </p:nvSpPr>
        <p:spPr>
          <a:xfrm>
            <a:off x="8839013" y="4419329"/>
            <a:ext cx="2760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a typeface="Carter One" panose="03080802040405060005" pitchFamily="66" charset="77"/>
              </a:rPr>
              <a:t>TRAIN station</a:t>
            </a:r>
            <a:endParaRPr lang="en-VN" sz="3600" dirty="0">
              <a:solidFill>
                <a:srgbClr val="FF0000"/>
              </a:solidFill>
              <a:ea typeface="Carter One" panose="03080802040405060005" pitchFamily="66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83B117-C1F0-A070-B2B7-9CED378F0794}"/>
              </a:ext>
            </a:extLst>
          </p:cNvPr>
          <p:cNvSpPr txBox="1"/>
          <p:nvPr/>
        </p:nvSpPr>
        <p:spPr>
          <a:xfrm>
            <a:off x="2387744" y="6122300"/>
            <a:ext cx="760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Listen and repeat the words. Then, ask students to listen again and clap their hands when they see the BOLD WORDS.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DAE539-F7FC-F7D1-9E83-F383A37B0E54}"/>
              </a:ext>
            </a:extLst>
          </p:cNvPr>
          <p:cNvSpPr txBox="1"/>
          <p:nvPr/>
        </p:nvSpPr>
        <p:spPr>
          <a:xfrm>
            <a:off x="1025069" y="4869714"/>
            <a:ext cx="219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a typeface="Carter One" panose="03080802040405060005" pitchFamily="66" charset="77"/>
              </a:rPr>
              <a:t>O      </a:t>
            </a:r>
            <a:r>
              <a:rPr lang="en-US" sz="3600" dirty="0" err="1">
                <a:ea typeface="Carter One" panose="03080802040405060005" pitchFamily="66" charset="77"/>
              </a:rPr>
              <a:t>o</a:t>
            </a:r>
            <a:endParaRPr lang="en-VN" sz="3600" dirty="0">
              <a:ea typeface="Carter One" panose="03080802040405060005" pitchFamily="66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7E6EE7-EAD3-9D30-2A4F-1C9A5982E352}"/>
              </a:ext>
            </a:extLst>
          </p:cNvPr>
          <p:cNvSpPr txBox="1"/>
          <p:nvPr/>
        </p:nvSpPr>
        <p:spPr>
          <a:xfrm>
            <a:off x="3608044" y="4869714"/>
            <a:ext cx="219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a typeface="Carter One" panose="03080802040405060005" pitchFamily="66" charset="77"/>
              </a:rPr>
              <a:t>O      </a:t>
            </a:r>
            <a:r>
              <a:rPr lang="en-US" sz="3600" dirty="0" err="1">
                <a:ea typeface="Carter One" panose="03080802040405060005" pitchFamily="66" charset="77"/>
              </a:rPr>
              <a:t>o</a:t>
            </a:r>
            <a:endParaRPr lang="en-VN" sz="3600" dirty="0">
              <a:ea typeface="Carter One" panose="03080802040405060005" pitchFamily="66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6B72B4-E1A7-6B30-6B93-F8111E2D8087}"/>
              </a:ext>
            </a:extLst>
          </p:cNvPr>
          <p:cNvSpPr txBox="1"/>
          <p:nvPr/>
        </p:nvSpPr>
        <p:spPr>
          <a:xfrm>
            <a:off x="6300284" y="4869714"/>
            <a:ext cx="219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a typeface="Carter One" panose="03080802040405060005" pitchFamily="66" charset="77"/>
              </a:rPr>
              <a:t>O      </a:t>
            </a:r>
            <a:r>
              <a:rPr lang="en-US" sz="3600" dirty="0" err="1">
                <a:ea typeface="Carter One" panose="03080802040405060005" pitchFamily="66" charset="77"/>
              </a:rPr>
              <a:t>o</a:t>
            </a:r>
            <a:endParaRPr lang="en-VN" sz="3600" dirty="0">
              <a:ea typeface="Carter One" panose="03080802040405060005" pitchFamily="66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0E2122-3593-4B96-58DF-FE63945A514A}"/>
              </a:ext>
            </a:extLst>
          </p:cNvPr>
          <p:cNvSpPr txBox="1"/>
          <p:nvPr/>
        </p:nvSpPr>
        <p:spPr>
          <a:xfrm>
            <a:off x="9018288" y="4878811"/>
            <a:ext cx="219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a typeface="Carter One" panose="03080802040405060005" pitchFamily="66" charset="77"/>
              </a:rPr>
              <a:t>O         </a:t>
            </a:r>
            <a:r>
              <a:rPr lang="en-US" sz="3600" dirty="0" err="1">
                <a:ea typeface="Carter One" panose="03080802040405060005" pitchFamily="66" charset="77"/>
              </a:rPr>
              <a:t>o</a:t>
            </a:r>
            <a:endParaRPr lang="en-VN" sz="3600" dirty="0">
              <a:ea typeface="Carter One" panose="030808020404050600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723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  <p:bldP spid="18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50C3FB-5B56-6A07-6DC3-DE97DF9EB706}"/>
              </a:ext>
            </a:extLst>
          </p:cNvPr>
          <p:cNvSpPr/>
          <p:nvPr/>
        </p:nvSpPr>
        <p:spPr>
          <a:xfrm>
            <a:off x="1859126" y="2006299"/>
            <a:ext cx="8761985" cy="734366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ea typeface="Carter One" panose="03080802040405060005" pitchFamily="66" charset="77"/>
              </a:rPr>
              <a:t>  Are made of 2 nouns together</a:t>
            </a:r>
            <a:endParaRPr lang="en-VN" sz="3600" dirty="0">
              <a:ea typeface="Carter One" panose="03080802040405060005" pitchFamily="66" charset="77"/>
            </a:endParaRPr>
          </a:p>
        </p:txBody>
      </p:sp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48D9C0-4C63-1E46-854B-8FC575BF9D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71" r="12396"/>
          <a:stretch/>
        </p:blipFill>
        <p:spPr>
          <a:xfrm rot="20591280">
            <a:off x="2961307" y="410719"/>
            <a:ext cx="915393" cy="853434"/>
          </a:xfrm>
          <a:prstGeom prst="rect">
            <a:avLst/>
          </a:prstGeom>
        </p:spPr>
      </p:pic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1F2F1417-5C76-0294-DC2D-35164CAF69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382115" y="124210"/>
            <a:ext cx="1616151" cy="16869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8B2529-7CC4-E2C0-9D0A-BCB1CFC41D99}"/>
              </a:ext>
            </a:extLst>
          </p:cNvPr>
          <p:cNvSpPr txBox="1"/>
          <p:nvPr/>
        </p:nvSpPr>
        <p:spPr>
          <a:xfrm>
            <a:off x="2575925" y="4492184"/>
            <a:ext cx="7040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a typeface="Carter One" panose="03080802040405060005" pitchFamily="66" charset="77"/>
              </a:rPr>
              <a:t>Ex: bus stop, car park, train station</a:t>
            </a:r>
            <a:endParaRPr lang="en-VN" sz="3600" dirty="0">
              <a:solidFill>
                <a:srgbClr val="FF0000"/>
              </a:solidFill>
              <a:ea typeface="Carter One" panose="03080802040405060005" pitchFamily="66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236913-64F5-543C-2A6E-981B978EF10D}"/>
              </a:ext>
            </a:extLst>
          </p:cNvPr>
          <p:cNvSpPr txBox="1"/>
          <p:nvPr/>
        </p:nvSpPr>
        <p:spPr>
          <a:xfrm>
            <a:off x="2937352" y="2815793"/>
            <a:ext cx="6317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a typeface="Carter One" panose="03080802040405060005" pitchFamily="66" charset="77"/>
              </a:rPr>
              <a:t>Ex: classroom = class + room</a:t>
            </a:r>
            <a:endParaRPr lang="en-VN" sz="3600" dirty="0">
              <a:solidFill>
                <a:srgbClr val="FF0000"/>
              </a:solidFill>
              <a:ea typeface="Carter One" panose="03080802040405060005" pitchFamily="66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83B117-C1F0-A070-B2B7-9CED378F0794}"/>
              </a:ext>
            </a:extLst>
          </p:cNvPr>
          <p:cNvSpPr txBox="1"/>
          <p:nvPr/>
        </p:nvSpPr>
        <p:spPr>
          <a:xfrm>
            <a:off x="2387744" y="6122300"/>
            <a:ext cx="7606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Introduce to the class that they learn about word stress in compound nouns.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6D9090-5CD3-F817-9885-3783A7AC3534}"/>
              </a:ext>
            </a:extLst>
          </p:cNvPr>
          <p:cNvSpPr txBox="1"/>
          <p:nvPr/>
        </p:nvSpPr>
        <p:spPr>
          <a:xfrm>
            <a:off x="2158623" y="967687"/>
            <a:ext cx="7874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/>
                </a:solidFill>
                <a:ea typeface="Carter One" panose="03080802040405060005" pitchFamily="66" charset="77"/>
              </a:rPr>
              <a:t>Compound Nouns</a:t>
            </a:r>
            <a:endParaRPr lang="en-VN" sz="4800" dirty="0">
              <a:solidFill>
                <a:schemeClr val="accent2"/>
              </a:solidFill>
              <a:ea typeface="Carter One" panose="03080802040405060005" pitchFamily="66" charset="77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D3F18A-C2CF-FB14-BCE0-D64DC645ACFE}"/>
              </a:ext>
            </a:extLst>
          </p:cNvPr>
          <p:cNvSpPr/>
          <p:nvPr/>
        </p:nvSpPr>
        <p:spPr>
          <a:xfrm>
            <a:off x="1859126" y="3636415"/>
            <a:ext cx="8761985" cy="734366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ea typeface="Carter One" panose="03080802040405060005" pitchFamily="66" charset="77"/>
              </a:rPr>
              <a:t>Can be written as one word or two words</a:t>
            </a:r>
            <a:endParaRPr lang="en-VN" sz="3600" dirty="0">
              <a:ea typeface="Carter One" panose="030808020404050600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7013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7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(p.58)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48D9C0-4C63-1E46-854B-8FC575BF9D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71" r="12396"/>
          <a:stretch/>
        </p:blipFill>
        <p:spPr>
          <a:xfrm rot="419901">
            <a:off x="9780659" y="203512"/>
            <a:ext cx="915393" cy="853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E71CAF-679F-8C4A-08E4-25B0BF0DB3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281"/>
          <a:stretch/>
        </p:blipFill>
        <p:spPr>
          <a:xfrm>
            <a:off x="969331" y="1203969"/>
            <a:ext cx="10630446" cy="2231800"/>
          </a:xfrm>
          <a:prstGeom prst="rect">
            <a:avLst/>
          </a:prstGeom>
        </p:spPr>
      </p:pic>
      <p:pic>
        <p:nvPicPr>
          <p:cNvPr id="14" name="5.10">
            <a:hlinkClick r:id="" action="ppaction://media"/>
            <a:extLst>
              <a:ext uri="{FF2B5EF4-FFF2-40B4-BE49-F238E27FC236}">
                <a16:creationId xmlns:a16="http://schemas.microsoft.com/office/drawing/2014/main" id="{32AF69BF-51F2-6195-DC3B-D2004E7C47C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05" end="2659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8391" y="1544975"/>
            <a:ext cx="640264" cy="6402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8B2529-7CC4-E2C0-9D0A-BCB1CFC41D99}"/>
              </a:ext>
            </a:extLst>
          </p:cNvPr>
          <p:cNvSpPr txBox="1"/>
          <p:nvPr/>
        </p:nvSpPr>
        <p:spPr>
          <a:xfrm>
            <a:off x="1288911" y="3369632"/>
            <a:ext cx="219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a typeface="Carter One" panose="03080802040405060005" pitchFamily="66" charset="77"/>
              </a:rPr>
              <a:t>BUS stop</a:t>
            </a:r>
            <a:endParaRPr lang="en-VN" sz="3600" dirty="0">
              <a:solidFill>
                <a:srgbClr val="FF0000"/>
              </a:solidFill>
              <a:ea typeface="Carter One" panose="03080802040405060005" pitchFamily="66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73083-B5A7-9306-46D6-12FD3D49C0C7}"/>
              </a:ext>
            </a:extLst>
          </p:cNvPr>
          <p:cNvSpPr txBox="1"/>
          <p:nvPr/>
        </p:nvSpPr>
        <p:spPr>
          <a:xfrm>
            <a:off x="3898335" y="3369632"/>
            <a:ext cx="219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a typeface="Carter One" panose="03080802040405060005" pitchFamily="66" charset="77"/>
              </a:rPr>
              <a:t>CAR park</a:t>
            </a:r>
            <a:endParaRPr lang="en-VN" sz="3600" dirty="0">
              <a:solidFill>
                <a:srgbClr val="FF0000"/>
              </a:solidFill>
              <a:ea typeface="Carter One" panose="03080802040405060005" pitchFamily="66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236913-64F5-543C-2A6E-981B978EF10D}"/>
              </a:ext>
            </a:extLst>
          </p:cNvPr>
          <p:cNvSpPr txBox="1"/>
          <p:nvPr/>
        </p:nvSpPr>
        <p:spPr>
          <a:xfrm>
            <a:off x="6366316" y="3369631"/>
            <a:ext cx="2472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ea typeface="Carter One" panose="03080802040405060005" pitchFamily="66" charset="77"/>
              </a:rPr>
              <a:t>CLASSroom</a:t>
            </a:r>
            <a:endParaRPr lang="en-VN" sz="3600" dirty="0">
              <a:solidFill>
                <a:srgbClr val="FF0000"/>
              </a:solidFill>
              <a:ea typeface="Carter One" panose="03080802040405060005" pitchFamily="66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5DD2CA-8F50-2282-1A84-9467C3EA337B}"/>
              </a:ext>
            </a:extLst>
          </p:cNvPr>
          <p:cNvSpPr txBox="1"/>
          <p:nvPr/>
        </p:nvSpPr>
        <p:spPr>
          <a:xfrm>
            <a:off x="8857973" y="3369630"/>
            <a:ext cx="2760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a typeface="Carter One" panose="03080802040405060005" pitchFamily="66" charset="77"/>
              </a:rPr>
              <a:t>TRAIN station</a:t>
            </a:r>
            <a:endParaRPr lang="en-VN" sz="3600" dirty="0">
              <a:solidFill>
                <a:srgbClr val="FF0000"/>
              </a:solidFill>
              <a:ea typeface="Carter One" panose="03080802040405060005" pitchFamily="66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DAE539-F7FC-F7D1-9E83-F383A37B0E54}"/>
              </a:ext>
            </a:extLst>
          </p:cNvPr>
          <p:cNvSpPr txBox="1"/>
          <p:nvPr/>
        </p:nvSpPr>
        <p:spPr>
          <a:xfrm>
            <a:off x="1288911" y="3842606"/>
            <a:ext cx="219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a typeface="Carter One" panose="03080802040405060005" pitchFamily="66" charset="77"/>
              </a:rPr>
              <a:t>O      </a:t>
            </a:r>
            <a:r>
              <a:rPr lang="en-US" sz="3600" dirty="0" err="1">
                <a:ea typeface="Carter One" panose="03080802040405060005" pitchFamily="66" charset="77"/>
              </a:rPr>
              <a:t>o</a:t>
            </a:r>
            <a:endParaRPr lang="en-VN" sz="3600" dirty="0">
              <a:ea typeface="Carter One" panose="03080802040405060005" pitchFamily="66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7E6EE7-EAD3-9D30-2A4F-1C9A5982E352}"/>
              </a:ext>
            </a:extLst>
          </p:cNvPr>
          <p:cNvSpPr txBox="1"/>
          <p:nvPr/>
        </p:nvSpPr>
        <p:spPr>
          <a:xfrm>
            <a:off x="3886497" y="3842605"/>
            <a:ext cx="219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a typeface="Carter One" panose="03080802040405060005" pitchFamily="66" charset="77"/>
              </a:rPr>
              <a:t>O      </a:t>
            </a:r>
            <a:r>
              <a:rPr lang="en-US" sz="3600" dirty="0" err="1">
                <a:ea typeface="Carter One" panose="03080802040405060005" pitchFamily="66" charset="77"/>
              </a:rPr>
              <a:t>o</a:t>
            </a:r>
            <a:endParaRPr lang="en-VN" sz="3600" dirty="0">
              <a:ea typeface="Carter One" panose="03080802040405060005" pitchFamily="66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6B72B4-E1A7-6B30-6B93-F8111E2D8087}"/>
              </a:ext>
            </a:extLst>
          </p:cNvPr>
          <p:cNvSpPr txBox="1"/>
          <p:nvPr/>
        </p:nvSpPr>
        <p:spPr>
          <a:xfrm>
            <a:off x="6503831" y="3842606"/>
            <a:ext cx="219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a typeface="Carter One" panose="03080802040405060005" pitchFamily="66" charset="77"/>
              </a:rPr>
              <a:t>O      </a:t>
            </a:r>
            <a:r>
              <a:rPr lang="en-US" sz="3600" dirty="0" err="1">
                <a:ea typeface="Carter One" panose="03080802040405060005" pitchFamily="66" charset="77"/>
              </a:rPr>
              <a:t>o</a:t>
            </a:r>
            <a:endParaRPr lang="en-VN" sz="3600" dirty="0">
              <a:ea typeface="Carter One" panose="03080802040405060005" pitchFamily="66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0E2122-3593-4B96-58DF-FE63945A514A}"/>
              </a:ext>
            </a:extLst>
          </p:cNvPr>
          <p:cNvSpPr txBox="1"/>
          <p:nvPr/>
        </p:nvSpPr>
        <p:spPr>
          <a:xfrm>
            <a:off x="9139522" y="3842606"/>
            <a:ext cx="219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a typeface="Carter One" panose="03080802040405060005" pitchFamily="66" charset="77"/>
              </a:rPr>
              <a:t>O         </a:t>
            </a:r>
            <a:r>
              <a:rPr lang="en-US" sz="3600" dirty="0" err="1">
                <a:ea typeface="Carter One" panose="03080802040405060005" pitchFamily="66" charset="77"/>
              </a:rPr>
              <a:t>o</a:t>
            </a:r>
            <a:endParaRPr lang="en-VN" sz="3600" dirty="0">
              <a:ea typeface="Carter One" panose="03080802040405060005" pitchFamily="66" charset="77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2EF0FEB-C55C-60B7-D426-3DC1DC82B705}"/>
              </a:ext>
            </a:extLst>
          </p:cNvPr>
          <p:cNvSpPr/>
          <p:nvPr/>
        </p:nvSpPr>
        <p:spPr>
          <a:xfrm>
            <a:off x="1391108" y="4959630"/>
            <a:ext cx="9786891" cy="734366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ea typeface="Carter One" panose="03080802040405060005" pitchFamily="66" charset="77"/>
              </a:rPr>
              <a:t>The </a:t>
            </a:r>
            <a:r>
              <a:rPr lang="en-US" sz="3600" dirty="0">
                <a:solidFill>
                  <a:srgbClr val="FF0000"/>
                </a:solidFill>
                <a:ea typeface="Carter One" panose="03080802040405060005" pitchFamily="66" charset="77"/>
              </a:rPr>
              <a:t>STRESS</a:t>
            </a:r>
            <a:r>
              <a:rPr lang="en-US" sz="3600" dirty="0">
                <a:ea typeface="Carter One" panose="03080802040405060005" pitchFamily="66" charset="77"/>
              </a:rPr>
              <a:t> is usually on the first word or syllable.</a:t>
            </a:r>
            <a:endParaRPr lang="en-VN" sz="3600" dirty="0">
              <a:ea typeface="Carter One" panose="03080802040405060005" pitchFamily="66" charset="77"/>
            </a:endParaRPr>
          </a:p>
        </p:txBody>
      </p:sp>
      <p:pic>
        <p:nvPicPr>
          <p:cNvPr id="1026" name="Picture 2" descr="Arrow Right 1 Icon | Flat Cute Arrows Iconpack | Custom Icon Design">
            <a:extLst>
              <a:ext uri="{FF2B5EF4-FFF2-40B4-BE49-F238E27FC236}">
                <a16:creationId xmlns:a16="http://schemas.microsoft.com/office/drawing/2014/main" id="{144CE1C9-E07D-576A-AC43-AE4FFC32D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80475" y="4216360"/>
            <a:ext cx="700880" cy="70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53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ACTIVITY</a:t>
            </a:r>
          </a:p>
        </p:txBody>
      </p:sp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ADE2883A-D1DC-6C43-A3EA-963210D34DD1}"/>
              </a:ext>
            </a:extLst>
          </p:cNvPr>
          <p:cNvSpPr/>
          <p:nvPr/>
        </p:nvSpPr>
        <p:spPr>
          <a:xfrm>
            <a:off x="1941815" y="1811164"/>
            <a:ext cx="8374149" cy="36855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F7930-DD21-AB48-8213-D16DECE274C7}"/>
              </a:ext>
            </a:extLst>
          </p:cNvPr>
          <p:cNvSpPr txBox="1"/>
          <p:nvPr/>
        </p:nvSpPr>
        <p:spPr>
          <a:xfrm>
            <a:off x="2249989" y="2130425"/>
            <a:ext cx="76920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Divide the class into groups of four. Each team prepares a pencil case and puts it in the middle.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Look and listen to the audio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Catch the pencil case to get a chance to answer.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Choose the correct number. Then, the whole team need to say the word and clap their hands on the stress of that word.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sym typeface="Wingdings" panose="05000000000000000000" pitchFamily="2" charset="2"/>
              </a:rPr>
              <a:t>The faster team with the correct answer can get 2 points.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48D9C0-4C63-1E46-854B-8FC575BF9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1" r="12396"/>
          <a:stretch/>
        </p:blipFill>
        <p:spPr>
          <a:xfrm rot="419901">
            <a:off x="10081956" y="3839442"/>
            <a:ext cx="915393" cy="8534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9325EE-7B12-A9D7-6C7E-B4E64D7B8BA4}"/>
              </a:ext>
            </a:extLst>
          </p:cNvPr>
          <p:cNvSpPr txBox="1"/>
          <p:nvPr/>
        </p:nvSpPr>
        <p:spPr>
          <a:xfrm>
            <a:off x="2158623" y="990778"/>
            <a:ext cx="7874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  <a:ea typeface="Carter One" panose="03080802040405060005" pitchFamily="66" charset="77"/>
              </a:rPr>
              <a:t>Activity: Choose the correct answer</a:t>
            </a:r>
            <a:endParaRPr lang="en-VN" sz="4000" dirty="0">
              <a:solidFill>
                <a:schemeClr val="accent2"/>
              </a:solidFill>
              <a:ea typeface="Carter One" panose="03080802040405060005" pitchFamily="66" charset="77"/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1F2F1417-5C76-0294-DC2D-35164CAF69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382115" y="124210"/>
            <a:ext cx="1616151" cy="1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4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6954" y="-178222"/>
            <a:ext cx="4038093" cy="3605957"/>
          </a:xfrm>
          <a:prstGeom prst="rect">
            <a:avLst/>
          </a:prstGeom>
        </p:spPr>
      </p:pic>
      <p:grpSp>
        <p:nvGrpSpPr>
          <p:cNvPr id="10" name="MsPhamred"/>
          <p:cNvGrpSpPr/>
          <p:nvPr/>
        </p:nvGrpSpPr>
        <p:grpSpPr>
          <a:xfrm>
            <a:off x="876299" y="3125364"/>
            <a:ext cx="3481325" cy="2951586"/>
            <a:chOff x="971550" y="2667000"/>
            <a:chExt cx="3390900" cy="31432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314" t="6598" r="5330" b="9645"/>
            <a:stretch/>
          </p:blipFill>
          <p:spPr>
            <a:xfrm>
              <a:off x="971550" y="2667000"/>
              <a:ext cx="3390900" cy="314324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724026" y="4286250"/>
              <a:ext cx="1885950" cy="79057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Oo</a:t>
              </a:r>
            </a:p>
          </p:txBody>
        </p:sp>
      </p:grpSp>
      <p:grpSp>
        <p:nvGrpSpPr>
          <p:cNvPr id="9" name="MsPham green"/>
          <p:cNvGrpSpPr/>
          <p:nvPr/>
        </p:nvGrpSpPr>
        <p:grpSpPr>
          <a:xfrm>
            <a:off x="4382008" y="3161138"/>
            <a:ext cx="3442209" cy="2915812"/>
            <a:chOff x="4457701" y="2743200"/>
            <a:chExt cx="3352800" cy="31051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69" t="8629" r="6092" b="8629"/>
            <a:stretch/>
          </p:blipFill>
          <p:spPr>
            <a:xfrm>
              <a:off x="4457701" y="2743200"/>
              <a:ext cx="3352800" cy="310515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191126" y="4286249"/>
              <a:ext cx="1885950" cy="79057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Ooo</a:t>
              </a:r>
              <a:endPara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Mspham blue"/>
          <p:cNvGrpSpPr/>
          <p:nvPr/>
        </p:nvGrpSpPr>
        <p:grpSpPr>
          <a:xfrm>
            <a:off x="7848600" y="3143250"/>
            <a:ext cx="3667125" cy="2933700"/>
            <a:chOff x="7943850" y="2724150"/>
            <a:chExt cx="3571874" cy="3124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22" t="8122" b="8630"/>
            <a:stretch/>
          </p:blipFill>
          <p:spPr>
            <a:xfrm>
              <a:off x="7943850" y="2724150"/>
              <a:ext cx="3571874" cy="31242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658226" y="4295775"/>
              <a:ext cx="1885950" cy="79057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oOoo</a:t>
              </a:r>
              <a:endPara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10039350" y="1638300"/>
            <a:ext cx="742950" cy="6096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F2FFA7-184D-9736-E0DA-F7AFBE5A1386}"/>
              </a:ext>
            </a:extLst>
          </p:cNvPr>
          <p:cNvSpPr txBox="1"/>
          <p:nvPr/>
        </p:nvSpPr>
        <p:spPr>
          <a:xfrm>
            <a:off x="4750279" y="1409517"/>
            <a:ext cx="248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a typeface="Carter One" panose="03080802040405060005" pitchFamily="66" charset="77"/>
              </a:rPr>
              <a:t>football</a:t>
            </a:r>
            <a:endParaRPr lang="en-VN" sz="5400" dirty="0">
              <a:ea typeface="Carter One" panose="03080802040405060005" pitchFamily="66" charset="77"/>
            </a:endParaRPr>
          </a:p>
        </p:txBody>
      </p:sp>
      <p:pic>
        <p:nvPicPr>
          <p:cNvPr id="16" name="football1706696843">
            <a:hlinkClick r:id="" action="ppaction://media"/>
            <a:extLst>
              <a:ext uri="{FF2B5EF4-FFF2-40B4-BE49-F238E27FC236}">
                <a16:creationId xmlns:a16="http://schemas.microsoft.com/office/drawing/2014/main" id="{A43454C9-1A60-2B82-1539-6A6B17B977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418080" y="1638300"/>
            <a:ext cx="406400" cy="4064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3B3D447-5517-5317-4F95-0197CFAC0840}"/>
              </a:ext>
            </a:extLst>
          </p:cNvPr>
          <p:cNvSpPr/>
          <p:nvPr/>
        </p:nvSpPr>
        <p:spPr>
          <a:xfrm>
            <a:off x="1240525" y="4787757"/>
            <a:ext cx="575352" cy="542667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E9E6BF-FB28-B12C-575E-39EE5DF9259F}"/>
              </a:ext>
            </a:extLst>
          </p:cNvPr>
          <p:cNvSpPr/>
          <p:nvPr/>
        </p:nvSpPr>
        <p:spPr>
          <a:xfrm>
            <a:off x="4847315" y="4744140"/>
            <a:ext cx="575352" cy="542667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44951A2-7C5C-3088-C5E0-9C263D476F60}"/>
              </a:ext>
            </a:extLst>
          </p:cNvPr>
          <p:cNvSpPr/>
          <p:nvPr/>
        </p:nvSpPr>
        <p:spPr>
          <a:xfrm>
            <a:off x="8194977" y="4709949"/>
            <a:ext cx="575352" cy="542667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0443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1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1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6954" y="-178222"/>
            <a:ext cx="4038093" cy="3605957"/>
          </a:xfrm>
          <a:prstGeom prst="rect">
            <a:avLst/>
          </a:prstGeom>
        </p:spPr>
      </p:pic>
      <p:grpSp>
        <p:nvGrpSpPr>
          <p:cNvPr id="10" name="MsPhamred"/>
          <p:cNvGrpSpPr/>
          <p:nvPr/>
        </p:nvGrpSpPr>
        <p:grpSpPr>
          <a:xfrm>
            <a:off x="876299" y="3125364"/>
            <a:ext cx="3481325" cy="2951586"/>
            <a:chOff x="971550" y="2667000"/>
            <a:chExt cx="3390900" cy="31432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/>
            <a:srcRect l="4314" t="6598" r="5330" b="9645"/>
            <a:stretch/>
          </p:blipFill>
          <p:spPr>
            <a:xfrm>
              <a:off x="971550" y="2667000"/>
              <a:ext cx="3390900" cy="314324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724026" y="4286250"/>
              <a:ext cx="1885950" cy="79057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Oo</a:t>
              </a:r>
            </a:p>
          </p:txBody>
        </p:sp>
      </p:grpSp>
      <p:grpSp>
        <p:nvGrpSpPr>
          <p:cNvPr id="9" name="MsPham green"/>
          <p:cNvGrpSpPr/>
          <p:nvPr/>
        </p:nvGrpSpPr>
        <p:grpSpPr>
          <a:xfrm>
            <a:off x="4382008" y="3161138"/>
            <a:ext cx="3442209" cy="2915812"/>
            <a:chOff x="4457701" y="2743200"/>
            <a:chExt cx="3352800" cy="31051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l="4569" t="8629" r="6092" b="8629"/>
            <a:stretch/>
          </p:blipFill>
          <p:spPr>
            <a:xfrm>
              <a:off x="4457701" y="2743200"/>
              <a:ext cx="3352800" cy="310515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191126" y="4286249"/>
              <a:ext cx="1885950" cy="79057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Ooo</a:t>
              </a:r>
              <a:endPara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Mspham blue"/>
          <p:cNvGrpSpPr/>
          <p:nvPr/>
        </p:nvGrpSpPr>
        <p:grpSpPr>
          <a:xfrm>
            <a:off x="7848600" y="3143250"/>
            <a:ext cx="3667125" cy="2933700"/>
            <a:chOff x="7943850" y="2724150"/>
            <a:chExt cx="3571874" cy="3124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/>
            <a:srcRect l="4822" t="8122" b="8630"/>
            <a:stretch/>
          </p:blipFill>
          <p:spPr>
            <a:xfrm>
              <a:off x="7943850" y="2724150"/>
              <a:ext cx="3571874" cy="31242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658226" y="4295775"/>
              <a:ext cx="1885950" cy="79057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oOoo</a:t>
              </a:r>
              <a:endPara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10039350" y="1638300"/>
            <a:ext cx="742950" cy="6096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D09D00-F760-82DA-7026-7DEB12BFF82F}"/>
              </a:ext>
            </a:extLst>
          </p:cNvPr>
          <p:cNvSpPr txBox="1"/>
          <p:nvPr/>
        </p:nvSpPr>
        <p:spPr>
          <a:xfrm>
            <a:off x="3861957" y="1358147"/>
            <a:ext cx="4324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a typeface="Carter One" panose="03080802040405060005" pitchFamily="66" charset="77"/>
              </a:rPr>
              <a:t>dining room</a:t>
            </a:r>
            <a:endParaRPr lang="en-VN" sz="4800" dirty="0">
              <a:ea typeface="Carter One" panose="03080802040405060005" pitchFamily="66" charset="77"/>
            </a:endParaRPr>
          </a:p>
        </p:txBody>
      </p:sp>
      <p:pic>
        <p:nvPicPr>
          <p:cNvPr id="14" name="dining-room1706753420">
            <a:hlinkClick r:id="" action="ppaction://media"/>
            <a:extLst>
              <a:ext uri="{FF2B5EF4-FFF2-40B4-BE49-F238E27FC236}">
                <a16:creationId xmlns:a16="http://schemas.microsoft.com/office/drawing/2014/main" id="{37342AEC-14F3-D3F1-36EC-CC15FD608C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602820" y="1570445"/>
            <a:ext cx="406400" cy="4064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43660DD-DED9-94F1-8907-F2ABC0B71A7F}"/>
              </a:ext>
            </a:extLst>
          </p:cNvPr>
          <p:cNvSpPr/>
          <p:nvPr/>
        </p:nvSpPr>
        <p:spPr>
          <a:xfrm>
            <a:off x="1240525" y="4787757"/>
            <a:ext cx="575352" cy="542667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52513C8-F7CD-A0E2-6D34-615AACBDA2AE}"/>
              </a:ext>
            </a:extLst>
          </p:cNvPr>
          <p:cNvSpPr/>
          <p:nvPr/>
        </p:nvSpPr>
        <p:spPr>
          <a:xfrm>
            <a:off x="4847315" y="4744140"/>
            <a:ext cx="575352" cy="542667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D589849-9E6A-FCE7-80D7-4055AF1F0782}"/>
              </a:ext>
            </a:extLst>
          </p:cNvPr>
          <p:cNvSpPr/>
          <p:nvPr/>
        </p:nvSpPr>
        <p:spPr>
          <a:xfrm>
            <a:off x="8194977" y="4709949"/>
            <a:ext cx="575352" cy="542667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299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4549</TotalTime>
  <Words>779</Words>
  <Application>Microsoft Macintosh PowerPoint</Application>
  <PresentationFormat>Widescreen</PresentationFormat>
  <Paragraphs>169</Paragraphs>
  <Slides>22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Carter One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lenguyennhatha@outlook.com</cp:lastModifiedBy>
  <cp:revision>393</cp:revision>
  <dcterms:created xsi:type="dcterms:W3CDTF">2023-11-28T02:26:41Z</dcterms:created>
  <dcterms:modified xsi:type="dcterms:W3CDTF">2024-07-13T04:14:20Z</dcterms:modified>
</cp:coreProperties>
</file>