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30"/>
  </p:notesMasterIdLst>
  <p:sldIdLst>
    <p:sldId id="256" r:id="rId2"/>
    <p:sldId id="266" r:id="rId3"/>
    <p:sldId id="665" r:id="rId4"/>
    <p:sldId id="805" r:id="rId5"/>
    <p:sldId id="848" r:id="rId6"/>
    <p:sldId id="849" r:id="rId7"/>
    <p:sldId id="855" r:id="rId8"/>
    <p:sldId id="851" r:id="rId9"/>
    <p:sldId id="852" r:id="rId10"/>
    <p:sldId id="853" r:id="rId11"/>
    <p:sldId id="267" r:id="rId12"/>
    <p:sldId id="842" r:id="rId13"/>
    <p:sldId id="843" r:id="rId14"/>
    <p:sldId id="844" r:id="rId15"/>
    <p:sldId id="845" r:id="rId16"/>
    <p:sldId id="846" r:id="rId17"/>
    <p:sldId id="847" r:id="rId18"/>
    <p:sldId id="806" r:id="rId19"/>
    <p:sldId id="808" r:id="rId20"/>
    <p:sldId id="856" r:id="rId21"/>
    <p:sldId id="832" r:id="rId22"/>
    <p:sldId id="857" r:id="rId23"/>
    <p:sldId id="858" r:id="rId24"/>
    <p:sldId id="859" r:id="rId25"/>
    <p:sldId id="860" r:id="rId26"/>
    <p:sldId id="861" r:id="rId27"/>
    <p:sldId id="302" r:id="rId28"/>
    <p:sldId id="862" r:id="rId29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4F98"/>
    <a:srgbClr val="CBEACA"/>
    <a:srgbClr val="E7E9F6"/>
    <a:srgbClr val="D679F4"/>
    <a:srgbClr val="36A1EA"/>
    <a:srgbClr val="F88438"/>
    <a:srgbClr val="F784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312" autoAdjust="0"/>
    <p:restoredTop sz="95118"/>
  </p:normalViewPr>
  <p:slideViewPr>
    <p:cSldViewPr snapToGrid="0" snapToObjects="1">
      <p:cViewPr varScale="1">
        <p:scale>
          <a:sx n="47" d="100"/>
          <a:sy n="47" d="100"/>
        </p:scale>
        <p:origin x="208" y="1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190F-CF1C-D743-AA03-9B9A64FBF378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2262E-8BC2-3047-8B56-B0F59C19132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317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42B71-D28B-1C42-BA8C-5D07633D4B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B53218-2A88-1849-9326-6485B3864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3933-8003-8A41-B962-8E4E70E5B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2DA6-657E-E942-85AA-6C4CABA7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61084-ABB7-5045-9553-3138A76B2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0138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DFAF8-0A65-3141-AB8B-A7EB5893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B3443-BC0C-0F47-A913-0C526ADB96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C3F0BA-4597-6840-AE53-A1655017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169E4-3054-E64E-9DB9-1360B11CC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F149C-876D-5A47-9A87-25EDCCFC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1515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29D083-0B8A-9246-AE1D-7C301F0B9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B21D4-4C92-A942-9E3D-D362D8602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C7B798-DDFE-0945-9D1D-0374F97E9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784C8-E921-B646-BD32-73256EC67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F9E25-D7B7-644D-974E-D8C13EA4B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597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608CF-7CAC-0243-85BB-6FAA0FE42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01184-B1C9-C84A-AC28-64088836F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68A50-A310-8E44-9B95-6755587AA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1D914-245C-B447-937B-4DDA91C9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E0253-5905-FE41-BD94-4EA65B410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35241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512-800C-3B4D-8F3E-00541DCE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036E75-8DF7-3844-951E-2A1965A52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033B8-035B-AB41-93F5-48166DC89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5AC78A-2609-AF49-AD54-0465CD534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8A969B-6FEA-6C44-B10E-BD5797B6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9096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E94D6-F8D3-CF44-B5AF-F606F08A3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F3439-00AC-4949-8F93-482DA8087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9940C-5FCA-9F41-98B8-6DEDCBA4FE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073DD-1134-574B-AE73-78B58AB97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4FE18-C5D6-9D4E-BF10-D695A6F3D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260C4-BB28-3541-8B96-BB48EC6C3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17607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9B51-12B1-4740-9770-A28EBCA60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87EDD-F2E9-5E44-9698-EBABAF8849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E509C-BDA3-804D-B909-E6D023451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21C67D-CCFD-1B4C-B834-9E4C39EF5A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32BC66-3FFE-4841-9A81-4C17E6AAA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AAFB3E-75C6-1E43-A929-9303D3884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7D531E-9A71-8549-876B-8BEFC36D1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9DDB24-3E2E-C340-9627-637BFF4A5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37703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8B9F-E924-654F-AAE8-74AA673FA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2CD5E-B4EF-FB47-8398-BBF8BED1D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AEC918-2BA0-174A-A7FE-3310BF2F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3B8A6-28C6-FC45-908E-586EED32C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72958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E6C021-BC14-F543-BEA8-3ECBA6BF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ABC50-41AC-7C47-9711-C9DEB4E8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3A2FF-B620-924C-8C2F-7A6E137AF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08710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F4888-6F32-6A44-8215-FFA8AD8C4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B6429-66EB-EE43-BC52-1E4BB4795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90DFD-051B-E84B-B9D5-E7ABA398ED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03EE3C-E4B0-2E49-BBBD-A963A117B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7A4ED-DE07-0542-9F05-FCB0E0CE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6CA77-CEB9-F445-8A43-430AAA7C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38075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43421-1800-914B-9777-E7EF01B68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5B7EF7-EF9A-5945-AD2C-6012BE2444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F5E80-212C-E144-A728-5CE570A9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953433-6B63-0649-B8F9-B86A84E8B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42F6C-E31A-CF47-9888-944E41676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09B252-186F-EF45-8BA3-97414DBB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2767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859B08-B414-FE42-8E47-67143C8F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C91514-C9A6-2340-B3B1-FD6DCC33F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ABC3F-3629-C647-87B6-EEEC1F6BD6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56345-128C-994A-923E-DC503EB6F2DE}" type="datetimeFigureOut">
              <a:rPr lang="en-VN" smtClean="0"/>
              <a:t>12/07/2024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3CC94B-BF89-F34A-BBC3-1DC2D62C08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2A608F-CE39-1247-9355-A76C7AC812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A462-1078-974E-9411-14989EDF0743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3295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.png"/><Relationship Id="rId7" Type="http://schemas.openxmlformats.org/officeDocument/2006/relationships/image" Target="../media/image3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96EFD3A-3CA5-DE4C-9EDF-C318732F5AE6}"/>
              </a:ext>
            </a:extLst>
          </p:cNvPr>
          <p:cNvSpPr/>
          <p:nvPr/>
        </p:nvSpPr>
        <p:spPr>
          <a:xfrm>
            <a:off x="1626781" y="2094236"/>
            <a:ext cx="9122735" cy="2114550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7030A0"/>
                </a:solidFill>
              </a:rPr>
              <a:t>UNIT 5 – OUR TOWN </a:t>
            </a: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Lesson 6 - REVIEW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2F57D-A8FA-A340-ABF5-15DB1A6EB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93934"/>
            <a:ext cx="4964243" cy="3495828"/>
          </a:xfrm>
          <a:prstGeom prst="rect">
            <a:avLst/>
          </a:prstGeom>
        </p:spPr>
      </p:pic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BE13DDF6-93F3-ADBA-576E-77422BC203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8920718" y="3429000"/>
            <a:ext cx="2626242" cy="274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615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0A20B3-2310-61DC-162E-F7FF9B57B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>
            <a:extLst>
              <a:ext uri="{FF2B5EF4-FFF2-40B4-BE49-F238E27FC236}">
                <a16:creationId xmlns:a16="http://schemas.microsoft.com/office/drawing/2014/main" id="{CD56EE89-B38B-DB2E-5AC2-E554297104A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004" t="-96715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DE9E3FA-CD54-57FC-DC78-D21C7174F464}"/>
              </a:ext>
            </a:extLst>
          </p:cNvPr>
          <p:cNvSpPr/>
          <p:nvPr/>
        </p:nvSpPr>
        <p:spPr>
          <a:xfrm>
            <a:off x="3478403" y="1817366"/>
            <a:ext cx="3018414" cy="3018414"/>
          </a:xfrm>
          <a:custGeom>
            <a:avLst/>
            <a:gdLst/>
            <a:ahLst/>
            <a:cxnLst/>
            <a:rect l="l" t="t" r="r" b="b"/>
            <a:pathLst>
              <a:path w="4527621" h="4527621">
                <a:moveTo>
                  <a:pt x="0" y="0"/>
                </a:moveTo>
                <a:lnTo>
                  <a:pt x="4527621" y="0"/>
                </a:lnTo>
                <a:lnTo>
                  <a:pt x="4527621" y="4527620"/>
                </a:lnTo>
                <a:lnTo>
                  <a:pt x="0" y="4527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074E47A-92EF-C4CD-482B-259E73AA634E}"/>
              </a:ext>
            </a:extLst>
          </p:cNvPr>
          <p:cNvSpPr/>
          <p:nvPr/>
        </p:nvSpPr>
        <p:spPr>
          <a:xfrm>
            <a:off x="5339448" y="1365472"/>
            <a:ext cx="2925981" cy="2925981"/>
          </a:xfrm>
          <a:custGeom>
            <a:avLst/>
            <a:gdLst/>
            <a:ahLst/>
            <a:cxnLst/>
            <a:rect l="l" t="t" r="r" b="b"/>
            <a:pathLst>
              <a:path w="4388971" h="4388971">
                <a:moveTo>
                  <a:pt x="0" y="0"/>
                </a:moveTo>
                <a:lnTo>
                  <a:pt x="4388971" y="0"/>
                </a:lnTo>
                <a:lnTo>
                  <a:pt x="4388971" y="4388971"/>
                </a:lnTo>
                <a:lnTo>
                  <a:pt x="0" y="4388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2DC5D0C-83E8-7476-D76B-CA875071E69A}"/>
              </a:ext>
            </a:extLst>
          </p:cNvPr>
          <p:cNvSpPr/>
          <p:nvPr/>
        </p:nvSpPr>
        <p:spPr>
          <a:xfrm>
            <a:off x="1381892" y="4835401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3E3CA6E-A3DF-419C-00D0-37BB173A61C2}"/>
              </a:ext>
            </a:extLst>
          </p:cNvPr>
          <p:cNvSpPr txBox="1"/>
          <p:nvPr/>
        </p:nvSpPr>
        <p:spPr>
          <a:xfrm>
            <a:off x="2275320" y="597310"/>
            <a:ext cx="7764438" cy="472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4000" dirty="0">
                <a:solidFill>
                  <a:srgbClr val="3E5152"/>
                </a:solidFill>
              </a:rPr>
              <a:t>Guess the adjective of the picture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BFB5CE3-932E-2D20-7094-73EF5F07A7BE}"/>
              </a:ext>
            </a:extLst>
          </p:cNvPr>
          <p:cNvSpPr txBox="1"/>
          <p:nvPr/>
        </p:nvSpPr>
        <p:spPr>
          <a:xfrm>
            <a:off x="1518713" y="4916410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E38B8DB4-9242-91D6-9BF2-64E23CFB1E53}"/>
              </a:ext>
            </a:extLst>
          </p:cNvPr>
          <p:cNvSpPr/>
          <p:nvPr/>
        </p:nvSpPr>
        <p:spPr>
          <a:xfrm>
            <a:off x="2255261" y="4835401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FF793D78-4467-FEB0-2933-C351818CAB63}"/>
              </a:ext>
            </a:extLst>
          </p:cNvPr>
          <p:cNvSpPr/>
          <p:nvPr/>
        </p:nvSpPr>
        <p:spPr>
          <a:xfrm>
            <a:off x="3125459" y="4835401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D369B4CA-2374-4FE9-818F-81F0CF2265B5}"/>
              </a:ext>
            </a:extLst>
          </p:cNvPr>
          <p:cNvSpPr/>
          <p:nvPr/>
        </p:nvSpPr>
        <p:spPr>
          <a:xfrm>
            <a:off x="3998828" y="4835401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D4916226-A73E-0281-D090-04739A7BCAF4}"/>
              </a:ext>
            </a:extLst>
          </p:cNvPr>
          <p:cNvSpPr/>
          <p:nvPr/>
        </p:nvSpPr>
        <p:spPr>
          <a:xfrm>
            <a:off x="4872633" y="4835401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1C046446-0101-5427-81B0-070292C6A591}"/>
              </a:ext>
            </a:extLst>
          </p:cNvPr>
          <p:cNvSpPr/>
          <p:nvPr/>
        </p:nvSpPr>
        <p:spPr>
          <a:xfrm>
            <a:off x="5746002" y="4835401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18018774-4CD8-836B-0864-81EB97C28C21}"/>
              </a:ext>
            </a:extLst>
          </p:cNvPr>
          <p:cNvSpPr/>
          <p:nvPr/>
        </p:nvSpPr>
        <p:spPr>
          <a:xfrm>
            <a:off x="6626059" y="4835401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4CB3ABF1-A9AD-FAA9-B89F-640BAEAF4A58}"/>
              </a:ext>
            </a:extLst>
          </p:cNvPr>
          <p:cNvSpPr/>
          <p:nvPr/>
        </p:nvSpPr>
        <p:spPr>
          <a:xfrm>
            <a:off x="7499428" y="4835401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938512E9-D70C-0977-A2DB-12AB583F6451}"/>
              </a:ext>
            </a:extLst>
          </p:cNvPr>
          <p:cNvSpPr/>
          <p:nvPr/>
        </p:nvSpPr>
        <p:spPr>
          <a:xfrm>
            <a:off x="8372797" y="4835401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99E18CAD-C24D-D028-4822-B06E7969EBAA}"/>
              </a:ext>
            </a:extLst>
          </p:cNvPr>
          <p:cNvSpPr txBox="1"/>
          <p:nvPr/>
        </p:nvSpPr>
        <p:spPr>
          <a:xfrm>
            <a:off x="4113492" y="4872039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62385D43-CD2A-D5B4-B9E2-694EC985443C}"/>
              </a:ext>
            </a:extLst>
          </p:cNvPr>
          <p:cNvSpPr txBox="1"/>
          <p:nvPr/>
        </p:nvSpPr>
        <p:spPr>
          <a:xfrm>
            <a:off x="5916992" y="4872039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0FD4942A-9E11-4F95-EDBE-314546ABD63B}"/>
              </a:ext>
            </a:extLst>
          </p:cNvPr>
          <p:cNvSpPr txBox="1"/>
          <p:nvPr/>
        </p:nvSpPr>
        <p:spPr>
          <a:xfrm>
            <a:off x="6751861" y="4872039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BC160B4-93B8-8BCB-9E40-8B18EF9966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30" t="20527" r="37406" b="46806"/>
          <a:stretch/>
        </p:blipFill>
        <p:spPr>
          <a:xfrm>
            <a:off x="5351358" y="5827267"/>
            <a:ext cx="1722177" cy="928995"/>
          </a:xfrm>
          <a:prstGeom prst="rect">
            <a:avLst/>
          </a:prstGeom>
        </p:spPr>
      </p:pic>
      <p:sp>
        <p:nvSpPr>
          <p:cNvPr id="35" name="TextBox 19">
            <a:extLst>
              <a:ext uri="{FF2B5EF4-FFF2-40B4-BE49-F238E27FC236}">
                <a16:creationId xmlns:a16="http://schemas.microsoft.com/office/drawing/2014/main" id="{3AA60745-8D8F-66D1-81CD-2EE84B7FB1C5}"/>
              </a:ext>
            </a:extLst>
          </p:cNvPr>
          <p:cNvSpPr txBox="1"/>
          <p:nvPr/>
        </p:nvSpPr>
        <p:spPr>
          <a:xfrm>
            <a:off x="2366318" y="4879692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AFB1AAC4-8208-CBEF-9741-A0E514C72398}"/>
              </a:ext>
            </a:extLst>
          </p:cNvPr>
          <p:cNvSpPr txBox="1"/>
          <p:nvPr/>
        </p:nvSpPr>
        <p:spPr>
          <a:xfrm>
            <a:off x="3257178" y="4894225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FF2D44F9-7CC7-0E74-47FD-994BDBAA7316}"/>
              </a:ext>
            </a:extLst>
          </p:cNvPr>
          <p:cNvSpPr txBox="1"/>
          <p:nvPr/>
        </p:nvSpPr>
        <p:spPr>
          <a:xfrm>
            <a:off x="4939261" y="4883124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1C70EC3D-95AE-4C5A-BC72-B88A3A53B956}"/>
              </a:ext>
            </a:extLst>
          </p:cNvPr>
          <p:cNvSpPr txBox="1"/>
          <p:nvPr/>
        </p:nvSpPr>
        <p:spPr>
          <a:xfrm>
            <a:off x="7616999" y="4864843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E300D7-8307-0F8B-6B87-82E440E25B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37701" y="1147617"/>
            <a:ext cx="6039676" cy="3397317"/>
          </a:xfrm>
          <a:prstGeom prst="rect">
            <a:avLst/>
          </a:prstGeom>
        </p:spPr>
      </p:pic>
      <p:sp>
        <p:nvSpPr>
          <p:cNvPr id="8" name="Freeform 14">
            <a:extLst>
              <a:ext uri="{FF2B5EF4-FFF2-40B4-BE49-F238E27FC236}">
                <a16:creationId xmlns:a16="http://schemas.microsoft.com/office/drawing/2014/main" id="{1E28FCF3-D092-AAC7-CC81-9685F1FABF86}"/>
              </a:ext>
            </a:extLst>
          </p:cNvPr>
          <p:cNvSpPr/>
          <p:nvPr/>
        </p:nvSpPr>
        <p:spPr>
          <a:xfrm>
            <a:off x="9246166" y="483210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9" name="TextBox 19">
            <a:extLst>
              <a:ext uri="{FF2B5EF4-FFF2-40B4-BE49-F238E27FC236}">
                <a16:creationId xmlns:a16="http://schemas.microsoft.com/office/drawing/2014/main" id="{3028AD88-F17C-5923-C737-B8A0F9896BB0}"/>
              </a:ext>
            </a:extLst>
          </p:cNvPr>
          <p:cNvSpPr txBox="1"/>
          <p:nvPr/>
        </p:nvSpPr>
        <p:spPr>
          <a:xfrm>
            <a:off x="8490368" y="4864842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25D72598-81AE-4042-A951-B04BFDF91508}"/>
              </a:ext>
            </a:extLst>
          </p:cNvPr>
          <p:cNvSpPr txBox="1"/>
          <p:nvPr/>
        </p:nvSpPr>
        <p:spPr>
          <a:xfrm>
            <a:off x="9363737" y="4874250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0" name="Freeform 14">
            <a:extLst>
              <a:ext uri="{FF2B5EF4-FFF2-40B4-BE49-F238E27FC236}">
                <a16:creationId xmlns:a16="http://schemas.microsoft.com/office/drawing/2014/main" id="{E1D2961F-A0ED-94A8-2CAF-D51999A925D2}"/>
              </a:ext>
            </a:extLst>
          </p:cNvPr>
          <p:cNvSpPr/>
          <p:nvPr/>
        </p:nvSpPr>
        <p:spPr>
          <a:xfrm>
            <a:off x="10112563" y="4835780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2C9E7A90-BFE1-7CD3-7242-18EFCE4C30F0}"/>
              </a:ext>
            </a:extLst>
          </p:cNvPr>
          <p:cNvSpPr txBox="1"/>
          <p:nvPr/>
        </p:nvSpPr>
        <p:spPr>
          <a:xfrm>
            <a:off x="10230134" y="4877924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280263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</a:t>
            </a:r>
          </a:p>
        </p:txBody>
      </p:sp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id="{ADE2883A-D1DC-6C43-A3EA-963210D34DD1}"/>
              </a:ext>
            </a:extLst>
          </p:cNvPr>
          <p:cNvSpPr/>
          <p:nvPr/>
        </p:nvSpPr>
        <p:spPr>
          <a:xfrm>
            <a:off x="1925052" y="2059806"/>
            <a:ext cx="8457063" cy="33232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48D9C0-4C63-1E46-854B-8FC575BF9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178437" y="4529586"/>
            <a:ext cx="915393" cy="853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9325EE-7B12-A9D7-6C7E-B4E64D7B8BA4}"/>
              </a:ext>
            </a:extLst>
          </p:cNvPr>
          <p:cNvSpPr txBox="1"/>
          <p:nvPr/>
        </p:nvSpPr>
        <p:spPr>
          <a:xfrm>
            <a:off x="2933545" y="1216056"/>
            <a:ext cx="66968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Fill in the blank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  <p:pic>
        <p:nvPicPr>
          <p:cNvPr id="4" name="Picture 3" descr="A map of a country&#10;&#10;Description automatically generated">
            <a:extLst>
              <a:ext uri="{FF2B5EF4-FFF2-40B4-BE49-F238E27FC236}">
                <a16:creationId xmlns:a16="http://schemas.microsoft.com/office/drawing/2014/main" id="{1F2F1417-5C76-0294-DC2D-35164CAF6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382115" y="108535"/>
            <a:ext cx="1616151" cy="16869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E1C4F1-A326-1149-A030-AC4DA7460876}"/>
              </a:ext>
            </a:extLst>
          </p:cNvPr>
          <p:cNvSpPr txBox="1"/>
          <p:nvPr/>
        </p:nvSpPr>
        <p:spPr>
          <a:xfrm>
            <a:off x="2117143" y="2382584"/>
            <a:ext cx="78692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</a:t>
            </a:r>
            <a:r>
              <a:rPr lang="en-VN" sz="2400" dirty="0"/>
              <a:t>ivide the class </a:t>
            </a:r>
            <a:r>
              <a:rPr lang="en-US" sz="2400" dirty="0"/>
              <a:t>into groups of 4. Each team prepare a mini-board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Look and read the sentence on the slide, then fill in the blank.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Write the answer on the board.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faster team with the correct answer can get 2 points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Check the answers together.</a:t>
            </a:r>
          </a:p>
        </p:txBody>
      </p:sp>
    </p:spTree>
    <p:extLst>
      <p:ext uri="{BB962C8B-B14F-4D97-AF65-F5344CB8AC3E}">
        <p14:creationId xmlns:p14="http://schemas.microsoft.com/office/powerpoint/2010/main" val="2761389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7B0EE-F2AC-8FD4-A839-69BB72FD81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C3E0FEE8-A523-D51F-B32A-13DAF48B61D2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 – Long Adjectives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6579BEF-36CB-0A83-1985-1F9B43B36D6D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E5A0B7-4DF2-A263-1BB3-46B80BEBA21C}"/>
              </a:ext>
            </a:extLst>
          </p:cNvPr>
          <p:cNvSpPr txBox="1"/>
          <p:nvPr/>
        </p:nvSpPr>
        <p:spPr>
          <a:xfrm>
            <a:off x="2427712" y="6326404"/>
            <a:ext cx="743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sentence, choose a suitable adjective and raise your hand to answer.</a:t>
            </a:r>
            <a:endParaRPr lang="en-VN" dirty="0"/>
          </a:p>
        </p:txBody>
      </p:sp>
      <p:pic>
        <p:nvPicPr>
          <p:cNvPr id="6" name="Picture 5" descr="A map of a country&#10;&#10;Description automatically generated">
            <a:extLst>
              <a:ext uri="{FF2B5EF4-FFF2-40B4-BE49-F238E27FC236}">
                <a16:creationId xmlns:a16="http://schemas.microsoft.com/office/drawing/2014/main" id="{485C24D1-BEE4-8ADF-AAA8-9458D06359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709335" y="126171"/>
            <a:ext cx="1288932" cy="134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F72E7-22D7-D89C-5439-564613C41BAF}"/>
              </a:ext>
            </a:extLst>
          </p:cNvPr>
          <p:cNvSpPr txBox="1"/>
          <p:nvPr/>
        </p:nvSpPr>
        <p:spPr>
          <a:xfrm>
            <a:off x="1790019" y="854333"/>
            <a:ext cx="8611960" cy="120032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This book is about the planets. </a:t>
            </a:r>
          </a:p>
          <a:p>
            <a:pPr algn="ctr"/>
            <a:r>
              <a:rPr lang="en-US" sz="3600" dirty="0"/>
              <a:t>This is an ___________ science book I know.  </a:t>
            </a:r>
            <a:endParaRPr lang="en-VN" sz="3600" dirty="0"/>
          </a:p>
        </p:txBody>
      </p:sp>
      <p:pic>
        <p:nvPicPr>
          <p:cNvPr id="1026" name="Picture 2" descr="Happy Planet : My First Cute Book of Space with 8 Little Planets - Gift for  Mother and Baby - Baby Books 0-6 6-12 Months (Paperback) - Walmart.com">
            <a:extLst>
              <a:ext uri="{FF2B5EF4-FFF2-40B4-BE49-F238E27FC236}">
                <a16:creationId xmlns:a16="http://schemas.microsoft.com/office/drawing/2014/main" id="{097D1DA1-EEAF-F526-D7EB-3C48C23D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031" y="2290110"/>
            <a:ext cx="3175936" cy="3175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71B572-C352-02E6-5E5B-97F927368D3E}"/>
              </a:ext>
            </a:extLst>
          </p:cNvPr>
          <p:cNvSpPr txBox="1"/>
          <p:nvPr/>
        </p:nvSpPr>
        <p:spPr>
          <a:xfrm>
            <a:off x="3925938" y="1408641"/>
            <a:ext cx="2185535" cy="64633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interesting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EC513A0-CE14-A672-3E2C-F0793C0FFF84}"/>
              </a:ext>
            </a:extLst>
          </p:cNvPr>
          <p:cNvSpPr/>
          <p:nvPr/>
        </p:nvSpPr>
        <p:spPr>
          <a:xfrm>
            <a:off x="5451534" y="5701184"/>
            <a:ext cx="1385674" cy="491353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</p:spTree>
    <p:extLst>
      <p:ext uri="{BB962C8B-B14F-4D97-AF65-F5344CB8AC3E}">
        <p14:creationId xmlns:p14="http://schemas.microsoft.com/office/powerpoint/2010/main" val="541356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0DD57-D712-BBF4-B2D5-554164F72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3B15266E-FEDC-123F-1A84-92C15C936715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 – Long Adjectives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E3B2F38-E534-13BF-19C9-68379F7B74DA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FDE698-CA33-F6DB-6400-27271F5AD8B5}"/>
              </a:ext>
            </a:extLst>
          </p:cNvPr>
          <p:cNvSpPr txBox="1"/>
          <p:nvPr/>
        </p:nvSpPr>
        <p:spPr>
          <a:xfrm>
            <a:off x="2427712" y="6326404"/>
            <a:ext cx="743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sentence, choose a suitable adjective and raise your hand to answer.</a:t>
            </a:r>
            <a:endParaRPr lang="en-VN" dirty="0"/>
          </a:p>
        </p:txBody>
      </p:sp>
      <p:pic>
        <p:nvPicPr>
          <p:cNvPr id="6" name="Picture 5" descr="A map of a country&#10;&#10;Description automatically generated">
            <a:extLst>
              <a:ext uri="{FF2B5EF4-FFF2-40B4-BE49-F238E27FC236}">
                <a16:creationId xmlns:a16="http://schemas.microsoft.com/office/drawing/2014/main" id="{B6C67923-8239-892F-FC2E-B37E18F536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709335" y="126171"/>
            <a:ext cx="1288932" cy="134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4CCE07-71A6-02CE-0F04-6B5EB6AB9F0C}"/>
              </a:ext>
            </a:extLst>
          </p:cNvPr>
          <p:cNvSpPr txBox="1"/>
          <p:nvPr/>
        </p:nvSpPr>
        <p:spPr>
          <a:xfrm>
            <a:off x="1790019" y="854333"/>
            <a:ext cx="8611960" cy="120032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 love my hometown. It’s small and not modern. But it’s beautiful and _________. </a:t>
            </a:r>
            <a:endParaRPr lang="en-VN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3D4B49-89F0-9C77-D1B0-757C832A13E8}"/>
              </a:ext>
            </a:extLst>
          </p:cNvPr>
          <p:cNvSpPr txBox="1"/>
          <p:nvPr/>
        </p:nvSpPr>
        <p:spPr>
          <a:xfrm>
            <a:off x="7913903" y="1407543"/>
            <a:ext cx="1786836" cy="64633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peaceful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6589D77-316F-5BE7-75BA-05FF738337C2}"/>
              </a:ext>
            </a:extLst>
          </p:cNvPr>
          <p:cNvSpPr/>
          <p:nvPr/>
        </p:nvSpPr>
        <p:spPr>
          <a:xfrm>
            <a:off x="5451534" y="5701184"/>
            <a:ext cx="1385674" cy="491353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2050" name="Picture 2" descr="Peaceful village in Asia with cottages, straw, luxuriant trees, blue sky  and quiet scenery. Art, cartoon, illustration, background Stock  Illustration | Adobe Stock">
            <a:extLst>
              <a:ext uri="{FF2B5EF4-FFF2-40B4-BE49-F238E27FC236}">
                <a16:creationId xmlns:a16="http://schemas.microsoft.com/office/drawing/2014/main" id="{9B49C48D-6CCE-8951-68DA-7A7807145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372" y="2187741"/>
            <a:ext cx="3399255" cy="339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623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F14A19-162D-CD0C-1C72-D61DB8DA6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9D1A3FEC-BAA7-3F73-C063-1980933970D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 – Long Adjectives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F9DC5E-D4B6-CEC1-8BF6-B65021AB54AF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2F735-8723-6736-D7F0-EEE5FF1713DE}"/>
              </a:ext>
            </a:extLst>
          </p:cNvPr>
          <p:cNvSpPr txBox="1"/>
          <p:nvPr/>
        </p:nvSpPr>
        <p:spPr>
          <a:xfrm>
            <a:off x="2427712" y="6326404"/>
            <a:ext cx="743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sentence, choose a suitable adjective and raise your hand to answer.</a:t>
            </a:r>
            <a:endParaRPr lang="en-VN" dirty="0"/>
          </a:p>
        </p:txBody>
      </p:sp>
      <p:pic>
        <p:nvPicPr>
          <p:cNvPr id="6" name="Picture 5" descr="A map of a country&#10;&#10;Description automatically generated">
            <a:extLst>
              <a:ext uri="{FF2B5EF4-FFF2-40B4-BE49-F238E27FC236}">
                <a16:creationId xmlns:a16="http://schemas.microsoft.com/office/drawing/2014/main" id="{CE3F2FF2-A9D2-A177-5A2B-0B8E0559C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709335" y="126171"/>
            <a:ext cx="1288932" cy="134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0A4905-707C-7367-429D-E5B6189DED1A}"/>
              </a:ext>
            </a:extLst>
          </p:cNvPr>
          <p:cNvSpPr txBox="1"/>
          <p:nvPr/>
        </p:nvSpPr>
        <p:spPr>
          <a:xfrm>
            <a:off x="1790019" y="854333"/>
            <a:ext cx="8611960" cy="120032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Maths</a:t>
            </a:r>
            <a:r>
              <a:rPr lang="en-US" sz="3600" dirty="0"/>
              <a:t> is difficult and _______. Mary likes music and PE.</a:t>
            </a:r>
            <a:endParaRPr lang="en-VN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777DC0-6311-260B-449F-76F23D231FA8}"/>
              </a:ext>
            </a:extLst>
          </p:cNvPr>
          <p:cNvSpPr txBox="1"/>
          <p:nvPr/>
        </p:nvSpPr>
        <p:spPr>
          <a:xfrm>
            <a:off x="6360995" y="868749"/>
            <a:ext cx="1396536" cy="64633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boring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7482EF-F2F4-CCF2-0B76-A588CC1541F9}"/>
              </a:ext>
            </a:extLst>
          </p:cNvPr>
          <p:cNvSpPr/>
          <p:nvPr/>
        </p:nvSpPr>
        <p:spPr>
          <a:xfrm>
            <a:off x="5451534" y="5701184"/>
            <a:ext cx="1385674" cy="491353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3074" name="Picture 2" descr="Premium Vector | Bored girl procrastinating cartoon concept">
            <a:extLst>
              <a:ext uri="{FF2B5EF4-FFF2-40B4-BE49-F238E27FC236}">
                <a16:creationId xmlns:a16="http://schemas.microsoft.com/office/drawing/2014/main" id="{68C392CF-ED13-25E6-1903-033EE7F80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46" y="1461381"/>
            <a:ext cx="4833085" cy="483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toon maths elements background, education logo 13115385 Vector Art at  Vecteezy">
            <a:extLst>
              <a:ext uri="{FF2B5EF4-FFF2-40B4-BE49-F238E27FC236}">
                <a16:creationId xmlns:a16="http://schemas.microsoft.com/office/drawing/2014/main" id="{4E424868-1BE9-FAE3-80C5-E0235E772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6" t="28603" r="22239" b="14246"/>
          <a:stretch/>
        </p:blipFill>
        <p:spPr bwMode="auto">
          <a:xfrm>
            <a:off x="6661845" y="2925233"/>
            <a:ext cx="2740031" cy="156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592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0514D-2933-C023-4BCC-CCC58CD42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58F7755B-39B5-0951-1473-BE98FFEE56CB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 – Long Adjectives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645186-5E0D-95F0-74E8-05D7FAAE32DA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5FC508-1DF6-44F3-FF6A-63D04AF6E300}"/>
              </a:ext>
            </a:extLst>
          </p:cNvPr>
          <p:cNvSpPr txBox="1"/>
          <p:nvPr/>
        </p:nvSpPr>
        <p:spPr>
          <a:xfrm>
            <a:off x="2427712" y="6326404"/>
            <a:ext cx="743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sentence, choose a suitable adjective and raise your hand to answer.</a:t>
            </a:r>
            <a:endParaRPr lang="en-VN" dirty="0"/>
          </a:p>
        </p:txBody>
      </p:sp>
      <p:pic>
        <p:nvPicPr>
          <p:cNvPr id="6" name="Picture 5" descr="A map of a country&#10;&#10;Description automatically generated">
            <a:extLst>
              <a:ext uri="{FF2B5EF4-FFF2-40B4-BE49-F238E27FC236}">
                <a16:creationId xmlns:a16="http://schemas.microsoft.com/office/drawing/2014/main" id="{AA762734-C6C1-2478-7045-A88E073338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709335" y="126171"/>
            <a:ext cx="1288932" cy="134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436CCD-8E82-94D8-3600-FC8B7C4C6E51}"/>
              </a:ext>
            </a:extLst>
          </p:cNvPr>
          <p:cNvSpPr txBox="1"/>
          <p:nvPr/>
        </p:nvSpPr>
        <p:spPr>
          <a:xfrm>
            <a:off x="1790019" y="854333"/>
            <a:ext cx="8611960" cy="120032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Nam and his friends watch a film in his living room. It’s an _______ film.</a:t>
            </a:r>
            <a:endParaRPr lang="en-VN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F4E795-9F24-3CF2-B369-682BDB643414}"/>
              </a:ext>
            </a:extLst>
          </p:cNvPr>
          <p:cNvSpPr txBox="1"/>
          <p:nvPr/>
        </p:nvSpPr>
        <p:spPr>
          <a:xfrm>
            <a:off x="6008954" y="1420436"/>
            <a:ext cx="1618007" cy="64633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exciting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220DC96-84C2-E4CE-4D29-FA6FAF1C7765}"/>
              </a:ext>
            </a:extLst>
          </p:cNvPr>
          <p:cNvSpPr/>
          <p:nvPr/>
        </p:nvSpPr>
        <p:spPr>
          <a:xfrm>
            <a:off x="5451534" y="5701184"/>
            <a:ext cx="1385674" cy="491353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90AE13-9977-516E-735C-9E3C46C4EA6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4554" y="1961587"/>
            <a:ext cx="5542890" cy="391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8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170DE2-4130-9A2B-7256-A0655D93E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E6B3F933-E63B-7D6A-BA2F-E3D10F5EA1B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 – Long Adjectives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ED557F-2082-0FEA-145B-8D341B56DC0A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12E34B-3FC8-21B3-EFBE-00A02A54CB8D}"/>
              </a:ext>
            </a:extLst>
          </p:cNvPr>
          <p:cNvSpPr txBox="1"/>
          <p:nvPr/>
        </p:nvSpPr>
        <p:spPr>
          <a:xfrm>
            <a:off x="2427712" y="6326404"/>
            <a:ext cx="743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sentence, choose a suitable adjective and raise your hand to answer.</a:t>
            </a:r>
            <a:endParaRPr lang="en-VN" dirty="0"/>
          </a:p>
        </p:txBody>
      </p:sp>
      <p:pic>
        <p:nvPicPr>
          <p:cNvPr id="6" name="Picture 5" descr="A map of a country&#10;&#10;Description automatically generated">
            <a:extLst>
              <a:ext uri="{FF2B5EF4-FFF2-40B4-BE49-F238E27FC236}">
                <a16:creationId xmlns:a16="http://schemas.microsoft.com/office/drawing/2014/main" id="{86A19C0B-F7C1-F43F-B217-6695098D96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709335" y="126171"/>
            <a:ext cx="1288932" cy="134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6F8CC5-D6B1-8E84-4488-01677A434172}"/>
              </a:ext>
            </a:extLst>
          </p:cNvPr>
          <p:cNvSpPr txBox="1"/>
          <p:nvPr/>
        </p:nvSpPr>
        <p:spPr>
          <a:xfrm>
            <a:off x="1790019" y="854333"/>
            <a:ext cx="8611960" cy="120032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There are many cars on the roads. The roads are modern but __________. Be careful! </a:t>
            </a:r>
            <a:endParaRPr lang="en-VN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F999E1-E54F-C464-F407-FE8F50BD34C7}"/>
              </a:ext>
            </a:extLst>
          </p:cNvPr>
          <p:cNvSpPr txBox="1"/>
          <p:nvPr/>
        </p:nvSpPr>
        <p:spPr>
          <a:xfrm>
            <a:off x="5403409" y="1407799"/>
            <a:ext cx="2153090" cy="64633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dangerous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9B9A21E-9840-8DD5-455A-C5E674F919D8}"/>
              </a:ext>
            </a:extLst>
          </p:cNvPr>
          <p:cNvSpPr/>
          <p:nvPr/>
        </p:nvSpPr>
        <p:spPr>
          <a:xfrm>
            <a:off x="5451534" y="5701184"/>
            <a:ext cx="1385674" cy="491353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ACD9D7-7F1A-E28D-1A89-9551E6838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045" y="2355216"/>
            <a:ext cx="4575910" cy="3055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93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616495-8486-41BF-7B9D-7E0846F264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3EC79286-B5AA-E93B-E67D-1E36FF293CF9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 – Long Adjectives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D4FBB6-E2F4-5978-07BB-13B765A09B75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029A0-0378-9519-5A1A-98CE3D59B054}"/>
              </a:ext>
            </a:extLst>
          </p:cNvPr>
          <p:cNvSpPr txBox="1"/>
          <p:nvPr/>
        </p:nvSpPr>
        <p:spPr>
          <a:xfrm>
            <a:off x="2427712" y="6326404"/>
            <a:ext cx="743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Read the sentence, choose a suitable adjective and raise your hand to answer.</a:t>
            </a:r>
            <a:endParaRPr lang="en-VN" dirty="0"/>
          </a:p>
        </p:txBody>
      </p:sp>
      <p:pic>
        <p:nvPicPr>
          <p:cNvPr id="6" name="Picture 5" descr="A map of a country&#10;&#10;Description automatically generated">
            <a:extLst>
              <a:ext uri="{FF2B5EF4-FFF2-40B4-BE49-F238E27FC236}">
                <a16:creationId xmlns:a16="http://schemas.microsoft.com/office/drawing/2014/main" id="{428147AE-F59E-139E-9393-EBD7891168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709335" y="126171"/>
            <a:ext cx="1288932" cy="1345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AC3B3C-EB23-A575-EA86-4879EBEFCBA2}"/>
              </a:ext>
            </a:extLst>
          </p:cNvPr>
          <p:cNvSpPr txBox="1"/>
          <p:nvPr/>
        </p:nvSpPr>
        <p:spPr>
          <a:xfrm>
            <a:off x="1790019" y="854333"/>
            <a:ext cx="8611960" cy="120032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Can we eat pizza for lunch?</a:t>
            </a:r>
          </a:p>
          <a:p>
            <a:pPr algn="ctr"/>
            <a:r>
              <a:rPr lang="en-US" sz="3600" dirty="0"/>
              <a:t>It looks __________.</a:t>
            </a:r>
            <a:endParaRPr lang="en-VN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D99F75-35E3-DEEF-D320-B48E417CBA62}"/>
              </a:ext>
            </a:extLst>
          </p:cNvPr>
          <p:cNvSpPr txBox="1"/>
          <p:nvPr/>
        </p:nvSpPr>
        <p:spPr>
          <a:xfrm>
            <a:off x="5900078" y="1406639"/>
            <a:ext cx="1835760" cy="64633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delicious</a:t>
            </a:r>
            <a:endParaRPr lang="en-VN" sz="3600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7F9AE6-0320-8BEA-D3F2-A682445D14A7}"/>
              </a:ext>
            </a:extLst>
          </p:cNvPr>
          <p:cNvSpPr/>
          <p:nvPr/>
        </p:nvSpPr>
        <p:spPr>
          <a:xfrm>
            <a:off x="5451534" y="5701184"/>
            <a:ext cx="1385674" cy="491353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pic>
        <p:nvPicPr>
          <p:cNvPr id="2050" name="Picture 2" descr="Premium Vector | Cartoon delicious pizza on a white background hand drawn  cartoon">
            <a:extLst>
              <a:ext uri="{FF2B5EF4-FFF2-40B4-BE49-F238E27FC236}">
                <a16:creationId xmlns:a16="http://schemas.microsoft.com/office/drawing/2014/main" id="{9F758013-9538-1C0F-C662-E22A61CAE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1" b="9372"/>
          <a:stretch/>
        </p:blipFill>
        <p:spPr bwMode="auto">
          <a:xfrm>
            <a:off x="3358473" y="2186837"/>
            <a:ext cx="5083209" cy="364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8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5B7EE95-6F54-D067-D6F6-A7DA8B531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32" y="1526910"/>
            <a:ext cx="11088136" cy="3866595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– p.60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C0C7A-A6EF-6042-868C-AF713D156E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71" r="12396"/>
          <a:stretch/>
        </p:blipFill>
        <p:spPr>
          <a:xfrm>
            <a:off x="10035436" y="5488002"/>
            <a:ext cx="979233" cy="912953"/>
          </a:xfrm>
          <a:prstGeom prst="rect">
            <a:avLst/>
          </a:prstGeom>
        </p:spPr>
      </p:pic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57F29D3D-22C2-3406-0D64-FCE2E78C7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DA646B-766E-7E7E-2AC3-B72207988520}"/>
              </a:ext>
            </a:extLst>
          </p:cNvPr>
          <p:cNvSpPr txBox="1"/>
          <p:nvPr/>
        </p:nvSpPr>
        <p:spPr>
          <a:xfrm>
            <a:off x="2742324" y="6256505"/>
            <a:ext cx="6707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Ask the whole class to say the given words aloud.</a:t>
            </a:r>
          </a:p>
          <a:p>
            <a:pPr algn="ctr"/>
            <a:r>
              <a:rPr lang="en-US" sz="1600" b="1" dirty="0"/>
              <a:t>In pairs, write the adjective used to describe those given words.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E448FF1-6EA6-09DC-03F5-49074D4A8E15}"/>
              </a:ext>
            </a:extLst>
          </p:cNvPr>
          <p:cNvSpPr/>
          <p:nvPr/>
        </p:nvSpPr>
        <p:spPr>
          <a:xfrm>
            <a:off x="5080680" y="5728356"/>
            <a:ext cx="2569519" cy="519586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Example Answer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CCE36D-DC36-38EC-8E8C-D1B6DEC41017}"/>
              </a:ext>
            </a:extLst>
          </p:cNvPr>
          <p:cNvSpPr txBox="1"/>
          <p:nvPr/>
        </p:nvSpPr>
        <p:spPr>
          <a:xfrm>
            <a:off x="3548020" y="2421465"/>
            <a:ext cx="1452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narrow,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E314AAE-70E0-D81F-20DB-65F3974C2204}"/>
              </a:ext>
            </a:extLst>
          </p:cNvPr>
          <p:cNvSpPr txBox="1"/>
          <p:nvPr/>
        </p:nvSpPr>
        <p:spPr>
          <a:xfrm>
            <a:off x="4874689" y="2421464"/>
            <a:ext cx="1937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dangerous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166311-93BA-E69E-2784-E38E68FF9E41}"/>
              </a:ext>
            </a:extLst>
          </p:cNvPr>
          <p:cNvSpPr txBox="1"/>
          <p:nvPr/>
        </p:nvSpPr>
        <p:spPr>
          <a:xfrm>
            <a:off x="3549944" y="3183033"/>
            <a:ext cx="1757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delicious,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9F250E-59F5-835E-AD56-C4CDE59695BB}"/>
              </a:ext>
            </a:extLst>
          </p:cNvPr>
          <p:cNvSpPr txBox="1"/>
          <p:nvPr/>
        </p:nvSpPr>
        <p:spPr>
          <a:xfrm>
            <a:off x="5177638" y="3184357"/>
            <a:ext cx="1836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expensive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AB4747-27B7-73D1-F511-B8B19EAD7C71}"/>
              </a:ext>
            </a:extLst>
          </p:cNvPr>
          <p:cNvSpPr txBox="1"/>
          <p:nvPr/>
        </p:nvSpPr>
        <p:spPr>
          <a:xfrm>
            <a:off x="3511344" y="3946357"/>
            <a:ext cx="128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happy,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07840E-D9F5-49CF-FB77-B2331C0B4886}"/>
              </a:ext>
            </a:extLst>
          </p:cNvPr>
          <p:cNvSpPr txBox="1"/>
          <p:nvPr/>
        </p:nvSpPr>
        <p:spPr>
          <a:xfrm>
            <a:off x="4737044" y="3956057"/>
            <a:ext cx="1428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healthy</a:t>
            </a:r>
            <a:endParaRPr lang="en-VN" sz="32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5C5ACC-9CD6-EC1D-85B3-946063682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960" y="771605"/>
            <a:ext cx="6578665" cy="690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DBE08E8-E016-9270-E875-A94C572F8A19}"/>
              </a:ext>
            </a:extLst>
          </p:cNvPr>
          <p:cNvSpPr txBox="1"/>
          <p:nvPr/>
        </p:nvSpPr>
        <p:spPr>
          <a:xfrm>
            <a:off x="3488902" y="4683768"/>
            <a:ext cx="1372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boring,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9DB7E2-DB54-2E6A-E79C-281FEC2445F9}"/>
              </a:ext>
            </a:extLst>
          </p:cNvPr>
          <p:cNvSpPr txBox="1"/>
          <p:nvPr/>
        </p:nvSpPr>
        <p:spPr>
          <a:xfrm>
            <a:off x="4779706" y="4707925"/>
            <a:ext cx="1836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expensive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2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447989-9824-D34C-E242-5E4883F1E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556" y="1208704"/>
            <a:ext cx="9106885" cy="4540148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– p.60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9A9DE8-5620-70C2-AE81-6FF44E9F9D5E}"/>
              </a:ext>
            </a:extLst>
          </p:cNvPr>
          <p:cNvSpPr txBox="1"/>
          <p:nvPr/>
        </p:nvSpPr>
        <p:spPr>
          <a:xfrm>
            <a:off x="2184402" y="6365278"/>
            <a:ext cx="7823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Ask students to look at the picture and the information (Name &amp; Year), then answer the questions.</a:t>
            </a:r>
          </a:p>
        </p:txBody>
      </p:sp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7E3698CB-61A2-67AC-C607-DB624E7919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265156" y="108535"/>
            <a:ext cx="1616151" cy="1686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7A7FE3-F933-B088-0146-E2AAA8928372}"/>
              </a:ext>
            </a:extLst>
          </p:cNvPr>
          <p:cNvSpPr txBox="1"/>
          <p:nvPr/>
        </p:nvSpPr>
        <p:spPr>
          <a:xfrm>
            <a:off x="1876392" y="738510"/>
            <a:ext cx="7823196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Pre-reading: Answer the questions</a:t>
            </a:r>
          </a:p>
        </p:txBody>
      </p:sp>
    </p:spTree>
    <p:extLst>
      <p:ext uri="{BB962C8B-B14F-4D97-AF65-F5344CB8AC3E}">
        <p14:creationId xmlns:p14="http://schemas.microsoft.com/office/powerpoint/2010/main" val="3245066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6770841" y="1403539"/>
            <a:ext cx="37780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7064287" y="2735839"/>
            <a:ext cx="3210336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Places in town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7064287" y="3459704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 60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7064286" y="4183610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p.49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6892423" y="165795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5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6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7594617" y="2166413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We’re learning…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53D51-ADD2-EE6F-0D23-D8673A100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82" y="652065"/>
            <a:ext cx="3679640" cy="51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A214B-A2F9-F4E0-0FE9-77F154709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E231BF8-102F-21C6-9A72-E8F843EB4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61" y="1592037"/>
            <a:ext cx="4645967" cy="2316202"/>
          </a:xfrm>
          <a:prstGeom prst="rect">
            <a:avLst/>
          </a:prstGeom>
        </p:spPr>
      </p:pic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1FE01EEF-2319-1DFC-04EC-644389C64DF7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– p.60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0A335D-32FD-9958-6174-519223C829B5}"/>
              </a:ext>
            </a:extLst>
          </p:cNvPr>
          <p:cNvSpPr txBox="1"/>
          <p:nvPr/>
        </p:nvSpPr>
        <p:spPr>
          <a:xfrm>
            <a:off x="2184402" y="6504831"/>
            <a:ext cx="7823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In pairs, scan and answer the questions.</a:t>
            </a:r>
          </a:p>
        </p:txBody>
      </p:sp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E6D237FA-840D-896F-EC22-146D3A6489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265156" y="108535"/>
            <a:ext cx="1616151" cy="16869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2B334C-A266-3C8B-72EB-7679005105CC}"/>
              </a:ext>
            </a:extLst>
          </p:cNvPr>
          <p:cNvSpPr txBox="1"/>
          <p:nvPr/>
        </p:nvSpPr>
        <p:spPr>
          <a:xfrm>
            <a:off x="5338038" y="829014"/>
            <a:ext cx="4196961" cy="58477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/>
              <a:t>1. What are they?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2B0B8-D0CB-408B-9EB4-4F7C9FEC7DEF}"/>
              </a:ext>
            </a:extLst>
          </p:cNvPr>
          <p:cNvSpPr txBox="1"/>
          <p:nvPr/>
        </p:nvSpPr>
        <p:spPr>
          <a:xfrm>
            <a:off x="5338039" y="2718817"/>
            <a:ext cx="4196961" cy="58477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/>
              <a:t>2. Where are they?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BC1DAD-06B7-3C66-88CB-96A5D3CD3F74}"/>
              </a:ext>
            </a:extLst>
          </p:cNvPr>
          <p:cNvSpPr txBox="1"/>
          <p:nvPr/>
        </p:nvSpPr>
        <p:spPr>
          <a:xfrm>
            <a:off x="5349021" y="4248612"/>
            <a:ext cx="4196961" cy="58477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 dirty="0"/>
              <a:t>3. Which place is older?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4B9E70-C76A-1186-9570-3659A58FD802}"/>
              </a:ext>
            </a:extLst>
          </p:cNvPr>
          <p:cNvSpPr/>
          <p:nvPr/>
        </p:nvSpPr>
        <p:spPr>
          <a:xfrm>
            <a:off x="1784997" y="4333180"/>
            <a:ext cx="1447800" cy="52322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EFAF3-C027-F4D6-B0E7-D78F307C8246}"/>
              </a:ext>
            </a:extLst>
          </p:cNvPr>
          <p:cNvSpPr txBox="1"/>
          <p:nvPr/>
        </p:nvSpPr>
        <p:spPr>
          <a:xfrm>
            <a:off x="5857307" y="1560705"/>
            <a:ext cx="49866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They’re Temple of Literature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and Hà </a:t>
            </a:r>
            <a:r>
              <a:rPr lang="en-US" sz="3200" dirty="0" err="1">
                <a:solidFill>
                  <a:srgbClr val="FF0000"/>
                </a:solidFill>
              </a:rPr>
              <a:t>Nội</a:t>
            </a:r>
            <a:r>
              <a:rPr lang="en-US" sz="3200" dirty="0">
                <a:solidFill>
                  <a:srgbClr val="FF0000"/>
                </a:solidFill>
              </a:rPr>
              <a:t> Opera House.</a:t>
            </a:r>
            <a:endParaRPr lang="en-VN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54F03952-813D-8EEF-8885-37EE752E9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65" y="1801733"/>
            <a:ext cx="584776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BC25EE-D322-F233-2142-A88480191118}"/>
              </a:ext>
            </a:extLst>
          </p:cNvPr>
          <p:cNvSpPr txBox="1"/>
          <p:nvPr/>
        </p:nvSpPr>
        <p:spPr>
          <a:xfrm>
            <a:off x="5866123" y="3450667"/>
            <a:ext cx="3158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They’re in Hà </a:t>
            </a:r>
            <a:r>
              <a:rPr lang="en-US" sz="3200" dirty="0" err="1">
                <a:solidFill>
                  <a:srgbClr val="FF0000"/>
                </a:solidFill>
              </a:rPr>
              <a:t>Nội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  <a:endParaRPr lang="en-VN" sz="3200" dirty="0">
              <a:solidFill>
                <a:srgbClr val="FF0000"/>
              </a:solidFill>
            </a:endParaRPr>
          </a:p>
        </p:txBody>
      </p:sp>
      <p:pic>
        <p:nvPicPr>
          <p:cNvPr id="13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C02AC411-1E56-5C17-9C4A-DC87FCDFA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3" y="3458354"/>
            <a:ext cx="584776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F3AEFD-CF11-7852-6A72-83E2881F8D9F}"/>
              </a:ext>
            </a:extLst>
          </p:cNvPr>
          <p:cNvSpPr txBox="1"/>
          <p:nvPr/>
        </p:nvSpPr>
        <p:spPr>
          <a:xfrm>
            <a:off x="5586723" y="4837710"/>
            <a:ext cx="58184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Temple of Literature is older than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Hà </a:t>
            </a:r>
            <a:r>
              <a:rPr lang="en-US" sz="3200" dirty="0" err="1">
                <a:solidFill>
                  <a:srgbClr val="FF0000"/>
                </a:solidFill>
              </a:rPr>
              <a:t>Nội</a:t>
            </a:r>
            <a:r>
              <a:rPr lang="en-US" sz="3200" dirty="0">
                <a:solidFill>
                  <a:srgbClr val="FF0000"/>
                </a:solidFill>
              </a:rPr>
              <a:t> Opera House.</a:t>
            </a:r>
            <a:endParaRPr lang="en-VN" sz="3200" dirty="0">
              <a:solidFill>
                <a:srgbClr val="FF0000"/>
              </a:solidFill>
            </a:endParaRPr>
          </a:p>
        </p:txBody>
      </p:sp>
      <p:pic>
        <p:nvPicPr>
          <p:cNvPr id="15" name="Picture 2" descr="Arrow Right 1 Icon | Flat Cute Arrows Iconpack | Custom Icon Design">
            <a:extLst>
              <a:ext uri="{FF2B5EF4-FFF2-40B4-BE49-F238E27FC236}">
                <a16:creationId xmlns:a16="http://schemas.microsoft.com/office/drawing/2014/main" id="{2694EE3D-E5F0-71D3-4DCA-98DF1948E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965" y="4985926"/>
            <a:ext cx="584776" cy="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47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19A9DE8-5620-70C2-AE81-6FF44E9F9D5E}"/>
              </a:ext>
            </a:extLst>
          </p:cNvPr>
          <p:cNvSpPr txBox="1"/>
          <p:nvPr/>
        </p:nvSpPr>
        <p:spPr>
          <a:xfrm>
            <a:off x="2184402" y="6149887"/>
            <a:ext cx="7823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Play the audio and ask students to listen and read.</a:t>
            </a:r>
          </a:p>
          <a:p>
            <a:pPr algn="ctr"/>
            <a:r>
              <a:rPr lang="en-US" sz="1400" b="1" dirty="0"/>
              <a:t>Ask them to underline the unknown words while reading along. </a:t>
            </a:r>
          </a:p>
        </p:txBody>
      </p:sp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7E3698CB-61A2-67AC-C607-DB624E7919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265156" y="108535"/>
            <a:ext cx="1616151" cy="1686954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1A1BBF7C-3D91-8D6C-CD85-143C20D3E71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– p.60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C2BF0C-C709-07DB-CDD7-8B40EA9AB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543" y="672360"/>
            <a:ext cx="8203799" cy="6328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1B6461-AE92-5AA9-1C65-4C3EBC2B5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6775" y="1200041"/>
            <a:ext cx="7216443" cy="459663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221BE2-1B88-D585-9229-2A1654E84E4B}"/>
              </a:ext>
            </a:extLst>
          </p:cNvPr>
          <p:cNvSpPr/>
          <p:nvPr/>
        </p:nvSpPr>
        <p:spPr>
          <a:xfrm>
            <a:off x="4158113" y="691610"/>
            <a:ext cx="4596729" cy="479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5.15">
            <a:hlinkClick r:id="" action="ppaction://media"/>
            <a:extLst>
              <a:ext uri="{FF2B5EF4-FFF2-40B4-BE49-F238E27FC236}">
                <a16:creationId xmlns:a16="http://schemas.microsoft.com/office/drawing/2014/main" id="{3B8ED42E-07AD-0392-D92B-C767DBA3AC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0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14257" y="7793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5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FB1DC-E940-ADCE-85CB-B0050C5E9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B6D029F-39DE-04DC-4CF9-CFF1805A7B67}"/>
              </a:ext>
            </a:extLst>
          </p:cNvPr>
          <p:cNvSpPr txBox="1"/>
          <p:nvPr/>
        </p:nvSpPr>
        <p:spPr>
          <a:xfrm>
            <a:off x="2184402" y="6365278"/>
            <a:ext cx="7823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Divide the class into groups of 4, ask them to read through the given phrases and discuss sorting them to the correct place. 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4BAC9F99-74D4-1F3C-D54B-17403E9038C8}"/>
              </a:ext>
            </a:extLst>
          </p:cNvPr>
          <p:cNvSpPr/>
          <p:nvPr/>
        </p:nvSpPr>
        <p:spPr>
          <a:xfrm>
            <a:off x="5410000" y="5930512"/>
            <a:ext cx="1371999" cy="476289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F7E198B4-101F-FA40-FF3E-186DDCA7D27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Activity - Sorting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4A3883-1422-D42D-80C0-FF69BFCADB3D}"/>
              </a:ext>
            </a:extLst>
          </p:cNvPr>
          <p:cNvSpPr txBox="1"/>
          <p:nvPr/>
        </p:nvSpPr>
        <p:spPr>
          <a:xfrm>
            <a:off x="1458415" y="782619"/>
            <a:ext cx="364317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dirty="0"/>
              <a:t>Temple of Literature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7893E8-7283-FBE4-5E57-199BD65B90E5}"/>
              </a:ext>
            </a:extLst>
          </p:cNvPr>
          <p:cNvSpPr txBox="1"/>
          <p:nvPr/>
        </p:nvSpPr>
        <p:spPr>
          <a:xfrm>
            <a:off x="6958863" y="782153"/>
            <a:ext cx="367401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200" dirty="0"/>
              <a:t>Hà </a:t>
            </a:r>
            <a:r>
              <a:rPr lang="en-US" sz="3200" dirty="0" err="1"/>
              <a:t>Nội</a:t>
            </a:r>
            <a:r>
              <a:rPr lang="en-US" sz="3200" dirty="0"/>
              <a:t> Opera House.</a:t>
            </a:r>
            <a:endParaRPr lang="en-VN" sz="32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E50A677-D77E-0D67-51F4-D73C59481209}"/>
              </a:ext>
            </a:extLst>
          </p:cNvPr>
          <p:cNvCxnSpPr/>
          <p:nvPr/>
        </p:nvCxnSpPr>
        <p:spPr>
          <a:xfrm>
            <a:off x="6006164" y="750771"/>
            <a:ext cx="0" cy="215598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C6879F6-4D83-3899-01FE-AFE8BDF5F364}"/>
              </a:ext>
            </a:extLst>
          </p:cNvPr>
          <p:cNvSpPr txBox="1"/>
          <p:nvPr/>
        </p:nvSpPr>
        <p:spPr>
          <a:xfrm>
            <a:off x="481263" y="3346548"/>
            <a:ext cx="5356242" cy="58477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1.beautiful and ancient place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FA73AB-CEB0-4621-2B13-4D98E71D4D7A}"/>
              </a:ext>
            </a:extLst>
          </p:cNvPr>
          <p:cNvSpPr txBox="1"/>
          <p:nvPr/>
        </p:nvSpPr>
        <p:spPr>
          <a:xfrm>
            <a:off x="481262" y="4055208"/>
            <a:ext cx="5333971" cy="107721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2. many theatres and opera performances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8E2FF78-F0F1-85D6-4E05-CB7FDC8D86D4}"/>
              </a:ext>
            </a:extLst>
          </p:cNvPr>
          <p:cNvSpPr txBox="1"/>
          <p:nvPr/>
        </p:nvSpPr>
        <p:spPr>
          <a:xfrm>
            <a:off x="481261" y="5239082"/>
            <a:ext cx="5356241" cy="58477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3. many stone turtles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B69355D-548D-4675-8303-A3AA9D5BFDC3}"/>
              </a:ext>
            </a:extLst>
          </p:cNvPr>
          <p:cNvSpPr txBox="1"/>
          <p:nvPr/>
        </p:nvSpPr>
        <p:spPr>
          <a:xfrm>
            <a:off x="6193293" y="3346548"/>
            <a:ext cx="5621500" cy="58477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4. pray for a good student year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2F8E12-FA75-092F-D973-B568A1B282B3}"/>
              </a:ext>
            </a:extLst>
          </p:cNvPr>
          <p:cNvSpPr txBox="1"/>
          <p:nvPr/>
        </p:nvSpPr>
        <p:spPr>
          <a:xfrm>
            <a:off x="6193293" y="4052954"/>
            <a:ext cx="5621500" cy="1077218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5. watch beautiful and interesting plays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967D90-13B8-C0FE-B322-A3C569ABF3EB}"/>
              </a:ext>
            </a:extLst>
          </p:cNvPr>
          <p:cNvSpPr txBox="1"/>
          <p:nvPr/>
        </p:nvSpPr>
        <p:spPr>
          <a:xfrm>
            <a:off x="6193293" y="5239082"/>
            <a:ext cx="5356242" cy="58477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dirty="0"/>
              <a:t>6. join exciting festivals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A8252A1-1E53-7BD9-50E5-94C7C10505AE}"/>
              </a:ext>
            </a:extLst>
          </p:cNvPr>
          <p:cNvSpPr/>
          <p:nvPr/>
        </p:nvSpPr>
        <p:spPr>
          <a:xfrm>
            <a:off x="1458415" y="1872536"/>
            <a:ext cx="741143" cy="70413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55F989D-3354-798A-7789-947010E747D8}"/>
              </a:ext>
            </a:extLst>
          </p:cNvPr>
          <p:cNvSpPr/>
          <p:nvPr/>
        </p:nvSpPr>
        <p:spPr>
          <a:xfrm>
            <a:off x="7010209" y="1872537"/>
            <a:ext cx="741143" cy="70413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89F568E-438E-B2C0-5088-E5851A3EA85B}"/>
              </a:ext>
            </a:extLst>
          </p:cNvPr>
          <p:cNvSpPr/>
          <p:nvPr/>
        </p:nvSpPr>
        <p:spPr>
          <a:xfrm>
            <a:off x="2716791" y="1878182"/>
            <a:ext cx="741143" cy="70413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B32BCF1-B641-0302-D701-5D7D2AFC6C5A}"/>
              </a:ext>
            </a:extLst>
          </p:cNvPr>
          <p:cNvSpPr/>
          <p:nvPr/>
        </p:nvSpPr>
        <p:spPr>
          <a:xfrm>
            <a:off x="4092828" y="1881477"/>
            <a:ext cx="741143" cy="70413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E97E914-2A40-45E7-4FFB-05DF2A98B37E}"/>
              </a:ext>
            </a:extLst>
          </p:cNvPr>
          <p:cNvSpPr/>
          <p:nvPr/>
        </p:nvSpPr>
        <p:spPr>
          <a:xfrm>
            <a:off x="8405861" y="1872537"/>
            <a:ext cx="741143" cy="70413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91C0DB0-31ED-585C-C675-CCE8EBE688FD}"/>
              </a:ext>
            </a:extLst>
          </p:cNvPr>
          <p:cNvSpPr/>
          <p:nvPr/>
        </p:nvSpPr>
        <p:spPr>
          <a:xfrm>
            <a:off x="9812771" y="1872536"/>
            <a:ext cx="741143" cy="704133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29122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FF985-2096-FF6C-272D-7F317891F9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FB428B1-FCCE-B026-4710-AB8F645921AD}"/>
              </a:ext>
            </a:extLst>
          </p:cNvPr>
          <p:cNvSpPr txBox="1"/>
          <p:nvPr/>
        </p:nvSpPr>
        <p:spPr>
          <a:xfrm>
            <a:off x="2184401" y="6490291"/>
            <a:ext cx="7823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In groups of 3, read and answer the questions.</a:t>
            </a:r>
          </a:p>
        </p:txBody>
      </p:sp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36F40B0C-31D7-A76A-6757-DE1E2E177B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265156" y="108535"/>
            <a:ext cx="1616151" cy="168695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3A2AA29-D16A-B66C-C5AE-007238FDC5A4}"/>
              </a:ext>
            </a:extLst>
          </p:cNvPr>
          <p:cNvSpPr/>
          <p:nvPr/>
        </p:nvSpPr>
        <p:spPr>
          <a:xfrm>
            <a:off x="5372099" y="5844516"/>
            <a:ext cx="1447800" cy="52322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Answer</a:t>
            </a: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90C4EB69-38E8-A546-02F1-2196E30994E0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– p.60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B3F58B-082D-3F6F-3203-3E3A1F3373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64" y="700790"/>
            <a:ext cx="5369342" cy="522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A909D1-F0C1-D73F-E331-9310FA30E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34" y="1236257"/>
            <a:ext cx="5702593" cy="8763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E61E4D-F081-D04D-5873-67308530A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34" y="2537820"/>
            <a:ext cx="4546834" cy="8255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D7F1F7-0E98-6176-B8A6-B3826C8EB2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930" y="3820604"/>
            <a:ext cx="3714941" cy="450873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C8D4BE4-4A3A-CE3D-90C0-1B6744DDECBD}"/>
              </a:ext>
            </a:extLst>
          </p:cNvPr>
          <p:cNvCxnSpPr/>
          <p:nvPr/>
        </p:nvCxnSpPr>
        <p:spPr>
          <a:xfrm>
            <a:off x="5457478" y="2029142"/>
            <a:ext cx="563328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590795-A1F7-8946-33D5-52127618F0CC}"/>
              </a:ext>
            </a:extLst>
          </p:cNvPr>
          <p:cNvCxnSpPr/>
          <p:nvPr/>
        </p:nvCxnSpPr>
        <p:spPr>
          <a:xfrm>
            <a:off x="5467103" y="3192197"/>
            <a:ext cx="563328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6AB5F6F-4A21-28C2-F236-28BA06F77C57}"/>
              </a:ext>
            </a:extLst>
          </p:cNvPr>
          <p:cNvCxnSpPr/>
          <p:nvPr/>
        </p:nvCxnSpPr>
        <p:spPr>
          <a:xfrm>
            <a:off x="5451534" y="4204102"/>
            <a:ext cx="563328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E8A4A97-2688-22AF-C323-26F2EDA68954}"/>
              </a:ext>
            </a:extLst>
          </p:cNvPr>
          <p:cNvSpPr txBox="1"/>
          <p:nvPr/>
        </p:nvSpPr>
        <p:spPr>
          <a:xfrm>
            <a:off x="5457478" y="1533705"/>
            <a:ext cx="3550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Temple of Literature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E569BD-47AC-5F8A-0841-D486C1103A70}"/>
              </a:ext>
            </a:extLst>
          </p:cNvPr>
          <p:cNvSpPr txBox="1"/>
          <p:nvPr/>
        </p:nvSpPr>
        <p:spPr>
          <a:xfrm>
            <a:off x="5467103" y="2676918"/>
            <a:ext cx="3569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Hà </a:t>
            </a:r>
            <a:r>
              <a:rPr lang="en-US" sz="3200" dirty="0" err="1">
                <a:solidFill>
                  <a:srgbClr val="FF0000"/>
                </a:solidFill>
              </a:rPr>
              <a:t>Nội</a:t>
            </a:r>
            <a:r>
              <a:rPr lang="en-US" sz="3200" dirty="0">
                <a:solidFill>
                  <a:srgbClr val="FF0000"/>
                </a:solidFill>
              </a:rPr>
              <a:t> Opera House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5209853-BD6D-A33C-3C0D-F7845CE403A0}"/>
              </a:ext>
            </a:extLst>
          </p:cNvPr>
          <p:cNvSpPr txBox="1"/>
          <p:nvPr/>
        </p:nvSpPr>
        <p:spPr>
          <a:xfrm>
            <a:off x="5451534" y="3725746"/>
            <a:ext cx="3550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Temple of Literature</a:t>
            </a:r>
            <a:endParaRPr lang="en-VN" sz="3200" dirty="0">
              <a:solidFill>
                <a:srgbClr val="FF0000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DEE68B8-D9F6-21A9-C69F-94CB6171FD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434" y="4728719"/>
            <a:ext cx="4991357" cy="85729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ED55D7B-01C2-40F6-48D3-DB2268278F22}"/>
              </a:ext>
            </a:extLst>
          </p:cNvPr>
          <p:cNvCxnSpPr/>
          <p:nvPr/>
        </p:nvCxnSpPr>
        <p:spPr>
          <a:xfrm>
            <a:off x="5457478" y="5369403"/>
            <a:ext cx="5633282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9FFB1A5E-1A67-2464-928D-F37FF1EF6910}"/>
              </a:ext>
            </a:extLst>
          </p:cNvPr>
          <p:cNvSpPr txBox="1"/>
          <p:nvPr/>
        </p:nvSpPr>
        <p:spPr>
          <a:xfrm>
            <a:off x="5084733" y="4832611"/>
            <a:ext cx="71072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There were many royal exams in the past.</a:t>
            </a:r>
            <a:endParaRPr lang="en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52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9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32B5D-0E26-711C-6EF7-07C00F891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D2FDC3C2-0C82-166B-025D-F4660A53C8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265156" y="108535"/>
            <a:ext cx="1616151" cy="1686954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108E6C3-B5E3-7F68-143A-E9ED67C287B2}"/>
              </a:ext>
            </a:extLst>
          </p:cNvPr>
          <p:cNvSpPr/>
          <p:nvPr/>
        </p:nvSpPr>
        <p:spPr>
          <a:xfrm>
            <a:off x="4927130" y="5767598"/>
            <a:ext cx="2337737" cy="52322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Example Answer</a:t>
            </a:r>
          </a:p>
        </p:txBody>
      </p:sp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542DDF41-1BE5-25FF-C70C-82212E147DBF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Pupils’ book – p.60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4E200B7-D48C-7310-A9CD-C044D9A9C907}"/>
              </a:ext>
            </a:extLst>
          </p:cNvPr>
          <p:cNvSpPr txBox="1"/>
          <p:nvPr/>
        </p:nvSpPr>
        <p:spPr>
          <a:xfrm>
            <a:off x="771224" y="2147426"/>
            <a:ext cx="1090356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</a:rPr>
              <a:t>I want to visit the Temple of Literature 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because this is a beautiful and ancient place in Hà </a:t>
            </a:r>
            <a:r>
              <a:rPr lang="en-US" sz="3200" dirty="0" err="1">
                <a:solidFill>
                  <a:srgbClr val="FF0000"/>
                </a:solidFill>
              </a:rPr>
              <a:t>Nội</a:t>
            </a:r>
            <a:r>
              <a:rPr lang="en-US" sz="3200" dirty="0">
                <a:solidFill>
                  <a:srgbClr val="FF0000"/>
                </a:solidFill>
              </a:rPr>
              <a:t>.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There were many royal exams at the temple in the past. 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You can see many stone turtles here. </a:t>
            </a:r>
          </a:p>
          <a:p>
            <a:pPr algn="just"/>
            <a:r>
              <a:rPr lang="en-US" sz="3200" dirty="0">
                <a:solidFill>
                  <a:srgbClr val="FF0000"/>
                </a:solidFill>
              </a:rPr>
              <a:t>Every new year, I can come here and pray for a good school year.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7ED813-C202-5EF8-A1DD-AECDF623618A}"/>
              </a:ext>
            </a:extLst>
          </p:cNvPr>
          <p:cNvSpPr txBox="1"/>
          <p:nvPr/>
        </p:nvSpPr>
        <p:spPr>
          <a:xfrm>
            <a:off x="1647133" y="6290818"/>
            <a:ext cx="88977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In groups of 3, ask them to think about the place that they want to visit most. Then, take turns asking and answering.</a:t>
            </a:r>
          </a:p>
          <a:p>
            <a:pPr algn="ctr"/>
            <a:r>
              <a:rPr lang="en-US" sz="1400" b="1" dirty="0"/>
              <a:t>Invite a few students to share their answers.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005A2A-916E-1CD8-F9F3-02166B5A2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432" y="1249981"/>
            <a:ext cx="6592225" cy="63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0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7C2FA-B0D2-7BEE-97A4-9DCC8C0F1A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4F3917-C760-BCF9-5401-C034BEC5B76C}"/>
              </a:ext>
            </a:extLst>
          </p:cNvPr>
          <p:cNvSpPr txBox="1"/>
          <p:nvPr/>
        </p:nvSpPr>
        <p:spPr>
          <a:xfrm>
            <a:off x="2184402" y="6149887"/>
            <a:ext cx="7823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Look at the example on the next slide.</a:t>
            </a:r>
          </a:p>
        </p:txBody>
      </p:sp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5007CDAE-F02B-0C26-8243-CB03E151F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265156" y="108535"/>
            <a:ext cx="1616151" cy="1686954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FEEF6070-2F39-7934-E77B-68E911D08D6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 – Pupils’ book (p.60)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BB3BAD2-67C9-D350-1781-3DBF1E5488E5}"/>
              </a:ext>
            </a:extLst>
          </p:cNvPr>
          <p:cNvSpPr/>
          <p:nvPr/>
        </p:nvSpPr>
        <p:spPr>
          <a:xfrm>
            <a:off x="4158113" y="691610"/>
            <a:ext cx="4596729" cy="479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3BD7F-FBD1-6838-7FE8-B5634B194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75" y="848974"/>
            <a:ext cx="9709036" cy="9465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ED3F2D8-5DE3-0C91-1907-7B4E429AFAC0}"/>
              </a:ext>
            </a:extLst>
          </p:cNvPr>
          <p:cNvSpPr/>
          <p:nvPr/>
        </p:nvSpPr>
        <p:spPr>
          <a:xfrm>
            <a:off x="548640" y="1511166"/>
            <a:ext cx="981777" cy="596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31B5F3-F9B8-879C-F674-0B9688A41089}"/>
              </a:ext>
            </a:extLst>
          </p:cNvPr>
          <p:cNvSpPr/>
          <p:nvPr/>
        </p:nvSpPr>
        <p:spPr>
          <a:xfrm>
            <a:off x="1152444" y="1961558"/>
            <a:ext cx="9926234" cy="358069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75FB8B-548A-2FD8-8325-B21005A3F5AA}"/>
              </a:ext>
            </a:extLst>
          </p:cNvPr>
          <p:cNvSpPr txBox="1"/>
          <p:nvPr/>
        </p:nvSpPr>
        <p:spPr>
          <a:xfrm>
            <a:off x="1463041" y="2181672"/>
            <a:ext cx="9469672" cy="316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400" dirty="0"/>
              <a:t>Ask each student to prepare an A4 paper, pencil and </a:t>
            </a:r>
            <a:r>
              <a:rPr lang="en-US" sz="2400" dirty="0" err="1"/>
              <a:t>colour</a:t>
            </a:r>
            <a:r>
              <a:rPr lang="en-US" sz="2400" dirty="0"/>
              <a:t>. (optional)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400" dirty="0"/>
              <a:t>Tell them to draw a picture of their village, town and city by themselves.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400" dirty="0"/>
              <a:t>Then, give them a few minutes to rehearse mentally how they present their picture to their partner.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400" dirty="0"/>
              <a:t>In pairs, present the picture.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400" dirty="0"/>
              <a:t>Invite a few pairs to demonstrate in front of the class.</a:t>
            </a:r>
          </a:p>
          <a:p>
            <a:pPr marL="342900" indent="-342900">
              <a:lnSpc>
                <a:spcPct val="120000"/>
              </a:lnSpc>
              <a:buFontTx/>
              <a:buChar char="-"/>
            </a:pPr>
            <a:r>
              <a:rPr lang="en-US" sz="2400" dirty="0"/>
              <a:t>Look at the example on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17214959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62BBA-936C-A155-9621-FF442741B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33C18CF1-8D1E-0F68-2D42-A8D9C23735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265156" y="108535"/>
            <a:ext cx="1616151" cy="1686954"/>
          </a:xfrm>
          <a:prstGeom prst="rect">
            <a:avLst/>
          </a:prstGeom>
        </p:spPr>
      </p:pic>
      <p:sp>
        <p:nvSpPr>
          <p:cNvPr id="5" name="Google Shape;281;p15">
            <a:extLst>
              <a:ext uri="{FF2B5EF4-FFF2-40B4-BE49-F238E27FC236}">
                <a16:creationId xmlns:a16="http://schemas.microsoft.com/office/drawing/2014/main" id="{397116E7-AC49-7A79-4FE7-2D7C851B0B4D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PRODUCTION – Pupils’ book (p.60)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B3706A-2AA3-DCE8-9727-52335285C5AB}"/>
              </a:ext>
            </a:extLst>
          </p:cNvPr>
          <p:cNvSpPr/>
          <p:nvPr/>
        </p:nvSpPr>
        <p:spPr>
          <a:xfrm>
            <a:off x="4158113" y="691610"/>
            <a:ext cx="4596729" cy="4798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E59653-F315-D12D-D611-83E477898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016" y="679536"/>
            <a:ext cx="9709036" cy="94651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51F740-D562-EDC7-7EA6-546C41E11E93}"/>
              </a:ext>
            </a:extLst>
          </p:cNvPr>
          <p:cNvSpPr/>
          <p:nvPr/>
        </p:nvSpPr>
        <p:spPr>
          <a:xfrm>
            <a:off x="597016" y="1327667"/>
            <a:ext cx="981777" cy="596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ketch drawing of cartoon old town on white background. The streets of the  town with houses and trees Stock Vector | Adobe Stock">
            <a:extLst>
              <a:ext uri="{FF2B5EF4-FFF2-40B4-BE49-F238E27FC236}">
                <a16:creationId xmlns:a16="http://schemas.microsoft.com/office/drawing/2014/main" id="{79B45445-B022-C690-0F9D-2F3261F72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974" y="1751808"/>
            <a:ext cx="3692692" cy="369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6DA7139-69E7-1AD2-665F-E7404721D9A2}"/>
              </a:ext>
            </a:extLst>
          </p:cNvPr>
          <p:cNvSpPr/>
          <p:nvPr/>
        </p:nvSpPr>
        <p:spPr>
          <a:xfrm>
            <a:off x="715196" y="1549667"/>
            <a:ext cx="4514249" cy="4133545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F853BFD-D13E-0642-C778-D809659501AE}"/>
              </a:ext>
            </a:extLst>
          </p:cNvPr>
          <p:cNvSpPr/>
          <p:nvPr/>
        </p:nvSpPr>
        <p:spPr>
          <a:xfrm>
            <a:off x="5640223" y="1531381"/>
            <a:ext cx="6176143" cy="4133545"/>
          </a:xfrm>
          <a:prstGeom prst="round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92C3DB-6E48-CB41-7B2A-FB3C35B64889}"/>
              </a:ext>
            </a:extLst>
          </p:cNvPr>
          <p:cNvSpPr txBox="1"/>
          <p:nvPr/>
        </p:nvSpPr>
        <p:spPr>
          <a:xfrm>
            <a:off x="5929369" y="1787189"/>
            <a:ext cx="55978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/>
              <a:t>This is my home town. </a:t>
            </a:r>
          </a:p>
          <a:p>
            <a:pPr algn="just"/>
            <a:r>
              <a:rPr lang="en-US" sz="3200" dirty="0"/>
              <a:t>It is small and peaceful. </a:t>
            </a:r>
          </a:p>
          <a:p>
            <a:pPr algn="just"/>
            <a:r>
              <a:rPr lang="en-US" sz="3200" dirty="0"/>
              <a:t>There are new buildings, hotels, and restaurants.</a:t>
            </a:r>
          </a:p>
          <a:p>
            <a:pPr algn="just"/>
            <a:r>
              <a:rPr lang="en-US" sz="3200" dirty="0"/>
              <a:t>Foods are delicious and cheap. </a:t>
            </a:r>
          </a:p>
          <a:p>
            <a:pPr algn="just"/>
            <a:r>
              <a:rPr lang="en-US" sz="3200" dirty="0"/>
              <a:t>Roads are small and noisy but not dangerous.</a:t>
            </a:r>
            <a:endParaRPr lang="en-VN" sz="3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F62F32-C66F-5DEF-B6D6-89229578747C}"/>
              </a:ext>
            </a:extLst>
          </p:cNvPr>
          <p:cNvSpPr/>
          <p:nvPr/>
        </p:nvSpPr>
        <p:spPr>
          <a:xfrm>
            <a:off x="5188869" y="5993551"/>
            <a:ext cx="1502546" cy="523220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64807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HOMEWORK</a:t>
            </a:r>
          </a:p>
        </p:txBody>
      </p:sp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A929908A-62CD-4A48-BA53-832F915000CF}"/>
              </a:ext>
            </a:extLst>
          </p:cNvPr>
          <p:cNvSpPr/>
          <p:nvPr/>
        </p:nvSpPr>
        <p:spPr>
          <a:xfrm>
            <a:off x="1989104" y="2730500"/>
            <a:ext cx="8061563" cy="19797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A999C-76D6-F742-ADAB-E9234D98F3B5}"/>
              </a:ext>
            </a:extLst>
          </p:cNvPr>
          <p:cNvSpPr txBox="1"/>
          <p:nvPr/>
        </p:nvSpPr>
        <p:spPr>
          <a:xfrm>
            <a:off x="3383809" y="1447700"/>
            <a:ext cx="6814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chemeClr val="accent2"/>
                </a:solidFill>
                <a:latin typeface="Carter One" panose="03080802040405060005" pitchFamily="66" charset="77"/>
                <a:ea typeface="Carter One" panose="03080802040405060005" pitchFamily="66" charset="77"/>
              </a:rPr>
              <a:t>HOMEWORK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4F301-8CFC-2F4B-B301-0055B0F4A0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9716231" y="1469793"/>
            <a:ext cx="1181120" cy="1101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71ACA0-DB91-BF49-BC1A-B407EDFB025D}"/>
              </a:ext>
            </a:extLst>
          </p:cNvPr>
          <p:cNvSpPr txBox="1"/>
          <p:nvPr/>
        </p:nvSpPr>
        <p:spPr>
          <a:xfrm>
            <a:off x="2353216" y="3779542"/>
            <a:ext cx="733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49).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DF6BF-7B0E-6342-B58F-E4FD8D3D4807}"/>
              </a:ext>
            </a:extLst>
          </p:cNvPr>
          <p:cNvSpPr txBox="1"/>
          <p:nvPr/>
        </p:nvSpPr>
        <p:spPr>
          <a:xfrm>
            <a:off x="2353216" y="6253287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(page 108) or Active Teach.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EDD36B-6995-924B-8144-F69A0236907E}"/>
              </a:ext>
            </a:extLst>
          </p:cNvPr>
          <p:cNvSpPr txBox="1"/>
          <p:nvPr/>
        </p:nvSpPr>
        <p:spPr>
          <a:xfrm>
            <a:off x="2353216" y="3256322"/>
            <a:ext cx="6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  <p:extLst>
      <p:ext uri="{BB962C8B-B14F-4D97-AF65-F5344CB8AC3E}">
        <p14:creationId xmlns:p14="http://schemas.microsoft.com/office/powerpoint/2010/main" val="2359083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3">
            <a:extLst>
              <a:ext uri="{FF2B5EF4-FFF2-40B4-BE49-F238E27FC236}">
                <a16:creationId xmlns:a16="http://schemas.microsoft.com/office/drawing/2014/main" id="{7CAC707C-89E7-FD40-9558-6F4C1F4111BE}"/>
              </a:ext>
            </a:extLst>
          </p:cNvPr>
          <p:cNvSpPr/>
          <p:nvPr/>
        </p:nvSpPr>
        <p:spPr>
          <a:xfrm>
            <a:off x="6770841" y="1403539"/>
            <a:ext cx="3778026" cy="3660926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622B3DB9-F532-364E-B146-F0B51B39A5D1}"/>
              </a:ext>
            </a:extLst>
          </p:cNvPr>
          <p:cNvSpPr txBox="1"/>
          <p:nvPr/>
        </p:nvSpPr>
        <p:spPr>
          <a:xfrm>
            <a:off x="7064287" y="2735839"/>
            <a:ext cx="3210336" cy="4616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-US" sz="2400" kern="0" noProof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Places in town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0BDAFE-0972-C44C-A427-7B498FFD3E82}"/>
              </a:ext>
            </a:extLst>
          </p:cNvPr>
          <p:cNvSpPr txBox="1"/>
          <p:nvPr/>
        </p:nvSpPr>
        <p:spPr>
          <a:xfrm>
            <a:off x="7064287" y="3459704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PB p</a:t>
            </a:r>
            <a:r>
              <a:rPr lang="en-US" sz="24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rPr>
              <a:t>. 60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4D132A-EA03-B948-A9C1-5660C6F573DC}"/>
              </a:ext>
            </a:extLst>
          </p:cNvPr>
          <p:cNvSpPr txBox="1"/>
          <p:nvPr/>
        </p:nvSpPr>
        <p:spPr>
          <a:xfrm>
            <a:off x="7064286" y="4183610"/>
            <a:ext cx="3210337" cy="46166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- AB p.49</a:t>
            </a:r>
            <a:endParaRPr kumimoji="0" lang="en-US" sz="2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7943169A-672D-6C47-A6D9-D49F9BF62E69}"/>
              </a:ext>
            </a:extLst>
          </p:cNvPr>
          <p:cNvSpPr txBox="1"/>
          <p:nvPr/>
        </p:nvSpPr>
        <p:spPr>
          <a:xfrm>
            <a:off x="6892423" y="1657950"/>
            <a:ext cx="33822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UNIT 5</a:t>
            </a:r>
            <a:r>
              <a:rPr lang="en-US" sz="2800" b="1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Lesson 6</a:t>
            </a:r>
            <a:endParaRPr lang="en-US" sz="2800" b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100;p3">
            <a:extLst>
              <a:ext uri="{FF2B5EF4-FFF2-40B4-BE49-F238E27FC236}">
                <a16:creationId xmlns:a16="http://schemas.microsoft.com/office/drawing/2014/main" id="{BED4F29A-2206-1C4F-812F-789F9B12E7CA}"/>
              </a:ext>
            </a:extLst>
          </p:cNvPr>
          <p:cNvSpPr txBox="1"/>
          <p:nvPr/>
        </p:nvSpPr>
        <p:spPr>
          <a:xfrm>
            <a:off x="7594617" y="2166413"/>
            <a:ext cx="27652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We’ve learned…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53D51-ADD2-EE6F-0D23-D8673A100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82" y="652065"/>
            <a:ext cx="3679640" cy="518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3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WARM – UP ACTIVITY </a:t>
            </a: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5E8BF774-7843-EB46-A719-E7F11D9A26C8}"/>
              </a:ext>
            </a:extLst>
          </p:cNvPr>
          <p:cNvSpPr/>
          <p:nvPr/>
        </p:nvSpPr>
        <p:spPr>
          <a:xfrm>
            <a:off x="1684420" y="2052826"/>
            <a:ext cx="8959505" cy="326994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6C0C7A-A6EF-6042-868C-AF713D156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71" r="12396"/>
          <a:stretch/>
        </p:blipFill>
        <p:spPr>
          <a:xfrm>
            <a:off x="10154308" y="4866294"/>
            <a:ext cx="979233" cy="912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7BD63-9D96-41C8-E70B-D86EECA2BC72}"/>
              </a:ext>
            </a:extLst>
          </p:cNvPr>
          <p:cNvSpPr txBox="1"/>
          <p:nvPr/>
        </p:nvSpPr>
        <p:spPr>
          <a:xfrm>
            <a:off x="2405265" y="1064884"/>
            <a:ext cx="7667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2"/>
                </a:solidFill>
                <a:ea typeface="Carter One" panose="03080802040405060005" pitchFamily="66" charset="77"/>
              </a:rPr>
              <a:t>Activity: Guess the adjectives</a:t>
            </a:r>
            <a:endParaRPr lang="en-VN" sz="4400" dirty="0">
              <a:solidFill>
                <a:schemeClr val="accent2"/>
              </a:solidFill>
              <a:ea typeface="Carter One" panose="03080802040405060005" pitchFamily="66" charset="77"/>
            </a:endParaRPr>
          </a:p>
        </p:txBody>
      </p:sp>
      <p:pic>
        <p:nvPicPr>
          <p:cNvPr id="3" name="Picture 2" descr="A map of a country&#10;&#10;Description automatically generated">
            <a:extLst>
              <a:ext uri="{FF2B5EF4-FFF2-40B4-BE49-F238E27FC236}">
                <a16:creationId xmlns:a16="http://schemas.microsoft.com/office/drawing/2014/main" id="{57F29D3D-22C2-3406-0D64-FCE2E78C7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643925" y="75138"/>
            <a:ext cx="1405029" cy="14665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A068D6-FD10-760F-2C18-718DCC66B90F}"/>
              </a:ext>
            </a:extLst>
          </p:cNvPr>
          <p:cNvSpPr txBox="1"/>
          <p:nvPr/>
        </p:nvSpPr>
        <p:spPr>
          <a:xfrm>
            <a:off x="1829881" y="2345430"/>
            <a:ext cx="90588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Divide the class into two groups.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Quickly review the long adjectives by showing pictures from the previous unit.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Ask students to look at the picture, use the given letters and guess the adjective describing the picture.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Raise your hand to get a chance to answer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The fastest team with the correct answer can get 2 points.</a:t>
            </a:r>
          </a:p>
        </p:txBody>
      </p:sp>
    </p:spTree>
    <p:extLst>
      <p:ext uri="{BB962C8B-B14F-4D97-AF65-F5344CB8AC3E}">
        <p14:creationId xmlns:p14="http://schemas.microsoft.com/office/powerpoint/2010/main" val="2080024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81;p15">
            <a:extLst>
              <a:ext uri="{FF2B5EF4-FFF2-40B4-BE49-F238E27FC236}">
                <a16:creationId xmlns:a16="http://schemas.microsoft.com/office/drawing/2014/main" id="{84E0C1A0-A252-5F41-91F5-A7904921180E}"/>
              </a:ext>
            </a:extLst>
          </p:cNvPr>
          <p:cNvSpPr txBox="1">
            <a:spLocks/>
          </p:cNvSpPr>
          <p:nvPr/>
        </p:nvSpPr>
        <p:spPr>
          <a:xfrm>
            <a:off x="193734" y="184945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  <a:buFont typeface="Calibri"/>
              <a:buNone/>
            </a:pPr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REVIEW – Long Adjectives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ACCD1A-C36D-6E4C-9172-49F2B1A11574}"/>
              </a:ext>
            </a:extLst>
          </p:cNvPr>
          <p:cNvSpPr/>
          <p:nvPr/>
        </p:nvSpPr>
        <p:spPr>
          <a:xfrm>
            <a:off x="11339593" y="1592753"/>
            <a:ext cx="852407" cy="3688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77B624-C863-7940-A073-37331E3B015F}"/>
              </a:ext>
            </a:extLst>
          </p:cNvPr>
          <p:cNvSpPr txBox="1"/>
          <p:nvPr/>
        </p:nvSpPr>
        <p:spPr>
          <a:xfrm>
            <a:off x="4627777" y="6301658"/>
            <a:ext cx="2936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Review all the long adjectives</a:t>
            </a:r>
            <a:endParaRPr lang="en-VN" dirty="0"/>
          </a:p>
        </p:txBody>
      </p:sp>
      <p:pic>
        <p:nvPicPr>
          <p:cNvPr id="6" name="Picture 5" descr="A map of a country&#10;&#10;Description automatically generated">
            <a:extLst>
              <a:ext uri="{FF2B5EF4-FFF2-40B4-BE49-F238E27FC236}">
                <a16:creationId xmlns:a16="http://schemas.microsoft.com/office/drawing/2014/main" id="{9D1EB5F3-7FC2-D5B7-EFA2-9EAE14655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5" t="7442" r="18249" b="7596"/>
          <a:stretch/>
        </p:blipFill>
        <p:spPr>
          <a:xfrm>
            <a:off x="10492784" y="75138"/>
            <a:ext cx="1405029" cy="1466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2C26DC-E747-EF1F-0A0F-6080EF3AE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931" y="652438"/>
            <a:ext cx="5845752" cy="2554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28202-77C3-A053-1570-22BFA82476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417" y="3206597"/>
            <a:ext cx="5722781" cy="257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34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EE610-C94A-EDC3-CF3C-E8945C6EAB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>
            <a:extLst>
              <a:ext uri="{FF2B5EF4-FFF2-40B4-BE49-F238E27FC236}">
                <a16:creationId xmlns:a16="http://schemas.microsoft.com/office/drawing/2014/main" id="{2FE95FCB-10F7-798F-632C-52CFB2F478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004" t="-96715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35DF376-2255-2B03-FF64-EDFFCBD62053}"/>
              </a:ext>
            </a:extLst>
          </p:cNvPr>
          <p:cNvSpPr/>
          <p:nvPr/>
        </p:nvSpPr>
        <p:spPr>
          <a:xfrm>
            <a:off x="3478403" y="1817366"/>
            <a:ext cx="3018414" cy="3018414"/>
          </a:xfrm>
          <a:custGeom>
            <a:avLst/>
            <a:gdLst/>
            <a:ahLst/>
            <a:cxnLst/>
            <a:rect l="l" t="t" r="r" b="b"/>
            <a:pathLst>
              <a:path w="4527621" h="4527621">
                <a:moveTo>
                  <a:pt x="0" y="0"/>
                </a:moveTo>
                <a:lnTo>
                  <a:pt x="4527621" y="0"/>
                </a:lnTo>
                <a:lnTo>
                  <a:pt x="4527621" y="4527620"/>
                </a:lnTo>
                <a:lnTo>
                  <a:pt x="0" y="4527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94C803C-F393-D268-3CAE-9E42CB0DD4A3}"/>
              </a:ext>
            </a:extLst>
          </p:cNvPr>
          <p:cNvSpPr/>
          <p:nvPr/>
        </p:nvSpPr>
        <p:spPr>
          <a:xfrm>
            <a:off x="5339448" y="1365472"/>
            <a:ext cx="2925981" cy="2925981"/>
          </a:xfrm>
          <a:custGeom>
            <a:avLst/>
            <a:gdLst/>
            <a:ahLst/>
            <a:cxnLst/>
            <a:rect l="l" t="t" r="r" b="b"/>
            <a:pathLst>
              <a:path w="4388971" h="4388971">
                <a:moveTo>
                  <a:pt x="0" y="0"/>
                </a:moveTo>
                <a:lnTo>
                  <a:pt x="4388971" y="0"/>
                </a:lnTo>
                <a:lnTo>
                  <a:pt x="4388971" y="4388971"/>
                </a:lnTo>
                <a:lnTo>
                  <a:pt x="0" y="4388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9EFBF51A-20F5-8C00-12E7-AB7F067A1630}"/>
              </a:ext>
            </a:extLst>
          </p:cNvPr>
          <p:cNvGrpSpPr>
            <a:grpSpLocks noChangeAspect="1"/>
          </p:cNvGrpSpPr>
          <p:nvPr/>
        </p:nvGrpSpPr>
        <p:grpSpPr>
          <a:xfrm>
            <a:off x="3736543" y="1358214"/>
            <a:ext cx="5074665" cy="3088658"/>
            <a:chOff x="0" y="0"/>
            <a:chExt cx="10433050" cy="63500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ED92ACC0-CF41-87ED-19E9-7083F43038ED}"/>
                </a:ext>
              </a:extLst>
            </p:cNvPr>
            <p:cNvSpPr/>
            <p:nvPr/>
          </p:nvSpPr>
          <p:spPr>
            <a:xfrm>
              <a:off x="0" y="0"/>
              <a:ext cx="10433050" cy="6350000"/>
            </a:xfrm>
            <a:custGeom>
              <a:avLst/>
              <a:gdLst/>
              <a:ahLst/>
              <a:cxnLst/>
              <a:rect l="l" t="t" r="r" b="b"/>
              <a:pathLst>
                <a:path w="10433050" h="6350000">
                  <a:moveTo>
                    <a:pt x="2595880" y="0"/>
                  </a:moveTo>
                  <a:lnTo>
                    <a:pt x="7837170" y="0"/>
                  </a:lnTo>
                  <a:cubicBezTo>
                    <a:pt x="9271000" y="0"/>
                    <a:pt x="10433050" y="1162050"/>
                    <a:pt x="10433050" y="2595880"/>
                  </a:cubicBezTo>
                  <a:cubicBezTo>
                    <a:pt x="10433050" y="2595880"/>
                    <a:pt x="10433050" y="2595880"/>
                    <a:pt x="10433050" y="2595880"/>
                  </a:cubicBezTo>
                  <a:lnTo>
                    <a:pt x="10433050" y="6350000"/>
                  </a:lnTo>
                  <a:lnTo>
                    <a:pt x="1043305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595880"/>
                  </a:lnTo>
                  <a:cubicBezTo>
                    <a:pt x="0" y="1162050"/>
                    <a:pt x="1162050" y="0"/>
                    <a:pt x="2595880" y="0"/>
                  </a:cubicBezTo>
                  <a:cubicBezTo>
                    <a:pt x="2595880" y="0"/>
                    <a:pt x="2595880" y="0"/>
                    <a:pt x="2595880" y="0"/>
                  </a:cubicBezTo>
                  <a:close/>
                </a:path>
              </a:pathLst>
            </a:custGeom>
            <a:blipFill>
              <a:blip r:embed="rId6"/>
              <a:stretch>
                <a:fillRect t="-615" b="-22609"/>
              </a:stretch>
            </a:blipFill>
          </p:spPr>
        </p:sp>
      </p:grpSp>
      <p:sp>
        <p:nvSpPr>
          <p:cNvPr id="14" name="Freeform 14">
            <a:extLst>
              <a:ext uri="{FF2B5EF4-FFF2-40B4-BE49-F238E27FC236}">
                <a16:creationId xmlns:a16="http://schemas.microsoft.com/office/drawing/2014/main" id="{49F19A5A-4EBD-CB18-A2C6-46FE8FD32F73}"/>
              </a:ext>
            </a:extLst>
          </p:cNvPr>
          <p:cNvSpPr/>
          <p:nvPr/>
        </p:nvSpPr>
        <p:spPr>
          <a:xfrm>
            <a:off x="2432505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3F31D45-7524-44C5-5311-1811EC2FFE39}"/>
              </a:ext>
            </a:extLst>
          </p:cNvPr>
          <p:cNvSpPr txBox="1"/>
          <p:nvPr/>
        </p:nvSpPr>
        <p:spPr>
          <a:xfrm>
            <a:off x="2275320" y="597310"/>
            <a:ext cx="7764438" cy="472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4000" dirty="0">
                <a:solidFill>
                  <a:srgbClr val="3E5152"/>
                </a:solidFill>
              </a:rPr>
              <a:t>Guess the adjective of the picture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5043CB81-D3ED-DC7D-427F-0DCEE8E2A704}"/>
              </a:ext>
            </a:extLst>
          </p:cNvPr>
          <p:cNvSpPr txBox="1"/>
          <p:nvPr/>
        </p:nvSpPr>
        <p:spPr>
          <a:xfrm>
            <a:off x="2569326" y="4845405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0304C1CC-79AE-4C5C-978D-1CDCF94A5F71}"/>
              </a:ext>
            </a:extLst>
          </p:cNvPr>
          <p:cNvSpPr/>
          <p:nvPr/>
        </p:nvSpPr>
        <p:spPr>
          <a:xfrm>
            <a:off x="3305874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72513E21-6202-1944-D78E-2F099CB1243C}"/>
              </a:ext>
            </a:extLst>
          </p:cNvPr>
          <p:cNvSpPr/>
          <p:nvPr/>
        </p:nvSpPr>
        <p:spPr>
          <a:xfrm>
            <a:off x="4176072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8E77F673-1501-423E-64AA-8DD448E39DAB}"/>
              </a:ext>
            </a:extLst>
          </p:cNvPr>
          <p:cNvSpPr/>
          <p:nvPr/>
        </p:nvSpPr>
        <p:spPr>
          <a:xfrm>
            <a:off x="5049441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882EC7A3-652A-0076-FD6D-D0532B2C5166}"/>
              </a:ext>
            </a:extLst>
          </p:cNvPr>
          <p:cNvSpPr/>
          <p:nvPr/>
        </p:nvSpPr>
        <p:spPr>
          <a:xfrm>
            <a:off x="5923246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C4D68AF4-FB74-5048-CB43-3BFB4C4F5B49}"/>
              </a:ext>
            </a:extLst>
          </p:cNvPr>
          <p:cNvSpPr/>
          <p:nvPr/>
        </p:nvSpPr>
        <p:spPr>
          <a:xfrm>
            <a:off x="6796615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898E0268-D05F-7558-B60F-B9F4A5D70D28}"/>
              </a:ext>
            </a:extLst>
          </p:cNvPr>
          <p:cNvSpPr/>
          <p:nvPr/>
        </p:nvSpPr>
        <p:spPr>
          <a:xfrm>
            <a:off x="7676672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6E2D9BFC-D0EE-B3B4-71C5-4F0326AB6217}"/>
              </a:ext>
            </a:extLst>
          </p:cNvPr>
          <p:cNvSpPr/>
          <p:nvPr/>
        </p:nvSpPr>
        <p:spPr>
          <a:xfrm>
            <a:off x="8550041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BAEEFF3B-CBD4-8136-2C15-E58F4B879DB5}"/>
              </a:ext>
            </a:extLst>
          </p:cNvPr>
          <p:cNvSpPr/>
          <p:nvPr/>
        </p:nvSpPr>
        <p:spPr>
          <a:xfrm>
            <a:off x="9423410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108CE879-433A-87BD-4EA7-2124E7DE317F}"/>
              </a:ext>
            </a:extLst>
          </p:cNvPr>
          <p:cNvSpPr txBox="1"/>
          <p:nvPr/>
        </p:nvSpPr>
        <p:spPr>
          <a:xfrm>
            <a:off x="6016595" y="4843620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16232D4C-82CC-6B89-7CF2-E14561164C31}"/>
              </a:ext>
            </a:extLst>
          </p:cNvPr>
          <p:cNvSpPr txBox="1"/>
          <p:nvPr/>
        </p:nvSpPr>
        <p:spPr>
          <a:xfrm>
            <a:off x="7794243" y="4842651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24D73DAD-7219-F6B9-98B3-33EC77D30E12}"/>
              </a:ext>
            </a:extLst>
          </p:cNvPr>
          <p:cNvSpPr txBox="1"/>
          <p:nvPr/>
        </p:nvSpPr>
        <p:spPr>
          <a:xfrm>
            <a:off x="9540981" y="4842650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698EDEB-F0AA-E2C3-8CBC-C74B1FA796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30" t="20527" r="37406" b="46806"/>
          <a:stretch/>
        </p:blipFill>
        <p:spPr>
          <a:xfrm>
            <a:off x="5351358" y="5827267"/>
            <a:ext cx="1722177" cy="928995"/>
          </a:xfrm>
          <a:prstGeom prst="rect">
            <a:avLst/>
          </a:prstGeom>
        </p:spPr>
      </p:pic>
      <p:sp>
        <p:nvSpPr>
          <p:cNvPr id="35" name="TextBox 19">
            <a:extLst>
              <a:ext uri="{FF2B5EF4-FFF2-40B4-BE49-F238E27FC236}">
                <a16:creationId xmlns:a16="http://schemas.microsoft.com/office/drawing/2014/main" id="{D1DCEE94-D6E1-EB54-7846-F937423E4C67}"/>
              </a:ext>
            </a:extLst>
          </p:cNvPr>
          <p:cNvSpPr txBox="1"/>
          <p:nvPr/>
        </p:nvSpPr>
        <p:spPr>
          <a:xfrm>
            <a:off x="3404195" y="4830701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52E6A884-B9A1-8138-E0B6-307CE9678755}"/>
              </a:ext>
            </a:extLst>
          </p:cNvPr>
          <p:cNvSpPr txBox="1"/>
          <p:nvPr/>
        </p:nvSpPr>
        <p:spPr>
          <a:xfrm>
            <a:off x="4287025" y="4835780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5AD6BF80-0F63-EA8A-3839-1A1B1812B9F3}"/>
              </a:ext>
            </a:extLst>
          </p:cNvPr>
          <p:cNvSpPr txBox="1"/>
          <p:nvPr/>
        </p:nvSpPr>
        <p:spPr>
          <a:xfrm>
            <a:off x="5164470" y="4833308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AF34E7EB-9120-C41F-E4D6-D11C9054A8DB}"/>
              </a:ext>
            </a:extLst>
          </p:cNvPr>
          <p:cNvSpPr txBox="1"/>
          <p:nvPr/>
        </p:nvSpPr>
        <p:spPr>
          <a:xfrm>
            <a:off x="6914186" y="4843620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48CEDBB7-9625-CCB3-3402-D10AC24A4CEC}"/>
              </a:ext>
            </a:extLst>
          </p:cNvPr>
          <p:cNvSpPr txBox="1"/>
          <p:nvPr/>
        </p:nvSpPr>
        <p:spPr>
          <a:xfrm>
            <a:off x="8667612" y="4833025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47368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5C795-6F8B-EBB1-8366-FF021FDAB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>
            <a:extLst>
              <a:ext uri="{FF2B5EF4-FFF2-40B4-BE49-F238E27FC236}">
                <a16:creationId xmlns:a16="http://schemas.microsoft.com/office/drawing/2014/main" id="{4E8F1322-6F1C-4CF3-BD04-70036470A5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004" t="-96715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37BFCE1-88A1-C4FC-FDA1-747C6255D656}"/>
              </a:ext>
            </a:extLst>
          </p:cNvPr>
          <p:cNvSpPr/>
          <p:nvPr/>
        </p:nvSpPr>
        <p:spPr>
          <a:xfrm>
            <a:off x="3478403" y="1817366"/>
            <a:ext cx="3018414" cy="3018414"/>
          </a:xfrm>
          <a:custGeom>
            <a:avLst/>
            <a:gdLst/>
            <a:ahLst/>
            <a:cxnLst/>
            <a:rect l="l" t="t" r="r" b="b"/>
            <a:pathLst>
              <a:path w="4527621" h="4527621">
                <a:moveTo>
                  <a:pt x="0" y="0"/>
                </a:moveTo>
                <a:lnTo>
                  <a:pt x="4527621" y="0"/>
                </a:lnTo>
                <a:lnTo>
                  <a:pt x="4527621" y="4527620"/>
                </a:lnTo>
                <a:lnTo>
                  <a:pt x="0" y="4527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3F2B0EAC-4E35-012F-CC79-387559F87C3D}"/>
              </a:ext>
            </a:extLst>
          </p:cNvPr>
          <p:cNvSpPr/>
          <p:nvPr/>
        </p:nvSpPr>
        <p:spPr>
          <a:xfrm>
            <a:off x="5339448" y="1365472"/>
            <a:ext cx="2925981" cy="2925981"/>
          </a:xfrm>
          <a:custGeom>
            <a:avLst/>
            <a:gdLst/>
            <a:ahLst/>
            <a:cxnLst/>
            <a:rect l="l" t="t" r="r" b="b"/>
            <a:pathLst>
              <a:path w="4388971" h="4388971">
                <a:moveTo>
                  <a:pt x="0" y="0"/>
                </a:moveTo>
                <a:lnTo>
                  <a:pt x="4388971" y="0"/>
                </a:lnTo>
                <a:lnTo>
                  <a:pt x="4388971" y="4388971"/>
                </a:lnTo>
                <a:lnTo>
                  <a:pt x="0" y="4388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6965C31-3A85-45AD-01BB-07A91D0CBFC4}"/>
              </a:ext>
            </a:extLst>
          </p:cNvPr>
          <p:cNvSpPr/>
          <p:nvPr/>
        </p:nvSpPr>
        <p:spPr>
          <a:xfrm>
            <a:off x="2859888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669A426E-1068-7682-E904-9C26A0ED0363}"/>
              </a:ext>
            </a:extLst>
          </p:cNvPr>
          <p:cNvSpPr txBox="1"/>
          <p:nvPr/>
        </p:nvSpPr>
        <p:spPr>
          <a:xfrm>
            <a:off x="2275320" y="597310"/>
            <a:ext cx="7764438" cy="472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4000" dirty="0">
                <a:solidFill>
                  <a:srgbClr val="3E5152"/>
                </a:solidFill>
              </a:rPr>
              <a:t>Guess the adjective of the picture</a:t>
            </a: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4EC5BD78-1ABE-8BDE-D880-A6B6771C10D8}"/>
              </a:ext>
            </a:extLst>
          </p:cNvPr>
          <p:cNvSpPr/>
          <p:nvPr/>
        </p:nvSpPr>
        <p:spPr>
          <a:xfrm>
            <a:off x="3733257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BEE6FA28-52B8-61B3-A10E-B52CFB0A1296}"/>
              </a:ext>
            </a:extLst>
          </p:cNvPr>
          <p:cNvSpPr/>
          <p:nvPr/>
        </p:nvSpPr>
        <p:spPr>
          <a:xfrm>
            <a:off x="4603455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EEA5007F-C3CF-C29C-B675-D46DC1DB6137}"/>
              </a:ext>
            </a:extLst>
          </p:cNvPr>
          <p:cNvSpPr/>
          <p:nvPr/>
        </p:nvSpPr>
        <p:spPr>
          <a:xfrm>
            <a:off x="5476824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FA4AE43B-8175-D166-349D-F547F79ACCC9}"/>
              </a:ext>
            </a:extLst>
          </p:cNvPr>
          <p:cNvSpPr/>
          <p:nvPr/>
        </p:nvSpPr>
        <p:spPr>
          <a:xfrm>
            <a:off x="6350629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803E68FA-5469-DA85-DEB1-018CDC02F199}"/>
              </a:ext>
            </a:extLst>
          </p:cNvPr>
          <p:cNvSpPr/>
          <p:nvPr/>
        </p:nvSpPr>
        <p:spPr>
          <a:xfrm>
            <a:off x="7223998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A2C64D2E-7348-B764-4C78-125ED0B0D94A}"/>
              </a:ext>
            </a:extLst>
          </p:cNvPr>
          <p:cNvSpPr/>
          <p:nvPr/>
        </p:nvSpPr>
        <p:spPr>
          <a:xfrm>
            <a:off x="8104055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AF0165BF-D363-A10D-B193-DF50311AE0C5}"/>
              </a:ext>
            </a:extLst>
          </p:cNvPr>
          <p:cNvSpPr/>
          <p:nvPr/>
        </p:nvSpPr>
        <p:spPr>
          <a:xfrm>
            <a:off x="8977424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D886EFFF-ECFB-A06B-CACF-12BA5B603FD5}"/>
              </a:ext>
            </a:extLst>
          </p:cNvPr>
          <p:cNvSpPr txBox="1"/>
          <p:nvPr/>
        </p:nvSpPr>
        <p:spPr>
          <a:xfrm>
            <a:off x="4706739" y="4786208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0C7477E9-5667-91F8-7530-7A3AE23B3FCB}"/>
              </a:ext>
            </a:extLst>
          </p:cNvPr>
          <p:cNvSpPr txBox="1"/>
          <p:nvPr/>
        </p:nvSpPr>
        <p:spPr>
          <a:xfrm>
            <a:off x="3849708" y="4789557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x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251B038-95F2-4F5D-8846-393436711F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30" t="20527" r="37406" b="46806"/>
          <a:stretch/>
        </p:blipFill>
        <p:spPr>
          <a:xfrm>
            <a:off x="5351358" y="5827267"/>
            <a:ext cx="1722177" cy="928995"/>
          </a:xfrm>
          <a:prstGeom prst="rect">
            <a:avLst/>
          </a:prstGeom>
        </p:spPr>
      </p:pic>
      <p:sp>
        <p:nvSpPr>
          <p:cNvPr id="35" name="TextBox 19">
            <a:extLst>
              <a:ext uri="{FF2B5EF4-FFF2-40B4-BE49-F238E27FC236}">
                <a16:creationId xmlns:a16="http://schemas.microsoft.com/office/drawing/2014/main" id="{EAB8A18A-C254-C956-7103-666E0EFCDD38}"/>
              </a:ext>
            </a:extLst>
          </p:cNvPr>
          <p:cNvSpPr txBox="1"/>
          <p:nvPr/>
        </p:nvSpPr>
        <p:spPr>
          <a:xfrm>
            <a:off x="3006076" y="4806025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5712CA82-3418-1721-A691-25DFA248BC2A}"/>
              </a:ext>
            </a:extLst>
          </p:cNvPr>
          <p:cNvSpPr txBox="1"/>
          <p:nvPr/>
        </p:nvSpPr>
        <p:spPr>
          <a:xfrm>
            <a:off x="6503602" y="4789240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FFBA28FD-8653-EA10-2D3A-D13BCB86D1D5}"/>
              </a:ext>
            </a:extLst>
          </p:cNvPr>
          <p:cNvSpPr txBox="1"/>
          <p:nvPr/>
        </p:nvSpPr>
        <p:spPr>
          <a:xfrm>
            <a:off x="5594395" y="4806124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265FD4C5-46C0-6B2F-0B54-B80C62B59D7E}"/>
              </a:ext>
            </a:extLst>
          </p:cNvPr>
          <p:cNvSpPr txBox="1"/>
          <p:nvPr/>
        </p:nvSpPr>
        <p:spPr>
          <a:xfrm>
            <a:off x="8215994" y="4789555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268431-B43D-6EA8-BA7A-2F7696461B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214" t="13333" r="23672" b="26087"/>
          <a:stretch/>
        </p:blipFill>
        <p:spPr>
          <a:xfrm>
            <a:off x="3661491" y="977195"/>
            <a:ext cx="5227709" cy="3702533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E43140D7-430F-F762-BFB0-B036B57E0718}"/>
              </a:ext>
            </a:extLst>
          </p:cNvPr>
          <p:cNvSpPr txBox="1"/>
          <p:nvPr/>
        </p:nvSpPr>
        <p:spPr>
          <a:xfrm>
            <a:off x="7341569" y="4799495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D93D8310-10F5-015C-B5F6-9D5DA26EF5CF}"/>
              </a:ext>
            </a:extLst>
          </p:cNvPr>
          <p:cNvSpPr txBox="1"/>
          <p:nvPr/>
        </p:nvSpPr>
        <p:spPr>
          <a:xfrm>
            <a:off x="9124058" y="4789557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07278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FBC6B-5AB8-FB5D-719D-4228C2EF1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>
            <a:extLst>
              <a:ext uri="{FF2B5EF4-FFF2-40B4-BE49-F238E27FC236}">
                <a16:creationId xmlns:a16="http://schemas.microsoft.com/office/drawing/2014/main" id="{013165F7-1C8C-7E0E-1B0A-86F26157384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004" t="-96715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6A6B736-3165-19FD-F9E7-86D617550761}"/>
              </a:ext>
            </a:extLst>
          </p:cNvPr>
          <p:cNvSpPr/>
          <p:nvPr/>
        </p:nvSpPr>
        <p:spPr>
          <a:xfrm>
            <a:off x="3478403" y="1817366"/>
            <a:ext cx="3018414" cy="3018414"/>
          </a:xfrm>
          <a:custGeom>
            <a:avLst/>
            <a:gdLst/>
            <a:ahLst/>
            <a:cxnLst/>
            <a:rect l="l" t="t" r="r" b="b"/>
            <a:pathLst>
              <a:path w="4527621" h="4527621">
                <a:moveTo>
                  <a:pt x="0" y="0"/>
                </a:moveTo>
                <a:lnTo>
                  <a:pt x="4527621" y="0"/>
                </a:lnTo>
                <a:lnTo>
                  <a:pt x="4527621" y="4527620"/>
                </a:lnTo>
                <a:lnTo>
                  <a:pt x="0" y="4527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C3F8D17D-986D-96D3-BAE6-6AFF8D144B02}"/>
              </a:ext>
            </a:extLst>
          </p:cNvPr>
          <p:cNvSpPr/>
          <p:nvPr/>
        </p:nvSpPr>
        <p:spPr>
          <a:xfrm>
            <a:off x="5339448" y="1365472"/>
            <a:ext cx="2925981" cy="2925981"/>
          </a:xfrm>
          <a:custGeom>
            <a:avLst/>
            <a:gdLst/>
            <a:ahLst/>
            <a:cxnLst/>
            <a:rect l="l" t="t" r="r" b="b"/>
            <a:pathLst>
              <a:path w="4388971" h="4388971">
                <a:moveTo>
                  <a:pt x="0" y="0"/>
                </a:moveTo>
                <a:lnTo>
                  <a:pt x="4388971" y="0"/>
                </a:lnTo>
                <a:lnTo>
                  <a:pt x="4388971" y="4388971"/>
                </a:lnTo>
                <a:lnTo>
                  <a:pt x="0" y="4388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28619B1-54FD-5990-0C60-692BD7718622}"/>
              </a:ext>
            </a:extLst>
          </p:cNvPr>
          <p:cNvSpPr/>
          <p:nvPr/>
        </p:nvSpPr>
        <p:spPr>
          <a:xfrm>
            <a:off x="2859888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FDA49A6-67B7-07A5-E3A2-52B132D71065}"/>
              </a:ext>
            </a:extLst>
          </p:cNvPr>
          <p:cNvSpPr txBox="1"/>
          <p:nvPr/>
        </p:nvSpPr>
        <p:spPr>
          <a:xfrm>
            <a:off x="2275320" y="597310"/>
            <a:ext cx="7764438" cy="472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4000" dirty="0">
                <a:solidFill>
                  <a:srgbClr val="3E5152"/>
                </a:solidFill>
              </a:rPr>
              <a:t>Guess the adjective of the picture</a:t>
            </a: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A05D4254-AA3F-B7DF-073E-A07D2044F554}"/>
              </a:ext>
            </a:extLst>
          </p:cNvPr>
          <p:cNvSpPr/>
          <p:nvPr/>
        </p:nvSpPr>
        <p:spPr>
          <a:xfrm>
            <a:off x="3733257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1D050FC9-3E3A-F91A-B4ED-1BAD6C430108}"/>
              </a:ext>
            </a:extLst>
          </p:cNvPr>
          <p:cNvSpPr/>
          <p:nvPr/>
        </p:nvSpPr>
        <p:spPr>
          <a:xfrm>
            <a:off x="4603455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994AE514-49F1-4796-6BCE-80C3F10AA20A}"/>
              </a:ext>
            </a:extLst>
          </p:cNvPr>
          <p:cNvSpPr/>
          <p:nvPr/>
        </p:nvSpPr>
        <p:spPr>
          <a:xfrm>
            <a:off x="5476824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C9486590-3ADA-A9ED-D4E2-60DC0250A266}"/>
              </a:ext>
            </a:extLst>
          </p:cNvPr>
          <p:cNvSpPr/>
          <p:nvPr/>
        </p:nvSpPr>
        <p:spPr>
          <a:xfrm>
            <a:off x="6350629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6449DB2F-7C8D-C565-4641-CFA975B05DB1}"/>
              </a:ext>
            </a:extLst>
          </p:cNvPr>
          <p:cNvSpPr/>
          <p:nvPr/>
        </p:nvSpPr>
        <p:spPr>
          <a:xfrm>
            <a:off x="7223998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CEA201DB-59C0-6202-50EC-EC6EE8429EEC}"/>
              </a:ext>
            </a:extLst>
          </p:cNvPr>
          <p:cNvSpPr/>
          <p:nvPr/>
        </p:nvSpPr>
        <p:spPr>
          <a:xfrm>
            <a:off x="8104055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E8226D83-81EE-4AF0-C572-704B51C72C13}"/>
              </a:ext>
            </a:extLst>
          </p:cNvPr>
          <p:cNvSpPr/>
          <p:nvPr/>
        </p:nvSpPr>
        <p:spPr>
          <a:xfrm>
            <a:off x="8977424" y="4754457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C8D679F6-7D21-0234-A602-0D534CA5FB37}"/>
              </a:ext>
            </a:extLst>
          </p:cNvPr>
          <p:cNvSpPr txBox="1"/>
          <p:nvPr/>
        </p:nvSpPr>
        <p:spPr>
          <a:xfrm>
            <a:off x="4706739" y="4786208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A2469FA6-3F4C-3A25-9DB9-31AC4A5D03CF}"/>
              </a:ext>
            </a:extLst>
          </p:cNvPr>
          <p:cNvSpPr txBox="1"/>
          <p:nvPr/>
        </p:nvSpPr>
        <p:spPr>
          <a:xfrm>
            <a:off x="3849708" y="4789557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8CBBF1D-A0E7-26A5-AEB9-E7B7933B115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30" t="20527" r="37406" b="46806"/>
          <a:stretch/>
        </p:blipFill>
        <p:spPr>
          <a:xfrm>
            <a:off x="5351358" y="5827267"/>
            <a:ext cx="1722177" cy="928995"/>
          </a:xfrm>
          <a:prstGeom prst="rect">
            <a:avLst/>
          </a:prstGeom>
        </p:spPr>
      </p:pic>
      <p:sp>
        <p:nvSpPr>
          <p:cNvPr id="35" name="TextBox 19">
            <a:extLst>
              <a:ext uri="{FF2B5EF4-FFF2-40B4-BE49-F238E27FC236}">
                <a16:creationId xmlns:a16="http://schemas.microsoft.com/office/drawing/2014/main" id="{A690C759-52EC-D70E-2C77-75558B8B9981}"/>
              </a:ext>
            </a:extLst>
          </p:cNvPr>
          <p:cNvSpPr txBox="1"/>
          <p:nvPr/>
        </p:nvSpPr>
        <p:spPr>
          <a:xfrm>
            <a:off x="2984332" y="4789557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4F4D6BCF-4533-A2ED-595E-D1EFC7A30717}"/>
              </a:ext>
            </a:extLst>
          </p:cNvPr>
          <p:cNvSpPr txBox="1"/>
          <p:nvPr/>
        </p:nvSpPr>
        <p:spPr>
          <a:xfrm>
            <a:off x="6458327" y="4821256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B95363CD-8FA1-9AD0-BD6C-AE5604B54A30}"/>
              </a:ext>
            </a:extLst>
          </p:cNvPr>
          <p:cNvSpPr txBox="1"/>
          <p:nvPr/>
        </p:nvSpPr>
        <p:spPr>
          <a:xfrm>
            <a:off x="5596730" y="4805457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CAC8EA47-1A5F-AFA3-F634-62A5AC0A2C7F}"/>
              </a:ext>
            </a:extLst>
          </p:cNvPr>
          <p:cNvSpPr txBox="1"/>
          <p:nvPr/>
        </p:nvSpPr>
        <p:spPr>
          <a:xfrm>
            <a:off x="7341569" y="4835780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9D4598AC-4F4E-1259-23DC-D5A230921AF8}"/>
              </a:ext>
            </a:extLst>
          </p:cNvPr>
          <p:cNvSpPr txBox="1"/>
          <p:nvPr/>
        </p:nvSpPr>
        <p:spPr>
          <a:xfrm>
            <a:off x="8205501" y="4830177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FAC7A-B966-2660-1213-8E171C149B8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30" t="15593" r="25890" b="27720"/>
          <a:stretch/>
        </p:blipFill>
        <p:spPr>
          <a:xfrm>
            <a:off x="3613498" y="1069362"/>
            <a:ext cx="5088082" cy="3559503"/>
          </a:xfrm>
          <a:prstGeom prst="rect">
            <a:avLst/>
          </a:prstGeo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3C4A5884-252D-2888-2825-FF6218B54ABA}"/>
              </a:ext>
            </a:extLst>
          </p:cNvPr>
          <p:cNvSpPr txBox="1"/>
          <p:nvPr/>
        </p:nvSpPr>
        <p:spPr>
          <a:xfrm>
            <a:off x="9085558" y="4821256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63057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39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741CBE-66E6-20B0-F5F7-DA7FEEE66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>
            <a:extLst>
              <a:ext uri="{FF2B5EF4-FFF2-40B4-BE49-F238E27FC236}">
                <a16:creationId xmlns:a16="http://schemas.microsoft.com/office/drawing/2014/main" id="{A1C1A4D7-D418-F509-9183-36938F4160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004" t="-96715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0FB5CF7-C335-59B3-79EA-0CF96AF56164}"/>
              </a:ext>
            </a:extLst>
          </p:cNvPr>
          <p:cNvSpPr/>
          <p:nvPr/>
        </p:nvSpPr>
        <p:spPr>
          <a:xfrm>
            <a:off x="3478403" y="1817366"/>
            <a:ext cx="3018414" cy="3018414"/>
          </a:xfrm>
          <a:custGeom>
            <a:avLst/>
            <a:gdLst/>
            <a:ahLst/>
            <a:cxnLst/>
            <a:rect l="l" t="t" r="r" b="b"/>
            <a:pathLst>
              <a:path w="4527621" h="4527621">
                <a:moveTo>
                  <a:pt x="0" y="0"/>
                </a:moveTo>
                <a:lnTo>
                  <a:pt x="4527621" y="0"/>
                </a:lnTo>
                <a:lnTo>
                  <a:pt x="4527621" y="4527620"/>
                </a:lnTo>
                <a:lnTo>
                  <a:pt x="0" y="4527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F7E4646-611A-3CCF-6638-0E87D4D9313E}"/>
              </a:ext>
            </a:extLst>
          </p:cNvPr>
          <p:cNvSpPr/>
          <p:nvPr/>
        </p:nvSpPr>
        <p:spPr>
          <a:xfrm>
            <a:off x="5339448" y="1365472"/>
            <a:ext cx="2925981" cy="2925981"/>
          </a:xfrm>
          <a:custGeom>
            <a:avLst/>
            <a:gdLst/>
            <a:ahLst/>
            <a:cxnLst/>
            <a:rect l="l" t="t" r="r" b="b"/>
            <a:pathLst>
              <a:path w="4388971" h="4388971">
                <a:moveTo>
                  <a:pt x="0" y="0"/>
                </a:moveTo>
                <a:lnTo>
                  <a:pt x="4388971" y="0"/>
                </a:lnTo>
                <a:lnTo>
                  <a:pt x="4388971" y="4388971"/>
                </a:lnTo>
                <a:lnTo>
                  <a:pt x="0" y="4388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61C155A8-4AF5-A365-F807-C62CDD35509C}"/>
              </a:ext>
            </a:extLst>
          </p:cNvPr>
          <p:cNvSpPr txBox="1"/>
          <p:nvPr/>
        </p:nvSpPr>
        <p:spPr>
          <a:xfrm>
            <a:off x="2275320" y="597310"/>
            <a:ext cx="7764438" cy="472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4000" dirty="0">
                <a:solidFill>
                  <a:srgbClr val="3E5152"/>
                </a:solidFill>
              </a:rPr>
              <a:t>Guess the adjective of the picture</a:t>
            </a: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25E03C4F-5B14-C322-CF2F-0B1317133B62}"/>
              </a:ext>
            </a:extLst>
          </p:cNvPr>
          <p:cNvSpPr/>
          <p:nvPr/>
        </p:nvSpPr>
        <p:spPr>
          <a:xfrm>
            <a:off x="3687114" y="4659774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5CA11196-EC7B-EDBE-43DB-EEA47E068A32}"/>
              </a:ext>
            </a:extLst>
          </p:cNvPr>
          <p:cNvSpPr/>
          <p:nvPr/>
        </p:nvSpPr>
        <p:spPr>
          <a:xfrm>
            <a:off x="4557312" y="4659774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2F986EB6-8161-B0BF-2C15-1DC3C8A84588}"/>
              </a:ext>
            </a:extLst>
          </p:cNvPr>
          <p:cNvSpPr/>
          <p:nvPr/>
        </p:nvSpPr>
        <p:spPr>
          <a:xfrm>
            <a:off x="5430681" y="4659774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7419DFCC-ACF5-DC39-0DD0-547CE1A3E541}"/>
              </a:ext>
            </a:extLst>
          </p:cNvPr>
          <p:cNvSpPr/>
          <p:nvPr/>
        </p:nvSpPr>
        <p:spPr>
          <a:xfrm>
            <a:off x="6304486" y="4659774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470750B9-A06E-AF9F-7E2A-32F7672555EC}"/>
              </a:ext>
            </a:extLst>
          </p:cNvPr>
          <p:cNvSpPr/>
          <p:nvPr/>
        </p:nvSpPr>
        <p:spPr>
          <a:xfrm>
            <a:off x="7177855" y="4659774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1245FFB3-3125-5708-2491-239A2763E80F}"/>
              </a:ext>
            </a:extLst>
          </p:cNvPr>
          <p:cNvSpPr/>
          <p:nvPr/>
        </p:nvSpPr>
        <p:spPr>
          <a:xfrm>
            <a:off x="8057912" y="4659774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1BA1A637-7B12-AD9B-9869-67E42C5C49BA}"/>
              </a:ext>
            </a:extLst>
          </p:cNvPr>
          <p:cNvSpPr txBox="1"/>
          <p:nvPr/>
        </p:nvSpPr>
        <p:spPr>
          <a:xfrm>
            <a:off x="6422057" y="4722117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i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27A3ABFF-180A-3561-E0E6-58604CFF6EC8}"/>
              </a:ext>
            </a:extLst>
          </p:cNvPr>
          <p:cNvSpPr txBox="1"/>
          <p:nvPr/>
        </p:nvSpPr>
        <p:spPr>
          <a:xfrm>
            <a:off x="7295426" y="4704636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31335A2-1F2A-5833-10A5-28A24159ED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30" t="20527" r="37406" b="46806"/>
          <a:stretch/>
        </p:blipFill>
        <p:spPr>
          <a:xfrm>
            <a:off x="5351358" y="5827267"/>
            <a:ext cx="1722177" cy="928995"/>
          </a:xfrm>
          <a:prstGeom prst="rect">
            <a:avLst/>
          </a:prstGeom>
        </p:spPr>
      </p:pic>
      <p:sp>
        <p:nvSpPr>
          <p:cNvPr id="35" name="TextBox 19">
            <a:extLst>
              <a:ext uri="{FF2B5EF4-FFF2-40B4-BE49-F238E27FC236}">
                <a16:creationId xmlns:a16="http://schemas.microsoft.com/office/drawing/2014/main" id="{C4882D33-BB2C-2D1E-6F6A-D8F9C6A86EBD}"/>
              </a:ext>
            </a:extLst>
          </p:cNvPr>
          <p:cNvSpPr txBox="1"/>
          <p:nvPr/>
        </p:nvSpPr>
        <p:spPr>
          <a:xfrm>
            <a:off x="4674883" y="4704636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4031A0A3-43AC-27F3-7732-5D0F2C0D1D2E}"/>
              </a:ext>
            </a:extLst>
          </p:cNvPr>
          <p:cNvSpPr txBox="1"/>
          <p:nvPr/>
        </p:nvSpPr>
        <p:spPr>
          <a:xfrm>
            <a:off x="5548252" y="4704635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80F0179C-7958-3D01-7FC6-7BA91D3D4670}"/>
              </a:ext>
            </a:extLst>
          </p:cNvPr>
          <p:cNvSpPr txBox="1"/>
          <p:nvPr/>
        </p:nvSpPr>
        <p:spPr>
          <a:xfrm>
            <a:off x="8175483" y="4686549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608E55-8631-F79C-2837-6CD0E2C06B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922" t="13474" r="23672" b="26175"/>
          <a:stretch/>
        </p:blipFill>
        <p:spPr>
          <a:xfrm>
            <a:off x="3571843" y="810181"/>
            <a:ext cx="5537674" cy="3883611"/>
          </a:xfrm>
          <a:prstGeom prst="rect">
            <a:avLst/>
          </a:prstGeom>
        </p:spPr>
      </p:pic>
      <p:sp>
        <p:nvSpPr>
          <p:cNvPr id="19" name="TextBox 19">
            <a:extLst>
              <a:ext uri="{FF2B5EF4-FFF2-40B4-BE49-F238E27FC236}">
                <a16:creationId xmlns:a16="http://schemas.microsoft.com/office/drawing/2014/main" id="{86402C08-F11F-EB0B-9745-A892123F462B}"/>
              </a:ext>
            </a:extLst>
          </p:cNvPr>
          <p:cNvSpPr txBox="1"/>
          <p:nvPr/>
        </p:nvSpPr>
        <p:spPr>
          <a:xfrm>
            <a:off x="3804685" y="4724818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32119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3559B-91D6-40DC-1FEB-923D4C31B8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>
            <a:extLst>
              <a:ext uri="{FF2B5EF4-FFF2-40B4-BE49-F238E27FC236}">
                <a16:creationId xmlns:a16="http://schemas.microsoft.com/office/drawing/2014/main" id="{A4750146-67E9-687A-2A69-34DC454A6F2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004" t="-96715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01A5CE2-D730-F61F-F534-6FE4693AA95B}"/>
              </a:ext>
            </a:extLst>
          </p:cNvPr>
          <p:cNvSpPr/>
          <p:nvPr/>
        </p:nvSpPr>
        <p:spPr>
          <a:xfrm>
            <a:off x="3478403" y="1817366"/>
            <a:ext cx="3018414" cy="3018414"/>
          </a:xfrm>
          <a:custGeom>
            <a:avLst/>
            <a:gdLst/>
            <a:ahLst/>
            <a:cxnLst/>
            <a:rect l="l" t="t" r="r" b="b"/>
            <a:pathLst>
              <a:path w="4527621" h="4527621">
                <a:moveTo>
                  <a:pt x="0" y="0"/>
                </a:moveTo>
                <a:lnTo>
                  <a:pt x="4527621" y="0"/>
                </a:lnTo>
                <a:lnTo>
                  <a:pt x="4527621" y="4527620"/>
                </a:lnTo>
                <a:lnTo>
                  <a:pt x="0" y="4527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A7790D65-57D0-2F19-0906-E9A2C6616EDF}"/>
              </a:ext>
            </a:extLst>
          </p:cNvPr>
          <p:cNvSpPr/>
          <p:nvPr/>
        </p:nvSpPr>
        <p:spPr>
          <a:xfrm>
            <a:off x="5339448" y="1365472"/>
            <a:ext cx="2925981" cy="2925981"/>
          </a:xfrm>
          <a:custGeom>
            <a:avLst/>
            <a:gdLst/>
            <a:ahLst/>
            <a:cxnLst/>
            <a:rect l="l" t="t" r="r" b="b"/>
            <a:pathLst>
              <a:path w="4388971" h="4388971">
                <a:moveTo>
                  <a:pt x="0" y="0"/>
                </a:moveTo>
                <a:lnTo>
                  <a:pt x="4388971" y="0"/>
                </a:lnTo>
                <a:lnTo>
                  <a:pt x="4388971" y="4388971"/>
                </a:lnTo>
                <a:lnTo>
                  <a:pt x="0" y="4388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6B4B6CF-4B13-522B-A21B-E012561D7AAD}"/>
              </a:ext>
            </a:extLst>
          </p:cNvPr>
          <p:cNvSpPr/>
          <p:nvPr/>
        </p:nvSpPr>
        <p:spPr>
          <a:xfrm>
            <a:off x="2432505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69E23FF3-021D-0E68-2D70-BD5EA13E24AC}"/>
              </a:ext>
            </a:extLst>
          </p:cNvPr>
          <p:cNvSpPr txBox="1"/>
          <p:nvPr/>
        </p:nvSpPr>
        <p:spPr>
          <a:xfrm>
            <a:off x="2275320" y="597310"/>
            <a:ext cx="7764438" cy="4720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7"/>
              </a:lnSpc>
            </a:pPr>
            <a:r>
              <a:rPr lang="en-US" sz="4000" dirty="0">
                <a:solidFill>
                  <a:srgbClr val="3E5152"/>
                </a:solidFill>
              </a:rPr>
              <a:t>Guess the adjective of the picture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5188CF63-C21A-27BB-08CB-1A668D2C7727}"/>
              </a:ext>
            </a:extLst>
          </p:cNvPr>
          <p:cNvSpPr txBox="1"/>
          <p:nvPr/>
        </p:nvSpPr>
        <p:spPr>
          <a:xfrm>
            <a:off x="2569326" y="4845405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277F69BA-F5CD-E9A4-B44A-321FCB1B112B}"/>
              </a:ext>
            </a:extLst>
          </p:cNvPr>
          <p:cNvSpPr/>
          <p:nvPr/>
        </p:nvSpPr>
        <p:spPr>
          <a:xfrm>
            <a:off x="3305874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F4893816-DF76-14F9-BC27-06FAF37F36D9}"/>
              </a:ext>
            </a:extLst>
          </p:cNvPr>
          <p:cNvSpPr/>
          <p:nvPr/>
        </p:nvSpPr>
        <p:spPr>
          <a:xfrm>
            <a:off x="4176072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3" name="Freeform 14">
            <a:extLst>
              <a:ext uri="{FF2B5EF4-FFF2-40B4-BE49-F238E27FC236}">
                <a16:creationId xmlns:a16="http://schemas.microsoft.com/office/drawing/2014/main" id="{7D104F24-C1C0-51D0-8868-C7727288B06A}"/>
              </a:ext>
            </a:extLst>
          </p:cNvPr>
          <p:cNvSpPr/>
          <p:nvPr/>
        </p:nvSpPr>
        <p:spPr>
          <a:xfrm>
            <a:off x="5049441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4" name="Freeform 14">
            <a:extLst>
              <a:ext uri="{FF2B5EF4-FFF2-40B4-BE49-F238E27FC236}">
                <a16:creationId xmlns:a16="http://schemas.microsoft.com/office/drawing/2014/main" id="{E88EE44F-8A53-8CA8-AB42-73D1250BF5BF}"/>
              </a:ext>
            </a:extLst>
          </p:cNvPr>
          <p:cNvSpPr/>
          <p:nvPr/>
        </p:nvSpPr>
        <p:spPr>
          <a:xfrm>
            <a:off x="5923246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5" name="Freeform 14">
            <a:extLst>
              <a:ext uri="{FF2B5EF4-FFF2-40B4-BE49-F238E27FC236}">
                <a16:creationId xmlns:a16="http://schemas.microsoft.com/office/drawing/2014/main" id="{6A372B2C-5F94-E21D-0E07-9BF77A571788}"/>
              </a:ext>
            </a:extLst>
          </p:cNvPr>
          <p:cNvSpPr/>
          <p:nvPr/>
        </p:nvSpPr>
        <p:spPr>
          <a:xfrm>
            <a:off x="6796615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6" name="Freeform 14">
            <a:extLst>
              <a:ext uri="{FF2B5EF4-FFF2-40B4-BE49-F238E27FC236}">
                <a16:creationId xmlns:a16="http://schemas.microsoft.com/office/drawing/2014/main" id="{C65DE3CB-23C4-0EBA-FA1D-1A73FD876AD9}"/>
              </a:ext>
            </a:extLst>
          </p:cNvPr>
          <p:cNvSpPr/>
          <p:nvPr/>
        </p:nvSpPr>
        <p:spPr>
          <a:xfrm>
            <a:off x="7676672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48B1D7C9-6FA6-4F4E-1396-CB6AFB892AA0}"/>
              </a:ext>
            </a:extLst>
          </p:cNvPr>
          <p:cNvSpPr/>
          <p:nvPr/>
        </p:nvSpPr>
        <p:spPr>
          <a:xfrm>
            <a:off x="8550041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29" name="Freeform 14">
            <a:extLst>
              <a:ext uri="{FF2B5EF4-FFF2-40B4-BE49-F238E27FC236}">
                <a16:creationId xmlns:a16="http://schemas.microsoft.com/office/drawing/2014/main" id="{B8ED3341-1CB9-F3D3-65E8-EDB4978F647C}"/>
              </a:ext>
            </a:extLst>
          </p:cNvPr>
          <p:cNvSpPr/>
          <p:nvPr/>
        </p:nvSpPr>
        <p:spPr>
          <a:xfrm>
            <a:off x="9423410" y="4764396"/>
            <a:ext cx="834869" cy="765154"/>
          </a:xfrm>
          <a:custGeom>
            <a:avLst/>
            <a:gdLst/>
            <a:ahLst/>
            <a:cxnLst/>
            <a:rect l="l" t="t" r="r" b="b"/>
            <a:pathLst>
              <a:path w="899588" h="899588">
                <a:moveTo>
                  <a:pt x="0" y="0"/>
                </a:moveTo>
                <a:lnTo>
                  <a:pt x="899588" y="0"/>
                </a:lnTo>
                <a:lnTo>
                  <a:pt x="899588" y="899589"/>
                </a:lnTo>
                <a:lnTo>
                  <a:pt x="0" y="89958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E859BF62-7B6D-F9F6-3A6F-4DB89FB0159C}"/>
              </a:ext>
            </a:extLst>
          </p:cNvPr>
          <p:cNvSpPr txBox="1"/>
          <p:nvPr/>
        </p:nvSpPr>
        <p:spPr>
          <a:xfrm>
            <a:off x="5180836" y="4821732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g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EB228C45-0542-6457-7EF4-A8AA512EEE59}"/>
              </a:ext>
            </a:extLst>
          </p:cNvPr>
          <p:cNvSpPr txBox="1"/>
          <p:nvPr/>
        </p:nvSpPr>
        <p:spPr>
          <a:xfrm>
            <a:off x="7794243" y="4823401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8D015999-18AE-6ADD-7262-0A8EC99C46DB}"/>
              </a:ext>
            </a:extLst>
          </p:cNvPr>
          <p:cNvSpPr txBox="1"/>
          <p:nvPr/>
        </p:nvSpPr>
        <p:spPr>
          <a:xfrm>
            <a:off x="6914186" y="4821732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000000"/>
                </a:solidFill>
              </a:rPr>
              <a:t>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B0A407F-0AC5-7CF3-DFA6-8C17F582D83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530" t="20527" r="37406" b="46806"/>
          <a:stretch/>
        </p:blipFill>
        <p:spPr>
          <a:xfrm>
            <a:off x="5351358" y="5827267"/>
            <a:ext cx="1722177" cy="928995"/>
          </a:xfrm>
          <a:prstGeom prst="rect">
            <a:avLst/>
          </a:prstGeom>
        </p:spPr>
      </p:pic>
      <p:sp>
        <p:nvSpPr>
          <p:cNvPr id="35" name="TextBox 19">
            <a:extLst>
              <a:ext uri="{FF2B5EF4-FFF2-40B4-BE49-F238E27FC236}">
                <a16:creationId xmlns:a16="http://schemas.microsoft.com/office/drawing/2014/main" id="{DADA08F5-1C70-E723-2597-DE1180C9E8D6}"/>
              </a:ext>
            </a:extLst>
          </p:cNvPr>
          <p:cNvSpPr txBox="1"/>
          <p:nvPr/>
        </p:nvSpPr>
        <p:spPr>
          <a:xfrm>
            <a:off x="3439903" y="4830489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6" name="TextBox 19">
            <a:extLst>
              <a:ext uri="{FF2B5EF4-FFF2-40B4-BE49-F238E27FC236}">
                <a16:creationId xmlns:a16="http://schemas.microsoft.com/office/drawing/2014/main" id="{2CB3F8EB-9D4B-71C3-1A81-FAB485109B9A}"/>
              </a:ext>
            </a:extLst>
          </p:cNvPr>
          <p:cNvSpPr txBox="1"/>
          <p:nvPr/>
        </p:nvSpPr>
        <p:spPr>
          <a:xfrm>
            <a:off x="6016595" y="4832854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7" name="TextBox 19">
            <a:extLst>
              <a:ext uri="{FF2B5EF4-FFF2-40B4-BE49-F238E27FC236}">
                <a16:creationId xmlns:a16="http://schemas.microsoft.com/office/drawing/2014/main" id="{A79C075D-2D4E-08C5-E06F-F5E7432C0DBC}"/>
              </a:ext>
            </a:extLst>
          </p:cNvPr>
          <p:cNvSpPr txBox="1"/>
          <p:nvPr/>
        </p:nvSpPr>
        <p:spPr>
          <a:xfrm>
            <a:off x="9540981" y="4838732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38" name="TextBox 19">
            <a:extLst>
              <a:ext uri="{FF2B5EF4-FFF2-40B4-BE49-F238E27FC236}">
                <a16:creationId xmlns:a16="http://schemas.microsoft.com/office/drawing/2014/main" id="{119A63A2-8432-CA10-C032-612D7772C02A}"/>
              </a:ext>
            </a:extLst>
          </p:cNvPr>
          <p:cNvSpPr txBox="1"/>
          <p:nvPr/>
        </p:nvSpPr>
        <p:spPr>
          <a:xfrm>
            <a:off x="4293643" y="4835780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39" name="TextBox 19">
            <a:extLst>
              <a:ext uri="{FF2B5EF4-FFF2-40B4-BE49-F238E27FC236}">
                <a16:creationId xmlns:a16="http://schemas.microsoft.com/office/drawing/2014/main" id="{B0787CE7-8181-A11A-717D-EAEB9CE4F549}"/>
              </a:ext>
            </a:extLst>
          </p:cNvPr>
          <p:cNvSpPr txBox="1"/>
          <p:nvPr/>
        </p:nvSpPr>
        <p:spPr>
          <a:xfrm>
            <a:off x="8667612" y="4821731"/>
            <a:ext cx="599725" cy="6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9"/>
              </a:lnSpc>
              <a:spcBef>
                <a:spcPct val="0"/>
              </a:spcBef>
            </a:pPr>
            <a:r>
              <a:rPr lang="en-US" sz="4000" dirty="0">
                <a:solidFill>
                  <a:srgbClr val="FF0000"/>
                </a:solidFill>
              </a:rPr>
              <a:t>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6FB3DF-21D0-A43E-1E23-C6C0B160AAF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8907" t="15593" r="25993" b="27298"/>
          <a:stretch/>
        </p:blipFill>
        <p:spPr>
          <a:xfrm>
            <a:off x="3661210" y="1123596"/>
            <a:ext cx="4869579" cy="346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05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4077</TotalTime>
  <Words>1056</Words>
  <Application>Microsoft Macintosh PowerPoint</Application>
  <PresentationFormat>Widescreen</PresentationFormat>
  <Paragraphs>199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Carter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379</cp:revision>
  <dcterms:created xsi:type="dcterms:W3CDTF">2023-11-28T02:26:41Z</dcterms:created>
  <dcterms:modified xsi:type="dcterms:W3CDTF">2024-07-12T08:38:23Z</dcterms:modified>
</cp:coreProperties>
</file>