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66" r:id="rId3"/>
    <p:sldId id="267" r:id="rId4"/>
    <p:sldId id="862" r:id="rId5"/>
    <p:sldId id="863" r:id="rId6"/>
    <p:sldId id="864" r:id="rId7"/>
    <p:sldId id="865" r:id="rId8"/>
    <p:sldId id="866" r:id="rId9"/>
    <p:sldId id="867" r:id="rId10"/>
    <p:sldId id="805" r:id="rId11"/>
    <p:sldId id="665" r:id="rId12"/>
    <p:sldId id="868" r:id="rId13"/>
    <p:sldId id="869" r:id="rId14"/>
    <p:sldId id="870" r:id="rId15"/>
    <p:sldId id="860" r:id="rId16"/>
    <p:sldId id="861" r:id="rId17"/>
    <p:sldId id="302" r:id="rId18"/>
    <p:sldId id="871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F98"/>
    <a:srgbClr val="CBEACA"/>
    <a:srgbClr val="E7E9F6"/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86" autoAdjust="0"/>
    <p:restoredTop sz="95118"/>
  </p:normalViewPr>
  <p:slideViewPr>
    <p:cSldViewPr snapToGrid="0" snapToObjects="1">
      <p:cViewPr varScale="1">
        <p:scale>
          <a:sx n="42" d="100"/>
          <a:sy n="42" d="100"/>
        </p:scale>
        <p:origin x="192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12/07/2024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5 – OUR TOWN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8 -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BE13DDF6-93F3-ADBA-576E-77422BC20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8920718" y="3429000"/>
            <a:ext cx="2626242" cy="27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" name="Picture 5" descr="A map of a country&#10;&#10;Description automatically generated">
            <a:extLst>
              <a:ext uri="{FF2B5EF4-FFF2-40B4-BE49-F238E27FC236}">
                <a16:creationId xmlns:a16="http://schemas.microsoft.com/office/drawing/2014/main" id="{9D1EB5F3-7FC2-D5B7-EFA2-9EAE14655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492784" y="75138"/>
            <a:ext cx="1405029" cy="1466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B9DA7-1989-414D-FB1C-6C9B2C239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61" y="808429"/>
            <a:ext cx="7626742" cy="527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18E36-C51A-6BC6-0601-16CFCBB23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204" y="1403246"/>
            <a:ext cx="9563591" cy="4051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740794-F070-71BF-6E50-59DBE5394B62}"/>
              </a:ext>
            </a:extLst>
          </p:cNvPr>
          <p:cNvSpPr txBox="1"/>
          <p:nvPr/>
        </p:nvSpPr>
        <p:spPr>
          <a:xfrm>
            <a:off x="1669471" y="6120459"/>
            <a:ext cx="88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students open their books and read the text again. Students read and answer the question. Circle the name. Show the answer to check.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592B5B-4C8F-796E-23F3-61AAFC351C23}"/>
              </a:ext>
            </a:extLst>
          </p:cNvPr>
          <p:cNvSpPr/>
          <p:nvPr/>
        </p:nvSpPr>
        <p:spPr>
          <a:xfrm>
            <a:off x="5072514" y="2396328"/>
            <a:ext cx="1857675" cy="5486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DFA04-83C2-F868-B0B0-CA1B59CCEA77}"/>
              </a:ext>
            </a:extLst>
          </p:cNvPr>
          <p:cNvSpPr/>
          <p:nvPr/>
        </p:nvSpPr>
        <p:spPr>
          <a:xfrm>
            <a:off x="5451534" y="5571884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813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154308" y="4866294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6D542C-3406-1B95-79D9-670919A30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66" y="1248631"/>
            <a:ext cx="5945068" cy="262689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D9A9058-521E-ECF3-449C-E08E666C1A3F}"/>
              </a:ext>
            </a:extLst>
          </p:cNvPr>
          <p:cNvSpPr/>
          <p:nvPr/>
        </p:nvSpPr>
        <p:spPr>
          <a:xfrm>
            <a:off x="1671639" y="3758637"/>
            <a:ext cx="8936830" cy="1984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4D795-10D5-31DB-3059-F6A1E1682892}"/>
              </a:ext>
            </a:extLst>
          </p:cNvPr>
          <p:cNvSpPr txBox="1"/>
          <p:nvPr/>
        </p:nvSpPr>
        <p:spPr>
          <a:xfrm>
            <a:off x="1865709" y="3804582"/>
            <a:ext cx="8548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Put students into groups of 4. Each group takes out a sheet of paper</a:t>
            </a:r>
            <a:r>
              <a:rPr lang="en-VN" sz="2400" dirty="0"/>
              <a:t>. Students in the group discuss and write the answer for each question.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Each member takes turns writing the answer.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Show the example on the next slide.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9380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My Town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002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11069721" y="5135664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9380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My Town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8DE05-DBB0-AD64-D413-53D7676F9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8482" r="31916"/>
          <a:stretch/>
        </p:blipFill>
        <p:spPr>
          <a:xfrm>
            <a:off x="1059105" y="4011343"/>
            <a:ext cx="1031987" cy="1841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73DBB-7462-3CE1-787C-7541A87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82" r="31916"/>
          <a:stretch/>
        </p:blipFill>
        <p:spPr>
          <a:xfrm>
            <a:off x="10252112" y="1327392"/>
            <a:ext cx="1087474" cy="194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E32DC-248A-E4C6-9299-5C666EF548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8702" t="3322" r="31843" b="2696"/>
          <a:stretch/>
        </p:blipFill>
        <p:spPr>
          <a:xfrm>
            <a:off x="1372895" y="1551121"/>
            <a:ext cx="1031987" cy="1737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4B9B0-6AFF-6F82-688A-4BBDB57719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702" t="3322" r="31843" b="2696"/>
          <a:stretch/>
        </p:blipFill>
        <p:spPr>
          <a:xfrm>
            <a:off x="10332638" y="4041480"/>
            <a:ext cx="1058185" cy="1781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BD38B9-40CF-7BE6-B527-C54661598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09" t="16315" r="25069" b="29982"/>
          <a:stretch/>
        </p:blipFill>
        <p:spPr>
          <a:xfrm>
            <a:off x="2338569" y="1401693"/>
            <a:ext cx="7855055" cy="4636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D7E772C2-6D6F-EADF-2810-2E36948CCAB2}"/>
              </a:ext>
            </a:extLst>
          </p:cNvPr>
          <p:cNvSpPr/>
          <p:nvPr/>
        </p:nvSpPr>
        <p:spPr>
          <a:xfrm>
            <a:off x="263925" y="796909"/>
            <a:ext cx="1933279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3600" b="1" kern="0" noProof="0" dirty="0">
                <a:solidFill>
                  <a:srgbClr val="FFFFFF"/>
                </a:solidFill>
                <a:sym typeface="Arial"/>
              </a:rPr>
              <a:t>Example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3E6A0-6304-E10D-AC58-06F30C10CE34}"/>
              </a:ext>
            </a:extLst>
          </p:cNvPr>
          <p:cNvSpPr txBox="1"/>
          <p:nvPr/>
        </p:nvSpPr>
        <p:spPr>
          <a:xfrm>
            <a:off x="2669939" y="1442725"/>
            <a:ext cx="3914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1. Name of </a:t>
            </a:r>
            <a:r>
              <a:rPr lang="en-US" sz="3200" dirty="0"/>
              <a:t>city</a:t>
            </a:r>
            <a:r>
              <a:rPr lang="en-VN" sz="3200" dirty="0"/>
              <a:t>: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Đà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Nẵng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D5D57-13DF-62A7-3373-AD3D780CE111}"/>
              </a:ext>
            </a:extLst>
          </p:cNvPr>
          <p:cNvSpPr txBox="1"/>
          <p:nvPr/>
        </p:nvSpPr>
        <p:spPr>
          <a:xfrm>
            <a:off x="2669938" y="2450699"/>
            <a:ext cx="7667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2. </a:t>
            </a:r>
            <a:r>
              <a:rPr lang="en-US" sz="3200" dirty="0"/>
              <a:t>50 years ago</a:t>
            </a:r>
            <a:r>
              <a:rPr lang="en-VN" sz="3200" dirty="0"/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small houses, quiet roads, boats, beaches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no new bridges, building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2644B-7CF9-81BB-8057-8BC7C0C61D6C}"/>
              </a:ext>
            </a:extLst>
          </p:cNvPr>
          <p:cNvSpPr txBox="1"/>
          <p:nvPr/>
        </p:nvSpPr>
        <p:spPr>
          <a:xfrm>
            <a:off x="2671730" y="3954632"/>
            <a:ext cx="7521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3.  </a:t>
            </a:r>
            <a:r>
              <a:rPr lang="en-US" sz="3200" dirty="0"/>
              <a:t>Now:</a:t>
            </a:r>
            <a:endParaRPr lang="en-VN" sz="3200" dirty="0"/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many beautiful bridges, shopping </a:t>
            </a:r>
            <a:r>
              <a:rPr lang="en-US" sz="3200" dirty="0" err="1">
                <a:solidFill>
                  <a:srgbClr val="FF0000"/>
                </a:solidFill>
              </a:rPr>
              <a:t>centres</a:t>
            </a:r>
            <a:r>
              <a:rPr lang="en-US" sz="3200" dirty="0">
                <a:solidFill>
                  <a:srgbClr val="FF0000"/>
                </a:solidFill>
              </a:rPr>
              <a:t>, modern hotels, cars,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no quiet road, old cinema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ABE0A3-4469-CE40-E22A-6BE413DB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48" y="1194537"/>
            <a:ext cx="5918504" cy="2432175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D9A9058-521E-ECF3-449C-E08E666C1A3F}"/>
              </a:ext>
            </a:extLst>
          </p:cNvPr>
          <p:cNvSpPr/>
          <p:nvPr/>
        </p:nvSpPr>
        <p:spPr>
          <a:xfrm>
            <a:off x="1671639" y="3965608"/>
            <a:ext cx="8936830" cy="14437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9380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My Town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5586F-0D35-1AF1-DC91-FC07429915EF}"/>
              </a:ext>
            </a:extLst>
          </p:cNvPr>
          <p:cNvSpPr txBox="1"/>
          <p:nvPr/>
        </p:nvSpPr>
        <p:spPr>
          <a:xfrm>
            <a:off x="1971671" y="4096404"/>
            <a:ext cx="854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Next, students in the group discuss writing about their town</a:t>
            </a:r>
            <a:r>
              <a:rPr lang="en-VN" sz="2400" dirty="0"/>
              <a:t>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Using the clues and the helpful language on top.</a:t>
            </a:r>
            <a:endParaRPr lang="en-VN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</a:t>
            </a:r>
            <a:r>
              <a:rPr lang="en-VN" sz="2400" dirty="0"/>
              <a:t>how the example on the next slide.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0154308" y="4866294"/>
            <a:ext cx="979233" cy="9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10154308" y="4866294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116074" y="63254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My Town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9F2434-291C-309B-C223-0EA71679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09" t="16315" r="25069" b="29982"/>
          <a:stretch/>
        </p:blipFill>
        <p:spPr>
          <a:xfrm>
            <a:off x="1256199" y="1325698"/>
            <a:ext cx="9826006" cy="4740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2D3C28-7863-3D24-DDB3-24BFBDBF6C48}"/>
              </a:ext>
            </a:extLst>
          </p:cNvPr>
          <p:cNvSpPr txBox="1"/>
          <p:nvPr/>
        </p:nvSpPr>
        <p:spPr>
          <a:xfrm>
            <a:off x="1766939" y="1566678"/>
            <a:ext cx="867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live in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Nẵng</a:t>
            </a:r>
            <a:r>
              <a:rPr lang="en-US" sz="3600" dirty="0"/>
              <a:t> City.</a:t>
            </a:r>
            <a:endParaRPr lang="en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C3928-67DA-41C4-05EE-36FAD1457204}"/>
              </a:ext>
            </a:extLst>
          </p:cNvPr>
          <p:cNvSpPr txBox="1"/>
          <p:nvPr/>
        </p:nvSpPr>
        <p:spPr>
          <a:xfrm>
            <a:off x="1711179" y="2040547"/>
            <a:ext cx="9027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50 years ago, there were small houses, quiet roads and boats. There were beautiful beaches, but  there weren’t new bridges and building.</a:t>
            </a:r>
            <a:endParaRPr lang="en-VN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074BB-7DA8-4688-F91A-FDC97AB08D0B}"/>
              </a:ext>
            </a:extLst>
          </p:cNvPr>
          <p:cNvSpPr txBox="1"/>
          <p:nvPr/>
        </p:nvSpPr>
        <p:spPr>
          <a:xfrm>
            <a:off x="1711179" y="3696160"/>
            <a:ext cx="9371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Today, there are many beautiful bridges. There </a:t>
            </a:r>
          </a:p>
          <a:p>
            <a:r>
              <a:rPr lang="en-US" sz="3600" dirty="0"/>
              <a:t>are a lot of modern hotels and shopping </a:t>
            </a:r>
            <a:r>
              <a:rPr lang="en-US" sz="3600" dirty="0" err="1"/>
              <a:t>centres</a:t>
            </a:r>
            <a:r>
              <a:rPr lang="en-US" sz="3600" dirty="0"/>
              <a:t>.</a:t>
            </a:r>
          </a:p>
          <a:p>
            <a:r>
              <a:rPr lang="en-US" sz="3600" dirty="0"/>
              <a:t>There aren’t quiet roads and there is no old cinema.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15567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7C2FA-B0D2-7BEE-97A4-9DCC8C0F1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4F3917-C760-BCF9-5401-C034BEC5B76C}"/>
              </a:ext>
            </a:extLst>
          </p:cNvPr>
          <p:cNvSpPr txBox="1"/>
          <p:nvPr/>
        </p:nvSpPr>
        <p:spPr>
          <a:xfrm>
            <a:off x="2184402" y="6100086"/>
            <a:ext cx="7823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Ask students to stick pictures of their place in the past and now that they prepared at home </a:t>
            </a:r>
          </a:p>
          <a:p>
            <a:pPr algn="ctr"/>
            <a:r>
              <a:rPr lang="en-US" sz="1400" b="1" dirty="0"/>
              <a:t>and show them to the class.</a:t>
            </a:r>
          </a:p>
          <a:p>
            <a:pPr algn="ctr"/>
            <a:r>
              <a:rPr lang="en-US" sz="1400" b="1" dirty="0"/>
              <a:t>In case they forget to bring the picture. Students can dram or stick their pictures later.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3BAD2-67C9-D350-1781-3DBF1E5488E5}"/>
              </a:ext>
            </a:extLst>
          </p:cNvPr>
          <p:cNvSpPr/>
          <p:nvPr/>
        </p:nvSpPr>
        <p:spPr>
          <a:xfrm>
            <a:off x="4158113" y="691610"/>
            <a:ext cx="4596729" cy="479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3F2D8-5DE3-0C91-1907-7B4E429AFAC0}"/>
              </a:ext>
            </a:extLst>
          </p:cNvPr>
          <p:cNvSpPr/>
          <p:nvPr/>
        </p:nvSpPr>
        <p:spPr>
          <a:xfrm>
            <a:off x="548640" y="1511166"/>
            <a:ext cx="981777" cy="596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81;p15">
            <a:extLst>
              <a:ext uri="{FF2B5EF4-FFF2-40B4-BE49-F238E27FC236}">
                <a16:creationId xmlns:a16="http://schemas.microsoft.com/office/drawing/2014/main" id="{32D72EA6-CFE4-1757-BAEB-49B78D796C40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21516-CA0C-F084-16BD-C36A48B9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93" y="719869"/>
            <a:ext cx="8768615" cy="650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0DFD40-5B11-0AA5-B6B8-42354C5A4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9" y="1398445"/>
            <a:ext cx="11227421" cy="3865548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007CDAE-F02B-0C26-8243-CB03E151F8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265156" y="108535"/>
            <a:ext cx="1616151" cy="1686954"/>
          </a:xfrm>
          <a:prstGeom prst="rect">
            <a:avLst/>
          </a:prstGeom>
        </p:spPr>
      </p:pic>
      <p:pic>
        <p:nvPicPr>
          <p:cNvPr id="1026" name="Picture 2" descr="Đà Nẵng, cảm xúc 50 năm">
            <a:extLst>
              <a:ext uri="{FF2B5EF4-FFF2-40B4-BE49-F238E27FC236}">
                <a16:creationId xmlns:a16="http://schemas.microsoft.com/office/drawing/2014/main" id="{68B0E5AD-0EEC-65FE-9E04-DA639271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1818170"/>
            <a:ext cx="4783755" cy="31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à Nẵng - Thành phố của những cây cầu">
            <a:extLst>
              <a:ext uri="{FF2B5EF4-FFF2-40B4-BE49-F238E27FC236}">
                <a16:creationId xmlns:a16="http://schemas.microsoft.com/office/drawing/2014/main" id="{DBD282DC-F11F-8AE0-C769-FE239A3AA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10185"/>
          <a:stretch/>
        </p:blipFill>
        <p:spPr bwMode="auto">
          <a:xfrm>
            <a:off x="6593782" y="1795489"/>
            <a:ext cx="4610023" cy="31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FFCAB4-CD86-D447-65A1-38ABC5AD59D6}"/>
              </a:ext>
            </a:extLst>
          </p:cNvPr>
          <p:cNvSpPr/>
          <p:nvPr/>
        </p:nvSpPr>
        <p:spPr>
          <a:xfrm>
            <a:off x="1258500" y="5193012"/>
            <a:ext cx="3999299" cy="5330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Đà</a:t>
            </a:r>
            <a:r>
              <a:rPr lang="en-US" sz="3200" dirty="0"/>
              <a:t> </a:t>
            </a:r>
            <a:r>
              <a:rPr lang="en-US" sz="3200" dirty="0" err="1"/>
              <a:t>Nẵng</a:t>
            </a:r>
            <a:r>
              <a:rPr lang="en-US" sz="3200" dirty="0"/>
              <a:t> 50 years ago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EB14B8-1DD7-DCF5-C833-5C56F6C4C2DD}"/>
              </a:ext>
            </a:extLst>
          </p:cNvPr>
          <p:cNvSpPr/>
          <p:nvPr/>
        </p:nvSpPr>
        <p:spPr>
          <a:xfrm>
            <a:off x="6899143" y="5186632"/>
            <a:ext cx="3999299" cy="5330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Đà</a:t>
            </a:r>
            <a:r>
              <a:rPr lang="en-US" sz="3200" dirty="0"/>
              <a:t> </a:t>
            </a:r>
            <a:r>
              <a:rPr lang="en-US" sz="3200" dirty="0" err="1"/>
              <a:t>Nẵng</a:t>
            </a:r>
            <a:r>
              <a:rPr lang="en-US" sz="3200" dirty="0"/>
              <a:t> now</a:t>
            </a:r>
          </a:p>
        </p:txBody>
      </p:sp>
    </p:spTree>
    <p:extLst>
      <p:ext uri="{BB962C8B-B14F-4D97-AF65-F5344CB8AC3E}">
        <p14:creationId xmlns:p14="http://schemas.microsoft.com/office/powerpoint/2010/main" val="17214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62BBA-936C-A155-9621-FF442741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B5663FB-5E02-EFB4-0248-38001534BA69}"/>
              </a:ext>
            </a:extLst>
          </p:cNvPr>
          <p:cNvSpPr/>
          <p:nvPr/>
        </p:nvSpPr>
        <p:spPr>
          <a:xfrm>
            <a:off x="2829827" y="4824830"/>
            <a:ext cx="8604378" cy="1384995"/>
          </a:xfrm>
          <a:prstGeom prst="wedgeRoundRectCallout">
            <a:avLst>
              <a:gd name="adj1" fmla="val -58308"/>
              <a:gd name="adj2" fmla="val -5633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35A4F97-4804-6406-A6A9-676D104381A6}"/>
              </a:ext>
            </a:extLst>
          </p:cNvPr>
          <p:cNvSpPr/>
          <p:nvPr/>
        </p:nvSpPr>
        <p:spPr>
          <a:xfrm>
            <a:off x="2829827" y="3333632"/>
            <a:ext cx="8604378" cy="1384995"/>
          </a:xfrm>
          <a:prstGeom prst="wedgeRoundRectCallout">
            <a:avLst>
              <a:gd name="adj1" fmla="val -55623"/>
              <a:gd name="adj2" fmla="val -2506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41D34-6F4F-CE81-61FE-3EB4E458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325" y="927459"/>
            <a:ext cx="7010934" cy="2413832"/>
          </a:xfrm>
          <a:prstGeom prst="rect">
            <a:avLst/>
          </a:prstGeom>
        </p:spPr>
      </p:pic>
      <p:pic>
        <p:nvPicPr>
          <p:cNvPr id="11" name="Picture 2" descr="Đà Nẵng, cảm xúc 50 năm">
            <a:extLst>
              <a:ext uri="{FF2B5EF4-FFF2-40B4-BE49-F238E27FC236}">
                <a16:creationId xmlns:a16="http://schemas.microsoft.com/office/drawing/2014/main" id="{9E0DEA87-F9AA-F3EC-80D8-C3118645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23" y="1249133"/>
            <a:ext cx="2840172" cy="18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Đà Nẵng - Thành phố của những cây cầu">
            <a:extLst>
              <a:ext uri="{FF2B5EF4-FFF2-40B4-BE49-F238E27FC236}">
                <a16:creationId xmlns:a16="http://schemas.microsoft.com/office/drawing/2014/main" id="{A7CE2BBD-8CF9-3F9B-4966-23055FA68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10185"/>
          <a:stretch/>
        </p:blipFill>
        <p:spPr bwMode="auto">
          <a:xfrm>
            <a:off x="7478788" y="1225110"/>
            <a:ext cx="2746500" cy="18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CE4D4-0C1D-8344-A29F-9E69006AD790}"/>
              </a:ext>
            </a:extLst>
          </p:cNvPr>
          <p:cNvSpPr txBox="1"/>
          <p:nvPr/>
        </p:nvSpPr>
        <p:spPr>
          <a:xfrm>
            <a:off x="2186590" y="6303013"/>
            <a:ext cx="7823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Students take turns sharing their pictures with the class and they can introduce their town in the past and now. Say and point to the pictures along.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33C18CF1-8D1E-0F68-2D42-A8D9C23735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265156" y="108535"/>
            <a:ext cx="1616151" cy="1686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1F740-D562-EDC7-7EA6-546C41E11E93}"/>
              </a:ext>
            </a:extLst>
          </p:cNvPr>
          <p:cNvSpPr/>
          <p:nvPr/>
        </p:nvSpPr>
        <p:spPr>
          <a:xfrm>
            <a:off x="597016" y="1327667"/>
            <a:ext cx="981777" cy="596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D2FD6D8C-F433-ED48-743A-87011420B591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p.63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82B84-BF6D-10D0-32B8-25074054CA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788" y="554987"/>
            <a:ext cx="4048021" cy="632503"/>
          </a:xfrm>
          <a:prstGeom prst="rect">
            <a:avLst/>
          </a:prstGeom>
        </p:spPr>
      </p:pic>
      <p:pic>
        <p:nvPicPr>
          <p:cNvPr id="2052" name="Picture 4" descr="img.freepik.com/premium-vector/two-cute-kids-littl...">
            <a:extLst>
              <a:ext uri="{FF2B5EF4-FFF2-40B4-BE49-F238E27FC236}">
                <a16:creationId xmlns:a16="http://schemas.microsoft.com/office/drawing/2014/main" id="{20CF0CB0-1F41-7CDE-C288-F1AF25BF7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26657" r="50343" b="8552"/>
          <a:stretch/>
        </p:blipFill>
        <p:spPr bwMode="auto">
          <a:xfrm>
            <a:off x="802979" y="2685211"/>
            <a:ext cx="1982197" cy="32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9F0BB0-7EA9-0CD7-9EE1-256AC0DE1B3C}"/>
              </a:ext>
            </a:extLst>
          </p:cNvPr>
          <p:cNvSpPr txBox="1"/>
          <p:nvPr/>
        </p:nvSpPr>
        <p:spPr>
          <a:xfrm>
            <a:off x="3009143" y="3323923"/>
            <a:ext cx="7837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 years ago, there were small houses, quiet roads and boats. There were beautiful beaches, but  there weren’t new bridges and building.</a:t>
            </a:r>
            <a:endParaRPr lang="en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B6A06-D687-80B7-BA03-A00DF78A9F5D}"/>
              </a:ext>
            </a:extLst>
          </p:cNvPr>
          <p:cNvSpPr txBox="1"/>
          <p:nvPr/>
        </p:nvSpPr>
        <p:spPr>
          <a:xfrm>
            <a:off x="3009143" y="4819026"/>
            <a:ext cx="8271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Today, there are many beautiful bridges. There are a lot of modern hotels and shopping </a:t>
            </a:r>
            <a:r>
              <a:rPr lang="en-US" sz="2800" dirty="0" err="1"/>
              <a:t>centres</a:t>
            </a:r>
            <a:r>
              <a:rPr lang="en-US" sz="2800" dirty="0"/>
              <a:t>.</a:t>
            </a:r>
          </a:p>
          <a:p>
            <a:r>
              <a:rPr lang="en-US" sz="2800" dirty="0"/>
              <a:t>There weren’t quiet roads and an old cinema.</a:t>
            </a:r>
            <a:endParaRPr lang="en-VN" sz="2800" dirty="0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90B0625B-05DC-B3FD-9874-7E7FA5C01F1C}"/>
              </a:ext>
            </a:extLst>
          </p:cNvPr>
          <p:cNvSpPr/>
          <p:nvPr/>
        </p:nvSpPr>
        <p:spPr>
          <a:xfrm>
            <a:off x="759199" y="1049573"/>
            <a:ext cx="2791076" cy="1521244"/>
          </a:xfrm>
          <a:prstGeom prst="wedgeEllipseCallo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8A321-A7E6-2C1D-6FD9-37361F1CC2CD}"/>
              </a:ext>
            </a:extLst>
          </p:cNvPr>
          <p:cNvSpPr txBox="1"/>
          <p:nvPr/>
        </p:nvSpPr>
        <p:spPr>
          <a:xfrm>
            <a:off x="714087" y="1213273"/>
            <a:ext cx="2945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live in </a:t>
            </a:r>
          </a:p>
          <a:p>
            <a:pPr algn="ctr"/>
            <a:r>
              <a:rPr lang="en-US" sz="3200" dirty="0" err="1"/>
              <a:t>Đà</a:t>
            </a:r>
            <a:r>
              <a:rPr lang="en-US" sz="3200" dirty="0"/>
              <a:t> </a:t>
            </a:r>
            <a:r>
              <a:rPr lang="en-US" sz="3200" dirty="0" err="1"/>
              <a:t>Nẵng</a:t>
            </a:r>
            <a:r>
              <a:rPr lang="en-US" sz="3200" dirty="0"/>
              <a:t> City.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3648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9" grpId="0"/>
      <p:bldP spid="20" grpId="0"/>
      <p:bldP spid="21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51).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8369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113)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655338" y="1403539"/>
            <a:ext cx="4043142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948784" y="2735839"/>
            <a:ext cx="3484580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write about your place in the past and now.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948783" y="3729504"/>
            <a:ext cx="34845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.63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948783" y="4371708"/>
            <a:ext cx="34845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p.51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868360" y="1657950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8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570554" y="2166413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09B55-52A3-B780-1230-9C13F8AA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08" y="679805"/>
            <a:ext cx="3592907" cy="50623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26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655338" y="1403539"/>
            <a:ext cx="4043142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948784" y="2735839"/>
            <a:ext cx="3484580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write about your place in the past and now.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948783" y="3729504"/>
            <a:ext cx="34845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.63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948783" y="4371708"/>
            <a:ext cx="34845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p.51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868360" y="1657950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8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570554" y="2166413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09B55-52A3-B780-1230-9C13F8AA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08" y="679805"/>
            <a:ext cx="3592907" cy="50623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1F2F1417-5C76-0294-DC2D-35164CAF6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F34BDE-00A3-B2DC-EF21-C054B3AF1EA0}"/>
              </a:ext>
            </a:extLst>
          </p:cNvPr>
          <p:cNvSpPr/>
          <p:nvPr/>
        </p:nvSpPr>
        <p:spPr>
          <a:xfrm>
            <a:off x="1743075" y="1928812"/>
            <a:ext cx="8786813" cy="35718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DABF2-C03C-E307-2A93-96A31F086F41}"/>
              </a:ext>
            </a:extLst>
          </p:cNvPr>
          <p:cNvSpPr txBox="1"/>
          <p:nvPr/>
        </p:nvSpPr>
        <p:spPr>
          <a:xfrm>
            <a:off x="1900235" y="2109102"/>
            <a:ext cx="8548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Put students into groups of 4. Each group takes out a pen or ruler and puts it in the middle of each group.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Show the text and give 2 minutes for students to read the information.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Ask the questions </a:t>
            </a:r>
            <a:r>
              <a:rPr lang="en-US" sz="2400" dirty="0"/>
              <a:t>and students listen, find the information in the picture,</a:t>
            </a:r>
            <a:r>
              <a:rPr lang="en-VN" sz="2400" dirty="0"/>
              <a:t> </a:t>
            </a:r>
            <a:r>
              <a:rPr lang="en-US" sz="2400" dirty="0"/>
              <a:t>then</a:t>
            </a:r>
            <a:r>
              <a:rPr lang="en-VN" sz="2400" dirty="0"/>
              <a:t> raise their pens or ruler to get a chance to say the answer.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</a:t>
            </a:r>
            <a:r>
              <a:rPr lang="en-VN" sz="2400" dirty="0"/>
              <a:t>he fastest group with the correct information receives 2 points.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4D63A-EDEE-60E7-A538-B8B0CA07EAA9}"/>
              </a:ext>
            </a:extLst>
          </p:cNvPr>
          <p:cNvSpPr txBox="1"/>
          <p:nvPr/>
        </p:nvSpPr>
        <p:spPr>
          <a:xfrm>
            <a:off x="1781173" y="972591"/>
            <a:ext cx="8786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Activity:</a:t>
            </a:r>
            <a:r>
              <a:rPr lang="en-US" sz="44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 Answer the question</a:t>
            </a:r>
            <a:endParaRPr lang="en-VN" sz="4400" dirty="0">
              <a:solidFill>
                <a:schemeClr val="accent2"/>
              </a:solidFill>
              <a:latin typeface="Carter One" panose="03080802040405060005" pitchFamily="66" charset="77"/>
              <a:ea typeface="Carter One" panose="03080802040405060005" pitchFamily="66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10031710" y="4950050"/>
            <a:ext cx="915393" cy="8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106FE-8931-9D32-E598-17AF9D3E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04C06024-190B-6625-4C9A-8483AC997602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40433-35CC-09D6-D552-1B7AEE7F3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23" y="952012"/>
            <a:ext cx="10375754" cy="4476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768729-C367-2326-A6F9-182ECF7D19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1" r="12396"/>
          <a:stretch/>
        </p:blipFill>
        <p:spPr>
          <a:xfrm>
            <a:off x="477719" y="1350723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8B59B538-F476-1FCF-4BCB-B681879B38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3" name="2 minute classroom timer with upbeat music">
            <a:hlinkClick r:id="" action="ppaction://media"/>
            <a:extLst>
              <a:ext uri="{FF2B5EF4-FFF2-40B4-BE49-F238E27FC236}">
                <a16:creationId xmlns:a16="http://schemas.microsoft.com/office/drawing/2014/main" id="{A4138A7C-3662-696A-D813-77DA561CB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1488" y="5304330"/>
            <a:ext cx="2469024" cy="13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DFB11-DCAB-864B-0D00-8B7C67A3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FA9B01E3-EE0B-E1CF-69E4-7C6E4A9A4A11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FBC23-9DED-F07C-D6E4-3C348C51B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68" y="1657328"/>
            <a:ext cx="9231735" cy="398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A96E41-C550-8C9E-A3D3-144DAF650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2490119F-4292-79AE-A42C-F54D03804C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04A8E-BB17-E183-FDE1-8AD7C41724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0C50785-CCCA-5946-1B19-2D1BBDB46E5E}"/>
              </a:ext>
            </a:extLst>
          </p:cNvPr>
          <p:cNvSpPr/>
          <p:nvPr/>
        </p:nvSpPr>
        <p:spPr>
          <a:xfrm>
            <a:off x="875899" y="814478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does the text talk about?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C4FAA9-52D2-1AC0-A3FF-A313AA1593CE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7A4EBB-185C-1B70-1CC1-908A0480CC67}"/>
              </a:ext>
            </a:extLst>
          </p:cNvPr>
          <p:cNvSpPr/>
          <p:nvPr/>
        </p:nvSpPr>
        <p:spPr>
          <a:xfrm>
            <a:off x="675372" y="812797"/>
            <a:ext cx="7757962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about Miguel’s town then and now.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F803BF-C213-FB70-3720-E2F9E1A3A49F}"/>
              </a:ext>
            </a:extLst>
          </p:cNvPr>
          <p:cNvSpPr/>
          <p:nvPr/>
        </p:nvSpPr>
        <p:spPr>
          <a:xfrm>
            <a:off x="3012707" y="1743037"/>
            <a:ext cx="3083293" cy="6108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D3019-5B0F-2AFC-25D9-16CA2C44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2797FA9E-CBCC-F828-0C6F-381729D163E1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3BB6C-AA3F-59F1-7DE1-4FAABBBC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68" y="1657328"/>
            <a:ext cx="9231735" cy="398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89A35-6108-6E6A-E2F3-5EE127721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CE1C8E73-21DD-9367-C814-555BFBCFF4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49E6C-1626-5602-57A8-4578CFF0E4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4600472-2BCA-AF5D-3086-A57E07C4B2F6}"/>
              </a:ext>
            </a:extLst>
          </p:cNvPr>
          <p:cNvSpPr/>
          <p:nvPr/>
        </p:nvSpPr>
        <p:spPr>
          <a:xfrm>
            <a:off x="875899" y="814478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is he from?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B4C582-B891-6898-5475-574C32D9DDA4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6AA5DF-18E7-B34F-8C73-6738530003DA}"/>
              </a:ext>
            </a:extLst>
          </p:cNvPr>
          <p:cNvSpPr/>
          <p:nvPr/>
        </p:nvSpPr>
        <p:spPr>
          <a:xfrm>
            <a:off x="771909" y="814478"/>
            <a:ext cx="7024554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He’s from Buenos Aires, Argentina.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8E7512-EE50-EAD3-5184-029C626A0590}"/>
              </a:ext>
            </a:extLst>
          </p:cNvPr>
          <p:cNvSpPr/>
          <p:nvPr/>
        </p:nvSpPr>
        <p:spPr>
          <a:xfrm>
            <a:off x="5419236" y="2310064"/>
            <a:ext cx="3513008" cy="4769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3ACD-357C-BB5B-E700-998AF634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700231FB-358C-F774-F499-940269810EE3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D4D5A-7CA2-8044-B99E-B6B219F70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68" y="1657328"/>
            <a:ext cx="9231735" cy="398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133F3-8C1D-9D50-CEC3-09A9A76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F515EC30-A89B-C9AF-AF1A-A9EDE8F86A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E082E-8774-BF61-A835-BD906ED8A1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91F3774-4651-FD6E-88D7-3F5048DB8632}"/>
              </a:ext>
            </a:extLst>
          </p:cNvPr>
          <p:cNvSpPr/>
          <p:nvPr/>
        </p:nvSpPr>
        <p:spPr>
          <a:xfrm>
            <a:off x="875899" y="814478"/>
            <a:ext cx="9009246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weren’t there in his town 400 years ago?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2CE9C2-E0C5-0FFB-C353-3036E4A535A3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60D7CA7-4DFB-0FE1-20A1-6BAB8480941B}"/>
              </a:ext>
            </a:extLst>
          </p:cNvPr>
          <p:cNvSpPr/>
          <p:nvPr/>
        </p:nvSpPr>
        <p:spPr>
          <a:xfrm>
            <a:off x="835626" y="866068"/>
            <a:ext cx="7057090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There weren’t any cars or buses.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B32FB-13D3-82F4-535F-C78A38CDE341}"/>
              </a:ext>
            </a:extLst>
          </p:cNvPr>
          <p:cNvSpPr/>
          <p:nvPr/>
        </p:nvSpPr>
        <p:spPr>
          <a:xfrm>
            <a:off x="7892716" y="2733575"/>
            <a:ext cx="3542097" cy="47087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6E7C8-7104-9FB1-AB72-8272138E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7B94397E-A541-ACBA-E108-C27DCB756258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1DA6F-107E-6118-87A9-BA6A1F680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68" y="1657328"/>
            <a:ext cx="9231735" cy="398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800E15-3B79-1D8C-18B2-F60363FA8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5C2D7600-2A35-54E8-AE6B-5E9428529C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8FDCA-F449-B174-3528-9AE103C3D5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0184FC2-03CB-5C3A-573D-87C74F681FEF}"/>
              </a:ext>
            </a:extLst>
          </p:cNvPr>
          <p:cNvSpPr/>
          <p:nvPr/>
        </p:nvSpPr>
        <p:spPr>
          <a:xfrm>
            <a:off x="875899" y="814478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are there in his town now?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92C12A-77AA-B818-F64E-5BB74FCBFD60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5BD6030-F86C-F930-E4AB-FA789CDCA448}"/>
              </a:ext>
            </a:extLst>
          </p:cNvPr>
          <p:cNvSpPr/>
          <p:nvPr/>
        </p:nvSpPr>
        <p:spPr>
          <a:xfrm>
            <a:off x="675371" y="703226"/>
            <a:ext cx="8901765" cy="1019413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There are a lot of cars, buses, trains and beautiful squares.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3576DB-5ECB-284B-107F-D3F0F376E614}"/>
              </a:ext>
            </a:extLst>
          </p:cNvPr>
          <p:cNvSpPr/>
          <p:nvPr/>
        </p:nvSpPr>
        <p:spPr>
          <a:xfrm>
            <a:off x="2916454" y="3918346"/>
            <a:ext cx="4456498" cy="10194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C963-2FB5-978D-F683-692542F5F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C53AE9FB-C11E-8281-32E4-B340AF8E5334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E9F31-EDC6-4C8C-077A-7636D0236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68" y="1657328"/>
            <a:ext cx="9231735" cy="398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4DD27-965F-61D8-477C-A13E866EF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A85534F9-17D2-3B6B-761D-13CD9C6DC2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382115" y="108535"/>
            <a:ext cx="1616151" cy="1686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B8139-E0C7-A66F-E8F0-88B445599F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A115EA-1758-6795-661A-64738EEC50E8}"/>
              </a:ext>
            </a:extLst>
          </p:cNvPr>
          <p:cNvSpPr/>
          <p:nvPr/>
        </p:nvSpPr>
        <p:spPr>
          <a:xfrm>
            <a:off x="875899" y="814478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does the text talk about?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C4B26A-7ED4-6635-DFD0-4C3956D43C50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A4D1D37-0EFD-428E-FC55-698660FA3152}"/>
              </a:ext>
            </a:extLst>
          </p:cNvPr>
          <p:cNvSpPr/>
          <p:nvPr/>
        </p:nvSpPr>
        <p:spPr>
          <a:xfrm>
            <a:off x="675372" y="814478"/>
            <a:ext cx="7757962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about Miguel’s town then and now.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C4CE8C-58EB-B79B-2E1F-73BD62655F39}"/>
              </a:ext>
            </a:extLst>
          </p:cNvPr>
          <p:cNvSpPr/>
          <p:nvPr/>
        </p:nvSpPr>
        <p:spPr>
          <a:xfrm>
            <a:off x="3012707" y="1743037"/>
            <a:ext cx="3083293" cy="6108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4170</TotalTime>
  <Words>712</Words>
  <Application>Microsoft Macintosh PowerPoint</Application>
  <PresentationFormat>Widescreen</PresentationFormat>
  <Paragraphs>88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Carter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lenguyennhatha@outlook.com</cp:lastModifiedBy>
  <cp:revision>391</cp:revision>
  <dcterms:created xsi:type="dcterms:W3CDTF">2023-11-28T02:26:41Z</dcterms:created>
  <dcterms:modified xsi:type="dcterms:W3CDTF">2024-07-12T09:55:16Z</dcterms:modified>
</cp:coreProperties>
</file>