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507" r:id="rId4"/>
    <p:sldId id="498" r:id="rId5"/>
    <p:sldId id="499" r:id="rId6"/>
    <p:sldId id="500" r:id="rId7"/>
    <p:sldId id="501" r:id="rId8"/>
    <p:sldId id="502" r:id="rId9"/>
    <p:sldId id="524" r:id="rId10"/>
    <p:sldId id="525" r:id="rId11"/>
    <p:sldId id="503" r:id="rId12"/>
    <p:sldId id="506" r:id="rId13"/>
    <p:sldId id="513" r:id="rId14"/>
    <p:sldId id="539" r:id="rId15"/>
    <p:sldId id="565" r:id="rId16"/>
    <p:sldId id="259" r:id="rId17"/>
    <p:sldId id="260" r:id="rId18"/>
    <p:sldId id="261" r:id="rId19"/>
    <p:sldId id="541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7" r:id="rId29"/>
    <p:sldId id="307" r:id="rId30"/>
    <p:sldId id="491" r:id="rId31"/>
    <p:sldId id="526" r:id="rId32"/>
    <p:sldId id="496" r:id="rId33"/>
    <p:sldId id="542" r:id="rId34"/>
    <p:sldId id="298" r:id="rId35"/>
    <p:sldId id="523" r:id="rId36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09"/>
    <p:restoredTop sz="94679"/>
  </p:normalViewPr>
  <p:slideViewPr>
    <p:cSldViewPr snapToGrid="0">
      <p:cViewPr varScale="1">
        <p:scale>
          <a:sx n="62" d="100"/>
          <a:sy n="62" d="100"/>
        </p:scale>
        <p:origin x="4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72A99-3B7E-D94E-AB26-54A40D65F415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0CEA5-F8E3-D541-AB59-2C2507F6BB7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9218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93A46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Link </a:t>
            </a:r>
            <a:r>
              <a:rPr lang="en-US" b="0" i="0" dirty="0" err="1">
                <a:solidFill>
                  <a:srgbClr val="293A46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youtube</a:t>
            </a:r>
            <a:r>
              <a:rPr lang="en-US" b="0" i="0" dirty="0">
                <a:solidFill>
                  <a:srgbClr val="293A46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: https://</a:t>
            </a:r>
            <a:r>
              <a:rPr lang="en-US" b="0" i="0" dirty="0" err="1">
                <a:solidFill>
                  <a:srgbClr val="293A46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www.youtube.com</a:t>
            </a:r>
            <a:r>
              <a:rPr lang="en-US" b="0" i="0" dirty="0">
                <a:solidFill>
                  <a:srgbClr val="293A46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/</a:t>
            </a:r>
            <a:r>
              <a:rPr lang="en-US" b="0" i="0" dirty="0" err="1">
                <a:solidFill>
                  <a:srgbClr val="293A46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watch?v</a:t>
            </a:r>
            <a:r>
              <a:rPr lang="en-US" b="0" i="0" dirty="0">
                <a:solidFill>
                  <a:srgbClr val="293A46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=</a:t>
            </a:r>
            <a:r>
              <a:rPr lang="en-US" b="0" i="0" dirty="0" err="1">
                <a:solidFill>
                  <a:srgbClr val="293A46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YzSJBowPECY&amp;t</a:t>
            </a:r>
            <a:r>
              <a:rPr lang="en-US" b="0" i="0" dirty="0">
                <a:solidFill>
                  <a:srgbClr val="293A46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=1s</a:t>
            </a:r>
          </a:p>
        </p:txBody>
      </p:sp>
    </p:spTree>
    <p:extLst>
      <p:ext uri="{BB962C8B-B14F-4D97-AF65-F5344CB8AC3E}">
        <p14:creationId xmlns:p14="http://schemas.microsoft.com/office/powerpoint/2010/main" val="1635822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9175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5AF6C-D6FB-B75D-AC74-63161D8AD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FE940-AF0B-6DB8-3C1D-B04F8C4C1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9AB72-0859-A127-4D1B-3DFA7BF9C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00445-74DB-5848-B0BA-2D123446E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649D9-325D-0961-FB8E-E15A9465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71533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3A618-051B-4703-EE80-C3CC97CA5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59002-70CF-A4F8-C461-D5CBBF38D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18253-72D1-10C2-997C-A271AD022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2FA92-75A8-F88F-C4B6-D114C8CE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D507F-547A-7D09-C9CE-73913804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2536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B14CD8-8C6B-F050-4CE3-4C45A3DFC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03B59-23FC-9E38-16E3-82A4AF972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BBD09-A9F8-D760-239D-39A1B0AB9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C9E2D-7F0D-1F31-F44B-0748780BA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7B2BA-DE89-F194-9113-E64BE5836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18769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C49DC-B580-8FED-21F0-CC8E807D5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09350-68A8-928F-EC1B-FB4BEEF26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82C78-9013-6B1A-6F64-A0508A7BC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70955-72B8-8883-A900-490910618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9AF7C-911F-409B-FA69-15411A13D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9095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BA02-60D6-1C8D-418A-AD475F903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E88E3-ABB1-00BF-4FDF-E7B1288E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DA3F2-4F80-A1EF-6EEB-336D45990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AB0D5-7C56-7E68-6572-A98DD3371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7F8DA-EF13-A323-5A03-C9C5B746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6392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A6B43-CED2-8CE5-2E6B-79853AA6F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FFFC3-37A9-19CA-F92C-7375AFA07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F525C-AB1B-0935-4442-BEE052C30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6D890-C447-572D-6EE6-0998D9FBB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A8AF3-7742-7D1B-7E75-A8E8A3D4D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49939-5C62-B5D9-831C-421DF856E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76764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3262A-01F1-8CB8-65C7-AEFFE75AD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010FF-BFAD-DAF4-DF4D-0E4924705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3A6F8-C8E3-25C7-914B-490222A57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11A52C-B4F0-72A0-29E2-E365F3D656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1A9570-3BEC-702A-08DF-F35072E40D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7B944-C20D-C445-9E6C-26C4F488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DCF950-DA70-DECE-71A6-C435DFAD4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25C7B-F31C-FE1D-73C6-C59FE0186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96280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C9243-D3D1-FC50-805F-2C7771188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4930EC-942E-6DA5-3EDE-000A610B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7701F6-003D-9D9C-8102-4087D9F2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F8B40-2045-F00F-66B3-0C4FD4DDC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16013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95DB9-9E23-045E-6C12-BAE1EC84B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D708F-22EE-D104-5B2D-639590E24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3A2F0-4C2B-0454-2ECD-B99F5CA30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576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85B5D-25BF-1F63-A6F8-A13486382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48246-2B80-2531-1005-C3CF36AFE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7FFCA-9ED3-33D9-8875-4A53A4A0C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51AF6-E018-D5A6-4427-FC3A09FA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E7F83-FCF9-24E7-9701-834D55E23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163D7-E5E2-68C1-EBFA-DA77E628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58736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D8CAE-2845-A4D7-EBE5-438DCB6C3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E815A7-06F3-3F86-FD72-ED60EFDEF1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E2F9D3-38A6-786E-FAC4-2F0F72FAD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1AEEE-01B9-EDD2-ECC2-FB7B7FE1E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9FE21-E03B-5C25-2BEA-832D435F5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98DE9-8F16-CBAD-E1EA-43238572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11647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0708DF-9787-238B-7A55-DCEC47FA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0B99F-DF38-A5F5-4D4C-2DD5577F0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BEE28-A77C-B35E-F747-5391004709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9B4AB-33A7-924A-A4D0-C0B80A2D0B2C}" type="datetimeFigureOut">
              <a:rPr lang="en-VN" smtClean="0"/>
              <a:t>11/07/2024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C37A8-D71F-A794-CB34-77C9D031D1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73F6D-7999-E272-8468-46248FA45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0056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0.gif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0.gif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0.gif"/><Relationship Id="rId4" Type="http://schemas.openxmlformats.org/officeDocument/2006/relationships/image" Target="../media/image2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0.gif"/><Relationship Id="rId4" Type="http://schemas.openxmlformats.org/officeDocument/2006/relationships/image" Target="../media/image2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0.gif"/><Relationship Id="rId4" Type="http://schemas.openxmlformats.org/officeDocument/2006/relationships/image" Target="../media/image2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0.gif"/><Relationship Id="rId4" Type="http://schemas.openxmlformats.org/officeDocument/2006/relationships/image" Target="../media/image2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B1A4C1-2307-763E-230E-C19C0BA13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1078"/>
            <a:ext cx="12317021" cy="6909078"/>
          </a:xfrm>
          <a:prstGeom prst="rect">
            <a:avLst/>
          </a:prstGeom>
        </p:spPr>
      </p:pic>
      <p:sp>
        <p:nvSpPr>
          <p:cNvPr id="84" name="Google Shape;84;p1"/>
          <p:cNvSpPr/>
          <p:nvPr/>
        </p:nvSpPr>
        <p:spPr>
          <a:xfrm>
            <a:off x="2839209" y="2128837"/>
            <a:ext cx="7131083" cy="2114550"/>
          </a:xfrm>
          <a:prstGeom prst="roundRect">
            <a:avLst>
              <a:gd name="adj" fmla="val 16667"/>
            </a:avLst>
          </a:prstGeom>
          <a:solidFill>
            <a:srgbClr val="E2F3DB"/>
          </a:solidFill>
          <a:ln w="28575" cap="flat" cmpd="sng">
            <a:solidFill>
              <a:srgbClr val="BD41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UNIT 6 – </a:t>
            </a:r>
            <a:r>
              <a:rPr lang="en-US" sz="4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THEN AND NOW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Lesson 1 – Vocabulary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303AEC-B84E-8BC0-2D46-EC24506F6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0156" y="3563228"/>
            <a:ext cx="1580272" cy="1580272"/>
          </a:xfrm>
          <a:prstGeom prst="rect">
            <a:avLst/>
          </a:prstGeom>
        </p:spPr>
      </p:pic>
      <p:pic>
        <p:nvPicPr>
          <p:cNvPr id="5" name="Google Shape;89;p1">
            <a:extLst>
              <a:ext uri="{FF2B5EF4-FFF2-40B4-BE49-F238E27FC236}">
                <a16:creationId xmlns:a16="http://schemas.microsoft.com/office/drawing/2014/main" id="{925A386E-0C84-FA0C-CD0F-37244111928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20806" y="3514055"/>
            <a:ext cx="4935669" cy="3475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-203752" y="1712694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893401" y="3492874"/>
            <a:ext cx="46085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accent1"/>
                </a:solidFill>
              </a:rPr>
              <a:t>telephone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3782673" y="761418"/>
            <a:ext cx="4626653" cy="2806378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B325E395-D6CF-4593-AD62-917CBD2E65FB}"/>
              </a:ext>
            </a:extLst>
          </p:cNvPr>
          <p:cNvSpPr/>
          <p:nvPr/>
        </p:nvSpPr>
        <p:spPr>
          <a:xfrm>
            <a:off x="3275650" y="475199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686D2A9-3E7A-408E-BB22-F22A364D7AC2}"/>
              </a:ext>
            </a:extLst>
          </p:cNvPr>
          <p:cNvSpPr/>
          <p:nvPr/>
        </p:nvSpPr>
        <p:spPr>
          <a:xfrm>
            <a:off x="3925326" y="475790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FACC41C-C91D-4478-94A0-1F3C7D21482B}"/>
              </a:ext>
            </a:extLst>
          </p:cNvPr>
          <p:cNvSpPr/>
          <p:nvPr/>
        </p:nvSpPr>
        <p:spPr>
          <a:xfrm>
            <a:off x="4594020" y="47634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2B1BAE94-C37E-4DF7-914A-448DB7319759}"/>
              </a:ext>
            </a:extLst>
          </p:cNvPr>
          <p:cNvSpPr/>
          <p:nvPr/>
        </p:nvSpPr>
        <p:spPr>
          <a:xfrm>
            <a:off x="5261276" y="476001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31C6F14C-76D0-45C7-A9B8-9A4A02267D09}"/>
              </a:ext>
            </a:extLst>
          </p:cNvPr>
          <p:cNvSpPr/>
          <p:nvPr/>
        </p:nvSpPr>
        <p:spPr>
          <a:xfrm>
            <a:off x="5892593" y="475968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563BA3A9-BC91-4608-9F3A-8FDC0B396B55}"/>
              </a:ext>
            </a:extLst>
          </p:cNvPr>
          <p:cNvSpPr/>
          <p:nvPr/>
        </p:nvSpPr>
        <p:spPr>
          <a:xfrm rot="438702">
            <a:off x="672153" y="914038"/>
            <a:ext cx="2564436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31798C-9351-1D9B-C436-2021D9C86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9E27E850-D39F-E0CD-82EF-E929CE6D49D7}"/>
              </a:ext>
            </a:extLst>
          </p:cNvPr>
          <p:cNvSpPr/>
          <p:nvPr/>
        </p:nvSpPr>
        <p:spPr>
          <a:xfrm>
            <a:off x="6552707" y="475968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h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3FC8F58F-DFFC-9C86-6CF1-C56EB74D4A9D}"/>
              </a:ext>
            </a:extLst>
          </p:cNvPr>
          <p:cNvSpPr/>
          <p:nvPr/>
        </p:nvSpPr>
        <p:spPr>
          <a:xfrm>
            <a:off x="7206685" y="475968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6514369-1CA6-7A17-B154-6E04F18555AD}"/>
              </a:ext>
            </a:extLst>
          </p:cNvPr>
          <p:cNvSpPr/>
          <p:nvPr/>
        </p:nvSpPr>
        <p:spPr>
          <a:xfrm>
            <a:off x="8524275" y="4751998"/>
            <a:ext cx="653978" cy="648714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E738406D-CF1D-5CCB-C55D-089CB4DB74D7}"/>
              </a:ext>
            </a:extLst>
          </p:cNvPr>
          <p:cNvSpPr/>
          <p:nvPr/>
        </p:nvSpPr>
        <p:spPr>
          <a:xfrm>
            <a:off x="7865480" y="475968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10" name="Google Shape;281;p15">
            <a:extLst>
              <a:ext uri="{FF2B5EF4-FFF2-40B4-BE49-F238E27FC236}">
                <a16:creationId xmlns:a16="http://schemas.microsoft.com/office/drawing/2014/main" id="{01DDB67B-19A8-7B1C-C5D8-4699EC2954C8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Then and Now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670E50-CF76-3084-8D2F-B72E1C74F693}"/>
              </a:ext>
            </a:extLst>
          </p:cNvPr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8AE8B5-D3B6-CC1B-CF1B-1ED59DA75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895" y="854883"/>
            <a:ext cx="2781553" cy="2587491"/>
          </a:xfrm>
          <a:prstGeom prst="rect">
            <a:avLst/>
          </a:prstGeom>
        </p:spPr>
      </p:pic>
      <p:pic>
        <p:nvPicPr>
          <p:cNvPr id="17" name="6.01.mp3">
            <a:hlinkClick r:id="" action="ppaction://media"/>
            <a:extLst>
              <a:ext uri="{FF2B5EF4-FFF2-40B4-BE49-F238E27FC236}">
                <a16:creationId xmlns:a16="http://schemas.microsoft.com/office/drawing/2014/main" id="{131A0947-696F-B2FE-59DD-06DFAED887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99.0482" end="5540.12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12711" y="3586404"/>
            <a:ext cx="982489" cy="98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9" grpId="0"/>
      <p:bldP spid="13" grpId="0" animBg="1"/>
      <p:bldP spid="14" grpId="0" animBg="1"/>
      <p:bldP spid="15" grpId="0" animBg="1"/>
      <p:bldP spid="16" grpId="0" animBg="1"/>
      <p:bldP spid="20" grpId="0" animBg="1"/>
      <p:bldP spid="23" grpId="0" animBg="1"/>
      <p:bldP spid="3" grpId="0" animBg="1"/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193734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504413" y="3654715"/>
            <a:ext cx="6069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accent1"/>
                </a:solidFill>
              </a:rPr>
              <a:t>mobile phone</a:t>
            </a:r>
          </a:p>
        </p:txBody>
      </p:sp>
      <p:sp>
        <p:nvSpPr>
          <p:cNvPr id="5" name="Rectangle 4"/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3906508" y="774536"/>
            <a:ext cx="4376408" cy="2944461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41894FB2-C926-415E-B513-AC30FFAC8F56}"/>
              </a:ext>
            </a:extLst>
          </p:cNvPr>
          <p:cNvSpPr/>
          <p:nvPr/>
        </p:nvSpPr>
        <p:spPr>
          <a:xfrm>
            <a:off x="2180335" y="495791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4648750-78D4-4196-81D2-4FEEFD30D256}"/>
              </a:ext>
            </a:extLst>
          </p:cNvPr>
          <p:cNvSpPr/>
          <p:nvPr/>
        </p:nvSpPr>
        <p:spPr>
          <a:xfrm>
            <a:off x="2850435" y="494989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31975975-BAE3-4379-AEB7-4F50F795F34C}"/>
              </a:ext>
            </a:extLst>
          </p:cNvPr>
          <p:cNvSpPr/>
          <p:nvPr/>
        </p:nvSpPr>
        <p:spPr>
          <a:xfrm>
            <a:off x="3493060" y="494969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804006B-63C6-4CE0-B5C8-4AA115DB68F3}"/>
              </a:ext>
            </a:extLst>
          </p:cNvPr>
          <p:cNvSpPr/>
          <p:nvPr/>
        </p:nvSpPr>
        <p:spPr>
          <a:xfrm>
            <a:off x="4128491" y="494405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145FB1B9-A3C1-4053-B138-632688471068}"/>
              </a:ext>
            </a:extLst>
          </p:cNvPr>
          <p:cNvSpPr/>
          <p:nvPr/>
        </p:nvSpPr>
        <p:spPr>
          <a:xfrm>
            <a:off x="4789663" y="494412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1E485049-B879-48E6-B7D3-F0E595495ECD}"/>
              </a:ext>
            </a:extLst>
          </p:cNvPr>
          <p:cNvSpPr/>
          <p:nvPr/>
        </p:nvSpPr>
        <p:spPr>
          <a:xfrm>
            <a:off x="5456919" y="494071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48EDC41-63E9-4AEC-A945-C5839F5FFDE7}"/>
              </a:ext>
            </a:extLst>
          </p:cNvPr>
          <p:cNvSpPr/>
          <p:nvPr/>
        </p:nvSpPr>
        <p:spPr>
          <a:xfrm>
            <a:off x="6802233" y="495345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E4332030-64DF-4E3C-8FB2-E4F293852B8F}"/>
              </a:ext>
            </a:extLst>
          </p:cNvPr>
          <p:cNvSpPr/>
          <p:nvPr/>
        </p:nvSpPr>
        <p:spPr>
          <a:xfrm>
            <a:off x="7456211" y="4961526"/>
            <a:ext cx="653978" cy="629190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h</a:t>
            </a: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48E5B81A-B259-4ACB-8C01-689A6B6DDFE2}"/>
              </a:ext>
            </a:extLst>
          </p:cNvPr>
          <p:cNvSpPr/>
          <p:nvPr/>
        </p:nvSpPr>
        <p:spPr>
          <a:xfrm>
            <a:off x="8098836" y="49529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7B2327F2-E113-41E3-9FFC-934EAE31705E}"/>
              </a:ext>
            </a:extLst>
          </p:cNvPr>
          <p:cNvSpPr/>
          <p:nvPr/>
        </p:nvSpPr>
        <p:spPr>
          <a:xfrm rot="438702">
            <a:off x="1406500" y="968081"/>
            <a:ext cx="2385535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64EAFA-0D85-7A7A-EDB5-7FE45CC49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E55F0443-C731-AFE5-0523-A1F00D485A2E}"/>
              </a:ext>
            </a:extLst>
          </p:cNvPr>
          <p:cNvSpPr/>
          <p:nvPr/>
        </p:nvSpPr>
        <p:spPr>
          <a:xfrm>
            <a:off x="9411561" y="494969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07DF8D58-E0D9-BD11-7C49-613A9A508E75}"/>
              </a:ext>
            </a:extLst>
          </p:cNvPr>
          <p:cNvSpPr/>
          <p:nvPr/>
        </p:nvSpPr>
        <p:spPr>
          <a:xfrm>
            <a:off x="8751168" y="494969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17" name="Google Shape;281;p15">
            <a:extLst>
              <a:ext uri="{FF2B5EF4-FFF2-40B4-BE49-F238E27FC236}">
                <a16:creationId xmlns:a16="http://schemas.microsoft.com/office/drawing/2014/main" id="{BA5A0740-FA23-B605-AC53-E938C4DAB831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Then and Now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A508019-750F-F49E-2BEC-A73511298E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9435" y="874001"/>
            <a:ext cx="2731282" cy="2731282"/>
          </a:xfrm>
          <a:prstGeom prst="rect">
            <a:avLst/>
          </a:prstGeom>
        </p:spPr>
      </p:pic>
      <p:pic>
        <p:nvPicPr>
          <p:cNvPr id="26" name="6.01.mp3">
            <a:hlinkClick r:id="" action="ppaction://media"/>
            <a:extLst>
              <a:ext uri="{FF2B5EF4-FFF2-40B4-BE49-F238E27FC236}">
                <a16:creationId xmlns:a16="http://schemas.microsoft.com/office/drawing/2014/main" id="{D466D49F-A021-2BB7-B724-E7D8ABB481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91.8575" end="2269.7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05146" y="3763636"/>
            <a:ext cx="982489" cy="98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6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4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0C2BA69-9B5B-E74C-BAF0-15ED389CB514}"/>
              </a:ext>
            </a:extLst>
          </p:cNvPr>
          <p:cNvSpPr/>
          <p:nvPr/>
        </p:nvSpPr>
        <p:spPr>
          <a:xfrm>
            <a:off x="5391575" y="2589672"/>
            <a:ext cx="1386087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tablet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2E946AB-DCA8-FF4F-9B08-D4F8AC24F8CD}"/>
              </a:ext>
            </a:extLst>
          </p:cNvPr>
          <p:cNvSpPr/>
          <p:nvPr/>
        </p:nvSpPr>
        <p:spPr>
          <a:xfrm>
            <a:off x="9119137" y="2574156"/>
            <a:ext cx="1386087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email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8B05F42-E0B5-044A-B76A-C3B5B2C4197A}"/>
              </a:ext>
            </a:extLst>
          </p:cNvPr>
          <p:cNvSpPr/>
          <p:nvPr/>
        </p:nvSpPr>
        <p:spPr>
          <a:xfrm>
            <a:off x="1985075" y="5191451"/>
            <a:ext cx="1143641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letter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CD3BB5-7191-D044-844C-EB9F45363376}"/>
              </a:ext>
            </a:extLst>
          </p:cNvPr>
          <p:cNvSpPr txBox="1"/>
          <p:nvPr/>
        </p:nvSpPr>
        <p:spPr>
          <a:xfrm>
            <a:off x="2841571" y="6062870"/>
            <a:ext cx="5799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- </a:t>
            </a:r>
            <a:r>
              <a:rPr lang="x-none"/>
              <a:t>Show picture</a:t>
            </a:r>
            <a:r>
              <a:rPr lang="vi-VN" dirty="0"/>
              <a:t> </a:t>
            </a:r>
            <a:r>
              <a:rPr lang="x-none"/>
              <a:t>one by one, </a:t>
            </a:r>
            <a:r>
              <a:rPr lang="x-none" dirty="0"/>
              <a:t>students look and say the word.</a:t>
            </a:r>
          </a:p>
          <a:p>
            <a:r>
              <a:rPr lang="x-none" dirty="0"/>
              <a:t>- Show the word, students spell it again.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AEBD63F-202B-D444-BC32-95AE3F7E3D2D}"/>
              </a:ext>
            </a:extLst>
          </p:cNvPr>
          <p:cNvSpPr/>
          <p:nvPr/>
        </p:nvSpPr>
        <p:spPr>
          <a:xfrm>
            <a:off x="1592717" y="2607384"/>
            <a:ext cx="1928356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  <a:endParaRPr lang="x-non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62D6E5E-2C0A-F84B-A322-9C8BDC42D0A4}"/>
              </a:ext>
            </a:extLst>
          </p:cNvPr>
          <p:cNvSpPr/>
          <p:nvPr/>
        </p:nvSpPr>
        <p:spPr>
          <a:xfrm>
            <a:off x="5057140" y="5148588"/>
            <a:ext cx="2054956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telephone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AE72D9D-07BE-8249-A4AA-4D8FD2CAF376}"/>
              </a:ext>
            </a:extLst>
          </p:cNvPr>
          <p:cNvSpPr/>
          <p:nvPr/>
        </p:nvSpPr>
        <p:spPr>
          <a:xfrm>
            <a:off x="8476273" y="5191451"/>
            <a:ext cx="2810632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mobile phone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E2B78D4-6423-4E4C-9FF5-41C224303170}"/>
              </a:ext>
            </a:extLst>
          </p:cNvPr>
          <p:cNvSpPr/>
          <p:nvPr/>
        </p:nvSpPr>
        <p:spPr>
          <a:xfrm>
            <a:off x="1280345" y="70173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E5101ED-2D58-0143-8C67-23E9021B9877}"/>
              </a:ext>
            </a:extLst>
          </p:cNvPr>
          <p:cNvSpPr/>
          <p:nvPr/>
        </p:nvSpPr>
        <p:spPr>
          <a:xfrm>
            <a:off x="4679443" y="701732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FBB0E26-1AAF-0C4F-83C7-68CFF3A4AEA8}"/>
              </a:ext>
            </a:extLst>
          </p:cNvPr>
          <p:cNvSpPr/>
          <p:nvPr/>
        </p:nvSpPr>
        <p:spPr>
          <a:xfrm>
            <a:off x="8476273" y="701732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C8F88EF-4417-374A-94CD-D4CC82732218}"/>
              </a:ext>
            </a:extLst>
          </p:cNvPr>
          <p:cNvSpPr/>
          <p:nvPr/>
        </p:nvSpPr>
        <p:spPr>
          <a:xfrm>
            <a:off x="1213095" y="3253880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962BC9DB-EEA9-3647-AD68-07E5B706B343}"/>
              </a:ext>
            </a:extLst>
          </p:cNvPr>
          <p:cNvSpPr/>
          <p:nvPr/>
        </p:nvSpPr>
        <p:spPr>
          <a:xfrm>
            <a:off x="4747626" y="3265897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18FA6DC-4086-5F44-A8F0-FA0279D1BA3C}"/>
              </a:ext>
            </a:extLst>
          </p:cNvPr>
          <p:cNvSpPr/>
          <p:nvPr/>
        </p:nvSpPr>
        <p:spPr>
          <a:xfrm>
            <a:off x="8524473" y="3265880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76165FDD-F1E1-79C4-BD80-BA5B19F8BA69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Then and Now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841F57-C6F4-312D-3BC2-FC1DFCF65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472" y="3394503"/>
            <a:ext cx="1553577" cy="1553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D8C9B7-6636-3C49-A850-F8DD80FBC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0758" y="3339793"/>
            <a:ext cx="1787720" cy="1662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18E109-2628-1B5C-6439-48E3D8CD3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414" y="3400210"/>
            <a:ext cx="2168394" cy="15165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4729C2-40ED-72CF-C56B-B4FCFB429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5693" y="848667"/>
            <a:ext cx="2292519" cy="1489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A06B5C-5A98-54E3-E61C-4D98F2D922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84"/>
          <a:stretch/>
        </p:blipFill>
        <p:spPr>
          <a:xfrm>
            <a:off x="5182021" y="797517"/>
            <a:ext cx="1796457" cy="16075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38CC6-6C73-5F91-64B7-A6B53FE926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1666" y="859662"/>
            <a:ext cx="2270457" cy="144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0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45" grpId="0" animBg="1"/>
      <p:bldP spid="46" grpId="0" animBg="1"/>
      <p:bldP spid="47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2120765" y="1873147"/>
            <a:ext cx="7968036" cy="29988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216492" y="1426620"/>
            <a:ext cx="1181120" cy="11011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2245595" y="2187964"/>
            <a:ext cx="77008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2400" dirty="0"/>
              <a:t>Put students work in groups of 3 or 4. </a:t>
            </a:r>
          </a:p>
          <a:p>
            <a:pPr marL="342900" indent="-342900" fontAlgn="base">
              <a:buFontTx/>
              <a:buChar char="-"/>
            </a:pPr>
            <a:r>
              <a:rPr lang="en-US" sz="2400" dirty="0"/>
              <a:t>Show the slide with pictures zoomed, and then students look at and guess the corresponding words.</a:t>
            </a:r>
          </a:p>
          <a:p>
            <a:pPr marL="342900" indent="-342900" fontAlgn="base">
              <a:buFontTx/>
              <a:buChar char="-"/>
            </a:pPr>
            <a:r>
              <a:rPr lang="en-US" sz="2400" dirty="0"/>
              <a:t>Raise their hands to say the answer out loud.</a:t>
            </a:r>
          </a:p>
          <a:p>
            <a:pPr marL="342900" indent="-342900" fontAlgn="base">
              <a:buFontTx/>
              <a:buChar char="-"/>
            </a:pPr>
            <a:r>
              <a:rPr lang="en-US" sz="2400" dirty="0"/>
              <a:t>The fastest group that speaks clearly and correctly will receive 2 points.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23A10C-13C6-F21E-DF6F-B9D48DE65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0F0668-69A3-7EFD-B331-1000370D9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783" y="806347"/>
            <a:ext cx="6858000" cy="1066800"/>
          </a:xfrm>
          <a:prstGeom prst="rect">
            <a:avLst/>
          </a:prstGeom>
        </p:spPr>
      </p:pic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5AA3693F-994A-79F7-7BCF-149751505181}"/>
              </a:ext>
            </a:extLst>
          </p:cNvPr>
          <p:cNvSpPr txBox="1">
            <a:spLocks/>
          </p:cNvSpPr>
          <p:nvPr/>
        </p:nvSpPr>
        <p:spPr>
          <a:xfrm>
            <a:off x="193735" y="187617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Practice</a:t>
            </a:r>
          </a:p>
        </p:txBody>
      </p:sp>
    </p:spTree>
    <p:extLst>
      <p:ext uri="{BB962C8B-B14F-4D97-AF65-F5344CB8AC3E}">
        <p14:creationId xmlns:p14="http://schemas.microsoft.com/office/powerpoint/2010/main" val="2140545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96680" y="0"/>
            <a:ext cx="5650714" cy="7472019"/>
          </a:xfrm>
          <a:custGeom>
            <a:avLst/>
            <a:gdLst/>
            <a:ahLst/>
            <a:cxnLst/>
            <a:rect l="l" t="t" r="r" b="b"/>
            <a:pathLst>
              <a:path w="8476071" h="11208028">
                <a:moveTo>
                  <a:pt x="0" y="0"/>
                </a:moveTo>
                <a:lnTo>
                  <a:pt x="8476071" y="0"/>
                </a:lnTo>
                <a:lnTo>
                  <a:pt x="8476071" y="11208028"/>
                </a:lnTo>
                <a:lnTo>
                  <a:pt x="0" y="11208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52737" y="0"/>
            <a:ext cx="5650714" cy="7472019"/>
          </a:xfrm>
          <a:custGeom>
            <a:avLst/>
            <a:gdLst/>
            <a:ahLst/>
            <a:cxnLst/>
            <a:rect l="l" t="t" r="r" b="b"/>
            <a:pathLst>
              <a:path w="8476071" h="11208028">
                <a:moveTo>
                  <a:pt x="0" y="0"/>
                </a:moveTo>
                <a:lnTo>
                  <a:pt x="8476071" y="0"/>
                </a:lnTo>
                <a:lnTo>
                  <a:pt x="8476071" y="11208028"/>
                </a:lnTo>
                <a:lnTo>
                  <a:pt x="0" y="11208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3158" y="365652"/>
            <a:ext cx="11465685" cy="6126697"/>
            <a:chOff x="0" y="0"/>
            <a:chExt cx="4529653" cy="24204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/>
            </a:p>
          </p:txBody>
        </p:sp>
      </p:grpSp>
      <p:sp>
        <p:nvSpPr>
          <p:cNvPr id="7" name="Freeform 7"/>
          <p:cNvSpPr/>
          <p:nvPr/>
        </p:nvSpPr>
        <p:spPr>
          <a:xfrm>
            <a:off x="2223649" y="-1297138"/>
            <a:ext cx="7747359" cy="7966437"/>
          </a:xfrm>
          <a:custGeom>
            <a:avLst/>
            <a:gdLst/>
            <a:ahLst/>
            <a:cxnLst/>
            <a:rect l="l" t="t" r="r" b="b"/>
            <a:pathLst>
              <a:path w="11621039" h="11949655">
                <a:moveTo>
                  <a:pt x="0" y="0"/>
                </a:moveTo>
                <a:lnTo>
                  <a:pt x="11621040" y="0"/>
                </a:lnTo>
                <a:lnTo>
                  <a:pt x="11621040" y="11949655"/>
                </a:lnTo>
                <a:lnTo>
                  <a:pt x="0" y="11949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924014" y="2797503"/>
            <a:ext cx="3374697" cy="3374697"/>
            <a:chOff x="0" y="0"/>
            <a:chExt cx="6749395" cy="67493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49395" cy="6749395"/>
            </a:xfrm>
            <a:custGeom>
              <a:avLst/>
              <a:gdLst/>
              <a:ahLst/>
              <a:cxnLst/>
              <a:rect l="l" t="t" r="r" b="b"/>
              <a:pathLst>
                <a:path w="6749395" h="6749395">
                  <a:moveTo>
                    <a:pt x="0" y="0"/>
                  </a:moveTo>
                  <a:lnTo>
                    <a:pt x="6749395" y="0"/>
                  </a:lnTo>
                  <a:lnTo>
                    <a:pt x="6749395" y="6749395"/>
                  </a:lnTo>
                  <a:lnTo>
                    <a:pt x="0" y="67493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>
              <a:off x="555330" y="586016"/>
              <a:ext cx="4012812" cy="4012796"/>
              <a:chOff x="0" y="0"/>
              <a:chExt cx="6350000" cy="63499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137553" t="-10883" b="-178376"/>
                </a:stretch>
              </a:blipFill>
            </p:spPr>
          </p:sp>
        </p:grp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2391534-99FB-07EF-72BE-4BD4E5065F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945" y="864789"/>
            <a:ext cx="10536767" cy="231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08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158" y="365652"/>
            <a:ext cx="11465685" cy="6126697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85800" y="2789768"/>
            <a:ext cx="10820400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41"/>
              </a:lnSpc>
              <a:spcBef>
                <a:spcPct val="0"/>
              </a:spcBef>
            </a:pPr>
            <a:r>
              <a:rPr lang="en-US" sz="11500" dirty="0">
                <a:solidFill>
                  <a:srgbClr val="FFFDF8"/>
                </a:solidFill>
                <a:latin typeface="AkayaKanadaka" panose="02010502080401010103" pitchFamily="2" charset="77"/>
                <a:cs typeface="AkayaKanadaka" panose="02010502080401010103" pitchFamily="2" charset="77"/>
              </a:rPr>
              <a:t>Are you ready?</a:t>
            </a:r>
          </a:p>
        </p:txBody>
      </p:sp>
    </p:spTree>
    <p:extLst>
      <p:ext uri="{BB962C8B-B14F-4D97-AF65-F5344CB8AC3E}">
        <p14:creationId xmlns:p14="http://schemas.microsoft.com/office/powerpoint/2010/main" val="1672752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158" y="365652"/>
            <a:ext cx="11465685" cy="6126697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/>
            </a:p>
          </p:txBody>
        </p:sp>
      </p:grpSp>
      <p:sp>
        <p:nvSpPr>
          <p:cNvPr id="7" name="Freeform 7"/>
          <p:cNvSpPr/>
          <p:nvPr/>
        </p:nvSpPr>
        <p:spPr>
          <a:xfrm rot="20165198">
            <a:off x="4205626" y="1715607"/>
            <a:ext cx="5124849" cy="5124849"/>
          </a:xfrm>
          <a:custGeom>
            <a:avLst/>
            <a:gdLst/>
            <a:ahLst/>
            <a:cxnLst/>
            <a:rect l="l" t="t" r="r" b="b"/>
            <a:pathLst>
              <a:path w="10249698" h="10249698">
                <a:moveTo>
                  <a:pt x="0" y="0"/>
                </a:moveTo>
                <a:lnTo>
                  <a:pt x="10249698" y="0"/>
                </a:lnTo>
                <a:lnTo>
                  <a:pt x="10249698" y="10249698"/>
                </a:lnTo>
                <a:lnTo>
                  <a:pt x="0" y="10249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237C299C-BA53-3E62-2553-7BADB577027D}"/>
              </a:ext>
            </a:extLst>
          </p:cNvPr>
          <p:cNvSpPr txBox="1"/>
          <p:nvPr/>
        </p:nvSpPr>
        <p:spPr>
          <a:xfrm>
            <a:off x="2887247" y="653622"/>
            <a:ext cx="6417506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8000" dirty="0">
                <a:solidFill>
                  <a:srgbClr val="FFFDF8"/>
                </a:solidFill>
                <a:latin typeface="Gagalin"/>
              </a:rPr>
              <a:t>What is this?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63F181C-E57F-ABC2-7208-A512115729F5}"/>
              </a:ext>
            </a:extLst>
          </p:cNvPr>
          <p:cNvSpPr/>
          <p:nvPr/>
        </p:nvSpPr>
        <p:spPr>
          <a:xfrm>
            <a:off x="4504267" y="2506134"/>
            <a:ext cx="2929466" cy="2929466"/>
          </a:xfrm>
          <a:prstGeom prst="ellipse">
            <a:avLst/>
          </a:prstGeom>
          <a:blipFill>
            <a:blip r:embed="rId4"/>
            <a:stretch>
              <a:fillRect l="-112534" t="-11253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60698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158" y="365652"/>
            <a:ext cx="11465685" cy="6126697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/>
            </a:p>
          </p:txBody>
        </p:sp>
      </p:grpSp>
      <p:sp>
        <p:nvSpPr>
          <p:cNvPr id="5" name="Freeform 5"/>
          <p:cNvSpPr/>
          <p:nvPr/>
        </p:nvSpPr>
        <p:spPr>
          <a:xfrm>
            <a:off x="3657600" y="5379824"/>
            <a:ext cx="4876800" cy="774192"/>
          </a:xfrm>
          <a:custGeom>
            <a:avLst/>
            <a:gdLst/>
            <a:ahLst/>
            <a:cxnLst/>
            <a:rect l="l" t="t" r="r" b="b"/>
            <a:pathLst>
              <a:path w="7315200" h="1161288">
                <a:moveTo>
                  <a:pt x="0" y="0"/>
                </a:moveTo>
                <a:lnTo>
                  <a:pt x="7315200" y="0"/>
                </a:lnTo>
                <a:lnTo>
                  <a:pt x="7315200" y="1161288"/>
                </a:lnTo>
                <a:lnTo>
                  <a:pt x="0" y="11612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9600" y="127000"/>
            <a:ext cx="10972800" cy="61722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573112" y="679420"/>
            <a:ext cx="7045777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1"/>
              </a:lnSpc>
              <a:spcBef>
                <a:spcPct val="0"/>
              </a:spcBef>
            </a:pPr>
            <a:r>
              <a:rPr lang="en-US" sz="8800" dirty="0">
                <a:solidFill>
                  <a:srgbClr val="FFFDF8"/>
                </a:solidFill>
                <a:latin typeface="Gagalin"/>
              </a:rPr>
              <a:t>tablet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C12DC4-C7EC-E50B-D2C9-CCEF45E630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84"/>
          <a:stretch/>
        </p:blipFill>
        <p:spPr>
          <a:xfrm>
            <a:off x="4037081" y="1968495"/>
            <a:ext cx="4014213" cy="35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158" y="365652"/>
            <a:ext cx="11465685" cy="6126697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06385" y="828673"/>
            <a:ext cx="6418901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8000" dirty="0">
                <a:solidFill>
                  <a:srgbClr val="FFFDF8"/>
                </a:solidFill>
                <a:latin typeface="Gagalin"/>
              </a:rPr>
              <a:t>What is this?</a:t>
            </a:r>
          </a:p>
        </p:txBody>
      </p:sp>
      <p:sp>
        <p:nvSpPr>
          <p:cNvPr id="9" name="Freeform 9"/>
          <p:cNvSpPr/>
          <p:nvPr/>
        </p:nvSpPr>
        <p:spPr>
          <a:xfrm rot="6439934">
            <a:off x="4911565" y="1587393"/>
            <a:ext cx="5124849" cy="5124849"/>
          </a:xfrm>
          <a:custGeom>
            <a:avLst/>
            <a:gdLst/>
            <a:ahLst/>
            <a:cxnLst/>
            <a:rect l="l" t="t" r="r" b="b"/>
            <a:pathLst>
              <a:path w="10249698" h="10249698">
                <a:moveTo>
                  <a:pt x="0" y="0"/>
                </a:moveTo>
                <a:lnTo>
                  <a:pt x="10249697" y="0"/>
                </a:lnTo>
                <a:lnTo>
                  <a:pt x="10249697" y="10249697"/>
                </a:lnTo>
                <a:lnTo>
                  <a:pt x="0" y="10249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9F23660-699A-C802-89F4-E8009D07A968}"/>
              </a:ext>
            </a:extLst>
          </p:cNvPr>
          <p:cNvSpPr/>
          <p:nvPr/>
        </p:nvSpPr>
        <p:spPr>
          <a:xfrm>
            <a:off x="6777278" y="2308664"/>
            <a:ext cx="2929466" cy="2929466"/>
          </a:xfrm>
          <a:prstGeom prst="ellipse">
            <a:avLst/>
          </a:prstGeom>
          <a:blipFill>
            <a:blip r:embed="rId4"/>
            <a:stretch>
              <a:fillRect l="-112534" t="-11253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72806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158" y="365652"/>
            <a:ext cx="11465685" cy="6126697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/>
            </a:p>
          </p:txBody>
        </p:sp>
      </p:grpSp>
      <p:sp>
        <p:nvSpPr>
          <p:cNvPr id="5" name="Freeform 5"/>
          <p:cNvSpPr/>
          <p:nvPr/>
        </p:nvSpPr>
        <p:spPr>
          <a:xfrm>
            <a:off x="3657600" y="5398008"/>
            <a:ext cx="4876800" cy="774192"/>
          </a:xfrm>
          <a:custGeom>
            <a:avLst/>
            <a:gdLst/>
            <a:ahLst/>
            <a:cxnLst/>
            <a:rect l="l" t="t" r="r" b="b"/>
            <a:pathLst>
              <a:path w="7315200" h="1161288">
                <a:moveTo>
                  <a:pt x="0" y="0"/>
                </a:moveTo>
                <a:lnTo>
                  <a:pt x="7315200" y="0"/>
                </a:lnTo>
                <a:lnTo>
                  <a:pt x="7315200" y="1161288"/>
                </a:lnTo>
                <a:lnTo>
                  <a:pt x="0" y="11612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9600" y="-387096"/>
            <a:ext cx="10972800" cy="61722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573112" y="679420"/>
            <a:ext cx="7045777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1"/>
              </a:lnSpc>
              <a:spcBef>
                <a:spcPct val="0"/>
              </a:spcBef>
            </a:pPr>
            <a:r>
              <a:rPr lang="en-US" sz="8000" dirty="0">
                <a:solidFill>
                  <a:srgbClr val="FFFDF8"/>
                </a:solidFill>
                <a:latin typeface="Gagalin"/>
              </a:rPr>
              <a:t>email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B81DBC-ABD2-A767-854F-0C172385F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2031431"/>
            <a:ext cx="5181600" cy="336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1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6906126" y="806116"/>
            <a:ext cx="4259179" cy="475247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7194884" y="2040777"/>
            <a:ext cx="3777916" cy="2123618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To correctly read and pronounce words related to electrical devices.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- To describe electrical devices. </a:t>
            </a:r>
          </a:p>
          <a:p>
            <a:pPr lvl="0"/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To use 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the structures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was life 30 years ago?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7197157" y="4269129"/>
            <a:ext cx="3777916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PB p.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71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7194884" y="4819741"/>
            <a:ext cx="3777916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AB p.54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7350299" y="987029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 6 – Lesson 1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7995521" y="1464063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EE165-B26E-DECF-C2A2-D679F8D36B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68"/>
          <a:stretch/>
        </p:blipFill>
        <p:spPr>
          <a:xfrm>
            <a:off x="3524917" y="806116"/>
            <a:ext cx="3261225" cy="4701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44A3B4-21BF-2A8D-9357-156814C9E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28" y="820080"/>
            <a:ext cx="3297151" cy="4687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46EF5C-61EA-EB28-2B4F-8693B1814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2071" y="100410"/>
            <a:ext cx="1030265" cy="1030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158" y="365652"/>
            <a:ext cx="11465685" cy="6126697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58022" y="740050"/>
            <a:ext cx="6762312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8000" dirty="0">
                <a:solidFill>
                  <a:srgbClr val="FFFDF8"/>
                </a:solidFill>
                <a:latin typeface="Gagalin"/>
              </a:rPr>
              <a:t>What is this?</a:t>
            </a:r>
          </a:p>
        </p:txBody>
      </p:sp>
      <p:sp>
        <p:nvSpPr>
          <p:cNvPr id="9" name="Freeform 9"/>
          <p:cNvSpPr/>
          <p:nvPr/>
        </p:nvSpPr>
        <p:spPr>
          <a:xfrm rot="20165198">
            <a:off x="2199016" y="1790802"/>
            <a:ext cx="5124849" cy="5124849"/>
          </a:xfrm>
          <a:custGeom>
            <a:avLst/>
            <a:gdLst/>
            <a:ahLst/>
            <a:cxnLst/>
            <a:rect l="l" t="t" r="r" b="b"/>
            <a:pathLst>
              <a:path w="10249698" h="10249698">
                <a:moveTo>
                  <a:pt x="0" y="0"/>
                </a:moveTo>
                <a:lnTo>
                  <a:pt x="10249698" y="0"/>
                </a:lnTo>
                <a:lnTo>
                  <a:pt x="10249698" y="10249698"/>
                </a:lnTo>
                <a:lnTo>
                  <a:pt x="0" y="10249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2040F44-2BCE-CE4F-7E9A-CC105F24D74E}"/>
              </a:ext>
            </a:extLst>
          </p:cNvPr>
          <p:cNvSpPr/>
          <p:nvPr/>
        </p:nvSpPr>
        <p:spPr>
          <a:xfrm>
            <a:off x="2474445" y="2592167"/>
            <a:ext cx="2929466" cy="2929466"/>
          </a:xfrm>
          <a:prstGeom prst="ellipse">
            <a:avLst/>
          </a:prstGeom>
          <a:blipFill>
            <a:blip r:embed="rId4"/>
            <a:stretch>
              <a:fillRect l="-112534" t="-11253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121801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158" y="365652"/>
            <a:ext cx="11465685" cy="6126697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BF3E9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/>
            </a:p>
          </p:txBody>
        </p:sp>
      </p:grpSp>
      <p:sp>
        <p:nvSpPr>
          <p:cNvPr id="5" name="Freeform 5"/>
          <p:cNvSpPr/>
          <p:nvPr/>
        </p:nvSpPr>
        <p:spPr>
          <a:xfrm>
            <a:off x="3657600" y="5398008"/>
            <a:ext cx="4876800" cy="774192"/>
          </a:xfrm>
          <a:custGeom>
            <a:avLst/>
            <a:gdLst/>
            <a:ahLst/>
            <a:cxnLst/>
            <a:rect l="l" t="t" r="r" b="b"/>
            <a:pathLst>
              <a:path w="7315200" h="1161288">
                <a:moveTo>
                  <a:pt x="0" y="0"/>
                </a:moveTo>
                <a:lnTo>
                  <a:pt x="7315200" y="0"/>
                </a:lnTo>
                <a:lnTo>
                  <a:pt x="7315200" y="1161288"/>
                </a:lnTo>
                <a:lnTo>
                  <a:pt x="0" y="11612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9600" y="-405280"/>
            <a:ext cx="10972800" cy="61722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573111" y="715959"/>
            <a:ext cx="7045777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1"/>
              </a:lnSpc>
              <a:spcBef>
                <a:spcPct val="0"/>
              </a:spcBef>
            </a:pPr>
            <a:r>
              <a:rPr lang="en-US" sz="8000" dirty="0">
                <a:solidFill>
                  <a:srgbClr val="FFFDF8"/>
                </a:solidFill>
                <a:latin typeface="Gagalin"/>
              </a:rPr>
              <a:t>telephone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CD9F88-E3B2-2480-6C95-F994907B1B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8782" y="2037705"/>
            <a:ext cx="3648886" cy="339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2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158" y="365652"/>
            <a:ext cx="11465685" cy="6126697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980155" y="831429"/>
            <a:ext cx="6470492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8000" dirty="0">
                <a:solidFill>
                  <a:srgbClr val="FFFDF8"/>
                </a:solidFill>
                <a:latin typeface="Gagalin"/>
              </a:rPr>
              <a:t>What is this?</a:t>
            </a:r>
          </a:p>
        </p:txBody>
      </p:sp>
      <p:sp>
        <p:nvSpPr>
          <p:cNvPr id="9" name="Freeform 9"/>
          <p:cNvSpPr/>
          <p:nvPr/>
        </p:nvSpPr>
        <p:spPr>
          <a:xfrm rot="20165198">
            <a:off x="4171163" y="1861871"/>
            <a:ext cx="5124849" cy="5124849"/>
          </a:xfrm>
          <a:custGeom>
            <a:avLst/>
            <a:gdLst/>
            <a:ahLst/>
            <a:cxnLst/>
            <a:rect l="l" t="t" r="r" b="b"/>
            <a:pathLst>
              <a:path w="10249698" h="10249698">
                <a:moveTo>
                  <a:pt x="0" y="0"/>
                </a:moveTo>
                <a:lnTo>
                  <a:pt x="10249698" y="0"/>
                </a:lnTo>
                <a:lnTo>
                  <a:pt x="10249698" y="10249698"/>
                </a:lnTo>
                <a:lnTo>
                  <a:pt x="0" y="10249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C8DDD6-EE84-3754-39E0-C32839BF9233}"/>
              </a:ext>
            </a:extLst>
          </p:cNvPr>
          <p:cNvSpPr/>
          <p:nvPr/>
        </p:nvSpPr>
        <p:spPr>
          <a:xfrm>
            <a:off x="4438712" y="2654301"/>
            <a:ext cx="2929466" cy="2929466"/>
          </a:xfrm>
          <a:prstGeom prst="ellipse">
            <a:avLst/>
          </a:prstGeom>
          <a:blipFill>
            <a:blip r:embed="rId4"/>
            <a:stretch>
              <a:fillRect l="-112534" t="-11253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030365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158" y="365652"/>
            <a:ext cx="11465685" cy="6126697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BF3E9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/>
            </a:p>
          </p:txBody>
        </p:sp>
      </p:grpSp>
      <p:sp>
        <p:nvSpPr>
          <p:cNvPr id="5" name="Freeform 5"/>
          <p:cNvSpPr/>
          <p:nvPr/>
        </p:nvSpPr>
        <p:spPr>
          <a:xfrm>
            <a:off x="3657600" y="5398008"/>
            <a:ext cx="4876800" cy="774192"/>
          </a:xfrm>
          <a:custGeom>
            <a:avLst/>
            <a:gdLst/>
            <a:ahLst/>
            <a:cxnLst/>
            <a:rect l="l" t="t" r="r" b="b"/>
            <a:pathLst>
              <a:path w="7315200" h="1161288">
                <a:moveTo>
                  <a:pt x="0" y="0"/>
                </a:moveTo>
                <a:lnTo>
                  <a:pt x="7315200" y="0"/>
                </a:lnTo>
                <a:lnTo>
                  <a:pt x="7315200" y="1161288"/>
                </a:lnTo>
                <a:lnTo>
                  <a:pt x="0" y="11612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9600" y="-405280"/>
            <a:ext cx="10972800" cy="61722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573112" y="777339"/>
            <a:ext cx="7045777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1"/>
              </a:lnSpc>
              <a:spcBef>
                <a:spcPct val="0"/>
              </a:spcBef>
            </a:pPr>
            <a:r>
              <a:rPr lang="en-US" sz="8000" dirty="0">
                <a:solidFill>
                  <a:srgbClr val="FFFDF8"/>
                </a:solidFill>
                <a:latin typeface="Gagalin"/>
              </a:rPr>
              <a:t>computer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96E863-D6B9-EEB2-1842-551507A80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310" y="2099887"/>
            <a:ext cx="5284198" cy="33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4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158" y="365652"/>
            <a:ext cx="11465685" cy="6126697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40933" y="701226"/>
            <a:ext cx="6042682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8000" dirty="0">
                <a:solidFill>
                  <a:srgbClr val="FFFDF8"/>
                </a:solidFill>
                <a:latin typeface="Gagalin"/>
              </a:rPr>
              <a:t>What is this?</a:t>
            </a:r>
          </a:p>
        </p:txBody>
      </p:sp>
      <p:sp>
        <p:nvSpPr>
          <p:cNvPr id="9" name="Freeform 9"/>
          <p:cNvSpPr/>
          <p:nvPr/>
        </p:nvSpPr>
        <p:spPr>
          <a:xfrm rot="6439934">
            <a:off x="4911565" y="1587393"/>
            <a:ext cx="5124849" cy="5124849"/>
          </a:xfrm>
          <a:custGeom>
            <a:avLst/>
            <a:gdLst/>
            <a:ahLst/>
            <a:cxnLst/>
            <a:rect l="l" t="t" r="r" b="b"/>
            <a:pathLst>
              <a:path w="10249698" h="10249698">
                <a:moveTo>
                  <a:pt x="0" y="0"/>
                </a:moveTo>
                <a:lnTo>
                  <a:pt x="10249697" y="0"/>
                </a:lnTo>
                <a:lnTo>
                  <a:pt x="10249697" y="10249697"/>
                </a:lnTo>
                <a:lnTo>
                  <a:pt x="0" y="10249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42D897-A59D-4B11-1EAE-6BD79EF622D1}"/>
              </a:ext>
            </a:extLst>
          </p:cNvPr>
          <p:cNvSpPr/>
          <p:nvPr/>
        </p:nvSpPr>
        <p:spPr>
          <a:xfrm>
            <a:off x="6760345" y="2284467"/>
            <a:ext cx="2929466" cy="2929466"/>
          </a:xfrm>
          <a:prstGeom prst="ellipse">
            <a:avLst/>
          </a:prstGeom>
          <a:blipFill>
            <a:blip r:embed="rId4"/>
            <a:stretch>
              <a:fillRect l="-112534" t="-11253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29341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158" y="365652"/>
            <a:ext cx="11465685" cy="6126697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/>
            </a:p>
          </p:txBody>
        </p:sp>
      </p:grpSp>
      <p:sp>
        <p:nvSpPr>
          <p:cNvPr id="5" name="Freeform 5"/>
          <p:cNvSpPr/>
          <p:nvPr/>
        </p:nvSpPr>
        <p:spPr>
          <a:xfrm>
            <a:off x="3657600" y="5398008"/>
            <a:ext cx="4876800" cy="774192"/>
          </a:xfrm>
          <a:custGeom>
            <a:avLst/>
            <a:gdLst/>
            <a:ahLst/>
            <a:cxnLst/>
            <a:rect l="l" t="t" r="r" b="b"/>
            <a:pathLst>
              <a:path w="7315200" h="1161288">
                <a:moveTo>
                  <a:pt x="0" y="0"/>
                </a:moveTo>
                <a:lnTo>
                  <a:pt x="7315200" y="0"/>
                </a:lnTo>
                <a:lnTo>
                  <a:pt x="7315200" y="1161288"/>
                </a:lnTo>
                <a:lnTo>
                  <a:pt x="0" y="11612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9600" y="-405280"/>
            <a:ext cx="10972800" cy="61722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573112" y="679420"/>
            <a:ext cx="7045777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1"/>
              </a:lnSpc>
              <a:spcBef>
                <a:spcPct val="0"/>
              </a:spcBef>
            </a:pPr>
            <a:r>
              <a:rPr lang="en-US" sz="8000" dirty="0">
                <a:solidFill>
                  <a:srgbClr val="FFFDF8"/>
                </a:solidFill>
                <a:latin typeface="Gagalin"/>
              </a:rPr>
              <a:t>letter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C7CE18-CF9F-D40C-A2F3-23BDAB0D08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6281" y="1905647"/>
            <a:ext cx="5048119" cy="353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8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158" y="365652"/>
            <a:ext cx="11465685" cy="6126697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63157" y="575734"/>
            <a:ext cx="7018648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33"/>
              </a:lnSpc>
              <a:spcBef>
                <a:spcPct val="0"/>
              </a:spcBef>
            </a:pPr>
            <a:r>
              <a:rPr lang="en-US" sz="8000" dirty="0">
                <a:solidFill>
                  <a:srgbClr val="FFFDF8"/>
                </a:solidFill>
                <a:latin typeface="Gagalin"/>
              </a:rPr>
              <a:t>What is this?</a:t>
            </a:r>
          </a:p>
        </p:txBody>
      </p:sp>
      <p:sp>
        <p:nvSpPr>
          <p:cNvPr id="9" name="Freeform 9"/>
          <p:cNvSpPr/>
          <p:nvPr/>
        </p:nvSpPr>
        <p:spPr>
          <a:xfrm rot="20165198">
            <a:off x="2199016" y="1790802"/>
            <a:ext cx="5124849" cy="5124849"/>
          </a:xfrm>
          <a:custGeom>
            <a:avLst/>
            <a:gdLst/>
            <a:ahLst/>
            <a:cxnLst/>
            <a:rect l="l" t="t" r="r" b="b"/>
            <a:pathLst>
              <a:path w="10249698" h="10249698">
                <a:moveTo>
                  <a:pt x="0" y="0"/>
                </a:moveTo>
                <a:lnTo>
                  <a:pt x="10249698" y="0"/>
                </a:lnTo>
                <a:lnTo>
                  <a:pt x="10249698" y="10249698"/>
                </a:lnTo>
                <a:lnTo>
                  <a:pt x="0" y="10249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58E7E9-2F5E-28EB-5FA5-ED60C590A2F8}"/>
              </a:ext>
            </a:extLst>
          </p:cNvPr>
          <p:cNvSpPr/>
          <p:nvPr/>
        </p:nvSpPr>
        <p:spPr>
          <a:xfrm>
            <a:off x="2527012" y="2555400"/>
            <a:ext cx="2929466" cy="2929466"/>
          </a:xfrm>
          <a:prstGeom prst="ellipse">
            <a:avLst/>
          </a:prstGeom>
          <a:blipFill>
            <a:blip r:embed="rId4"/>
            <a:stretch>
              <a:fillRect l="-112534" t="-11253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106439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158" y="365652"/>
            <a:ext cx="11465685" cy="6126697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/>
            </a:p>
          </p:txBody>
        </p:sp>
      </p:grpSp>
      <p:sp>
        <p:nvSpPr>
          <p:cNvPr id="5" name="Freeform 5"/>
          <p:cNvSpPr/>
          <p:nvPr/>
        </p:nvSpPr>
        <p:spPr>
          <a:xfrm>
            <a:off x="3657600" y="5398008"/>
            <a:ext cx="4876800" cy="774192"/>
          </a:xfrm>
          <a:custGeom>
            <a:avLst/>
            <a:gdLst/>
            <a:ahLst/>
            <a:cxnLst/>
            <a:rect l="l" t="t" r="r" b="b"/>
            <a:pathLst>
              <a:path w="7315200" h="1161288">
                <a:moveTo>
                  <a:pt x="0" y="0"/>
                </a:moveTo>
                <a:lnTo>
                  <a:pt x="7315200" y="0"/>
                </a:lnTo>
                <a:lnTo>
                  <a:pt x="7315200" y="1161288"/>
                </a:lnTo>
                <a:lnTo>
                  <a:pt x="0" y="11612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9600" y="-405280"/>
            <a:ext cx="10972800" cy="61722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573112" y="679420"/>
            <a:ext cx="7045777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1"/>
              </a:lnSpc>
              <a:spcBef>
                <a:spcPct val="0"/>
              </a:spcBef>
            </a:pPr>
            <a:r>
              <a:rPr lang="en-US" sz="8000" dirty="0">
                <a:solidFill>
                  <a:srgbClr val="FFFDF8"/>
                </a:solidFill>
                <a:latin typeface="Gagalin"/>
              </a:rPr>
              <a:t>mobile phone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CEE42C-D711-355B-7BF9-EFE28CCBC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0635" y="1872054"/>
            <a:ext cx="3640984" cy="364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5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D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158" y="365652"/>
            <a:ext cx="11465685" cy="6126697"/>
            <a:chOff x="0" y="0"/>
            <a:chExt cx="4529653" cy="24204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9653" cy="2420424"/>
            </a:xfrm>
            <a:custGeom>
              <a:avLst/>
              <a:gdLst/>
              <a:ahLst/>
              <a:cxnLst/>
              <a:rect l="l" t="t" r="r" b="b"/>
              <a:pathLst>
                <a:path w="4529653" h="2420424">
                  <a:moveTo>
                    <a:pt x="0" y="0"/>
                  </a:moveTo>
                  <a:lnTo>
                    <a:pt x="4529653" y="0"/>
                  </a:lnTo>
                  <a:lnTo>
                    <a:pt x="4529653" y="2420424"/>
                  </a:lnTo>
                  <a:lnTo>
                    <a:pt x="0" y="242042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0" cap="sq">
              <a:solidFill>
                <a:srgbClr val="FFFDF8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29653" cy="245852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933"/>
            </a:p>
          </p:txBody>
        </p:sp>
      </p:grpSp>
      <p:sp>
        <p:nvSpPr>
          <p:cNvPr id="5" name="Freeform 5"/>
          <p:cNvSpPr/>
          <p:nvPr/>
        </p:nvSpPr>
        <p:spPr>
          <a:xfrm>
            <a:off x="2222321" y="-1347905"/>
            <a:ext cx="7747359" cy="7966437"/>
          </a:xfrm>
          <a:custGeom>
            <a:avLst/>
            <a:gdLst/>
            <a:ahLst/>
            <a:cxnLst/>
            <a:rect l="l" t="t" r="r" b="b"/>
            <a:pathLst>
              <a:path w="11621039" h="11949655">
                <a:moveTo>
                  <a:pt x="0" y="0"/>
                </a:moveTo>
                <a:lnTo>
                  <a:pt x="11621040" y="0"/>
                </a:lnTo>
                <a:lnTo>
                  <a:pt x="11621040" y="11949654"/>
                </a:lnTo>
                <a:lnTo>
                  <a:pt x="0" y="1194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61968" y="2745631"/>
            <a:ext cx="2668064" cy="3082847"/>
          </a:xfrm>
          <a:custGeom>
            <a:avLst/>
            <a:gdLst/>
            <a:ahLst/>
            <a:cxnLst/>
            <a:rect l="l" t="t" r="r" b="b"/>
            <a:pathLst>
              <a:path w="4002096" h="4624271">
                <a:moveTo>
                  <a:pt x="0" y="0"/>
                </a:moveTo>
                <a:lnTo>
                  <a:pt x="4002096" y="0"/>
                </a:lnTo>
                <a:lnTo>
                  <a:pt x="4002096" y="4624271"/>
                </a:lnTo>
                <a:lnTo>
                  <a:pt x="0" y="4624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403255" y="602982"/>
            <a:ext cx="5385491" cy="1624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68"/>
              </a:lnSpc>
              <a:spcBef>
                <a:spcPct val="0"/>
              </a:spcBef>
            </a:pPr>
            <a:r>
              <a:rPr lang="en-US" sz="9620">
                <a:solidFill>
                  <a:srgbClr val="FFFDF8"/>
                </a:solidFill>
                <a:latin typeface="Gagalin"/>
              </a:rPr>
              <a:t>Good job!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9600" y="-40528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0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 Pupils’ book (p.71)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32793-1F04-484C-8043-7E6AC1847418}"/>
              </a:ext>
            </a:extLst>
          </p:cNvPr>
          <p:cNvSpPr txBox="1"/>
          <p:nvPr/>
        </p:nvSpPr>
        <p:spPr>
          <a:xfrm>
            <a:off x="1697782" y="5896538"/>
            <a:ext cx="938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H</a:t>
            </a:r>
            <a:r>
              <a:rPr lang="x-none" sz="1600" dirty="0"/>
              <a:t>ave students look at the </a:t>
            </a:r>
            <a:r>
              <a:rPr lang="en-US" sz="1600" dirty="0"/>
              <a:t>picture on page 71</a:t>
            </a:r>
            <a:r>
              <a:rPr lang="x-none" sz="1600" dirty="0"/>
              <a:t>. </a:t>
            </a:r>
            <a:endParaRPr lang="en-US" sz="1600" dirty="0"/>
          </a:p>
          <a:p>
            <a:pPr marL="285750" indent="-285750" fontAlgn="base">
              <a:buFontTx/>
              <a:buChar char="-"/>
            </a:pPr>
            <a:r>
              <a:rPr lang="en-US" sz="1600" dirty="0"/>
              <a:t>Put in pairs to describe a word from Activity 1 and then switch roles to describe and guess.</a:t>
            </a:r>
          </a:p>
          <a:p>
            <a:pPr marL="285750" indent="-285750" fontAlgn="base">
              <a:buFontTx/>
              <a:buChar char="-"/>
            </a:pPr>
            <a:r>
              <a:rPr lang="en-US" sz="1600" dirty="0"/>
              <a:t>Then</a:t>
            </a:r>
            <a:r>
              <a:rPr lang="x-none" sz="1600" dirty="0"/>
              <a:t>, open the bubbles speech on the next </a:t>
            </a:r>
            <a:r>
              <a:rPr lang="x-none" sz="1600" dirty="0">
                <a:latin typeface="Calibri" panose="020F0502020204030204" pitchFamily="34" charset="0"/>
                <a:cs typeface="Calibri" panose="020F0502020204030204" pitchFamily="34" charset="0"/>
              </a:rPr>
              <a:t>slide</a:t>
            </a:r>
            <a:r>
              <a:rPr lang="vi-VN" sz="1600" dirty="0">
                <a:latin typeface="Calibri" panose="020F0502020204030204" pitchFamily="34" charset="0"/>
                <a:cs typeface="Calibri" panose="020F0502020204030204" pitchFamily="34" charset="0"/>
              </a:rPr>
              <a:t> to see the example</a:t>
            </a:r>
            <a:r>
              <a:rPr lang="x-none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D9E811-7486-093B-726F-40A405A78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B8B754-1736-0162-186E-CB7E086A4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05" y="1470169"/>
            <a:ext cx="11061790" cy="31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69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788490" y="3429000"/>
            <a:ext cx="3202609" cy="17660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942394" y="3703729"/>
            <a:ext cx="3683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Stand up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Listen to the song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Dance along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49B49D-3D86-55B0-5E1C-BD6EDCB81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8001" y="156543"/>
            <a:ext cx="1030265" cy="1030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5603C3-D344-1B78-BB66-4C2E869E45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18" b="95759" l="8090" r="94382">
                        <a14:foregroundMark x1="62022" y1="8259" x2="62022" y2="8259"/>
                        <a14:foregroundMark x1="61573" y1="4241" x2="61573" y2="4241"/>
                        <a14:foregroundMark x1="39551" y1="7813" x2="39551" y2="7813"/>
                        <a14:foregroundMark x1="8090" y1="49554" x2="8090" y2="49554"/>
                        <a14:foregroundMark x1="47191" y1="91518" x2="47191" y2="91518"/>
                        <a14:foregroundMark x1="48539" y1="95759" x2="48539" y2="95759"/>
                        <a14:foregroundMark x1="88090" y1="36384" x2="88090" y2="36384"/>
                        <a14:foregroundMark x1="94382" y1="38616" x2="94382" y2="38616"/>
                        <a14:foregroundMark x1="25618" y1="54241" x2="25618" y2="54241"/>
                        <a14:foregroundMark x1="23596" y1="53348" x2="23596" y2="53348"/>
                        <a14:foregroundMark x1="23596" y1="53348" x2="23596" y2="53348"/>
                        <a14:foregroundMark x1="23596" y1="53348" x2="27640" y2="53348"/>
                        <a14:foregroundMark x1="24719" y1="50000" x2="26742" y2="53348"/>
                        <a14:foregroundMark x1="26742" y1="53348" x2="24494" y2="58036"/>
                        <a14:foregroundMark x1="29213" y1="50223" x2="42247" y2="52679"/>
                        <a14:foregroundMark x1="42697" y1="47991" x2="42697" y2="47991"/>
                        <a14:foregroundMark x1="42697" y1="47991" x2="42697" y2="47991"/>
                        <a14:foregroundMark x1="42921" y1="52455" x2="45843" y2="53571"/>
                        <a14:foregroundMark x1="45843" y1="53571" x2="45843" y2="61161"/>
                        <a14:foregroundMark x1="45618" y1="49777" x2="55056" y2="48438"/>
                        <a14:foregroundMark x1="55056" y1="48438" x2="58652" y2="48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7316" y="2047683"/>
            <a:ext cx="1644956" cy="16560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65ACC0-B6CE-B62B-0AAF-DB04D3FB402B}"/>
              </a:ext>
            </a:extLst>
          </p:cNvPr>
          <p:cNvSpPr txBox="1"/>
          <p:nvPr/>
        </p:nvSpPr>
        <p:spPr>
          <a:xfrm>
            <a:off x="5324822" y="711631"/>
            <a:ext cx="525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VN" sz="2800" dirty="0">
                <a:solidFill>
                  <a:schemeClr val="accent2"/>
                </a:solidFill>
                <a:latin typeface="Carter One" panose="03080802040405060005" pitchFamily="66" charset="77"/>
              </a:rPr>
              <a:t>Song: </a:t>
            </a:r>
            <a:r>
              <a:rPr lang="en-US" sz="2800" b="1" i="0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Carter One" panose="03080802040405060005" pitchFamily="66" charset="77"/>
              </a:rPr>
              <a:t>The Hokey Pokey Song With Actions</a:t>
            </a:r>
            <a:r>
              <a:rPr lang="en-VN" sz="2800" dirty="0">
                <a:solidFill>
                  <a:schemeClr val="accent2"/>
                </a:solidFill>
                <a:latin typeface="Carter One" panose="03080802040405060005" pitchFamily="66" charset="77"/>
              </a:rPr>
              <a:t> </a:t>
            </a:r>
          </a:p>
        </p:txBody>
      </p:sp>
      <p:pic>
        <p:nvPicPr>
          <p:cNvPr id="8" name="y2mate.com - The Hokey Pokey Song with Actions_1080p.mp4">
            <a:hlinkClick r:id="" action="ppaction://media"/>
            <a:extLst>
              <a:ext uri="{FF2B5EF4-FFF2-40B4-BE49-F238E27FC236}">
                <a16:creationId xmlns:a16="http://schemas.microsoft.com/office/drawing/2014/main" id="{D7B15FC7-4364-C8B9-D647-1E7C19B11D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26045" y="1738142"/>
            <a:ext cx="6988753" cy="393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3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Pupils’ book (p.71)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72CEE1-C859-F642-A5BA-2D6CB2EEDC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45" r="29907"/>
          <a:stretch/>
        </p:blipFill>
        <p:spPr>
          <a:xfrm>
            <a:off x="9999478" y="2060575"/>
            <a:ext cx="2247679" cy="37913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C7AADE-36C1-0646-BE77-6A81FC766F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15" r="28420"/>
          <a:stretch/>
        </p:blipFill>
        <p:spPr>
          <a:xfrm>
            <a:off x="26056" y="2117736"/>
            <a:ext cx="2356262" cy="37913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DA8E28E-1594-3643-A60F-69C4900B7CB4}"/>
              </a:ext>
            </a:extLst>
          </p:cNvPr>
          <p:cNvGrpSpPr/>
          <p:nvPr/>
        </p:nvGrpSpPr>
        <p:grpSpPr>
          <a:xfrm>
            <a:off x="1786652" y="1763547"/>
            <a:ext cx="5043096" cy="1338997"/>
            <a:chOff x="2095499" y="1157288"/>
            <a:chExt cx="4072681" cy="1338997"/>
          </a:xfrm>
        </p:grpSpPr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7D25E6C6-EA8F-5C4D-A069-2F8BB361FC09}"/>
                </a:ext>
              </a:extLst>
            </p:cNvPr>
            <p:cNvSpPr/>
            <p:nvPr/>
          </p:nvSpPr>
          <p:spPr>
            <a:xfrm>
              <a:off x="2095499" y="1157288"/>
              <a:ext cx="4072681" cy="1338997"/>
            </a:xfrm>
            <a:prstGeom prst="wedgeEllipseCallout">
              <a:avLst>
                <a:gd name="adj1" fmla="val -50919"/>
                <a:gd name="adj2" fmla="val 4159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E7BD64-B97B-4143-AE81-042E2A819965}"/>
                </a:ext>
              </a:extLst>
            </p:cNvPr>
            <p:cNvSpPr txBox="1"/>
            <p:nvPr/>
          </p:nvSpPr>
          <p:spPr>
            <a:xfrm>
              <a:off x="2445728" y="1359978"/>
              <a:ext cx="36028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I’ve got this thing at home. </a:t>
              </a:r>
            </a:p>
            <a:p>
              <a:pPr algn="ctr"/>
              <a:r>
                <a:rPr lang="en-US" sz="2800" dirty="0"/>
                <a:t>I use it to call my mom.</a:t>
              </a:r>
              <a:endParaRPr lang="x-none" sz="28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463FA1B-A407-BE43-8778-D6392F5A5439}"/>
              </a:ext>
            </a:extLst>
          </p:cNvPr>
          <p:cNvGrpSpPr/>
          <p:nvPr/>
        </p:nvGrpSpPr>
        <p:grpSpPr>
          <a:xfrm>
            <a:off x="6940544" y="1608303"/>
            <a:ext cx="3606115" cy="969373"/>
            <a:chOff x="5221705" y="3212284"/>
            <a:chExt cx="3606115" cy="969373"/>
          </a:xfrm>
        </p:grpSpPr>
        <p:sp>
          <p:nvSpPr>
            <p:cNvPr id="18" name="Oval Callout 17">
              <a:extLst>
                <a:ext uri="{FF2B5EF4-FFF2-40B4-BE49-F238E27FC236}">
                  <a16:creationId xmlns:a16="http://schemas.microsoft.com/office/drawing/2014/main" id="{B3573DAB-25E8-4B4A-B01C-D70D3AE4E3F7}"/>
                </a:ext>
              </a:extLst>
            </p:cNvPr>
            <p:cNvSpPr/>
            <p:nvPr/>
          </p:nvSpPr>
          <p:spPr>
            <a:xfrm>
              <a:off x="5221705" y="3212284"/>
              <a:ext cx="3606115" cy="969373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C74D0DE-35E9-3F42-B49F-A8B828DECBA2}"/>
                </a:ext>
              </a:extLst>
            </p:cNvPr>
            <p:cNvSpPr txBox="1"/>
            <p:nvPr/>
          </p:nvSpPr>
          <p:spPr>
            <a:xfrm>
              <a:off x="5782877" y="3402946"/>
              <a:ext cx="24977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/>
                <a:t>A telephone?</a:t>
              </a:r>
              <a:endParaRPr lang="x-none" sz="2800" dirty="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99AD64A-1999-492A-8D17-5DAB69333639}"/>
              </a:ext>
            </a:extLst>
          </p:cNvPr>
          <p:cNvSpPr txBox="1"/>
          <p:nvPr/>
        </p:nvSpPr>
        <p:spPr>
          <a:xfrm>
            <a:off x="1786963" y="5983930"/>
            <a:ext cx="7787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1800" dirty="0"/>
              <a:t>Invite some pairs to present in front of the class. Give points if they have good conversation.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7B4723-798B-6682-0DD1-03A47DD84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sp>
        <p:nvSpPr>
          <p:cNvPr id="13" name="Cloud Callout 12">
            <a:extLst>
              <a:ext uri="{FF2B5EF4-FFF2-40B4-BE49-F238E27FC236}">
                <a16:creationId xmlns:a16="http://schemas.microsoft.com/office/drawing/2014/main" id="{2E9DAF3E-1941-EC57-61B8-9246E3AD6C9A}"/>
              </a:ext>
            </a:extLst>
          </p:cNvPr>
          <p:cNvSpPr/>
          <p:nvPr/>
        </p:nvSpPr>
        <p:spPr>
          <a:xfrm>
            <a:off x="193734" y="687421"/>
            <a:ext cx="2497762" cy="1318697"/>
          </a:xfrm>
          <a:prstGeom prst="cloudCallout">
            <a:avLst>
              <a:gd name="adj1" fmla="val -34561"/>
              <a:gd name="adj2" fmla="val 74418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BA2157-BE76-3BAB-672D-5E82DC2F69A8}"/>
              </a:ext>
            </a:extLst>
          </p:cNvPr>
          <p:cNvGrpSpPr/>
          <p:nvPr/>
        </p:nvGrpSpPr>
        <p:grpSpPr>
          <a:xfrm>
            <a:off x="2585208" y="3429000"/>
            <a:ext cx="2143954" cy="825396"/>
            <a:chOff x="2095499" y="1157289"/>
            <a:chExt cx="1731405" cy="825396"/>
          </a:xfrm>
        </p:grpSpPr>
        <p:sp>
          <p:nvSpPr>
            <p:cNvPr id="16" name="Oval Callout 15">
              <a:extLst>
                <a:ext uri="{FF2B5EF4-FFF2-40B4-BE49-F238E27FC236}">
                  <a16:creationId xmlns:a16="http://schemas.microsoft.com/office/drawing/2014/main" id="{FA75F400-DE0B-9052-02F8-3C3672CBCF7C}"/>
                </a:ext>
              </a:extLst>
            </p:cNvPr>
            <p:cNvSpPr/>
            <p:nvPr/>
          </p:nvSpPr>
          <p:spPr>
            <a:xfrm>
              <a:off x="2095499" y="1157289"/>
              <a:ext cx="1731405" cy="825396"/>
            </a:xfrm>
            <a:prstGeom prst="wedgeEllipseCallout">
              <a:avLst>
                <a:gd name="adj1" fmla="val -62248"/>
                <a:gd name="adj2" fmla="val 3120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F8D0A4-6CBC-2938-9C4A-07A34AD48D7E}"/>
                </a:ext>
              </a:extLst>
            </p:cNvPr>
            <p:cNvSpPr txBox="1"/>
            <p:nvPr/>
          </p:nvSpPr>
          <p:spPr>
            <a:xfrm>
              <a:off x="2385996" y="1319987"/>
              <a:ext cx="11504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Yes!</a:t>
              </a:r>
              <a:endParaRPr lang="x-none" sz="2800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2160A27-57A4-D256-2657-CF3AB23AD356}"/>
              </a:ext>
            </a:extLst>
          </p:cNvPr>
          <p:cNvSpPr txBox="1"/>
          <p:nvPr/>
        </p:nvSpPr>
        <p:spPr>
          <a:xfrm>
            <a:off x="4943474" y="790301"/>
            <a:ext cx="297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accent2"/>
                </a:solidFill>
                <a:latin typeface="Carter One" panose="03080802040405060005" pitchFamily="66" charset="77"/>
              </a:rPr>
              <a:t>EXAMPLE</a:t>
            </a:r>
            <a:endParaRPr lang="en-VN" dirty="0">
              <a:solidFill>
                <a:schemeClr val="accent2"/>
              </a:solidFill>
              <a:latin typeface="Carter One" panose="030808020404050600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2291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STRUCTURE – Pupils’ book (p.71)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7B4723-798B-6682-0DD1-03A47DD84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283093-4D56-CD42-A9DD-A188926EB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63" y="1340575"/>
            <a:ext cx="11058074" cy="3802925"/>
          </a:xfrm>
          <a:prstGeom prst="rect">
            <a:avLst/>
          </a:prstGeom>
        </p:spPr>
      </p:pic>
      <p:pic>
        <p:nvPicPr>
          <p:cNvPr id="9" name="6.02.mp3">
            <a:hlinkClick r:id="" action="ppaction://media"/>
            <a:extLst>
              <a:ext uri="{FF2B5EF4-FFF2-40B4-BE49-F238E27FC236}">
                <a16:creationId xmlns:a16="http://schemas.microsoft.com/office/drawing/2014/main" id="{8320A7A5-389F-3BC9-AF98-CB926EB231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04668" y="1217882"/>
            <a:ext cx="982663" cy="982663"/>
          </a:xfrm>
          <a:prstGeom prst="rect">
            <a:avLst/>
          </a:prstGeom>
        </p:spPr>
      </p:pic>
      <p:sp>
        <p:nvSpPr>
          <p:cNvPr id="11" name="Google Shape;865;p31">
            <a:extLst>
              <a:ext uri="{FF2B5EF4-FFF2-40B4-BE49-F238E27FC236}">
                <a16:creationId xmlns:a16="http://schemas.microsoft.com/office/drawing/2014/main" id="{C396C0E9-4031-B30E-D473-CCE998F2DC5C}"/>
              </a:ext>
            </a:extLst>
          </p:cNvPr>
          <p:cNvSpPr txBox="1"/>
          <p:nvPr/>
        </p:nvSpPr>
        <p:spPr>
          <a:xfrm>
            <a:off x="2582146" y="5930296"/>
            <a:ext cx="7027705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students look at the conversation and read it.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Play the audio, students listen to the dialogue.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Then, put students in pairs to play roles ask and answer the dialogue.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218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D51708-F0CA-B008-97B7-74966F242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39" y="926469"/>
            <a:ext cx="10867322" cy="3226431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8C9CA1-5182-F741-B081-8F709757AFAD}"/>
              </a:ext>
            </a:extLst>
          </p:cNvPr>
          <p:cNvSpPr txBox="1"/>
          <p:nvPr/>
        </p:nvSpPr>
        <p:spPr>
          <a:xfrm>
            <a:off x="1742826" y="5908673"/>
            <a:ext cx="89665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x-none" sz="1600" dirty="0"/>
              <a:t>Put students work in pairs</a:t>
            </a:r>
            <a:r>
              <a:rPr lang="en-US" sz="1600" dirty="0"/>
              <a:t> and have them ask/answer the questions:  “How was life 30 years ago?”. Then switch roles.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Invite some pairs to present in front of the class. Give points if they give a good dialogue.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E259E-D0A3-E6A3-B4FA-FDC6E58D5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pic>
        <p:nvPicPr>
          <p:cNvPr id="4" name="Google Shape;878;p32">
            <a:extLst>
              <a:ext uri="{FF2B5EF4-FFF2-40B4-BE49-F238E27FC236}">
                <a16:creationId xmlns:a16="http://schemas.microsoft.com/office/drawing/2014/main" id="{A6EAFE0D-1E45-45E7-A969-63125C5DBCA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7814" r="28419" b="46489"/>
          <a:stretch/>
        </p:blipFill>
        <p:spPr>
          <a:xfrm>
            <a:off x="1555420" y="3071074"/>
            <a:ext cx="2949305" cy="2539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83;p32">
            <a:extLst>
              <a:ext uri="{FF2B5EF4-FFF2-40B4-BE49-F238E27FC236}">
                <a16:creationId xmlns:a16="http://schemas.microsoft.com/office/drawing/2014/main" id="{8084909B-7207-16E5-5F26-AADBD3C8BB3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8345" r="29907" b="36384"/>
          <a:stretch/>
        </p:blipFill>
        <p:spPr>
          <a:xfrm>
            <a:off x="9233067" y="3085366"/>
            <a:ext cx="2446725" cy="26255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CD9D61-0521-6C59-1589-AFAB5B053AA5}"/>
              </a:ext>
            </a:extLst>
          </p:cNvPr>
          <p:cNvSpPr/>
          <p:nvPr/>
        </p:nvSpPr>
        <p:spPr>
          <a:xfrm>
            <a:off x="7472364" y="2182494"/>
            <a:ext cx="2314575" cy="874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972E1E-DA23-9782-8D2A-1E56A35A1F7E}"/>
              </a:ext>
            </a:extLst>
          </p:cNvPr>
          <p:cNvSpPr txBox="1"/>
          <p:nvPr/>
        </p:nvSpPr>
        <p:spPr>
          <a:xfrm>
            <a:off x="7136085" y="2182494"/>
            <a:ext cx="29709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+mn-lt"/>
              </a:rPr>
              <a:t>30 years ago, there were no tablets.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9315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272CEE1-C859-F642-A5BA-2D6CB2EEDC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45" r="29907"/>
          <a:stretch/>
        </p:blipFill>
        <p:spPr>
          <a:xfrm>
            <a:off x="9999478" y="2060575"/>
            <a:ext cx="2247679" cy="37913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C7AADE-36C1-0646-BE77-6A81FC766F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15" r="28420"/>
          <a:stretch/>
        </p:blipFill>
        <p:spPr>
          <a:xfrm>
            <a:off x="26056" y="2117736"/>
            <a:ext cx="2356262" cy="37913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DA8E28E-1594-3643-A60F-69C4900B7CB4}"/>
              </a:ext>
            </a:extLst>
          </p:cNvPr>
          <p:cNvGrpSpPr/>
          <p:nvPr/>
        </p:nvGrpSpPr>
        <p:grpSpPr>
          <a:xfrm>
            <a:off x="1786652" y="1763547"/>
            <a:ext cx="4442698" cy="1338997"/>
            <a:chOff x="2095499" y="1157288"/>
            <a:chExt cx="3587814" cy="1338997"/>
          </a:xfrm>
        </p:grpSpPr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7D25E6C6-EA8F-5C4D-A069-2F8BB361FC09}"/>
                </a:ext>
              </a:extLst>
            </p:cNvPr>
            <p:cNvSpPr/>
            <p:nvPr/>
          </p:nvSpPr>
          <p:spPr>
            <a:xfrm>
              <a:off x="2095499" y="1157288"/>
              <a:ext cx="3587814" cy="1338997"/>
            </a:xfrm>
            <a:prstGeom prst="wedgeEllipseCallout">
              <a:avLst>
                <a:gd name="adj1" fmla="val -50919"/>
                <a:gd name="adj2" fmla="val 4159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E7BD64-B97B-4143-AE81-042E2A819965}"/>
                </a:ext>
              </a:extLst>
            </p:cNvPr>
            <p:cNvSpPr txBox="1"/>
            <p:nvPr/>
          </p:nvSpPr>
          <p:spPr>
            <a:xfrm>
              <a:off x="2463996" y="1374325"/>
              <a:ext cx="285082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How was life 30 years ago?</a:t>
              </a:r>
              <a:endParaRPr lang="x-none" sz="28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463FA1B-A407-BE43-8778-D6392F5A5439}"/>
              </a:ext>
            </a:extLst>
          </p:cNvPr>
          <p:cNvGrpSpPr/>
          <p:nvPr/>
        </p:nvGrpSpPr>
        <p:grpSpPr>
          <a:xfrm>
            <a:off x="6063003" y="2404738"/>
            <a:ext cx="4102822" cy="1318697"/>
            <a:chOff x="4583687" y="3028657"/>
            <a:chExt cx="4102822" cy="1318697"/>
          </a:xfrm>
        </p:grpSpPr>
        <p:sp>
          <p:nvSpPr>
            <p:cNvPr id="18" name="Oval Callout 17">
              <a:extLst>
                <a:ext uri="{FF2B5EF4-FFF2-40B4-BE49-F238E27FC236}">
                  <a16:creationId xmlns:a16="http://schemas.microsoft.com/office/drawing/2014/main" id="{B3573DAB-25E8-4B4A-B01C-D70D3AE4E3F7}"/>
                </a:ext>
              </a:extLst>
            </p:cNvPr>
            <p:cNvSpPr/>
            <p:nvPr/>
          </p:nvSpPr>
          <p:spPr>
            <a:xfrm>
              <a:off x="4583687" y="3028657"/>
              <a:ext cx="4102822" cy="1318697"/>
            </a:xfrm>
            <a:prstGeom prst="wedgeEllipseCallout">
              <a:avLst>
                <a:gd name="adj1" fmla="val 44416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C74D0DE-35E9-3F42-B49F-A8B828DECBA2}"/>
                </a:ext>
              </a:extLst>
            </p:cNvPr>
            <p:cNvSpPr txBox="1"/>
            <p:nvPr/>
          </p:nvSpPr>
          <p:spPr>
            <a:xfrm>
              <a:off x="5082788" y="3244663"/>
              <a:ext cx="33282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effectLst/>
                  <a:latin typeface="+mn-lt"/>
                </a:rPr>
                <a:t>30 years ago, there were no tablets.</a:t>
              </a:r>
              <a:endParaRPr lang="en-US" sz="2800" dirty="0">
                <a:latin typeface="+mn-lt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99AD64A-1999-492A-8D17-5DAB69333639}"/>
              </a:ext>
            </a:extLst>
          </p:cNvPr>
          <p:cNvSpPr txBox="1"/>
          <p:nvPr/>
        </p:nvSpPr>
        <p:spPr>
          <a:xfrm>
            <a:off x="1786963" y="5983930"/>
            <a:ext cx="7787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1800" dirty="0"/>
              <a:t>Invite some pairs to present in front of the class. Give points if they have good conversation.</a:t>
            </a:r>
          </a:p>
        </p:txBody>
      </p:sp>
      <p:sp>
        <p:nvSpPr>
          <p:cNvPr id="13" name="Cloud Callout 12">
            <a:extLst>
              <a:ext uri="{FF2B5EF4-FFF2-40B4-BE49-F238E27FC236}">
                <a16:creationId xmlns:a16="http://schemas.microsoft.com/office/drawing/2014/main" id="{2E9DAF3E-1941-EC57-61B8-9246E3AD6C9A}"/>
              </a:ext>
            </a:extLst>
          </p:cNvPr>
          <p:cNvSpPr/>
          <p:nvPr/>
        </p:nvSpPr>
        <p:spPr>
          <a:xfrm>
            <a:off x="8294297" y="744167"/>
            <a:ext cx="2497762" cy="1373569"/>
          </a:xfrm>
          <a:prstGeom prst="cloudCallout">
            <a:avLst>
              <a:gd name="adj1" fmla="val 30076"/>
              <a:gd name="adj2" fmla="val 77668"/>
            </a:avLst>
          </a:prstGeom>
          <a:blipFill>
            <a:blip r:embed="rId5"/>
            <a:stretch>
              <a:fillRect t="-24" b="1000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160A27-57A4-D256-2657-CF3AB23AD356}"/>
              </a:ext>
            </a:extLst>
          </p:cNvPr>
          <p:cNvSpPr txBox="1"/>
          <p:nvPr/>
        </p:nvSpPr>
        <p:spPr>
          <a:xfrm>
            <a:off x="4943474" y="790301"/>
            <a:ext cx="2971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accent2"/>
                </a:solidFill>
                <a:latin typeface="Carter One" panose="03080802040405060005" pitchFamily="66" charset="77"/>
              </a:rPr>
              <a:t>EXAMPLE</a:t>
            </a:r>
            <a:endParaRPr lang="en-VN" dirty="0">
              <a:solidFill>
                <a:schemeClr val="accent2"/>
              </a:solidFill>
              <a:latin typeface="Carter One" panose="03080802040405060005" pitchFamily="66" charset="77"/>
            </a:endParaRPr>
          </a:p>
        </p:txBody>
      </p:sp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3744665D-598A-2C09-85EA-1014C4919223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974CDC-A825-435B-E68E-70D11C531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0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43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/>
          </a:p>
        </p:txBody>
      </p:sp>
      <p:sp>
        <p:nvSpPr>
          <p:cNvPr id="1036" name="Google Shape;1036;p43"/>
          <p:cNvSpPr/>
          <p:nvPr/>
        </p:nvSpPr>
        <p:spPr>
          <a:xfrm>
            <a:off x="1989104" y="2730500"/>
            <a:ext cx="8061563" cy="2657707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7" name="Google Shape;1037;p43"/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43"/>
          <p:cNvSpPr txBox="1"/>
          <p:nvPr/>
        </p:nvSpPr>
        <p:spPr>
          <a:xfrm>
            <a:off x="2381945" y="4079976"/>
            <a:ext cx="733428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-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exercises in the Activity book (page 54).</a:t>
            </a:r>
            <a:endParaRPr dirty="0"/>
          </a:p>
        </p:txBody>
      </p:sp>
      <p:sp>
        <p:nvSpPr>
          <p:cNvPr id="1039" name="Google Shape;1039;p43"/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-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Check answers in the Teacher’s book (page 120) or Active Teach.</a:t>
            </a:r>
            <a:endParaRPr/>
          </a:p>
        </p:txBody>
      </p:sp>
      <p:sp>
        <p:nvSpPr>
          <p:cNvPr id="1040" name="Google Shape;1040;p43"/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Char char="-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Review vocabulary and grammar.</a:t>
            </a:r>
            <a:endParaRPr/>
          </a:p>
        </p:txBody>
      </p:sp>
      <p:pic>
        <p:nvPicPr>
          <p:cNvPr id="1041" name="Google Shape;1041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76596" y="1200985"/>
            <a:ext cx="72263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E2481E-1831-1FFA-1F0E-85083AB79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6906126" y="806116"/>
            <a:ext cx="4259179" cy="4752473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7194884" y="2040777"/>
            <a:ext cx="3777916" cy="2123618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To correctly read and pronounce words related to electrical devices.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- To describe electrical devices. </a:t>
            </a:r>
          </a:p>
          <a:p>
            <a:pPr lvl="0"/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To use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the structures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 How was life 30 years ago?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7197157" y="4269129"/>
            <a:ext cx="3777916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PB p.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71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7194884" y="4819741"/>
            <a:ext cx="3777916" cy="430847"/>
          </a:xfrm>
          <a:prstGeom prst="rect">
            <a:avLst/>
          </a:prstGeom>
          <a:solidFill>
            <a:srgbClr val="A8D08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AB </a:t>
            </a:r>
            <a:r>
              <a:rPr lang="en-US"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p.54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7350299" y="987029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UNIT 6 – Lesson 1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7995521" y="1464063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EE165-B26E-DECF-C2A2-D679F8D36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853" y="806116"/>
            <a:ext cx="3333518" cy="4701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44A3B4-21BF-2A8D-9357-156814C9E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64" y="820080"/>
            <a:ext cx="3297151" cy="46873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46EF5C-61EA-EB28-2B4F-8693B1814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2071" y="100410"/>
            <a:ext cx="1030265" cy="103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5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LEAD-IN</a:t>
            </a:r>
          </a:p>
        </p:txBody>
      </p:sp>
      <p:sp>
        <p:nvSpPr>
          <p:cNvPr id="4" name="AutoShape 6" descr="https://lh7-us.googleusercontent.com/1WebCuZxPNH3uQrY78iCMFfMXidoj2vEuzMWHrJGlQZ_EBM_dCb5JM1q7qGbRYrJ0ovmgEabof0n7ZvssBPOkLqOu1Y208wpv_jltEAxcxC8xIyWM-phfVIhFxcsM0G-m26xOLwbXoilmCQtcMViRQ=s2048"/>
          <p:cNvSpPr>
            <a:spLocks noChangeAspect="1" noChangeArrowheads="1"/>
          </p:cNvSpPr>
          <p:nvPr/>
        </p:nvSpPr>
        <p:spPr bwMode="auto">
          <a:xfrm>
            <a:off x="155575" y="84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06394" y="6026724"/>
            <a:ext cx="7863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800" dirty="0">
                <a:latin typeface="+mn-lt"/>
              </a:rPr>
              <a:t>-</a:t>
            </a:r>
            <a:r>
              <a:rPr lang="en-US" sz="1800" dirty="0">
                <a:effectLst/>
                <a:latin typeface="+mn-lt"/>
              </a:rPr>
              <a:t> Have students look at the poster and guess the topic of this unit. </a:t>
            </a:r>
          </a:p>
          <a:p>
            <a:pPr fontAlgn="base"/>
            <a:r>
              <a:rPr lang="en-US" sz="1800" dirty="0">
                <a:latin typeface="+mn-lt"/>
              </a:rPr>
              <a:t>-</a:t>
            </a:r>
            <a:r>
              <a:rPr lang="en-US" sz="1800" dirty="0">
                <a:effectLst/>
                <a:latin typeface="+mn-lt"/>
              </a:rPr>
              <a:t> Ask the class: </a:t>
            </a:r>
            <a:r>
              <a:rPr lang="en-US" sz="1800" i="1" dirty="0">
                <a:effectLst/>
                <a:latin typeface="+mn-lt"/>
              </a:rPr>
              <a:t>How have things/people changed in the pictures? </a:t>
            </a:r>
            <a:endParaRPr lang="en-US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C18CF0-053A-4A78-8875-46EFC1E7F80D}"/>
              </a:ext>
            </a:extLst>
          </p:cNvPr>
          <p:cNvSpPr txBox="1"/>
          <p:nvPr/>
        </p:nvSpPr>
        <p:spPr>
          <a:xfrm>
            <a:off x="6145603" y="905648"/>
            <a:ext cx="4255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Then, they were teenagers.</a:t>
            </a:r>
            <a:endParaRPr lang="x-none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9DF4F9-CB82-437F-7930-79C751EBA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0B10D3-5A49-057A-25B5-7D27A3D73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97" b="12182"/>
          <a:stretch/>
        </p:blipFill>
        <p:spPr>
          <a:xfrm>
            <a:off x="664987" y="690189"/>
            <a:ext cx="5115163" cy="4946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1A7F3E6-A213-29F4-88CA-ADE3C67EBBD0}"/>
              </a:ext>
            </a:extLst>
          </p:cNvPr>
          <p:cNvSpPr txBox="1"/>
          <p:nvPr/>
        </p:nvSpPr>
        <p:spPr>
          <a:xfrm>
            <a:off x="6096000" y="1677309"/>
            <a:ext cx="36146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Then, they had a baby.</a:t>
            </a:r>
            <a:endParaRPr lang="x-none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175ABC-F4C8-58F2-865F-47D27B92BB77}"/>
              </a:ext>
            </a:extLst>
          </p:cNvPr>
          <p:cNvSpPr txBox="1"/>
          <p:nvPr/>
        </p:nvSpPr>
        <p:spPr>
          <a:xfrm>
            <a:off x="6096000" y="2710580"/>
            <a:ext cx="3486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Now, they are adults.</a:t>
            </a:r>
            <a:endParaRPr lang="x-none" sz="28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AD72B18-6615-97D9-DC25-FF3FB3BDD447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3186118" y="1167258"/>
            <a:ext cx="2959485" cy="5100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8F3D671-D0AE-7F50-5721-C6A7D8F1C213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3719437" y="1938919"/>
            <a:ext cx="2376563" cy="5661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5257F22-1CE9-5BE8-BFE3-EBC79FD49D88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2944415" y="2972190"/>
            <a:ext cx="3151585" cy="10518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41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Then and Now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8AFEE0-FFBD-4D4F-BEEF-1711BE9F8815}"/>
              </a:ext>
            </a:extLst>
          </p:cNvPr>
          <p:cNvSpPr txBox="1"/>
          <p:nvPr/>
        </p:nvSpPr>
        <p:spPr>
          <a:xfrm>
            <a:off x="3252914" y="6203707"/>
            <a:ext cx="5686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dirty="0"/>
              <a:t>- </a:t>
            </a:r>
            <a:r>
              <a:rPr lang="x-none" sz="1800"/>
              <a:t>Play </a:t>
            </a:r>
            <a:r>
              <a:rPr lang="x-none" sz="1800" dirty="0"/>
              <a:t>the audio, students listen and repeat the words.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1DBC5-08FF-0147-887B-7F8D254D8BA5}"/>
              </a:ext>
            </a:extLst>
          </p:cNvPr>
          <p:cNvSpPr/>
          <p:nvPr/>
        </p:nvSpPr>
        <p:spPr>
          <a:xfrm>
            <a:off x="9195758" y="678466"/>
            <a:ext cx="982489" cy="33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A2D9F5-1301-AE4D-E96D-F346A33F6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83C8FD-D740-8B10-2894-3F7F877DA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633" y="762463"/>
            <a:ext cx="8956734" cy="48275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49DA3BB-BB51-A784-430C-79FFEAEF5EE1}"/>
              </a:ext>
            </a:extLst>
          </p:cNvPr>
          <p:cNvSpPr/>
          <p:nvPr/>
        </p:nvSpPr>
        <p:spPr>
          <a:xfrm>
            <a:off x="9386888" y="678466"/>
            <a:ext cx="1322446" cy="339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4" name="6.01.mp3">
            <a:hlinkClick r:id="" action="ppaction://media"/>
            <a:extLst>
              <a:ext uri="{FF2B5EF4-FFF2-40B4-BE49-F238E27FC236}">
                <a16:creationId xmlns:a16="http://schemas.microsoft.com/office/drawing/2014/main" id="{A65ACC6A-7AB2-9DFD-D1DC-B7AD09F27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166" y="678465"/>
            <a:ext cx="982489" cy="98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9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-127537" y="1747967"/>
            <a:ext cx="2158123" cy="421033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3726041" y="738034"/>
            <a:ext cx="4491190" cy="314367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812362" y="3735330"/>
            <a:ext cx="4459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accent1"/>
                </a:solidFill>
              </a:rPr>
              <a:t>computer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7931FDB-6E33-814C-91C0-6D910D947A6D}"/>
              </a:ext>
            </a:extLst>
          </p:cNvPr>
          <p:cNvSpPr/>
          <p:nvPr/>
        </p:nvSpPr>
        <p:spPr>
          <a:xfrm rot="438702">
            <a:off x="1022757" y="849452"/>
            <a:ext cx="2387558" cy="898773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A2E1BCC-8C90-4CFD-8F0D-8237718CE9B2}"/>
              </a:ext>
            </a:extLst>
          </p:cNvPr>
          <p:cNvSpPr/>
          <p:nvPr/>
        </p:nvSpPr>
        <p:spPr>
          <a:xfrm>
            <a:off x="3300336" y="489252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F3F69AC-96B5-4F83-A0FB-1493703E5A3B}"/>
              </a:ext>
            </a:extLst>
          </p:cNvPr>
          <p:cNvSpPr/>
          <p:nvPr/>
        </p:nvSpPr>
        <p:spPr>
          <a:xfrm>
            <a:off x="3950012" y="489843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899C131-AA62-470A-9D3E-D88585BF0141}"/>
              </a:ext>
            </a:extLst>
          </p:cNvPr>
          <p:cNvSpPr/>
          <p:nvPr/>
        </p:nvSpPr>
        <p:spPr>
          <a:xfrm>
            <a:off x="4618706" y="490395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6FDB3245-B1B7-4E0B-9AD1-2B2FEDFEB9C6}"/>
              </a:ext>
            </a:extLst>
          </p:cNvPr>
          <p:cNvSpPr/>
          <p:nvPr/>
        </p:nvSpPr>
        <p:spPr>
          <a:xfrm>
            <a:off x="5285962" y="490054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55384634-114D-40AE-9186-0DFCFADD0961}"/>
              </a:ext>
            </a:extLst>
          </p:cNvPr>
          <p:cNvSpPr/>
          <p:nvPr/>
        </p:nvSpPr>
        <p:spPr>
          <a:xfrm>
            <a:off x="5917279" y="490021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1B5072F-9683-4AA1-A964-1C0AE99F5957}"/>
              </a:ext>
            </a:extLst>
          </p:cNvPr>
          <p:cNvSpPr/>
          <p:nvPr/>
        </p:nvSpPr>
        <p:spPr>
          <a:xfrm>
            <a:off x="6571257" y="490829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6A84E712-A1DD-4163-9178-5C82DDC8AD5C}"/>
              </a:ext>
            </a:extLst>
          </p:cNvPr>
          <p:cNvSpPr/>
          <p:nvPr/>
        </p:nvSpPr>
        <p:spPr>
          <a:xfrm>
            <a:off x="7213882" y="489969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99A5F-D5B2-7CF6-A821-97AB2C8BF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E34C45D0-20DF-9E35-488C-D5EC4E6A66AF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Then and Now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F7D993F-C0FE-ED99-6BD5-03C8740AF091}"/>
              </a:ext>
            </a:extLst>
          </p:cNvPr>
          <p:cNvSpPr/>
          <p:nvPr/>
        </p:nvSpPr>
        <p:spPr>
          <a:xfrm>
            <a:off x="7865705" y="490829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6E3039-F3D2-B8A1-296F-8A62E5F72B27}"/>
              </a:ext>
            </a:extLst>
          </p:cNvPr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17" name="6.01.mp3">
            <a:hlinkClick r:id="" action="ppaction://media"/>
            <a:extLst>
              <a:ext uri="{FF2B5EF4-FFF2-40B4-BE49-F238E27FC236}">
                <a16:creationId xmlns:a16="http://schemas.microsoft.com/office/drawing/2014/main" id="{EEDE3BC5-56EE-46D3-B041-6E073E718A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93.1626" end="18105.14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8385" y="3910038"/>
            <a:ext cx="982489" cy="9824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A2DB75-FAE2-711B-5E93-020B0145A7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5543" y="965032"/>
            <a:ext cx="4326265" cy="276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9" grpId="0"/>
      <p:bldP spid="11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2" grpId="0" animBg="1"/>
      <p:bldP spid="23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0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4740847" y="3803271"/>
            <a:ext cx="27682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accent1"/>
                </a:solidFill>
              </a:rPr>
              <a:t>tablet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3476532" y="742115"/>
            <a:ext cx="4887537" cy="3137155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B111E67-4408-481A-B67C-7D442B0417FC}"/>
              </a:ext>
            </a:extLst>
          </p:cNvPr>
          <p:cNvSpPr/>
          <p:nvPr/>
        </p:nvSpPr>
        <p:spPr>
          <a:xfrm>
            <a:off x="4002740" y="491644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948B09AE-51C3-4798-8790-D0AFC2DF14B0}"/>
              </a:ext>
            </a:extLst>
          </p:cNvPr>
          <p:cNvSpPr/>
          <p:nvPr/>
        </p:nvSpPr>
        <p:spPr>
          <a:xfrm>
            <a:off x="4652416" y="492235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31EFD0D-A191-404D-B666-BF7B223B51F9}"/>
              </a:ext>
            </a:extLst>
          </p:cNvPr>
          <p:cNvSpPr/>
          <p:nvPr/>
        </p:nvSpPr>
        <p:spPr>
          <a:xfrm>
            <a:off x="5321110" y="492787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71E66D9-89BC-4E83-B029-DAC727971D2B}"/>
              </a:ext>
            </a:extLst>
          </p:cNvPr>
          <p:cNvSpPr/>
          <p:nvPr/>
        </p:nvSpPr>
        <p:spPr>
          <a:xfrm>
            <a:off x="5988366" y="492446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24831C1-67E5-4B76-8575-B4711AAA4CE5}"/>
              </a:ext>
            </a:extLst>
          </p:cNvPr>
          <p:cNvSpPr/>
          <p:nvPr/>
        </p:nvSpPr>
        <p:spPr>
          <a:xfrm>
            <a:off x="6619683" y="492413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C7AD7168-6139-46F6-ABB3-E7E369AAE752}"/>
              </a:ext>
            </a:extLst>
          </p:cNvPr>
          <p:cNvSpPr/>
          <p:nvPr/>
        </p:nvSpPr>
        <p:spPr>
          <a:xfrm>
            <a:off x="7273661" y="4917921"/>
            <a:ext cx="653978" cy="647236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DD86385-39EB-4923-BFEB-CC988F58AC54}"/>
              </a:ext>
            </a:extLst>
          </p:cNvPr>
          <p:cNvSpPr/>
          <p:nvPr/>
        </p:nvSpPr>
        <p:spPr>
          <a:xfrm rot="438702">
            <a:off x="988968" y="974638"/>
            <a:ext cx="226969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8CB847-93D9-06C4-550B-3321C6BEBB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sp>
        <p:nvSpPr>
          <p:cNvPr id="8" name="Google Shape;281;p15">
            <a:extLst>
              <a:ext uri="{FF2B5EF4-FFF2-40B4-BE49-F238E27FC236}">
                <a16:creationId xmlns:a16="http://schemas.microsoft.com/office/drawing/2014/main" id="{C02E110D-5F41-98D6-9FC3-62B608CB25BF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Then and Now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7F00FC-8284-A59F-3E2A-1248F5740322}"/>
              </a:ext>
            </a:extLst>
          </p:cNvPr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A7DFF8-B953-63FB-D5F3-38C90970C0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84"/>
          <a:stretch/>
        </p:blipFill>
        <p:spPr>
          <a:xfrm>
            <a:off x="4436516" y="825742"/>
            <a:ext cx="3318968" cy="2969900"/>
          </a:xfrm>
          <a:prstGeom prst="rect">
            <a:avLst/>
          </a:prstGeom>
        </p:spPr>
      </p:pic>
      <p:pic>
        <p:nvPicPr>
          <p:cNvPr id="25" name="6.01.mp3">
            <a:hlinkClick r:id="" action="ppaction://media"/>
            <a:extLst>
              <a:ext uri="{FF2B5EF4-FFF2-40B4-BE49-F238E27FC236}">
                <a16:creationId xmlns:a16="http://schemas.microsoft.com/office/drawing/2014/main" id="{C9C3859B-8531-9EA3-F0EA-E716A043A7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74.4669" end="15856.161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92301" y="3879270"/>
            <a:ext cx="982489" cy="98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3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7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9" grpId="0"/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193734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170045" y="3090885"/>
            <a:ext cx="2627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accent1"/>
                </a:solidFill>
              </a:rPr>
              <a:t>email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110745" y="1712694"/>
            <a:ext cx="4626653" cy="3363361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B325E395-D6CF-4593-AD62-917CBD2E65FB}"/>
              </a:ext>
            </a:extLst>
          </p:cNvPr>
          <p:cNvSpPr/>
          <p:nvPr/>
        </p:nvSpPr>
        <p:spPr>
          <a:xfrm>
            <a:off x="2825079" y="436034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686D2A9-3E7A-408E-BB22-F22A364D7AC2}"/>
              </a:ext>
            </a:extLst>
          </p:cNvPr>
          <p:cNvSpPr/>
          <p:nvPr/>
        </p:nvSpPr>
        <p:spPr>
          <a:xfrm>
            <a:off x="3474755" y="436625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m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FACC41C-C91D-4478-94A0-1F3C7D21482B}"/>
              </a:ext>
            </a:extLst>
          </p:cNvPr>
          <p:cNvSpPr/>
          <p:nvPr/>
        </p:nvSpPr>
        <p:spPr>
          <a:xfrm>
            <a:off x="4143449" y="437177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2B1BAE94-C37E-4DF7-914A-448DB7319759}"/>
              </a:ext>
            </a:extLst>
          </p:cNvPr>
          <p:cNvSpPr/>
          <p:nvPr/>
        </p:nvSpPr>
        <p:spPr>
          <a:xfrm>
            <a:off x="4810705" y="436836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 err="1">
                <a:solidFill>
                  <a:prstClr val="white"/>
                </a:solidFill>
              </a:rPr>
              <a:t>i</a:t>
            </a:r>
            <a:endParaRPr lang="en-US" sz="4000" b="1" dirty="0">
              <a:solidFill>
                <a:prstClr val="white"/>
              </a:solidFill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31C6F14C-76D0-45C7-A9B8-9A4A02267D09}"/>
              </a:ext>
            </a:extLst>
          </p:cNvPr>
          <p:cNvSpPr/>
          <p:nvPr/>
        </p:nvSpPr>
        <p:spPr>
          <a:xfrm>
            <a:off x="5442022" y="436803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563BA3A9-BC91-4608-9F3A-8FDC0B396B55}"/>
              </a:ext>
            </a:extLst>
          </p:cNvPr>
          <p:cNvSpPr/>
          <p:nvPr/>
        </p:nvSpPr>
        <p:spPr>
          <a:xfrm rot="438702">
            <a:off x="1406973" y="960676"/>
            <a:ext cx="2269160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31798C-9351-1D9B-C436-2021D9C86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sp>
        <p:nvSpPr>
          <p:cNvPr id="8" name="Google Shape;281;p15">
            <a:extLst>
              <a:ext uri="{FF2B5EF4-FFF2-40B4-BE49-F238E27FC236}">
                <a16:creationId xmlns:a16="http://schemas.microsoft.com/office/drawing/2014/main" id="{A8386058-957D-7A32-B151-F3AEE5D34669}"/>
              </a:ext>
            </a:extLst>
          </p:cNvPr>
          <p:cNvSpPr txBox="1">
            <a:spLocks/>
          </p:cNvSpPr>
          <p:nvPr/>
        </p:nvSpPr>
        <p:spPr>
          <a:xfrm>
            <a:off x="184222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Then and Now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40F97A-2399-E10C-13E3-121982F47947}"/>
              </a:ext>
            </a:extLst>
          </p:cNvPr>
          <p:cNvSpPr/>
          <p:nvPr/>
        </p:nvSpPr>
        <p:spPr>
          <a:xfrm>
            <a:off x="3915335" y="6087294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F551C5-FE3D-64C7-6FD8-2728894565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6171" y="1917701"/>
            <a:ext cx="4495800" cy="2921000"/>
          </a:xfrm>
          <a:prstGeom prst="rect">
            <a:avLst/>
          </a:prstGeom>
        </p:spPr>
      </p:pic>
      <p:pic>
        <p:nvPicPr>
          <p:cNvPr id="29" name="6.01.mp3">
            <a:hlinkClick r:id="" action="ppaction://media"/>
            <a:extLst>
              <a:ext uri="{FF2B5EF4-FFF2-40B4-BE49-F238E27FC236}">
                <a16:creationId xmlns:a16="http://schemas.microsoft.com/office/drawing/2014/main" id="{8B43AECC-2FB6-78CF-44E7-8C99653385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299.9792" end="12514.152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15335" y="2230611"/>
            <a:ext cx="982489" cy="98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9" grpId="0"/>
      <p:bldP spid="13" grpId="0" animBg="1"/>
      <p:bldP spid="14" grpId="0" animBg="1"/>
      <p:bldP spid="15" grpId="0" animBg="1"/>
      <p:bldP spid="16" grpId="0" animBg="1"/>
      <p:bldP spid="20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EC3052-9F3F-0040-8EDF-A7E1B21F83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1" t="2930" r="32991"/>
          <a:stretch/>
        </p:blipFill>
        <p:spPr>
          <a:xfrm>
            <a:off x="193734" y="1716513"/>
            <a:ext cx="2158123" cy="4210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6D6523-0FD9-EE44-82A6-5E08A3107D77}"/>
              </a:ext>
            </a:extLst>
          </p:cNvPr>
          <p:cNvSpPr txBox="1"/>
          <p:nvPr/>
        </p:nvSpPr>
        <p:spPr>
          <a:xfrm>
            <a:off x="3255110" y="3078696"/>
            <a:ext cx="24306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accent1"/>
                </a:solidFill>
              </a:rPr>
              <a:t>letter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E46E87-4C8B-5E46-A322-D1BF8B699FC9}"/>
              </a:ext>
            </a:extLst>
          </p:cNvPr>
          <p:cNvSpPr/>
          <p:nvPr/>
        </p:nvSpPr>
        <p:spPr>
          <a:xfrm>
            <a:off x="7110745" y="1712694"/>
            <a:ext cx="4626653" cy="3363361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B325E395-D6CF-4593-AD62-917CBD2E65FB}"/>
              </a:ext>
            </a:extLst>
          </p:cNvPr>
          <p:cNvSpPr/>
          <p:nvPr/>
        </p:nvSpPr>
        <p:spPr>
          <a:xfrm>
            <a:off x="2467891" y="436034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A686D2A9-3E7A-408E-BB22-F22A364D7AC2}"/>
              </a:ext>
            </a:extLst>
          </p:cNvPr>
          <p:cNvSpPr/>
          <p:nvPr/>
        </p:nvSpPr>
        <p:spPr>
          <a:xfrm>
            <a:off x="3117567" y="436625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FACC41C-C91D-4478-94A0-1F3C7D21482B}"/>
              </a:ext>
            </a:extLst>
          </p:cNvPr>
          <p:cNvSpPr/>
          <p:nvPr/>
        </p:nvSpPr>
        <p:spPr>
          <a:xfrm>
            <a:off x="3786261" y="437177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2B1BAE94-C37E-4DF7-914A-448DB7319759}"/>
              </a:ext>
            </a:extLst>
          </p:cNvPr>
          <p:cNvSpPr/>
          <p:nvPr/>
        </p:nvSpPr>
        <p:spPr>
          <a:xfrm>
            <a:off x="4453517" y="436836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31C6F14C-76D0-45C7-A9B8-9A4A02267D09}"/>
              </a:ext>
            </a:extLst>
          </p:cNvPr>
          <p:cNvSpPr/>
          <p:nvPr/>
        </p:nvSpPr>
        <p:spPr>
          <a:xfrm>
            <a:off x="5084834" y="436803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563BA3A9-BC91-4608-9F3A-8FDC0B396B55}"/>
              </a:ext>
            </a:extLst>
          </p:cNvPr>
          <p:cNvSpPr/>
          <p:nvPr/>
        </p:nvSpPr>
        <p:spPr>
          <a:xfrm rot="438702">
            <a:off x="1406761" y="963995"/>
            <a:ext cx="2321324" cy="777682"/>
          </a:xfrm>
          <a:prstGeom prst="wedgeRoundRectCallout">
            <a:avLst>
              <a:gd name="adj1" fmla="val -37344"/>
              <a:gd name="adj2" fmla="val 7095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Let’s spell!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31798C-9351-1D9B-C436-2021D9C86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9E27E850-D39F-E0CD-82EF-E929CE6D49D7}"/>
              </a:ext>
            </a:extLst>
          </p:cNvPr>
          <p:cNvSpPr/>
          <p:nvPr/>
        </p:nvSpPr>
        <p:spPr>
          <a:xfrm>
            <a:off x="5738812" y="436803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88438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9FC71DC9-E386-F3F4-9BA1-416AA1D6A0A9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Then and Now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A4BCD7-5F7A-8A21-AA92-278FB1CF8880}"/>
              </a:ext>
            </a:extLst>
          </p:cNvPr>
          <p:cNvSpPr/>
          <p:nvPr/>
        </p:nvSpPr>
        <p:spPr>
          <a:xfrm>
            <a:off x="4002740" y="6234970"/>
            <a:ext cx="4361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Students listen and repeat the word.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8C99ED-5839-24AF-20E3-D4902FE84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0725" y="1873899"/>
            <a:ext cx="4446927" cy="3110202"/>
          </a:xfrm>
          <a:prstGeom prst="rect">
            <a:avLst/>
          </a:prstGeom>
        </p:spPr>
      </p:pic>
      <p:pic>
        <p:nvPicPr>
          <p:cNvPr id="10" name="6.01.mp3">
            <a:hlinkClick r:id="" action="ppaction://media"/>
            <a:extLst>
              <a:ext uri="{FF2B5EF4-FFF2-40B4-BE49-F238E27FC236}">
                <a16:creationId xmlns:a16="http://schemas.microsoft.com/office/drawing/2014/main" id="{881692CC-F476-6279-6D0A-8897585FC3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36.2484" end="8946.01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15335" y="2230611"/>
            <a:ext cx="982489" cy="98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3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9" grpId="0"/>
      <p:bldP spid="13" grpId="0" animBg="1"/>
      <p:bldP spid="14" grpId="0" animBg="1"/>
      <p:bldP spid="15" grpId="0" animBg="1"/>
      <p:bldP spid="16" grpId="0" animBg="1"/>
      <p:bldP spid="20" grpId="0" animBg="1"/>
      <p:bldP spid="23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763</Words>
  <Application>Microsoft Office PowerPoint</Application>
  <PresentationFormat>Widescreen</PresentationFormat>
  <Paragraphs>162</Paragraphs>
  <Slides>35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AkayaKanadaka</vt:lpstr>
      <vt:lpstr>Arial</vt:lpstr>
      <vt:lpstr>Calibri</vt:lpstr>
      <vt:lpstr>Calibri Light</vt:lpstr>
      <vt:lpstr>Carter One</vt:lpstr>
      <vt:lpstr>Gagalin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lenguyennhatha@outlook.com</dc:creator>
  <cp:lastModifiedBy>Lan Anh</cp:lastModifiedBy>
  <cp:revision>9</cp:revision>
  <dcterms:created xsi:type="dcterms:W3CDTF">2024-02-29T08:20:12Z</dcterms:created>
  <dcterms:modified xsi:type="dcterms:W3CDTF">2024-11-07T02:35:57Z</dcterms:modified>
</cp:coreProperties>
</file>