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507" r:id="rId4"/>
    <p:sldId id="484" r:id="rId5"/>
    <p:sldId id="683" r:id="rId6"/>
    <p:sldId id="488" r:id="rId7"/>
    <p:sldId id="684" r:id="rId8"/>
    <p:sldId id="260" r:id="rId9"/>
    <p:sldId id="259" r:id="rId10"/>
    <p:sldId id="485" r:id="rId11"/>
    <p:sldId id="487" r:id="rId12"/>
    <p:sldId id="489" r:id="rId13"/>
    <p:sldId id="486" r:id="rId14"/>
    <p:sldId id="585" r:id="rId15"/>
    <p:sldId id="685" r:id="rId16"/>
    <p:sldId id="688" r:id="rId17"/>
    <p:sldId id="689" r:id="rId18"/>
    <p:sldId id="307" r:id="rId19"/>
    <p:sldId id="548" r:id="rId20"/>
    <p:sldId id="557" r:id="rId21"/>
    <p:sldId id="686" r:id="rId22"/>
    <p:sldId id="513" r:id="rId23"/>
    <p:sldId id="682" r:id="rId24"/>
    <p:sldId id="681" r:id="rId25"/>
    <p:sldId id="687" r:id="rId26"/>
    <p:sldId id="267" r:id="rId27"/>
    <p:sldId id="298" r:id="rId28"/>
    <p:sldId id="676" r:id="rId2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75"/>
    <p:restoredTop sz="94679"/>
  </p:normalViewPr>
  <p:slideViewPr>
    <p:cSldViewPr snapToGrid="0">
      <p:cViewPr varScale="1">
        <p:scale>
          <a:sx n="62" d="100"/>
          <a:sy n="62" d="100"/>
        </p:scale>
        <p:origin x="4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7A99C-E5FA-4341-857A-0CD53839081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C69EC-432F-8541-992F-3AE9590EF01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567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703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608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635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48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60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C69EC-432F-8541-992F-3AE9590EF012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47364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5648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914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5790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30323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68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9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400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116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32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25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F2FE9-24EC-FC8A-6D50-DFA26A1DF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CEF8E-8E7C-9616-2F9D-616128972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808D9-E0EC-E844-B60C-90DB6E0B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6A97F-3F18-97B4-9610-458E8C0F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262D0-BBC2-AED2-02DA-E24264EE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6501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1E2F8-DAE4-4100-70C8-7A156FA1D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37E3-D504-633D-9F80-0BFFF60AC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D179-7DD5-B5CA-82A5-0617295C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68E03-1D8A-3C8B-5B0A-0B132AFD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1477B-76E5-F3E5-9D61-20DD45E7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6592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20A0CF-7687-373F-EC92-B92786F7FB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45417-F813-38FF-03E3-B50EA905E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A837F-E564-4D5C-B3B6-3B153436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B65D8-1A4C-40D9-2819-934404CCB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B4C5A-570E-1E7A-1743-4035013F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67673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52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E227-26ED-9D58-68E7-232BA5759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5B388-E959-ACA2-CC52-91EC686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37294-A396-B444-9980-62736989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5AC11-F466-9E1A-8117-8BDCC7A18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E8985-BC59-8BBD-3F57-07E46C93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1093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FE67-FCC6-631B-88DE-025B30A0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140B6-412C-D633-C60D-6DE36B4ED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F599A-0D94-2B8D-1F5D-3CE53176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A2417-A286-69DC-706E-7848DC62F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722B2-0729-1B7E-9B4A-E8C826A4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8377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76EE-EC7A-6A75-0C8B-EE9582EC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02370-D807-0CA5-3E28-52468CB92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C30B9-0BE8-0A31-9358-7709DEF3F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E0B5B-7B6C-5707-80F8-98A169B2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6ED0C-8530-E13E-A144-B4E28021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8BB19-2AB8-99C9-7130-3A96E763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8482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6C12-C663-B9BE-1D93-201568BD0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46006-C7E1-DC01-EEE7-28BFA014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7F525-3FAB-B119-B576-F9B8882F6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983D10-3052-D0DF-0B24-923A59101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F291D6-A8B6-D311-F09C-7E9A5BD2C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46DF9E-1DF9-F6F6-332D-986CF522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9B5C-E429-444C-3008-1F389677B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B96706-2DA2-9A25-B3F7-C7F077B0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860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B285-5028-B9FE-E236-D0D69110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26CBC9-E8CB-70B3-BCB1-9D512ABE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65B57-4FA5-2F8F-1336-A17D956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C942D-4884-BC2B-35C7-0C340105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91661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73FA09-9825-630C-7988-D8BF9F2D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C6F5EE-BD47-FB74-EE3E-0E067E83B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CBAEC-2C4F-92E7-1E5F-8EDDADFC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3022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15171-35DA-55C8-36B3-70333751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A688C-2F95-814F-D8D4-5A3AC53B0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0F871-C1B9-E349-65A4-5A0F69196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AFC60-C25C-9D2C-AD61-B131C5882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C4968-953D-5B22-7442-F8106B7C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2CE5-0433-370F-A822-33A742E2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3422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D482-1085-5F99-0B20-9015FFB9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CC2866-04FB-69AF-A843-CF020645E2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8EC67-1EC6-40E1-CF65-0A56D209A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B8869-70CA-5F9E-6C3C-9B150D1CE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A7621-3368-0C95-B07D-0418F8DA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E8833-702E-CE04-1237-F5CCD8EC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6581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5E05F2-F456-25F5-D3E4-1DC43160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9AF8-1C18-E073-A8F2-B3FDF4858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0FED9-E2B0-D7F5-BADE-D795E9D0F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CF921-E147-CC40-9ABB-F236C71A756F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112DC-4E17-A575-1DE7-E351336D4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E9E29-23E7-6462-2217-B9E6C7617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986EC-D3E2-4545-A096-3D709ECE8C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6102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12" Type="http://schemas.openxmlformats.org/officeDocument/2006/relationships/hyperlink" Target="https://commons.wikimedia.org/wiki/File:London_Train_Station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30.jp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12" Type="http://schemas.openxmlformats.org/officeDocument/2006/relationships/hyperlink" Target="https://www.publicdomainpictures.net/en/view-image.php?image=401661&amp;picture=child-boy-toy-robo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31.jp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tags" Target="../tags/tag1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slide" Target="slide13.xml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17" Type="http://schemas.openxmlformats.org/officeDocument/2006/relationships/slide" Target="slide12.xml"/><Relationship Id="rId25" Type="http://schemas.openxmlformats.org/officeDocument/2006/relationships/slide" Target="slide7.xml"/><Relationship Id="rId2" Type="http://schemas.openxmlformats.org/officeDocument/2006/relationships/notesSlide" Target="../notesSlides/notesSlide5.xml"/><Relationship Id="rId16" Type="http://schemas.openxmlformats.org/officeDocument/2006/relationships/slide" Target="slide6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openxmlformats.org/officeDocument/2006/relationships/image" Target="../media/image19.jpeg"/><Relationship Id="rId5" Type="http://schemas.openxmlformats.org/officeDocument/2006/relationships/image" Target="../media/image9.png"/><Relationship Id="rId15" Type="http://schemas.openxmlformats.org/officeDocument/2006/relationships/slide" Target="slide10.xml"/><Relationship Id="rId23" Type="http://schemas.openxmlformats.org/officeDocument/2006/relationships/slide" Target="slide14.xml"/><Relationship Id="rId10" Type="http://schemas.openxmlformats.org/officeDocument/2006/relationships/image" Target="../media/image16.png"/><Relationship Id="rId19" Type="http://schemas.openxmlformats.org/officeDocument/2006/relationships/slide" Target="slide11.xml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7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1A4C1-2307-763E-230E-C19C0BA1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1224165" y="1950708"/>
            <a:ext cx="10021768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UNIT 6 – </a:t>
            </a:r>
            <a:r>
              <a:rPr lang="en-US" sz="4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THEN AND NOW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Lesson 5B – Vocabulary And Grammar 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03AEC-B84E-8BC0-2D46-EC24506F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414" y="3788859"/>
            <a:ext cx="1816294" cy="1816294"/>
          </a:xfrm>
          <a:prstGeom prst="rect">
            <a:avLst/>
          </a:prstGeom>
        </p:spPr>
      </p:pic>
      <p:pic>
        <p:nvPicPr>
          <p:cNvPr id="5" name="Google Shape;89;p1">
            <a:extLst>
              <a:ext uri="{FF2B5EF4-FFF2-40B4-BE49-F238E27FC236}">
                <a16:creationId xmlns:a16="http://schemas.microsoft.com/office/drawing/2014/main" id="{925A386E-0C84-FA0C-CD0F-3724411192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507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E8C1701-1A4E-83BE-F92C-F6AAA0DB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E1C2221-A227-EDB2-E35E-04208E400AC8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</a:t>
            </a:r>
          </a:p>
        </p:txBody>
      </p:sp>
      <p:sp>
        <p:nvSpPr>
          <p:cNvPr id="55" name="MsPham-0936082789"/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need warm clothes.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MsPham-0936082789"/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needed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clothes.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sPham-0936082789"/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needes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warm clothes.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MsPham-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1396"/>
            <a:ext cx="792480" cy="792480"/>
          </a:xfrm>
          <a:prstGeom prst="ellipse">
            <a:avLst/>
          </a:prstGeom>
        </p:spPr>
      </p:pic>
      <p:pic>
        <p:nvPicPr>
          <p:cNvPr id="62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63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7819"/>
            <a:ext cx="783268" cy="792480"/>
          </a:xfrm>
          <a:prstGeom prst="ellipse">
            <a:avLst/>
          </a:prstGeom>
        </p:spPr>
      </p:pic>
      <p:pic>
        <p:nvPicPr>
          <p:cNvPr id="64" name="MsPham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B27CE583-969F-8235-6E72-1045B96D9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1EC6F5-A724-AA78-A45B-2038E332D9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162" y="2131430"/>
            <a:ext cx="4497388" cy="35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6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C07E393-78E7-A522-BE48-3D8EB1E64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4EA5660-C3D4-8834-C4D6-254ED05FC99A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6C911A0-897E-1EF4-73D2-A6922A91F4BA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loves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country.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5E24FE3-8395-B5EA-5944-E4A17788116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likes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country.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6B253C0-D14C-3EA8-0C6F-D8D042E18186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liked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country.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18A1E88-AEBC-82A7-3E81-78938B00D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1230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5E77DFF-63D8-BE4C-8246-5020FD012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90115"/>
            <a:ext cx="783268" cy="792480"/>
          </a:xfrm>
          <a:prstGeom prst="ellipse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F8C8243E-42C4-3323-D4C5-FC6AAF983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19" y="3112119"/>
            <a:ext cx="783268" cy="792480"/>
          </a:xfrm>
          <a:prstGeom prst="ellipse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C3B162B2-0B9F-F839-25F7-ABDC7B9C7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4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EC6E9355-3D40-77BD-FF7D-2CEC120606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C984E1-2A94-C142-7C65-63DD32A24C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700" y="2136716"/>
            <a:ext cx="4770438" cy="316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5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C07E393-78E7-A522-BE48-3D8EB1E64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FA516980-74AC-2D13-9C56-71C46B92A623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6C911A0-897E-1EF4-73D2-A6922A91F4BA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arrivees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station.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5E24FE3-8395-B5EA-5944-E4A17788116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arrive at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station.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6B253C0-D14C-3EA8-0C6F-D8D042E18186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arrived at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station.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18A1E88-AEBC-82A7-3E81-78938B00D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1230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5E77DFF-63D8-BE4C-8246-5020FD012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90115"/>
            <a:ext cx="783268" cy="792480"/>
          </a:xfrm>
          <a:prstGeom prst="ellipse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F8C8243E-42C4-3323-D4C5-FC6AAF983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19" y="3112119"/>
            <a:ext cx="783268" cy="792480"/>
          </a:xfrm>
          <a:prstGeom prst="ellipse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C3B162B2-0B9F-F839-25F7-ABDC7B9C7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4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EC6E9355-3D40-77BD-FF7D-2CEC120606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35E585-56B2-DB89-9F35-DFCA6E877B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58146" y="2259379"/>
            <a:ext cx="4387253" cy="32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8B56F5B-6443-682D-077A-5D11BF4DC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7EAF068-E393-C6F9-141A-FAEA2F6B6D90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D859F76-3E5F-3A88-02FA-3D0392B69DE0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had a robot yesterday.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65BAA9B-B96D-652E-D76C-8EB91FFECBB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have a robot yesterday.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42147F2-04B9-BC88-7297-B12D399CFB67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a robot yesterday.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CA383128-D104-1620-2488-6B3D5BEAC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3313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1B7BF935-925A-53EA-6C06-0F79000DD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CE926862-3E0B-907D-745F-422256562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0582"/>
            <a:ext cx="783268" cy="792480"/>
          </a:xfrm>
          <a:prstGeom prst="ellipse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8C01EB46-8A95-41B2-5603-BBC38CC591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8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C14BB02F-DC2D-8C3F-7C80-87B92758C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B10E6-4465-E7E1-7B67-24AE2A3DB3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79226" y="2214563"/>
            <a:ext cx="4805615" cy="3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REVIEW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84095" y="6024880"/>
            <a:ext cx="76231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The teacher says a number and the students say a word.</a:t>
            </a:r>
          </a:p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Click on “Number” to show the word to check. </a:t>
            </a:r>
          </a:p>
        </p:txBody>
      </p:sp>
      <p:sp>
        <p:nvSpPr>
          <p:cNvPr id="4" name="Oval 3"/>
          <p:cNvSpPr/>
          <p:nvPr/>
        </p:nvSpPr>
        <p:spPr>
          <a:xfrm>
            <a:off x="2109774" y="1094098"/>
            <a:ext cx="735965" cy="4978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5726750" y="1095368"/>
            <a:ext cx="735965" cy="4978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9257990" y="1095368"/>
            <a:ext cx="735965" cy="4978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05" y="262001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885" y="2612390"/>
            <a:ext cx="357505" cy="3752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080" y="2618740"/>
            <a:ext cx="339090" cy="37528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7223B34-3CA8-2081-8A8D-CEE65B7F9799}"/>
              </a:ext>
            </a:extLst>
          </p:cNvPr>
          <p:cNvGrpSpPr/>
          <p:nvPr/>
        </p:nvGrpSpPr>
        <p:grpSpPr>
          <a:xfrm>
            <a:off x="1028701" y="1885950"/>
            <a:ext cx="2946082" cy="2201227"/>
            <a:chOff x="1214439" y="1843088"/>
            <a:chExt cx="2946082" cy="2201227"/>
          </a:xfrm>
        </p:grpSpPr>
        <p:sp>
          <p:nvSpPr>
            <p:cNvPr id="9" name="Rectangle 17"/>
            <p:cNvSpPr/>
            <p:nvPr/>
          </p:nvSpPr>
          <p:spPr>
            <a:xfrm>
              <a:off x="1214439" y="1843088"/>
              <a:ext cx="2946082" cy="22012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235514-F751-7FD5-3B89-E535AF934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5605" y="1953402"/>
              <a:ext cx="2639181" cy="199368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D1340F-2CC0-4A95-33C6-DD3A6F9046E5}"/>
              </a:ext>
            </a:extLst>
          </p:cNvPr>
          <p:cNvGrpSpPr/>
          <p:nvPr/>
        </p:nvGrpSpPr>
        <p:grpSpPr>
          <a:xfrm>
            <a:off x="4714874" y="1871663"/>
            <a:ext cx="2857499" cy="2214562"/>
            <a:chOff x="4343400" y="1843088"/>
            <a:chExt cx="2857499" cy="2214562"/>
          </a:xfrm>
        </p:grpSpPr>
        <p:sp>
          <p:nvSpPr>
            <p:cNvPr id="12" name="Rectangle 17"/>
            <p:cNvSpPr/>
            <p:nvPr/>
          </p:nvSpPr>
          <p:spPr>
            <a:xfrm>
              <a:off x="4343400" y="1843088"/>
              <a:ext cx="2857499" cy="22145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9D555D-4216-56B5-A086-DEE5D6102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0277" y="1933184"/>
              <a:ext cx="2674899" cy="20455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166716-C807-0162-24CD-669861789FBC}"/>
              </a:ext>
            </a:extLst>
          </p:cNvPr>
          <p:cNvGrpSpPr/>
          <p:nvPr/>
        </p:nvGrpSpPr>
        <p:grpSpPr>
          <a:xfrm>
            <a:off x="8286750" y="1857376"/>
            <a:ext cx="2814637" cy="2243137"/>
            <a:chOff x="7358063" y="1843088"/>
            <a:chExt cx="2814637" cy="2243137"/>
          </a:xfrm>
        </p:grpSpPr>
        <p:sp>
          <p:nvSpPr>
            <p:cNvPr id="22" name="Rectangle 17"/>
            <p:cNvSpPr/>
            <p:nvPr/>
          </p:nvSpPr>
          <p:spPr>
            <a:xfrm>
              <a:off x="7358063" y="1843088"/>
              <a:ext cx="2814637" cy="22431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BCA983-969F-D39E-8B74-553752DDE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3788" y="2272874"/>
              <a:ext cx="2648157" cy="1447081"/>
            </a:xfrm>
            <a:prstGeom prst="rect">
              <a:avLst/>
            </a:prstGeom>
          </p:spPr>
        </p:pic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1D86C8FB-E4DD-62C0-C672-D1FDCCC49D31}"/>
              </a:ext>
            </a:extLst>
          </p:cNvPr>
          <p:cNvSpPr txBox="1"/>
          <p:nvPr/>
        </p:nvSpPr>
        <p:spPr>
          <a:xfrm>
            <a:off x="2077908" y="4085534"/>
            <a:ext cx="1006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live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6F7769AB-54CE-7B8C-81D2-35AE513C6D5D}"/>
              </a:ext>
            </a:extLst>
          </p:cNvPr>
          <p:cNvSpPr txBox="1"/>
          <p:nvPr/>
        </p:nvSpPr>
        <p:spPr>
          <a:xfrm>
            <a:off x="9123701" y="4089979"/>
            <a:ext cx="11480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5E3FC840-6182-CFD9-7639-22021D97BEC0}"/>
              </a:ext>
            </a:extLst>
          </p:cNvPr>
          <p:cNvSpPr txBox="1"/>
          <p:nvPr/>
        </p:nvSpPr>
        <p:spPr>
          <a:xfrm>
            <a:off x="5378980" y="4089344"/>
            <a:ext cx="1548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22474D-E611-479A-9965-86D37F6E1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2" grpId="0" animBg="1"/>
      <p:bldP spid="22" grpId="0" animBg="1"/>
      <p:bldP spid="20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REVIEW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84095" y="6024880"/>
            <a:ext cx="76231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The teacher says a number and the students say a word.</a:t>
            </a:r>
          </a:p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Click on “Number” to show the word to check. </a:t>
            </a:r>
          </a:p>
        </p:txBody>
      </p:sp>
      <p:sp>
        <p:nvSpPr>
          <p:cNvPr id="4" name="Oval 3"/>
          <p:cNvSpPr/>
          <p:nvPr/>
        </p:nvSpPr>
        <p:spPr>
          <a:xfrm>
            <a:off x="2109774" y="1094098"/>
            <a:ext cx="735965" cy="4978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Oval 4"/>
          <p:cNvSpPr/>
          <p:nvPr/>
        </p:nvSpPr>
        <p:spPr>
          <a:xfrm>
            <a:off x="5726750" y="1095368"/>
            <a:ext cx="735965" cy="4978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9257990" y="1095368"/>
            <a:ext cx="735965" cy="4978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05" y="262001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885" y="2612390"/>
            <a:ext cx="357505" cy="3752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080" y="2618740"/>
            <a:ext cx="339090" cy="375285"/>
          </a:xfrm>
          <a:prstGeom prst="rect">
            <a:avLst/>
          </a:prstGeom>
        </p:spPr>
      </p:pic>
      <p:sp>
        <p:nvSpPr>
          <p:cNvPr id="9" name="Rectangle 17"/>
          <p:cNvSpPr/>
          <p:nvPr/>
        </p:nvSpPr>
        <p:spPr>
          <a:xfrm>
            <a:off x="1028701" y="1885950"/>
            <a:ext cx="2946082" cy="220122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2" name="Rectangle 17"/>
          <p:cNvSpPr/>
          <p:nvPr/>
        </p:nvSpPr>
        <p:spPr>
          <a:xfrm>
            <a:off x="4714874" y="1871663"/>
            <a:ext cx="2857499" cy="221456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2" name="Rectangle 17"/>
          <p:cNvSpPr/>
          <p:nvPr/>
        </p:nvSpPr>
        <p:spPr>
          <a:xfrm>
            <a:off x="8286750" y="1857376"/>
            <a:ext cx="2814637" cy="224313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1D86C8FB-E4DD-62C0-C672-D1FDCCC49D31}"/>
              </a:ext>
            </a:extLst>
          </p:cNvPr>
          <p:cNvSpPr txBox="1"/>
          <p:nvPr/>
        </p:nvSpPr>
        <p:spPr>
          <a:xfrm>
            <a:off x="1963604" y="4085534"/>
            <a:ext cx="12676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6F7769AB-54CE-7B8C-81D2-35AE513C6D5D}"/>
              </a:ext>
            </a:extLst>
          </p:cNvPr>
          <p:cNvSpPr txBox="1"/>
          <p:nvPr/>
        </p:nvSpPr>
        <p:spPr>
          <a:xfrm>
            <a:off x="9123701" y="4089979"/>
            <a:ext cx="1358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5E3FC840-6182-CFD9-7639-22021D97BEC0}"/>
              </a:ext>
            </a:extLst>
          </p:cNvPr>
          <p:cNvSpPr txBox="1"/>
          <p:nvPr/>
        </p:nvSpPr>
        <p:spPr>
          <a:xfrm>
            <a:off x="5593300" y="4089344"/>
            <a:ext cx="11987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E7D21-14E5-F5E7-ECBA-91D1F39C0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88" y="2015844"/>
            <a:ext cx="2769726" cy="1965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4D03D5-26D9-8989-F222-9778CA172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204" y="2266956"/>
            <a:ext cx="2665446" cy="1433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6D805-E9E2-0198-E2C6-016C9B2D3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208" y="1971755"/>
            <a:ext cx="2572880" cy="2019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EDB8BE-7F1A-6A6E-6B43-34F92ABD0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2" grpId="0" animBg="1"/>
      <p:bldP spid="22" grpId="0" animBg="1"/>
      <p:bldP spid="20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 Pupils’ book (p.75)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9E811-7486-093B-726F-40A405A7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9A1BC1-EBD1-925A-026D-A8F2EFF6D4A8}"/>
              </a:ext>
            </a:extLst>
          </p:cNvPr>
          <p:cNvSpPr/>
          <p:nvPr/>
        </p:nvSpPr>
        <p:spPr>
          <a:xfrm>
            <a:off x="6286501" y="2471742"/>
            <a:ext cx="5543549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Google Shape;865;p31">
            <a:extLst>
              <a:ext uri="{FF2B5EF4-FFF2-40B4-BE49-F238E27FC236}">
                <a16:creationId xmlns:a16="http://schemas.microsoft.com/office/drawing/2014/main" id="{3E517BFD-98A4-9413-37F2-1D8F297F2DDB}"/>
              </a:ext>
            </a:extLst>
          </p:cNvPr>
          <p:cNvSpPr txBox="1"/>
          <p:nvPr/>
        </p:nvSpPr>
        <p:spPr>
          <a:xfrm>
            <a:off x="2798247" y="6027735"/>
            <a:ext cx="524258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ook at the song and read it.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the song. 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62597-562B-6A0E-5EE8-38DFD0AD3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18" y="1262576"/>
            <a:ext cx="10501141" cy="4109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2283AA-73F3-9956-433D-7784EDD1971D}"/>
              </a:ext>
            </a:extLst>
          </p:cNvPr>
          <p:cNvSpPr/>
          <p:nvPr/>
        </p:nvSpPr>
        <p:spPr>
          <a:xfrm>
            <a:off x="2546252" y="1334333"/>
            <a:ext cx="236337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69FF3D-1D90-E021-5ADD-C9976503826D}"/>
              </a:ext>
            </a:extLst>
          </p:cNvPr>
          <p:cNvSpPr/>
          <p:nvPr/>
        </p:nvSpPr>
        <p:spPr>
          <a:xfrm>
            <a:off x="2212205" y="1306197"/>
            <a:ext cx="43252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Google Shape;865;p31">
            <a:extLst>
              <a:ext uri="{FF2B5EF4-FFF2-40B4-BE49-F238E27FC236}">
                <a16:creationId xmlns:a16="http://schemas.microsoft.com/office/drawing/2014/main" id="{05EC1D0A-EAF3-8B32-9B02-3BEBC688DBEC}"/>
              </a:ext>
            </a:extLst>
          </p:cNvPr>
          <p:cNvSpPr txBox="1"/>
          <p:nvPr/>
        </p:nvSpPr>
        <p:spPr>
          <a:xfrm>
            <a:off x="2176923" y="1284578"/>
            <a:ext cx="11852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VN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</a:t>
            </a:r>
            <a:endParaRPr sz="2000" b="1" dirty="0"/>
          </a:p>
        </p:txBody>
      </p:sp>
      <p:pic>
        <p:nvPicPr>
          <p:cNvPr id="7" name="6.12.mp3">
            <a:hlinkClick r:id="" action="ppaction://media"/>
            <a:extLst>
              <a:ext uri="{FF2B5EF4-FFF2-40B4-BE49-F238E27FC236}">
                <a16:creationId xmlns:a16="http://schemas.microsoft.com/office/drawing/2014/main" id="{3869FA59-A7DD-A751-4CD6-C94420589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9957" y="11234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4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 Pupils’ book (p.75)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9E811-7486-093B-726F-40A405A7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9A1BC1-EBD1-925A-026D-A8F2EFF6D4A8}"/>
              </a:ext>
            </a:extLst>
          </p:cNvPr>
          <p:cNvSpPr/>
          <p:nvPr/>
        </p:nvSpPr>
        <p:spPr>
          <a:xfrm>
            <a:off x="6286501" y="2471742"/>
            <a:ext cx="5543549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Google Shape;865;p31">
            <a:extLst>
              <a:ext uri="{FF2B5EF4-FFF2-40B4-BE49-F238E27FC236}">
                <a16:creationId xmlns:a16="http://schemas.microsoft.com/office/drawing/2014/main" id="{3E517BFD-98A4-9413-37F2-1D8F297F2DDB}"/>
              </a:ext>
            </a:extLst>
          </p:cNvPr>
          <p:cNvSpPr txBox="1"/>
          <p:nvPr/>
        </p:nvSpPr>
        <p:spPr>
          <a:xfrm>
            <a:off x="2770112" y="6154344"/>
            <a:ext cx="631224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the song for students to sing along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62597-562B-6A0E-5EE8-38DFD0AD3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18" y="1262576"/>
            <a:ext cx="10501141" cy="4109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C1B4EE-27DE-1116-567B-150C74BC9076}"/>
              </a:ext>
            </a:extLst>
          </p:cNvPr>
          <p:cNvSpPr/>
          <p:nvPr/>
        </p:nvSpPr>
        <p:spPr>
          <a:xfrm>
            <a:off x="2690507" y="1390604"/>
            <a:ext cx="205030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A92424-D9D3-161A-8335-7DB39D8428C3}"/>
              </a:ext>
            </a:extLst>
          </p:cNvPr>
          <p:cNvSpPr/>
          <p:nvPr/>
        </p:nvSpPr>
        <p:spPr>
          <a:xfrm>
            <a:off x="1733904" y="1292130"/>
            <a:ext cx="92489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Google Shape;865;p31">
            <a:extLst>
              <a:ext uri="{FF2B5EF4-FFF2-40B4-BE49-F238E27FC236}">
                <a16:creationId xmlns:a16="http://schemas.microsoft.com/office/drawing/2014/main" id="{0E4EEDE9-C04F-E1F0-2794-BE30C20C2958}"/>
              </a:ext>
            </a:extLst>
          </p:cNvPr>
          <p:cNvSpPr txBox="1"/>
          <p:nvPr/>
        </p:nvSpPr>
        <p:spPr>
          <a:xfrm>
            <a:off x="2134719" y="1270509"/>
            <a:ext cx="9742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VN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</a:t>
            </a:r>
            <a:endParaRPr sz="2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7EE7FA-6BD8-D5E0-A6F9-CF02FB4740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32" r="81291" b="86848"/>
          <a:stretch/>
        </p:blipFill>
        <p:spPr>
          <a:xfrm>
            <a:off x="1645919" y="1260230"/>
            <a:ext cx="492369" cy="540433"/>
          </a:xfrm>
          <a:prstGeom prst="rect">
            <a:avLst/>
          </a:prstGeom>
        </p:spPr>
      </p:pic>
      <p:pic>
        <p:nvPicPr>
          <p:cNvPr id="5" name="6.13.mp3">
            <a:hlinkClick r:id="" action="ppaction://media"/>
            <a:extLst>
              <a:ext uri="{FF2B5EF4-FFF2-40B4-BE49-F238E27FC236}">
                <a16:creationId xmlns:a16="http://schemas.microsoft.com/office/drawing/2014/main" id="{FE686E95-8DFA-D4C4-B3A1-75F431836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4196" y="11093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7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 Pupils’ book (p.75)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9E811-7486-093B-726F-40A405A7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9A1BC1-EBD1-925A-026D-A8F2EFF6D4A8}"/>
              </a:ext>
            </a:extLst>
          </p:cNvPr>
          <p:cNvSpPr/>
          <p:nvPr/>
        </p:nvSpPr>
        <p:spPr>
          <a:xfrm>
            <a:off x="6286501" y="2471742"/>
            <a:ext cx="5543549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Google Shape;865;p31">
            <a:extLst>
              <a:ext uri="{FF2B5EF4-FFF2-40B4-BE49-F238E27FC236}">
                <a16:creationId xmlns:a16="http://schemas.microsoft.com/office/drawing/2014/main" id="{3E517BFD-98A4-9413-37F2-1D8F297F2DDB}"/>
              </a:ext>
            </a:extLst>
          </p:cNvPr>
          <p:cNvSpPr txBox="1"/>
          <p:nvPr/>
        </p:nvSpPr>
        <p:spPr>
          <a:xfrm>
            <a:off x="2798247" y="6027735"/>
            <a:ext cx="524258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Activity 3 on page 75.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repeat.  </a:t>
            </a:r>
            <a:endParaRPr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7D79E-F2FA-589E-68F1-430DA55C6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82" y="1557334"/>
            <a:ext cx="11501435" cy="2300287"/>
          </a:xfrm>
          <a:prstGeom prst="rect">
            <a:avLst/>
          </a:prstGeom>
        </p:spPr>
      </p:pic>
      <p:pic>
        <p:nvPicPr>
          <p:cNvPr id="13" name="6.14.mp3">
            <a:hlinkClick r:id="" action="ppaction://media"/>
            <a:extLst>
              <a:ext uri="{FF2B5EF4-FFF2-40B4-BE49-F238E27FC236}">
                <a16:creationId xmlns:a16="http://schemas.microsoft.com/office/drawing/2014/main" id="{9548B3FB-4E89-00C9-8F3D-AB8D9072E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8212" y="1495421"/>
            <a:ext cx="954088" cy="954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C12E48-52F3-CA23-BA79-68ABFE8F0A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15" r="28420" b="46489"/>
          <a:stretch>
            <a:fillRect/>
          </a:stretch>
        </p:blipFill>
        <p:spPr>
          <a:xfrm>
            <a:off x="193734" y="2707477"/>
            <a:ext cx="3239743" cy="278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8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246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>
            <a:fillRect/>
          </a:stretch>
        </p:blipFill>
        <p:spPr>
          <a:xfrm>
            <a:off x="296883" y="2010779"/>
            <a:ext cx="1948992" cy="380233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2591560" y="652969"/>
            <a:ext cx="727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STRUCTURE – SENTENCES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55281" y="1341044"/>
            <a:ext cx="949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H</a:t>
            </a:r>
            <a:r>
              <a:rPr lang="en-US" sz="3600" b="1" dirty="0">
                <a:solidFill>
                  <a:schemeClr val="accent1"/>
                </a:solidFill>
                <a:effectLst/>
                <a:latin typeface="+mn-lt"/>
              </a:rPr>
              <a:t>ow to make questions in the past simple </a:t>
            </a:r>
            <a:endParaRPr lang="en-US" sz="6600" b="1" dirty="0">
              <a:solidFill>
                <a:schemeClr val="accent1"/>
              </a:solidFill>
              <a:effectLst/>
              <a:latin typeface="+mn-lt"/>
            </a:endParaRPr>
          </a:p>
        </p:txBody>
      </p:sp>
      <p:sp>
        <p:nvSpPr>
          <p:cNvPr id="13" name="Bevel 11"/>
          <p:cNvSpPr/>
          <p:nvPr/>
        </p:nvSpPr>
        <p:spPr>
          <a:xfrm>
            <a:off x="2609752" y="2137370"/>
            <a:ext cx="7320062" cy="1167863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</a:rPr>
              <a:t>Did + S </a:t>
            </a:r>
            <a:r>
              <a:rPr lang="en-US" sz="5600" b="1" dirty="0">
                <a:solidFill>
                  <a:schemeClr val="tx1"/>
                </a:solidFill>
              </a:rPr>
              <a:t>+</a:t>
            </a:r>
            <a:r>
              <a:rPr lang="en-US" sz="5600" b="1" dirty="0">
                <a:solidFill>
                  <a:srgbClr val="FF0000"/>
                </a:solidFill>
              </a:rPr>
              <a:t> </a:t>
            </a:r>
            <a:r>
              <a:rPr lang="en-US" sz="5600" b="1" dirty="0" err="1">
                <a:solidFill>
                  <a:schemeClr val="tx1"/>
                </a:solidFill>
              </a:rPr>
              <a:t>V_inf</a:t>
            </a:r>
            <a:r>
              <a:rPr lang="en-US" sz="5600" b="1" dirty="0">
                <a:solidFill>
                  <a:schemeClr val="tx1"/>
                </a:solidFill>
              </a:rPr>
              <a:t> + O?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66D3AF-16E8-8B06-9059-FC2620676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4" name="Bevel 11">
            <a:extLst>
              <a:ext uri="{FF2B5EF4-FFF2-40B4-BE49-F238E27FC236}">
                <a16:creationId xmlns:a16="http://schemas.microsoft.com/office/drawing/2014/main" id="{839812BD-B03D-3161-790D-51468F8AD56C}"/>
              </a:ext>
            </a:extLst>
          </p:cNvPr>
          <p:cNvSpPr/>
          <p:nvPr/>
        </p:nvSpPr>
        <p:spPr>
          <a:xfrm>
            <a:off x="2621474" y="3481787"/>
            <a:ext cx="7294422" cy="2152312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tx1"/>
                </a:solidFill>
              </a:rPr>
              <a:t>      Yes,</a:t>
            </a:r>
            <a:r>
              <a:rPr lang="en-US" sz="6000" b="1" dirty="0">
                <a:solidFill>
                  <a:srgbClr val="FF0000"/>
                </a:solidFill>
              </a:rPr>
              <a:t> S + did. </a:t>
            </a:r>
          </a:p>
          <a:p>
            <a:r>
              <a:rPr lang="en-US" sz="6000" b="1" dirty="0">
                <a:solidFill>
                  <a:schemeClr val="tx1"/>
                </a:solidFill>
              </a:rPr>
              <a:t>      No, </a:t>
            </a:r>
            <a:r>
              <a:rPr lang="en-US" sz="6000" b="1" dirty="0">
                <a:solidFill>
                  <a:srgbClr val="FF0000"/>
                </a:solidFill>
              </a:rPr>
              <a:t>S + didn’t.</a:t>
            </a: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C06F11F0-495D-E950-ED08-2AAA756F8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5612" y="3614737"/>
            <a:ext cx="914400" cy="914400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EB4728D9-B4B2-9029-5C22-03FDEF4AC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1897" y="45434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1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5545778" y="806116"/>
            <a:ext cx="4465121" cy="458528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5759532" y="2040777"/>
            <a:ext cx="4013860" cy="1323399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- To review the vocabulary.</a:t>
            </a:r>
          </a:p>
          <a:p>
            <a:pPr lvl="0"/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- To use the Yes - No Question form of Simple past tense with regular verbs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3" name="Google Shape;93;p2"/>
          <p:cNvSpPr txBox="1"/>
          <p:nvPr/>
        </p:nvSpPr>
        <p:spPr>
          <a:xfrm>
            <a:off x="5759531" y="3590852"/>
            <a:ext cx="4013860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75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5759530" y="4279575"/>
            <a:ext cx="4013861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p.58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103389" y="987028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6 – Lesson 5B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6748611" y="1464062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6EF5C-61EA-EB28-2B4F-8693B1814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071" y="100410"/>
            <a:ext cx="1030265" cy="1030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B07F97-7F8E-A7EE-24CB-8F7ADB012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67" y="676894"/>
            <a:ext cx="3518094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3418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PRACTICE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47892" y="4192379"/>
            <a:ext cx="3133614" cy="759630"/>
            <a:chOff x="3255005" y="918295"/>
            <a:chExt cx="2834570" cy="7596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" name="Rounded Rectangle 1"/>
            <p:cNvSpPr/>
            <p:nvPr/>
          </p:nvSpPr>
          <p:spPr>
            <a:xfrm>
              <a:off x="3337380" y="918295"/>
              <a:ext cx="2601807" cy="759630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" name="TextBox 20"/>
            <p:cNvSpPr txBox="1"/>
            <p:nvPr/>
          </p:nvSpPr>
          <p:spPr>
            <a:xfrm>
              <a:off x="3255005" y="1005793"/>
              <a:ext cx="28345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Yes, </a:t>
              </a:r>
              <a:r>
                <a:rPr lang="en-US" sz="3200" b="1" dirty="0">
                  <a:solidFill>
                    <a:srgbClr val="FF0000"/>
                  </a:solidFill>
                </a:rPr>
                <a:t>she did</a:t>
              </a:r>
              <a:r>
                <a:rPr lang="en-US" sz="3200" b="1" dirty="0"/>
                <a:t>.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Cute Arrow Character Mascot Flat Cartoon Emoticon Vector Design  Illustration 2372483 Vector Art at Vecteez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5397" r="15642" b="18710"/>
          <a:stretch>
            <a:fillRect/>
          </a:stretch>
        </p:blipFill>
        <p:spPr bwMode="auto">
          <a:xfrm flipV="1">
            <a:off x="5278590" y="4283193"/>
            <a:ext cx="867410" cy="7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ute Arrow Character Mascot Flat Cartoon Emoticon Vector Design  Illustration 2372483 Vector Art at Vecteez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5397" r="15642" b="18710"/>
          <a:stretch>
            <a:fillRect/>
          </a:stretch>
        </p:blipFill>
        <p:spPr bwMode="auto">
          <a:xfrm flipV="1">
            <a:off x="5244270" y="2855684"/>
            <a:ext cx="867410" cy="7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evel 11">
            <a:extLst>
              <a:ext uri="{FF2B5EF4-FFF2-40B4-BE49-F238E27FC236}">
                <a16:creationId xmlns:a16="http://schemas.microsoft.com/office/drawing/2014/main" id="{2E7FCD1F-11F5-5920-B839-07391405D2E7}"/>
              </a:ext>
            </a:extLst>
          </p:cNvPr>
          <p:cNvSpPr/>
          <p:nvPr/>
        </p:nvSpPr>
        <p:spPr>
          <a:xfrm>
            <a:off x="6272285" y="1084495"/>
            <a:ext cx="5052208" cy="902525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Did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+ S </a:t>
            </a:r>
            <a:r>
              <a:rPr lang="en-US" sz="3200" b="1" dirty="0">
                <a:solidFill>
                  <a:schemeClr val="tx1"/>
                </a:solidFill>
              </a:rPr>
              <a:t>+ </a:t>
            </a:r>
            <a:r>
              <a:rPr lang="en-US" sz="3200" b="1" dirty="0" err="1">
                <a:solidFill>
                  <a:schemeClr val="tx1"/>
                </a:solidFill>
              </a:rPr>
              <a:t>V_inf</a:t>
            </a:r>
            <a:r>
              <a:rPr lang="en-US" sz="3200" b="1" dirty="0">
                <a:solidFill>
                  <a:schemeClr val="tx1"/>
                </a:solidFill>
              </a:rPr>
              <a:t> + O?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BCDB05-AB41-BC8D-2B02-FC9CA2447F34}"/>
              </a:ext>
            </a:extLst>
          </p:cNvPr>
          <p:cNvGrpSpPr/>
          <p:nvPr/>
        </p:nvGrpSpPr>
        <p:grpSpPr>
          <a:xfrm>
            <a:off x="6223989" y="2529953"/>
            <a:ext cx="5213045" cy="1223777"/>
            <a:chOff x="3255005" y="918294"/>
            <a:chExt cx="4715559" cy="122377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770EC381-82AA-39CB-7A2D-156EE7058BB4}"/>
                </a:ext>
              </a:extLst>
            </p:cNvPr>
            <p:cNvSpPr/>
            <p:nvPr/>
          </p:nvSpPr>
          <p:spPr>
            <a:xfrm>
              <a:off x="3337380" y="918294"/>
              <a:ext cx="4467757" cy="1223777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104DED0D-59A2-3147-E616-FDA3ABC1E39C}"/>
                </a:ext>
              </a:extLst>
            </p:cNvPr>
            <p:cNvSpPr txBox="1"/>
            <p:nvPr/>
          </p:nvSpPr>
          <p:spPr>
            <a:xfrm>
              <a:off x="3255005" y="1005793"/>
              <a:ext cx="47155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Did</a:t>
              </a:r>
              <a:r>
                <a:rPr lang="en-US" sz="3200" b="1" dirty="0">
                  <a:solidFill>
                    <a:schemeClr val="tx1"/>
                  </a:solidFill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</a:rPr>
                <a:t>Lily</a:t>
              </a:r>
              <a:r>
                <a:rPr lang="en-US" sz="3200" b="1" dirty="0">
                  <a:solidFill>
                    <a:schemeClr val="tx1"/>
                  </a:solidFill>
                </a:rPr>
                <a:t> do homework yesterday?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6D924BF-A700-EA5C-1CA0-AACD6D166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951" y="201686"/>
            <a:ext cx="870720" cy="870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6F6AF1-DB32-9DFF-A1A7-D0D443019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12" y="1003623"/>
            <a:ext cx="4354920" cy="4108705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F1AF3B4D-9842-912D-DE93-6C37652C869C}"/>
              </a:ext>
            </a:extLst>
          </p:cNvPr>
          <p:cNvSpPr txBox="1"/>
          <p:nvPr/>
        </p:nvSpPr>
        <p:spPr>
          <a:xfrm>
            <a:off x="1951729" y="5035560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noProof="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Lily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CC64149E-811C-9145-2625-6C4956882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8649" y="10144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2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847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PRACTICE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47892" y="4192379"/>
            <a:ext cx="3133614" cy="759630"/>
            <a:chOff x="3255005" y="918295"/>
            <a:chExt cx="2834570" cy="7596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" name="Rounded Rectangle 1"/>
            <p:cNvSpPr/>
            <p:nvPr/>
          </p:nvSpPr>
          <p:spPr>
            <a:xfrm>
              <a:off x="3337380" y="918295"/>
              <a:ext cx="2601807" cy="759630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" name="TextBox 20"/>
            <p:cNvSpPr txBox="1"/>
            <p:nvPr/>
          </p:nvSpPr>
          <p:spPr>
            <a:xfrm>
              <a:off x="3255005" y="1005793"/>
              <a:ext cx="28345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No, </a:t>
              </a:r>
              <a:r>
                <a:rPr lang="en-US" sz="3200" b="1" dirty="0">
                  <a:solidFill>
                    <a:srgbClr val="FF0000"/>
                  </a:solidFill>
                </a:rPr>
                <a:t>he didn’t</a:t>
              </a:r>
              <a:r>
                <a:rPr lang="en-US" sz="3200" b="1" dirty="0"/>
                <a:t>.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Cute Arrow Character Mascot Flat Cartoon Emoticon Vector Design  Illustration 2372483 Vector Art at Vecteez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5397" r="15642" b="18710"/>
          <a:stretch>
            <a:fillRect/>
          </a:stretch>
        </p:blipFill>
        <p:spPr bwMode="auto">
          <a:xfrm flipV="1">
            <a:off x="5278590" y="4283193"/>
            <a:ext cx="867410" cy="7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ute Arrow Character Mascot Flat Cartoon Emoticon Vector Design  Illustration 2372483 Vector Art at Vecteez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5397" r="15642" b="18710"/>
          <a:stretch>
            <a:fillRect/>
          </a:stretch>
        </p:blipFill>
        <p:spPr bwMode="auto">
          <a:xfrm flipV="1">
            <a:off x="5244270" y="2855684"/>
            <a:ext cx="867410" cy="7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evel 11">
            <a:extLst>
              <a:ext uri="{FF2B5EF4-FFF2-40B4-BE49-F238E27FC236}">
                <a16:creationId xmlns:a16="http://schemas.microsoft.com/office/drawing/2014/main" id="{2E7FCD1F-11F5-5920-B839-07391405D2E7}"/>
              </a:ext>
            </a:extLst>
          </p:cNvPr>
          <p:cNvSpPr/>
          <p:nvPr/>
        </p:nvSpPr>
        <p:spPr>
          <a:xfrm>
            <a:off x="6272285" y="1084495"/>
            <a:ext cx="5052208" cy="902525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Did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+ S </a:t>
            </a:r>
            <a:r>
              <a:rPr lang="en-US" sz="3200" b="1" dirty="0">
                <a:solidFill>
                  <a:schemeClr val="tx1"/>
                </a:solidFill>
              </a:rPr>
              <a:t>+ </a:t>
            </a:r>
            <a:r>
              <a:rPr lang="en-US" sz="3200" b="1" dirty="0" err="1">
                <a:solidFill>
                  <a:schemeClr val="tx1"/>
                </a:solidFill>
              </a:rPr>
              <a:t>V_inf</a:t>
            </a:r>
            <a:r>
              <a:rPr lang="en-US" sz="3200" b="1" dirty="0">
                <a:solidFill>
                  <a:schemeClr val="tx1"/>
                </a:solidFill>
              </a:rPr>
              <a:t> + O?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BCDB05-AB41-BC8D-2B02-FC9CA2447F34}"/>
              </a:ext>
            </a:extLst>
          </p:cNvPr>
          <p:cNvGrpSpPr/>
          <p:nvPr/>
        </p:nvGrpSpPr>
        <p:grpSpPr>
          <a:xfrm>
            <a:off x="6223989" y="2529953"/>
            <a:ext cx="5213045" cy="1223777"/>
            <a:chOff x="3255005" y="918294"/>
            <a:chExt cx="4715559" cy="122377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770EC381-82AA-39CB-7A2D-156EE7058BB4}"/>
                </a:ext>
              </a:extLst>
            </p:cNvPr>
            <p:cNvSpPr/>
            <p:nvPr/>
          </p:nvSpPr>
          <p:spPr>
            <a:xfrm>
              <a:off x="3337380" y="918294"/>
              <a:ext cx="4467757" cy="1223777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104DED0D-59A2-3147-E616-FDA3ABC1E39C}"/>
                </a:ext>
              </a:extLst>
            </p:cNvPr>
            <p:cNvSpPr txBox="1"/>
            <p:nvPr/>
          </p:nvSpPr>
          <p:spPr>
            <a:xfrm>
              <a:off x="3255005" y="1005793"/>
              <a:ext cx="47155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Did</a:t>
              </a:r>
              <a:r>
                <a:rPr lang="en-US" sz="3200" b="1" dirty="0">
                  <a:solidFill>
                    <a:schemeClr val="tx1"/>
                  </a:solidFill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</a:rPr>
                <a:t>Jimmy</a:t>
              </a:r>
              <a:r>
                <a:rPr lang="en-US" sz="3200" b="1" dirty="0">
                  <a:solidFill>
                    <a:schemeClr val="tx1"/>
                  </a:solidFill>
                </a:rPr>
                <a:t> play football last week?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6D924BF-A700-EA5C-1CA0-AACD6D166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951" y="201686"/>
            <a:ext cx="870720" cy="870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CC6A36-44B0-C3D9-CBD4-A064E8601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15" y="1083777"/>
            <a:ext cx="4109823" cy="3931135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0F946216-D7CD-6BCF-94D3-D8F90D7FA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2862" y="828675"/>
            <a:ext cx="914400" cy="914400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A8186B37-7471-060F-A993-17F64203D105}"/>
              </a:ext>
            </a:extLst>
          </p:cNvPr>
          <p:cNvSpPr txBox="1"/>
          <p:nvPr/>
        </p:nvSpPr>
        <p:spPr>
          <a:xfrm>
            <a:off x="1823137" y="5035560"/>
            <a:ext cx="1549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noProof="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Jimmy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3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692139" y="1858860"/>
            <a:ext cx="9052061" cy="3241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830855" y="1169445"/>
            <a:ext cx="1181120" cy="1101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23A10C-13C6-F21E-DF6F-B9D48DE65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5AA3693F-994A-79F7-7BCF-149751505181}"/>
              </a:ext>
            </a:extLst>
          </p:cNvPr>
          <p:cNvSpPr txBox="1">
            <a:spLocks/>
          </p:cNvSpPr>
          <p:nvPr/>
        </p:nvSpPr>
        <p:spPr>
          <a:xfrm>
            <a:off x="193735" y="18761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PRACTICE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245E2-94FF-9249-86AD-48BC0E06CC19}"/>
              </a:ext>
            </a:extLst>
          </p:cNvPr>
          <p:cNvSpPr txBox="1"/>
          <p:nvPr/>
        </p:nvSpPr>
        <p:spPr>
          <a:xfrm>
            <a:off x="1992445" y="2139928"/>
            <a:ext cx="875175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groups of 4 to 6 students.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teacher prepares 8 phrase cards from Activity 4 and each member from the groups will take one card.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students ask and answer in their group about cards with the structure: “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 + S + </a:t>
            </a:r>
            <a:r>
              <a:rPr lang="en-US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V_inf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O?”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finishing, teacher invites some groups to present in front of the class and give them 2 points if they speak clearly and correctly.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62F3AF-EB2D-53C0-3AFA-59898CA76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300" y="846138"/>
            <a:ext cx="68834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03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3418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PRACTICE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61A977-0F4F-D78F-E3B3-F874A2234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357" y="201686"/>
            <a:ext cx="941314" cy="941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3C4E52-FC60-9D1C-8F46-90AD231F5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71" t="2930" r="32991"/>
          <a:stretch>
            <a:fillRect/>
          </a:stretch>
        </p:blipFill>
        <p:spPr>
          <a:xfrm>
            <a:off x="5311797" y="2085975"/>
            <a:ext cx="1885740" cy="3678934"/>
          </a:xfrm>
          <a:prstGeom prst="rect">
            <a:avLst/>
          </a:prstGeom>
        </p:spPr>
      </p:pic>
      <p:pic>
        <p:nvPicPr>
          <p:cNvPr id="11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5E397837-4FEA-5511-1810-400FB8261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49" y="452356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7424CC4C-619B-7E64-73AF-EA9C6E4A6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09" y="242271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78203E0A-3053-D875-F6CD-E43B5CE0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69" y="347165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97D6B491-BBF9-55BE-6273-2D512C755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8" y="348740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EC2735C9-8752-5F46-9425-FE06F360D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431" y="3413106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140DFA3F-31E3-FA59-DC7F-EBFF8B59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224" y="3414993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3428F37D-F079-066F-4752-51F4C95E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270" y="456290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E9C6C7FD-C69F-9D76-38C4-D91F12D9C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15" y="2309323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30CAB66-C9FB-AC30-E8F8-525433FE4AE1}"/>
              </a:ext>
            </a:extLst>
          </p:cNvPr>
          <p:cNvSpPr/>
          <p:nvPr/>
        </p:nvSpPr>
        <p:spPr>
          <a:xfrm>
            <a:off x="3829063" y="767189"/>
            <a:ext cx="2028824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/>
              <a:t>l</a:t>
            </a:r>
            <a:r>
              <a:rPr lang="en-VN" sz="2133" dirty="0"/>
              <a:t>ive in a castle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2D2C71F-B91F-B1E5-59B3-26ADB0DC6E77}"/>
              </a:ext>
            </a:extLst>
          </p:cNvPr>
          <p:cNvSpPr/>
          <p:nvPr/>
        </p:nvSpPr>
        <p:spPr>
          <a:xfrm>
            <a:off x="5427530" y="1454067"/>
            <a:ext cx="2667558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/>
              <a:t>u</a:t>
            </a:r>
            <a:r>
              <a:rPr lang="en-VN" sz="2133" dirty="0"/>
              <a:t>se a pencil to write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CE381DB-0BC3-89E0-5FEF-C04DA1BBF84B}"/>
              </a:ext>
            </a:extLst>
          </p:cNvPr>
          <p:cNvSpPr/>
          <p:nvPr/>
        </p:nvSpPr>
        <p:spPr>
          <a:xfrm>
            <a:off x="6015050" y="757153"/>
            <a:ext cx="2443162" cy="5001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/>
              <a:t>p</a:t>
            </a:r>
            <a:r>
              <a:rPr lang="en-VN" sz="2133" dirty="0"/>
              <a:t>lay board games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F708FB9-8299-E28D-C214-B0028973BF9A}"/>
              </a:ext>
            </a:extLst>
          </p:cNvPr>
          <p:cNvSpPr/>
          <p:nvPr/>
        </p:nvSpPr>
        <p:spPr>
          <a:xfrm>
            <a:off x="8640313" y="748426"/>
            <a:ext cx="1889587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/>
              <a:t>s</a:t>
            </a:r>
            <a:r>
              <a:rPr lang="en-VN" sz="2133" dirty="0"/>
              <a:t>tart school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2D73CE2-C7BB-E61B-F6D8-735D47819635}"/>
              </a:ext>
            </a:extLst>
          </p:cNvPr>
          <p:cNvSpPr/>
          <p:nvPr/>
        </p:nvSpPr>
        <p:spPr>
          <a:xfrm>
            <a:off x="8308842" y="1449305"/>
            <a:ext cx="2186546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/>
              <a:t>w</a:t>
            </a:r>
            <a:r>
              <a:rPr lang="en-VN" sz="2133" dirty="0"/>
              <a:t>ork in an office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F107CFA4-C5B2-4303-6228-1BE22D50DF19}"/>
              </a:ext>
            </a:extLst>
          </p:cNvPr>
          <p:cNvSpPr/>
          <p:nvPr/>
        </p:nvSpPr>
        <p:spPr>
          <a:xfrm>
            <a:off x="1566315" y="773029"/>
            <a:ext cx="2048434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/>
              <a:t>l</a:t>
            </a:r>
            <a:r>
              <a:rPr lang="en-VN" sz="2133" dirty="0"/>
              <a:t>isten to music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742A0A8-8DE8-AC8E-2294-D7FD3B6A98A6}"/>
              </a:ext>
            </a:extLst>
          </p:cNvPr>
          <p:cNvSpPr/>
          <p:nvPr/>
        </p:nvSpPr>
        <p:spPr>
          <a:xfrm>
            <a:off x="1552588" y="1480588"/>
            <a:ext cx="2205036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/>
              <a:t>l</a:t>
            </a:r>
            <a:r>
              <a:rPr lang="en-VN" sz="2133" dirty="0"/>
              <a:t>ike vegetables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6C938BC-751B-92C9-9307-9017025F51C0}"/>
              </a:ext>
            </a:extLst>
          </p:cNvPr>
          <p:cNvSpPr/>
          <p:nvPr/>
        </p:nvSpPr>
        <p:spPr>
          <a:xfrm>
            <a:off x="3895739" y="1452014"/>
            <a:ext cx="1290636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/>
              <a:t>d</a:t>
            </a:r>
            <a:r>
              <a:rPr lang="en-VN" sz="2133" dirty="0"/>
              <a:t>ress up</a:t>
            </a:r>
          </a:p>
        </p:txBody>
      </p:sp>
      <p:sp>
        <p:nvSpPr>
          <p:cNvPr id="49" name="Rounded Rectangular Callout 48">
            <a:extLst>
              <a:ext uri="{FF2B5EF4-FFF2-40B4-BE49-F238E27FC236}">
                <a16:creationId xmlns:a16="http://schemas.microsoft.com/office/drawing/2014/main" id="{218BD474-BF40-24AF-D35C-3EB69CE63102}"/>
              </a:ext>
            </a:extLst>
          </p:cNvPr>
          <p:cNvSpPr/>
          <p:nvPr/>
        </p:nvSpPr>
        <p:spPr>
          <a:xfrm>
            <a:off x="3318542" y="2400301"/>
            <a:ext cx="2325021" cy="785813"/>
          </a:xfrm>
          <a:prstGeom prst="wedgeRoundRectCallout">
            <a:avLst>
              <a:gd name="adj1" fmla="val -35253"/>
              <a:gd name="adj2" fmla="val 7386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00" dirty="0"/>
              <a:t>Did you live in a castle?</a:t>
            </a:r>
          </a:p>
        </p:txBody>
      </p:sp>
      <p:sp>
        <p:nvSpPr>
          <p:cNvPr id="51" name="Rounded Rectangular Callout 50">
            <a:extLst>
              <a:ext uri="{FF2B5EF4-FFF2-40B4-BE49-F238E27FC236}">
                <a16:creationId xmlns:a16="http://schemas.microsoft.com/office/drawing/2014/main" id="{7FE50FE0-1590-38D1-112B-1F3D30BF509D}"/>
              </a:ext>
            </a:extLst>
          </p:cNvPr>
          <p:cNvSpPr/>
          <p:nvPr/>
        </p:nvSpPr>
        <p:spPr>
          <a:xfrm>
            <a:off x="156580" y="2670235"/>
            <a:ext cx="1900820" cy="566067"/>
          </a:xfrm>
          <a:prstGeom prst="wedgeRoundRectCallout">
            <a:avLst>
              <a:gd name="adj1" fmla="val 7336"/>
              <a:gd name="adj2" fmla="val 8466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/>
              <a:t>No, I didn’t.</a:t>
            </a:r>
          </a:p>
        </p:txBody>
      </p:sp>
      <p:sp>
        <p:nvSpPr>
          <p:cNvPr id="52" name="Rounded Rectangular Callout 51">
            <a:extLst>
              <a:ext uri="{FF2B5EF4-FFF2-40B4-BE49-F238E27FC236}">
                <a16:creationId xmlns:a16="http://schemas.microsoft.com/office/drawing/2014/main" id="{F779AE26-B1AE-4828-A984-12C6E185DB1C}"/>
              </a:ext>
            </a:extLst>
          </p:cNvPr>
          <p:cNvSpPr/>
          <p:nvPr/>
        </p:nvSpPr>
        <p:spPr>
          <a:xfrm>
            <a:off x="9500266" y="2081213"/>
            <a:ext cx="2325021" cy="785813"/>
          </a:xfrm>
          <a:prstGeom prst="wedgeRoundRectCallout">
            <a:avLst>
              <a:gd name="adj1" fmla="val -62291"/>
              <a:gd name="adj2" fmla="val 3932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00" dirty="0"/>
              <a:t>Did you start school?</a:t>
            </a:r>
          </a:p>
        </p:txBody>
      </p: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079AECD6-AF13-A981-D959-D05547E31B9A}"/>
              </a:ext>
            </a:extLst>
          </p:cNvPr>
          <p:cNvSpPr/>
          <p:nvPr/>
        </p:nvSpPr>
        <p:spPr>
          <a:xfrm>
            <a:off x="8181393" y="3822757"/>
            <a:ext cx="1900820" cy="566067"/>
          </a:xfrm>
          <a:prstGeom prst="wedgeRoundRectCallout">
            <a:avLst>
              <a:gd name="adj1" fmla="val 7336"/>
              <a:gd name="adj2" fmla="val 8466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/>
              <a:t>Yes, I did.</a:t>
            </a:r>
          </a:p>
        </p:txBody>
      </p:sp>
    </p:spTree>
    <p:extLst>
      <p:ext uri="{BB962C8B-B14F-4D97-AF65-F5344CB8AC3E}">
        <p14:creationId xmlns:p14="http://schemas.microsoft.com/office/powerpoint/2010/main" val="81315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17813 0.281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140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1 -0.00417 L 0.07044 0.428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E6CECB7-8287-EBA7-0B0C-CBE1071D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38" y="1717817"/>
            <a:ext cx="10955248" cy="2939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9E811-7486-093B-726F-40A405A7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10" name="Google Shape;865;p31">
            <a:extLst>
              <a:ext uri="{FF2B5EF4-FFF2-40B4-BE49-F238E27FC236}">
                <a16:creationId xmlns:a16="http://schemas.microsoft.com/office/drawing/2014/main" id="{3E517BFD-98A4-9413-37F2-1D8F297F2DDB}"/>
              </a:ext>
            </a:extLst>
          </p:cNvPr>
          <p:cNvSpPr txBox="1"/>
          <p:nvPr/>
        </p:nvSpPr>
        <p:spPr>
          <a:xfrm>
            <a:off x="2012875" y="6063237"/>
            <a:ext cx="84153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ook at Activity 4.</a:t>
            </a:r>
          </a:p>
          <a:p>
            <a:pPr marL="285750" indent="-285750"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en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groups of 3 or 4 to ask and answer with the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</a:t>
            </a:r>
            <a:r>
              <a:rPr lang="en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 + S + </a:t>
            </a:r>
            <a:r>
              <a:rPr lang="en-US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V_inf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O?”</a:t>
            </a:r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D6C1C99D-8C98-80DF-DDF3-9FE39D7DEA9D}"/>
              </a:ext>
            </a:extLst>
          </p:cNvPr>
          <p:cNvSpPr txBox="1"/>
          <p:nvPr/>
        </p:nvSpPr>
        <p:spPr>
          <a:xfrm>
            <a:off x="125176" y="14847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PRACTICE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00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D9E811-7486-093B-726F-40A405A78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10" name="Google Shape;865;p31">
            <a:extLst>
              <a:ext uri="{FF2B5EF4-FFF2-40B4-BE49-F238E27FC236}">
                <a16:creationId xmlns:a16="http://schemas.microsoft.com/office/drawing/2014/main" id="{3E517BFD-98A4-9413-37F2-1D8F297F2DDB}"/>
              </a:ext>
            </a:extLst>
          </p:cNvPr>
          <p:cNvSpPr txBox="1"/>
          <p:nvPr/>
        </p:nvSpPr>
        <p:spPr>
          <a:xfrm>
            <a:off x="2005681" y="6059791"/>
            <a:ext cx="831553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ook at Activity 4.</a:t>
            </a:r>
          </a:p>
          <a:p>
            <a:pPr marL="285750" indent="-285750"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en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groups of 3 or 4 to ask and answer with the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</a:t>
            </a:r>
            <a:r>
              <a:rPr lang="en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 + S + </a:t>
            </a:r>
            <a:r>
              <a:rPr lang="en-US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V_inf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O?”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800" dirty="0"/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D6C1C99D-8C98-80DF-DDF3-9FE39D7DEA9D}"/>
              </a:ext>
            </a:extLst>
          </p:cNvPr>
          <p:cNvSpPr txBox="1"/>
          <p:nvPr/>
        </p:nvSpPr>
        <p:spPr>
          <a:xfrm>
            <a:off x="125176" y="14847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PRACTICE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A216C0-0B3F-CD38-70BF-C0ACAC7C1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5" r="29907" b="36384"/>
          <a:stretch>
            <a:fillRect/>
          </a:stretch>
        </p:blipFill>
        <p:spPr>
          <a:xfrm>
            <a:off x="9745275" y="3026360"/>
            <a:ext cx="2446725" cy="2625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5433EF-6A83-D28C-2376-769667AF44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15" r="28420" b="46489"/>
          <a:stretch>
            <a:fillRect/>
          </a:stretch>
        </p:blipFill>
        <p:spPr>
          <a:xfrm>
            <a:off x="-196505" y="2997640"/>
            <a:ext cx="2949305" cy="25394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F8BF68-5F2B-C064-CF96-8C626AE23C90}"/>
              </a:ext>
            </a:extLst>
          </p:cNvPr>
          <p:cNvGrpSpPr/>
          <p:nvPr/>
        </p:nvGrpSpPr>
        <p:grpSpPr>
          <a:xfrm>
            <a:off x="1849924" y="2762412"/>
            <a:ext cx="3850790" cy="895188"/>
            <a:chOff x="125178" y="3428998"/>
            <a:chExt cx="2967106" cy="2153101"/>
          </a:xfrm>
        </p:grpSpPr>
        <p:sp>
          <p:nvSpPr>
            <p:cNvPr id="6" name="Oval Callout 2">
              <a:extLst>
                <a:ext uri="{FF2B5EF4-FFF2-40B4-BE49-F238E27FC236}">
                  <a16:creationId xmlns:a16="http://schemas.microsoft.com/office/drawing/2014/main" id="{989D8D02-13BE-95BB-384D-75B4279F3127}"/>
                </a:ext>
              </a:extLst>
            </p:cNvPr>
            <p:cNvSpPr/>
            <p:nvPr/>
          </p:nvSpPr>
          <p:spPr>
            <a:xfrm>
              <a:off x="125178" y="3428998"/>
              <a:ext cx="2967106" cy="2153101"/>
            </a:xfrm>
            <a:prstGeom prst="wedgeEllipseCallout">
              <a:avLst>
                <a:gd name="adj1" fmla="val -50586"/>
                <a:gd name="adj2" fmla="val 488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1BAB02-B43C-CDC4-8D44-157FFD3854FD}"/>
                </a:ext>
              </a:extLst>
            </p:cNvPr>
            <p:cNvSpPr txBox="1"/>
            <p:nvPr/>
          </p:nvSpPr>
          <p:spPr>
            <a:xfrm>
              <a:off x="275637" y="3768946"/>
              <a:ext cx="2637217" cy="140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No, I didn’t.</a:t>
              </a:r>
              <a:endParaRPr lang="en-US" sz="320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8A61D4-A223-F58A-9FFE-42BC59C560AA}"/>
              </a:ext>
            </a:extLst>
          </p:cNvPr>
          <p:cNvGrpSpPr/>
          <p:nvPr/>
        </p:nvGrpSpPr>
        <p:grpSpPr>
          <a:xfrm>
            <a:off x="7002569" y="1184591"/>
            <a:ext cx="4600158" cy="887094"/>
            <a:chOff x="7974389" y="2985248"/>
            <a:chExt cx="3836015" cy="723820"/>
          </a:xfrm>
        </p:grpSpPr>
        <p:sp>
          <p:nvSpPr>
            <p:cNvPr id="11" name="Oval Callout 9">
              <a:extLst>
                <a:ext uri="{FF2B5EF4-FFF2-40B4-BE49-F238E27FC236}">
                  <a16:creationId xmlns:a16="http://schemas.microsoft.com/office/drawing/2014/main" id="{5F9837B8-68E0-9B0E-A8C7-1D12C3324746}"/>
                </a:ext>
              </a:extLst>
            </p:cNvPr>
            <p:cNvSpPr/>
            <p:nvPr/>
          </p:nvSpPr>
          <p:spPr>
            <a:xfrm>
              <a:off x="8282745" y="2985248"/>
              <a:ext cx="3146930" cy="723820"/>
            </a:xfrm>
            <a:prstGeom prst="wedgeEllipseCallout">
              <a:avLst>
                <a:gd name="adj1" fmla="val 29335"/>
                <a:gd name="adj2" fmla="val 7471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6F0356-1AB5-866A-26A8-1FC729D6925F}"/>
                </a:ext>
              </a:extLst>
            </p:cNvPr>
            <p:cNvSpPr txBox="1"/>
            <p:nvPr/>
          </p:nvSpPr>
          <p:spPr>
            <a:xfrm>
              <a:off x="7974389" y="3097373"/>
              <a:ext cx="3836015" cy="477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Yes, I did.</a:t>
              </a:r>
              <a:endParaRPr lang="en-US" sz="32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8B992F-E621-0E28-E89B-09C1E1D1EF7F}"/>
              </a:ext>
            </a:extLst>
          </p:cNvPr>
          <p:cNvGrpSpPr/>
          <p:nvPr/>
        </p:nvGrpSpPr>
        <p:grpSpPr>
          <a:xfrm>
            <a:off x="5928497" y="2500311"/>
            <a:ext cx="4399915" cy="1171573"/>
            <a:chOff x="8237422" y="3092130"/>
            <a:chExt cx="3498664" cy="582715"/>
          </a:xfrm>
        </p:grpSpPr>
        <p:sp>
          <p:nvSpPr>
            <p:cNvPr id="15" name="Oval Callout 9">
              <a:extLst>
                <a:ext uri="{FF2B5EF4-FFF2-40B4-BE49-F238E27FC236}">
                  <a16:creationId xmlns:a16="http://schemas.microsoft.com/office/drawing/2014/main" id="{36ACBF9E-AE64-B006-F0EB-EEF0D183452B}"/>
                </a:ext>
              </a:extLst>
            </p:cNvPr>
            <p:cNvSpPr/>
            <p:nvPr/>
          </p:nvSpPr>
          <p:spPr>
            <a:xfrm>
              <a:off x="8237422" y="3092130"/>
              <a:ext cx="3498664" cy="582715"/>
            </a:xfrm>
            <a:prstGeom prst="wedgeEllipseCallout">
              <a:avLst>
                <a:gd name="adj1" fmla="val 44100"/>
                <a:gd name="adj2" fmla="val 5055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BF3A9F42-858E-4F79-D473-74B3E08231DA}"/>
                </a:ext>
              </a:extLst>
            </p:cNvPr>
            <p:cNvSpPr txBox="1"/>
            <p:nvPr/>
          </p:nvSpPr>
          <p:spPr>
            <a:xfrm>
              <a:off x="8424249" y="3222313"/>
              <a:ext cx="3135619" cy="29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Did you dress up?</a:t>
              </a:r>
              <a:endParaRPr lang="en-US" sz="32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7AE3E6-155B-9093-C86E-1CFB589A12C4}"/>
              </a:ext>
            </a:extLst>
          </p:cNvPr>
          <p:cNvGrpSpPr/>
          <p:nvPr/>
        </p:nvGrpSpPr>
        <p:grpSpPr>
          <a:xfrm>
            <a:off x="960606" y="1325776"/>
            <a:ext cx="4351317" cy="1165506"/>
            <a:chOff x="125177" y="3426066"/>
            <a:chExt cx="3352772" cy="2803269"/>
          </a:xfrm>
        </p:grpSpPr>
        <p:sp>
          <p:nvSpPr>
            <p:cNvPr id="18" name="Oval Callout 2">
              <a:extLst>
                <a:ext uri="{FF2B5EF4-FFF2-40B4-BE49-F238E27FC236}">
                  <a16:creationId xmlns:a16="http://schemas.microsoft.com/office/drawing/2014/main" id="{94E967A4-B0B6-7D24-354F-0F2F321DE3A4}"/>
                </a:ext>
              </a:extLst>
            </p:cNvPr>
            <p:cNvSpPr/>
            <p:nvPr/>
          </p:nvSpPr>
          <p:spPr>
            <a:xfrm>
              <a:off x="125177" y="3428998"/>
              <a:ext cx="3352772" cy="2800337"/>
            </a:xfrm>
            <a:prstGeom prst="wedgeEllipseCallout">
              <a:avLst>
                <a:gd name="adj1" fmla="val -50586"/>
                <a:gd name="adj2" fmla="val 488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907D5BA1-72C0-D4DA-0847-925165C8A648}"/>
                </a:ext>
              </a:extLst>
            </p:cNvPr>
            <p:cNvSpPr txBox="1"/>
            <p:nvPr/>
          </p:nvSpPr>
          <p:spPr>
            <a:xfrm>
              <a:off x="580161" y="3426066"/>
              <a:ext cx="2442803" cy="2590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Did you like vegetables?</a:t>
              </a:r>
              <a:endParaRPr lang="x-none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86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7410" y="5945566"/>
            <a:ext cx="970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Work in groups of 3 or 4 and write about 3-4 learned vocabulary on paper.</a:t>
            </a:r>
          </a:p>
          <a:p>
            <a:pPr marL="342900" indent="-34290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Then, each pair invites any pairs in class to take one word and make sentences with it. </a:t>
            </a:r>
          </a:p>
          <a:p>
            <a:pPr marL="342900" indent="-34290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Switch roles to practice.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F489B-368D-3718-FC8C-CC82900C2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pic>
        <p:nvPicPr>
          <p:cNvPr id="10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C3751447-EF49-1D76-E30F-4A0705CF1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4" y="1065992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FBAB1B83-FA80-ECB3-BFDA-5068E242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2" y="1015665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CE892872-3525-3E8A-9D8F-0F34E4E60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50" y="3000658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F7303197-298F-E473-43B6-B29EFE39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3019857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D69F45C-BD9E-30EE-34AC-E05B430C6242}"/>
              </a:ext>
            </a:extLst>
          </p:cNvPr>
          <p:cNvSpPr/>
          <p:nvPr/>
        </p:nvSpPr>
        <p:spPr>
          <a:xfrm>
            <a:off x="1385892" y="1356774"/>
            <a:ext cx="1042986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33" dirty="0"/>
              <a:t>robot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5797177-C6AA-3D0D-C69E-A973349A550E}"/>
              </a:ext>
            </a:extLst>
          </p:cNvPr>
          <p:cNvSpPr/>
          <p:nvPr/>
        </p:nvSpPr>
        <p:spPr>
          <a:xfrm>
            <a:off x="1366843" y="2652174"/>
            <a:ext cx="1042986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33" dirty="0"/>
              <a:t>music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B5F7E8-1FF6-CEE2-B196-AD0A71C43130}"/>
              </a:ext>
            </a:extLst>
          </p:cNvPr>
          <p:cNvSpPr/>
          <p:nvPr/>
        </p:nvSpPr>
        <p:spPr>
          <a:xfrm>
            <a:off x="1438280" y="1980662"/>
            <a:ext cx="904874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33" dirty="0"/>
              <a:t>need</a:t>
            </a:r>
          </a:p>
        </p:txBody>
      </p:sp>
      <p:pic>
        <p:nvPicPr>
          <p:cNvPr id="17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9822ADC0-34DA-A907-1BA7-E9B63958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4" y="2532842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10609B90-B65E-3DB3-2030-DE53CA56F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2" y="2482515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30EA2FEB-A7DF-10D9-2E50-B75661B4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75" y="4438933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5DB57C6A-6ED3-5321-1C19-4F0FAA1E5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46" y="4458132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A87E0B47-875B-D042-0F3A-0C5F1E90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50" y="1095656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AC8D3371-0A12-51E6-FD82-5101FFE5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421" y="1114855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7B0A7ECF-B3DF-BE70-978E-F851F2EC6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75" y="2533931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omputer Icons Download - person vector png download - 512*512 - Free  Transparent Computer Icons png Download. - Clip Art Library">
            <a:extLst>
              <a:ext uri="{FF2B5EF4-FFF2-40B4-BE49-F238E27FC236}">
                <a16:creationId xmlns:a16="http://schemas.microsoft.com/office/drawing/2014/main" id="{D29A7578-5B65-390E-6CD8-CA161609E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946" y="2553130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4D94F70-EDA7-FE09-9199-337B16F46310}"/>
              </a:ext>
            </a:extLst>
          </p:cNvPr>
          <p:cNvSpPr/>
          <p:nvPr/>
        </p:nvSpPr>
        <p:spPr>
          <a:xfrm>
            <a:off x="5224464" y="3380832"/>
            <a:ext cx="1042986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33" dirty="0"/>
              <a:t>email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F9A172F-E3D3-F630-91EB-5437E096959C}"/>
              </a:ext>
            </a:extLst>
          </p:cNvPr>
          <p:cNvSpPr/>
          <p:nvPr/>
        </p:nvSpPr>
        <p:spPr>
          <a:xfrm>
            <a:off x="5205415" y="4676232"/>
            <a:ext cx="1042986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33" dirty="0"/>
              <a:t>arrive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E9C79B0-B45E-030A-379B-71CB16817BF9}"/>
              </a:ext>
            </a:extLst>
          </p:cNvPr>
          <p:cNvSpPr/>
          <p:nvPr/>
        </p:nvSpPr>
        <p:spPr>
          <a:xfrm>
            <a:off x="5276852" y="4004720"/>
            <a:ext cx="904874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33" dirty="0"/>
              <a:t>use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BF067A5-7263-0A81-D3F8-86F471A07398}"/>
              </a:ext>
            </a:extLst>
          </p:cNvPr>
          <p:cNvSpPr/>
          <p:nvPr/>
        </p:nvSpPr>
        <p:spPr>
          <a:xfrm>
            <a:off x="9163051" y="1218655"/>
            <a:ext cx="1042986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33" dirty="0"/>
              <a:t>visit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0E245BF-E3FE-67DF-D1F2-2D92400EBBF1}"/>
              </a:ext>
            </a:extLst>
          </p:cNvPr>
          <p:cNvSpPr/>
          <p:nvPr/>
        </p:nvSpPr>
        <p:spPr>
          <a:xfrm>
            <a:off x="8929690" y="2499767"/>
            <a:ext cx="1500186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33" dirty="0"/>
              <a:t>telephone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8A8AB51-AB7B-7696-3653-23295E89318F}"/>
              </a:ext>
            </a:extLst>
          </p:cNvPr>
          <p:cNvSpPr/>
          <p:nvPr/>
        </p:nvSpPr>
        <p:spPr>
          <a:xfrm>
            <a:off x="9215438" y="1842543"/>
            <a:ext cx="971549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33" dirty="0"/>
              <a:t>letter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BABB381-8F07-2018-690D-93D7E0C710D3}"/>
              </a:ext>
            </a:extLst>
          </p:cNvPr>
          <p:cNvSpPr/>
          <p:nvPr/>
        </p:nvSpPr>
        <p:spPr>
          <a:xfrm>
            <a:off x="9353552" y="3123655"/>
            <a:ext cx="761998" cy="490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33" dirty="0"/>
              <a:t>live</a:t>
            </a:r>
          </a:p>
        </p:txBody>
      </p:sp>
      <p:sp>
        <p:nvSpPr>
          <p:cNvPr id="32" name="Rounded Rectangular Callout 31">
            <a:extLst>
              <a:ext uri="{FF2B5EF4-FFF2-40B4-BE49-F238E27FC236}">
                <a16:creationId xmlns:a16="http://schemas.microsoft.com/office/drawing/2014/main" id="{9A446295-B0A1-D96C-4CAB-BD0F32C1D676}"/>
              </a:ext>
            </a:extLst>
          </p:cNvPr>
          <p:cNvSpPr/>
          <p:nvPr/>
        </p:nvSpPr>
        <p:spPr>
          <a:xfrm>
            <a:off x="4704429" y="2014540"/>
            <a:ext cx="2325021" cy="785813"/>
          </a:xfrm>
          <a:prstGeom prst="wedgeRoundRectCallout">
            <a:avLst>
              <a:gd name="adj1" fmla="val -42627"/>
              <a:gd name="adj2" fmla="val 7204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00" dirty="0"/>
              <a:t>Did you build a robot?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A121A069-FE5B-B4BE-6A02-063F5E267FCB}"/>
              </a:ext>
            </a:extLst>
          </p:cNvPr>
          <p:cNvSpPr/>
          <p:nvPr/>
        </p:nvSpPr>
        <p:spPr>
          <a:xfrm>
            <a:off x="5400676" y="742951"/>
            <a:ext cx="3000375" cy="900112"/>
          </a:xfrm>
          <a:prstGeom prst="wedgeRoundRectCallout">
            <a:avLst>
              <a:gd name="adj1" fmla="val 47336"/>
              <a:gd name="adj2" fmla="val 719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100" dirty="0"/>
              <a:t>They used </a:t>
            </a:r>
            <a:r>
              <a:rPr lang="en-US" sz="2100" dirty="0"/>
              <a:t>a </a:t>
            </a:r>
            <a:r>
              <a:rPr lang="en-VN" sz="2100" dirty="0"/>
              <a:t>telephone to call each other.</a:t>
            </a:r>
          </a:p>
        </p:txBody>
      </p:sp>
    </p:spTree>
    <p:extLst>
      <p:ext uri="{BB962C8B-B14F-4D97-AF65-F5344CB8AC3E}">
        <p14:creationId xmlns:p14="http://schemas.microsoft.com/office/powerpoint/2010/main" val="317745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21745 0.25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72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22735 -0.16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dirty="0"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exercises in the Activity book (page 58).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answers in the Teacher’s book (page 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129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or Active Teach.</a:t>
            </a:r>
            <a:endParaRPr dirty="0"/>
          </a:p>
        </p:txBody>
      </p:sp>
      <p:sp>
        <p:nvSpPr>
          <p:cNvPr id="1040" name="Google Shape;1040;p43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 vocabulary and grammar.</a:t>
            </a:r>
            <a:endParaRPr/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E2481E-1831-1FFA-1F0E-85083AB79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55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5545778" y="806116"/>
            <a:ext cx="4465121" cy="458528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5759532" y="2040777"/>
            <a:ext cx="4013860" cy="1323399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- To review the vocabulary.</a:t>
            </a:r>
          </a:p>
          <a:p>
            <a:pPr lvl="0"/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- To use the Yes - No Question form of Simple past tense with regular verbs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3" name="Google Shape;93;p2"/>
          <p:cNvSpPr txBox="1"/>
          <p:nvPr/>
        </p:nvSpPr>
        <p:spPr>
          <a:xfrm>
            <a:off x="5779736" y="3603254"/>
            <a:ext cx="4013860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75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5759531" y="4248645"/>
            <a:ext cx="4013861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p.58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103389" y="987028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6 – Lesson 5B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6748611" y="1464062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6EF5C-61EA-EB28-2B4F-8693B1814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071" y="100410"/>
            <a:ext cx="1030265" cy="1030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B07F97-7F8E-A7EE-24CB-8F7ADB012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67" y="676894"/>
            <a:ext cx="3518094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6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873148"/>
            <a:ext cx="8519526" cy="3138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265886" y="2129085"/>
            <a:ext cx="83506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Divide the class into 2 teams.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latin typeface="Calibri" panose="020F0502020204030204" pitchFamily="34" charset="0"/>
              </a:rPr>
              <a:t>Each team chooses any numbers from 1 to 10 to open the questions.</a:t>
            </a:r>
          </a:p>
          <a:p>
            <a:pPr marL="285750" indent="-285750" fontAlgn="base"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Then,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students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raise their hands to answer. </a:t>
            </a:r>
            <a:endParaRPr lang="en-US" sz="2400" dirty="0">
              <a:latin typeface="Calibri" panose="020F050202020403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/>
              <a:t>The correct answer will get points on the screen.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After finishing, the team </a:t>
            </a:r>
            <a:r>
              <a:rPr lang="en-US" sz="2400" dirty="0">
                <a:latin typeface="Calibri" panose="020F0502020204030204" pitchFamily="34" charset="0"/>
              </a:rPr>
              <a:t>with the highest point in the game receives 2 points.</a:t>
            </a:r>
            <a:endParaRPr lang="x-none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694944" y="1180055"/>
            <a:ext cx="1181120" cy="110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49B49D-3D86-55B0-5E1C-BD6EDCB81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65383F-D9C1-2E5E-6579-6B3374F16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604" y="829294"/>
            <a:ext cx="6591300" cy="106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8EC04A-8693-14BD-F2E1-352CD37EFCD7}"/>
              </a:ext>
            </a:extLst>
          </p:cNvPr>
          <p:cNvSpPr txBox="1"/>
          <p:nvPr/>
        </p:nvSpPr>
        <p:spPr>
          <a:xfrm>
            <a:off x="2173184" y="1128156"/>
            <a:ext cx="410363" cy="189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00321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672DC7B0-8383-2D32-66DD-C1248E9AF6D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411E8459-47C4-9C6E-002A-0B8D8910C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pic>
        <p:nvPicPr>
          <p:cNvPr id="25" name="MsPham-0936082789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7" name="MsPham-0936082789"/>
          <p:cNvSpPr txBox="1"/>
          <p:nvPr/>
        </p:nvSpPr>
        <p:spPr>
          <a:xfrm>
            <a:off x="1700213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Lucky number</a:t>
            </a:r>
          </a:p>
        </p:txBody>
      </p:sp>
      <p:pic>
        <p:nvPicPr>
          <p:cNvPr id="9" name="MsPham-093608278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grpSp>
        <p:nvGrpSpPr>
          <p:cNvPr id="3" name="MsPham-0936082789"/>
          <p:cNvGrpSpPr/>
          <p:nvPr/>
        </p:nvGrpSpPr>
        <p:grpSpPr>
          <a:xfrm>
            <a:off x="982267" y="777589"/>
            <a:ext cx="10227469" cy="5302825"/>
            <a:chOff x="982266" y="777588"/>
            <a:chExt cx="10227469" cy="5302825"/>
          </a:xfrm>
        </p:grpSpPr>
        <p:sp>
          <p:nvSpPr>
            <p:cNvPr id="2" name="MsPham-0936082789"/>
            <p:cNvSpPr/>
            <p:nvPr/>
          </p:nvSpPr>
          <p:spPr>
            <a:xfrm>
              <a:off x="982266" y="777588"/>
              <a:ext cx="10227469" cy="5302825"/>
            </a:xfrm>
            <a:prstGeom prst="round2DiagRect">
              <a:avLst>
                <a:gd name="adj1" fmla="val 21710"/>
                <a:gd name="adj2" fmla="val 0"/>
              </a:avLst>
            </a:prstGeom>
            <a:solidFill>
              <a:schemeClr val="bg1">
                <a:alpha val="83000"/>
              </a:schemeClr>
            </a:solidFill>
            <a:ln w="57150" cmpd="tri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MsPham-0936082789"/>
            <p:cNvSpPr/>
            <p:nvPr/>
          </p:nvSpPr>
          <p:spPr>
            <a:xfrm>
              <a:off x="1376369" y="994660"/>
              <a:ext cx="9133291" cy="4179910"/>
            </a:xfrm>
            <a:prstGeom prst="rect">
              <a:avLst/>
            </a:prstGeom>
            <a:noFill/>
            <a:ln w="57150" cmpd="tri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V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Rule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s:</a:t>
              </a:r>
            </a:p>
            <a:p>
              <a:pPr marL="457223" indent="-457223">
                <a:lnSpc>
                  <a:spcPct val="120000"/>
                </a:lnSpc>
                <a:spcAft>
                  <a:spcPts val="800"/>
                </a:spcAft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Teams take turns choosing numbers from 1-10.</a:t>
              </a:r>
            </a:p>
            <a:p>
              <a:pPr marL="457223" indent="-457223">
                <a:lnSpc>
                  <a:spcPct val="120000"/>
                </a:lnSpc>
                <a:spcAft>
                  <a:spcPts val="800"/>
                </a:spcAft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Correct answers are added, and wrong answers are deducted from the opened points.</a:t>
              </a:r>
            </a:p>
            <a:p>
              <a:pPr marL="457223" indent="-457223">
                <a:lnSpc>
                  <a:spcPct val="120000"/>
                </a:lnSpc>
                <a:spcAft>
                  <a:spcPts val="800"/>
                </a:spcAft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box with the blue star      gets +200 points.</a:t>
              </a:r>
            </a:p>
            <a:p>
              <a:pPr marL="457223" indent="-457223">
                <a:lnSpc>
                  <a:spcPct val="120000"/>
                </a:lnSpc>
                <a:spcAft>
                  <a:spcPts val="800"/>
                </a:spcAft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box with the black star     has -200 points.</a:t>
              </a:r>
            </a:p>
          </p:txBody>
        </p:sp>
      </p:grpSp>
      <p:pic>
        <p:nvPicPr>
          <p:cNvPr id="3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9790815" y="4790526"/>
            <a:ext cx="1649569" cy="14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MsPham-0936082789">
            <a:hlinkClick r:id="" action="ppaction://hlinkshowjump?jump=nextslide"/>
          </p:cNvPr>
          <p:cNvSpPr txBox="1"/>
          <p:nvPr/>
        </p:nvSpPr>
        <p:spPr>
          <a:xfrm>
            <a:off x="10213604" y="5732200"/>
            <a:ext cx="803988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MsPham-0936082789" descr="资源 6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9420" y="428212"/>
            <a:ext cx="751933" cy="698751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 rot="10800000">
            <a:off x="10147791" y="-165360"/>
            <a:ext cx="1061945" cy="5589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MsPham-0936082789" descr="资源 8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3534" y="1360705"/>
            <a:ext cx="715645" cy="718820"/>
          </a:xfrm>
          <a:prstGeom prst="rect">
            <a:avLst/>
          </a:prstGeom>
        </p:spPr>
      </p:pic>
      <p:sp>
        <p:nvSpPr>
          <p:cNvPr id="16" name="MsPham-0936082789"/>
          <p:cNvSpPr/>
          <p:nvPr/>
        </p:nvSpPr>
        <p:spPr>
          <a:xfrm>
            <a:off x="2366099" y="130283"/>
            <a:ext cx="1229875" cy="64730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1" name="MsPham-0936082789" descr="资源 7@4x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654721" y="5429449"/>
            <a:ext cx="831031" cy="786594"/>
          </a:xfrm>
          <a:prstGeom prst="rect">
            <a:avLst/>
          </a:prstGeom>
        </p:spPr>
      </p:pic>
      <p:pic>
        <p:nvPicPr>
          <p:cNvPr id="17" name="MsPham-093608278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111699">
            <a:off x="6686551" y="3968456"/>
            <a:ext cx="436508" cy="430473"/>
          </a:xfrm>
          <a:prstGeom prst="rect">
            <a:avLst/>
          </a:prstGeom>
        </p:spPr>
      </p:pic>
      <p:pic>
        <p:nvPicPr>
          <p:cNvPr id="19" name="MsPham-0936082789"/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106" y="4658491"/>
            <a:ext cx="394577" cy="3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7" grpId="0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sPham-0936082789">
            <a:extLst>
              <a:ext uri="{FF2B5EF4-FFF2-40B4-BE49-F238E27FC236}">
                <a16:creationId xmlns:a16="http://schemas.microsoft.com/office/drawing/2014/main" id="{8CB01410-1D1D-11CF-77B4-045CC66EC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grpSp>
        <p:nvGrpSpPr>
          <p:cNvPr id="12" name="MsPham-0936082789"/>
          <p:cNvGrpSpPr/>
          <p:nvPr/>
        </p:nvGrpSpPr>
        <p:grpSpPr>
          <a:xfrm>
            <a:off x="6661406" y="3598698"/>
            <a:ext cx="2095182" cy="951970"/>
            <a:chOff x="6661405" y="3598698"/>
            <a:chExt cx="2095182" cy="951970"/>
          </a:xfrm>
        </p:grpSpPr>
        <p:sp>
          <p:nvSpPr>
            <p:cNvPr id="33" name="MsPham-0936082789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4" name="MsPham-0936082789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MsPham-0936082789"/>
          <p:cNvGrpSpPr/>
          <p:nvPr/>
        </p:nvGrpSpPr>
        <p:grpSpPr>
          <a:xfrm>
            <a:off x="5582137" y="2418144"/>
            <a:ext cx="2158537" cy="937010"/>
            <a:chOff x="5553043" y="2430021"/>
            <a:chExt cx="2158537" cy="937010"/>
          </a:xfrm>
        </p:grpSpPr>
        <p:sp>
          <p:nvSpPr>
            <p:cNvPr id="32" name="MsPham-0936082789"/>
            <p:cNvSpPr/>
            <p:nvPr/>
          </p:nvSpPr>
          <p:spPr>
            <a:xfrm>
              <a:off x="5553043" y="2452631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MsPham-0936082789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MsPham-0936082789"/>
          <p:cNvGrpSpPr/>
          <p:nvPr/>
        </p:nvGrpSpPr>
        <p:grpSpPr>
          <a:xfrm>
            <a:off x="658498" y="3130627"/>
            <a:ext cx="2091862" cy="1137148"/>
            <a:chOff x="688664" y="3147834"/>
            <a:chExt cx="2091862" cy="1137148"/>
          </a:xfrm>
        </p:grpSpPr>
        <p:sp>
          <p:nvSpPr>
            <p:cNvPr id="30" name="MsPham-0936082789"/>
            <p:cNvSpPr/>
            <p:nvPr/>
          </p:nvSpPr>
          <p:spPr>
            <a:xfrm>
              <a:off x="1043166" y="3370582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6" name="MsPham-0936082789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MsPham-0936082789"/>
          <p:cNvGrpSpPr/>
          <p:nvPr/>
        </p:nvGrpSpPr>
        <p:grpSpPr>
          <a:xfrm>
            <a:off x="2780726" y="2278980"/>
            <a:ext cx="1990320" cy="1077380"/>
            <a:chOff x="2780726" y="2278980"/>
            <a:chExt cx="1990320" cy="1077380"/>
          </a:xfrm>
        </p:grpSpPr>
        <p:sp>
          <p:nvSpPr>
            <p:cNvPr id="29" name="MsPham-0936082789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MsPham-0936082789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MsPham-0936082789"/>
          <p:cNvGrpSpPr/>
          <p:nvPr/>
        </p:nvGrpSpPr>
        <p:grpSpPr>
          <a:xfrm>
            <a:off x="4210109" y="609778"/>
            <a:ext cx="2194559" cy="1127956"/>
            <a:chOff x="4210108" y="609778"/>
            <a:chExt cx="2194559" cy="1127956"/>
          </a:xfrm>
        </p:grpSpPr>
        <p:sp>
          <p:nvSpPr>
            <p:cNvPr id="26" name="MsPham-0936082789"/>
            <p:cNvSpPr/>
            <p:nvPr/>
          </p:nvSpPr>
          <p:spPr>
            <a:xfrm>
              <a:off x="4210108" y="823334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MsPham-0936082789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MsPham-0936082789"/>
          <p:cNvGrpSpPr/>
          <p:nvPr/>
        </p:nvGrpSpPr>
        <p:grpSpPr>
          <a:xfrm>
            <a:off x="3886600" y="3579716"/>
            <a:ext cx="2052913" cy="914400"/>
            <a:chOff x="3886599" y="3579716"/>
            <a:chExt cx="2052913" cy="914400"/>
          </a:xfrm>
        </p:grpSpPr>
        <p:sp>
          <p:nvSpPr>
            <p:cNvPr id="31" name="MsPham-0936082789"/>
            <p:cNvSpPr/>
            <p:nvPr/>
          </p:nvSpPr>
          <p:spPr>
            <a:xfrm>
              <a:off x="4202152" y="3579716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0" name="MsPham-0936082789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8264758" y="2142241"/>
            <a:ext cx="1897466" cy="988485"/>
            <a:chOff x="8264758" y="2142240"/>
            <a:chExt cx="1897466" cy="988485"/>
          </a:xfrm>
        </p:grpSpPr>
        <p:sp>
          <p:nvSpPr>
            <p:cNvPr id="34" name="MsPham-0936082789"/>
            <p:cNvSpPr/>
            <p:nvPr/>
          </p:nvSpPr>
          <p:spPr>
            <a:xfrm>
              <a:off x="8264758" y="2216325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1" name="MsPham-0936082789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MsPham-0936082789"/>
          <p:cNvGrpSpPr/>
          <p:nvPr/>
        </p:nvGrpSpPr>
        <p:grpSpPr>
          <a:xfrm>
            <a:off x="6607632" y="952332"/>
            <a:ext cx="1908195" cy="990599"/>
            <a:chOff x="6607631" y="952331"/>
            <a:chExt cx="1908195" cy="990599"/>
          </a:xfrm>
        </p:grpSpPr>
        <p:sp>
          <p:nvSpPr>
            <p:cNvPr id="27" name="MsPham-0936082789"/>
            <p:cNvSpPr/>
            <p:nvPr/>
          </p:nvSpPr>
          <p:spPr>
            <a:xfrm>
              <a:off x="6607631" y="102853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MsPham-0936082789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MsPham-0936082789"/>
          <p:cNvGrpSpPr/>
          <p:nvPr/>
        </p:nvGrpSpPr>
        <p:grpSpPr>
          <a:xfrm>
            <a:off x="9313638" y="475636"/>
            <a:ext cx="2107208" cy="1290502"/>
            <a:chOff x="9313638" y="475636"/>
            <a:chExt cx="2107208" cy="1290502"/>
          </a:xfrm>
        </p:grpSpPr>
        <p:sp>
          <p:nvSpPr>
            <p:cNvPr id="28" name="MsPham-0936082789"/>
            <p:cNvSpPr/>
            <p:nvPr/>
          </p:nvSpPr>
          <p:spPr>
            <a:xfrm>
              <a:off x="9313638" y="85173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MsPham-0936082789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MsPham-093608278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pic>
        <p:nvPicPr>
          <p:cNvPr id="39" name="MsPham-093608278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11699">
            <a:off x="2782034" y="2652667"/>
            <a:ext cx="436508" cy="430473"/>
          </a:xfrm>
          <a:prstGeom prst="rect">
            <a:avLst/>
          </a:prstGeom>
        </p:spPr>
      </p:pic>
      <p:pic>
        <p:nvPicPr>
          <p:cNvPr id="40" name="MsPham-093608278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454" y="1261462"/>
            <a:ext cx="394577" cy="390924"/>
          </a:xfrm>
          <a:prstGeom prst="rect">
            <a:avLst/>
          </a:prstGeom>
        </p:spPr>
      </p:pic>
      <p:grpSp>
        <p:nvGrpSpPr>
          <p:cNvPr id="5" name="MsPham-0936082789"/>
          <p:cNvGrpSpPr/>
          <p:nvPr/>
        </p:nvGrpSpPr>
        <p:grpSpPr>
          <a:xfrm>
            <a:off x="1487658" y="851739"/>
            <a:ext cx="1826590" cy="1069965"/>
            <a:chOff x="1487657" y="851738"/>
            <a:chExt cx="1826590" cy="1069965"/>
          </a:xfrm>
        </p:grpSpPr>
        <p:sp>
          <p:nvSpPr>
            <p:cNvPr id="24" name="MsPham-0936082789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MsPham-0936082789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MsPham-0936082789">
            <a:hlinkClick r:id="rId13" action="ppaction://hlinksldjump"/>
          </p:cNvPr>
          <p:cNvSpPr/>
          <p:nvPr/>
        </p:nvSpPr>
        <p:spPr>
          <a:xfrm>
            <a:off x="4210108" y="80426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MsPham-0936082789"/>
          <p:cNvSpPr/>
          <p:nvPr/>
        </p:nvSpPr>
        <p:spPr>
          <a:xfrm>
            <a:off x="6607631" y="104698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MsPham-0936082789">
            <a:hlinkClick r:id="rId14" action="ppaction://hlinksldjump"/>
          </p:cNvPr>
          <p:cNvSpPr/>
          <p:nvPr/>
        </p:nvSpPr>
        <p:spPr>
          <a:xfrm>
            <a:off x="9341816" y="851738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MsPham-0936082789">
            <a:hlinkClick r:id="rId15" action="ppaction://hlinksldjump"/>
          </p:cNvPr>
          <p:cNvSpPr/>
          <p:nvPr/>
        </p:nvSpPr>
        <p:spPr>
          <a:xfrm>
            <a:off x="5587275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5" name="MsPham-0936082789">
            <a:hlinkClick r:id="rId16" action="ppaction://hlinksldjump"/>
          </p:cNvPr>
          <p:cNvSpPr/>
          <p:nvPr/>
        </p:nvSpPr>
        <p:spPr>
          <a:xfrm>
            <a:off x="1043166" y="33444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66" name="MsPham-0936082789"/>
          <p:cNvSpPr/>
          <p:nvPr/>
        </p:nvSpPr>
        <p:spPr>
          <a:xfrm>
            <a:off x="2780526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67" name="MsPham-0936082789">
            <a:hlinkClick r:id="rId17" action="ppaction://hlinksldjump"/>
          </p:cNvPr>
          <p:cNvSpPr/>
          <p:nvPr/>
        </p:nvSpPr>
        <p:spPr>
          <a:xfrm>
            <a:off x="4210108" y="358058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68" name="MsPham-0936082789">
            <a:hlinkClick r:id="rId18" action="ppaction://hlinksldjump"/>
          </p:cNvPr>
          <p:cNvSpPr/>
          <p:nvPr/>
        </p:nvSpPr>
        <p:spPr>
          <a:xfrm>
            <a:off x="7007277" y="3617816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69" name="MsPham-0936082789">
            <a:hlinkClick r:id="rId19" action="ppaction://hlinksldjump"/>
          </p:cNvPr>
          <p:cNvSpPr/>
          <p:nvPr/>
        </p:nvSpPr>
        <p:spPr>
          <a:xfrm>
            <a:off x="8248485" y="223477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34347" y="4696886"/>
            <a:ext cx="1322947" cy="2048434"/>
          </a:xfrm>
          <a:prstGeom prst="rect">
            <a:avLst/>
          </a:prstGeom>
        </p:spPr>
      </p:pic>
      <p:pic>
        <p:nvPicPr>
          <p:cNvPr id="4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4900308" y="4748394"/>
            <a:ext cx="2012154" cy="173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MsPham-0936082789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347579" y="6030048"/>
            <a:ext cx="457200" cy="457200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MsPham-0936082789">
            <a:hlinkClick r:id="rId25" action="ppaction://hlinksldjump"/>
          </p:cNvPr>
          <p:cNvSpPr/>
          <p:nvPr/>
        </p:nvSpPr>
        <p:spPr>
          <a:xfrm>
            <a:off x="1475923" y="1007303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418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E8C1701-1A4E-83BE-F92C-F6AAA0DB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D972CB5-F11B-3D6F-9221-1C6400819F72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</a:t>
            </a:r>
          </a:p>
        </p:txBody>
      </p:sp>
      <p:sp>
        <p:nvSpPr>
          <p:cNvPr id="55" name="MsPham-0936082789"/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no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phone.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MsPham-0936082789"/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was no mobile phone.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sPham-0936082789"/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were no mobile phone.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MsPham-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1396"/>
            <a:ext cx="792480" cy="792480"/>
          </a:xfrm>
          <a:prstGeom prst="ellipse">
            <a:avLst/>
          </a:prstGeom>
        </p:spPr>
      </p:pic>
      <p:pic>
        <p:nvPicPr>
          <p:cNvPr id="62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63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7819"/>
            <a:ext cx="783268" cy="792480"/>
          </a:xfrm>
          <a:prstGeom prst="ellipse">
            <a:avLst/>
          </a:prstGeom>
        </p:spPr>
      </p:pic>
      <p:pic>
        <p:nvPicPr>
          <p:cNvPr id="64" name="MsPham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B27CE583-969F-8235-6E72-1045B96D9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A0139C-6D8B-97DB-B6C5-7512D6196E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3165" y="2108283"/>
            <a:ext cx="3704400" cy="37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E8C1701-1A4E-83BE-F92C-F6AAA0DB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54" name="MsPham-0936082789"/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</a:t>
            </a:r>
          </a:p>
        </p:txBody>
      </p:sp>
      <p:sp>
        <p:nvSpPr>
          <p:cNvPr id="55" name="MsPham-0936082789"/>
          <p:cNvSpPr/>
          <p:nvPr/>
        </p:nvSpPr>
        <p:spPr>
          <a:xfrm>
            <a:off x="6385099" y="833034"/>
            <a:ext cx="5673551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listens to music with a CD player.</a:t>
            </a:r>
          </a:p>
        </p:txBody>
      </p:sp>
      <p:sp>
        <p:nvSpPr>
          <p:cNvPr id="56" name="MsPham-0936082789"/>
          <p:cNvSpPr/>
          <p:nvPr/>
        </p:nvSpPr>
        <p:spPr>
          <a:xfrm>
            <a:off x="6385099" y="2774903"/>
            <a:ext cx="5673551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listened to music with a CD player.</a:t>
            </a:r>
          </a:p>
        </p:txBody>
      </p:sp>
      <p:sp>
        <p:nvSpPr>
          <p:cNvPr id="57" name="MsPham-0936082789"/>
          <p:cNvSpPr/>
          <p:nvPr/>
        </p:nvSpPr>
        <p:spPr>
          <a:xfrm>
            <a:off x="6385099" y="4716772"/>
            <a:ext cx="5630689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listenes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music with a CD player.</a:t>
            </a:r>
          </a:p>
        </p:txBody>
      </p:sp>
      <p:pic>
        <p:nvPicPr>
          <p:cNvPr id="61" name="MsPham-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1396"/>
            <a:ext cx="792480" cy="792480"/>
          </a:xfrm>
          <a:prstGeom prst="ellipse">
            <a:avLst/>
          </a:prstGeom>
        </p:spPr>
      </p:pic>
      <p:pic>
        <p:nvPicPr>
          <p:cNvPr id="62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63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7819"/>
            <a:ext cx="783268" cy="792480"/>
          </a:xfrm>
          <a:prstGeom prst="ellipse">
            <a:avLst/>
          </a:prstGeom>
        </p:spPr>
      </p:pic>
      <p:pic>
        <p:nvPicPr>
          <p:cNvPr id="64" name="MsPham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B27CE583-969F-8235-6E72-1045B96D9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2635" y="5605803"/>
            <a:ext cx="1349365" cy="11664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010A46-7D25-D30A-41D7-E8CAAE6AB909}"/>
              </a:ext>
            </a:extLst>
          </p:cNvPr>
          <p:cNvGrpSpPr/>
          <p:nvPr/>
        </p:nvGrpSpPr>
        <p:grpSpPr>
          <a:xfrm>
            <a:off x="1200152" y="2171700"/>
            <a:ext cx="4157661" cy="3338512"/>
            <a:chOff x="4129089" y="800106"/>
            <a:chExt cx="3586161" cy="29527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DBB2D4-4105-8676-D540-CB415AE44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00526" y="897137"/>
              <a:ext cx="3514724" cy="285571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D4D57F-CE00-FA44-403A-B9A914C8ABFF}"/>
                </a:ext>
              </a:extLst>
            </p:cNvPr>
            <p:cNvSpPr/>
            <p:nvPr/>
          </p:nvSpPr>
          <p:spPr>
            <a:xfrm>
              <a:off x="4129089" y="800106"/>
              <a:ext cx="942973" cy="900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4200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C07E393-78E7-A522-BE48-3D8EB1E64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98178E0E-C37C-AFA1-3D1B-3A52C8AA4899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6C911A0-897E-1EF4-73D2-A6922A91F4BA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didn’t used tablet last week.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5E24FE3-8395-B5EA-5944-E4A17788116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didn’t uses tablet last week.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6B253C0-D14C-3EA8-0C6F-D8D042E18186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didn’t use tablet last week.</a:t>
            </a: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18A1E88-AEBC-82A7-3E81-78938B00D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1230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5E77DFF-63D8-BE4C-8246-5020FD012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90115"/>
            <a:ext cx="783268" cy="792480"/>
          </a:xfrm>
          <a:prstGeom prst="ellipse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F8C8243E-42C4-3323-D4C5-FC6AAF983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19" y="3112119"/>
            <a:ext cx="783268" cy="792480"/>
          </a:xfrm>
          <a:prstGeom prst="ellipse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C3B162B2-0B9F-F839-25F7-ABDC7B9C7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4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EC6E9355-3D40-77BD-FF7D-2CEC120606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F59368-DA65-4C1B-63F5-D42AFADF47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5714" y="2201786"/>
            <a:ext cx="3809224" cy="33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8B56F5B-6443-682D-077A-5D11BF4DC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9DEE346-F73D-DF2C-0C41-96689340F5B1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D859F76-3E5F-3A88-02FA-3D0392B69DE0}"/>
              </a:ext>
            </a:extLst>
          </p:cNvPr>
          <p:cNvSpPr/>
          <p:nvPr/>
        </p:nvSpPr>
        <p:spPr>
          <a:xfrm>
            <a:off x="6385099" y="833034"/>
            <a:ext cx="5273501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visited the museum yesterday.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65BAA9B-B96D-652E-D76C-8EB91FFECBBD}"/>
              </a:ext>
            </a:extLst>
          </p:cNvPr>
          <p:cNvSpPr/>
          <p:nvPr/>
        </p:nvSpPr>
        <p:spPr>
          <a:xfrm>
            <a:off x="6385098" y="2774903"/>
            <a:ext cx="5559251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visitted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museum yesterday.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42147F2-04B9-BC88-7297-B12D399CFB67}"/>
              </a:ext>
            </a:extLst>
          </p:cNvPr>
          <p:cNvSpPr/>
          <p:nvPr/>
        </p:nvSpPr>
        <p:spPr>
          <a:xfrm>
            <a:off x="6385099" y="4716772"/>
            <a:ext cx="5573539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visit the museum yesterday.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CA383128-D104-1620-2488-6B3D5BEAC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3313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1B7BF935-925A-53EA-6C06-0F79000DD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CE926862-3E0B-907D-745F-422256562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0582"/>
            <a:ext cx="783268" cy="792480"/>
          </a:xfrm>
          <a:prstGeom prst="ellipse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8C01EB46-8A95-41B2-5603-BBC38CC591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8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C14BB02F-DC2D-8C3F-7C80-87B92758C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2635" y="5417403"/>
            <a:ext cx="1349365" cy="1166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194B4-FAF6-D21E-8BD1-D1B1D4F174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262" y="2516187"/>
            <a:ext cx="46482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4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4477</TotalTime>
  <Words>967</Words>
  <Application>Microsoft Office PowerPoint</Application>
  <PresentationFormat>Widescreen</PresentationFormat>
  <Paragraphs>197</Paragraphs>
  <Slides>28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Algerian</vt:lpstr>
      <vt:lpstr>Arial</vt:lpstr>
      <vt:lpstr>Arial Black</vt:lpstr>
      <vt:lpstr>Berlin Sans FB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Lan Anh</cp:lastModifiedBy>
  <cp:revision>26</cp:revision>
  <dcterms:created xsi:type="dcterms:W3CDTF">2024-02-29T08:39:26Z</dcterms:created>
  <dcterms:modified xsi:type="dcterms:W3CDTF">2024-11-09T02:26:13Z</dcterms:modified>
</cp:coreProperties>
</file>