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1"/>
  </p:notesMasterIdLst>
  <p:sldIdLst>
    <p:sldId id="256" r:id="rId2"/>
    <p:sldId id="266" r:id="rId3"/>
    <p:sldId id="267" r:id="rId4"/>
    <p:sldId id="730" r:id="rId5"/>
    <p:sldId id="731" r:id="rId6"/>
    <p:sldId id="732" r:id="rId7"/>
    <p:sldId id="733" r:id="rId8"/>
    <p:sldId id="735" r:id="rId9"/>
    <p:sldId id="734" r:id="rId10"/>
    <p:sldId id="771" r:id="rId11"/>
    <p:sldId id="772" r:id="rId12"/>
    <p:sldId id="752" r:id="rId13"/>
    <p:sldId id="773" r:id="rId14"/>
    <p:sldId id="753" r:id="rId15"/>
    <p:sldId id="754" r:id="rId16"/>
    <p:sldId id="716" r:id="rId17"/>
    <p:sldId id="757" r:id="rId18"/>
    <p:sldId id="759" r:id="rId19"/>
    <p:sldId id="358" r:id="rId20"/>
    <p:sldId id="360" r:id="rId21"/>
    <p:sldId id="359" r:id="rId22"/>
    <p:sldId id="361" r:id="rId23"/>
    <p:sldId id="394" r:id="rId24"/>
    <p:sldId id="395" r:id="rId25"/>
    <p:sldId id="393" r:id="rId26"/>
    <p:sldId id="369" r:id="rId27"/>
    <p:sldId id="768" r:id="rId28"/>
    <p:sldId id="302" r:id="rId29"/>
    <p:sldId id="77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178" userDrawn="1">
          <p15:clr>
            <a:srgbClr val="A4A3A4"/>
          </p15:clr>
        </p15:guide>
        <p15:guide id="4" orient="horz" pos="2798" userDrawn="1">
          <p15:clr>
            <a:srgbClr val="A4A3A4"/>
          </p15:clr>
        </p15:guide>
        <p15:guide id="5" orient="horz" pos="1510" userDrawn="1">
          <p15:clr>
            <a:srgbClr val="A4A3A4"/>
          </p15:clr>
        </p15:guide>
        <p15:guide id="6" pos="3875" userDrawn="1">
          <p15:clr>
            <a:srgbClr val="A4A3A4"/>
          </p15:clr>
        </p15:guide>
        <p15:guide id="7" orient="horz" pos="3475" userDrawn="1">
          <p15:clr>
            <a:srgbClr val="A4A3A4"/>
          </p15:clr>
        </p15:guide>
        <p15:guide id="8" orient="horz" pos="408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8437"/>
    <a:srgbClr val="F88438"/>
    <a:srgbClr val="D67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014"/>
    <p:restoredTop sz="95118"/>
  </p:normalViewPr>
  <p:slideViewPr>
    <p:cSldViewPr snapToGrid="0" snapToObjects="1" showGuides="1">
      <p:cViewPr varScale="1">
        <p:scale>
          <a:sx n="35" d="100"/>
          <a:sy n="35" d="100"/>
        </p:scale>
        <p:origin x="40" y="712"/>
      </p:cViewPr>
      <p:guideLst>
        <p:guide orient="horz" pos="2160"/>
        <p:guide pos="3840"/>
        <p:guide pos="5178"/>
        <p:guide orient="horz" pos="2798"/>
        <p:guide orient="horz" pos="1510"/>
        <p:guide pos="3875"/>
        <p:guide orient="horz" pos="3475"/>
        <p:guide orient="horz" pos="40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128E6B-35A5-0542-AC09-160C8FE6ABE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3EF597-DE83-D24C-95D9-9E6430AD710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0DD0F4-FFDB-47E3-BA89-CC68418D1609}" type="datetimeFigureOut">
              <a:rPr lang="zh-CN" altLang="en-US" smtClean="0"/>
              <a:t>2024/11/11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56345-128C-994A-923E-DC503EB6F2DE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0.png"/><Relationship Id="rId5" Type="http://schemas.openxmlformats.org/officeDocument/2006/relationships/image" Target="../media/image24.png"/><Relationship Id="rId10" Type="http://schemas.openxmlformats.org/officeDocument/2006/relationships/image" Target="../media/image33.png"/><Relationship Id="rId4" Type="http://schemas.openxmlformats.org/officeDocument/2006/relationships/audio" Target="../media/audio5.wav"/><Relationship Id="rId9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152525" y="2171700"/>
            <a:ext cx="9886949" cy="2114550"/>
          </a:xfrm>
          <a:prstGeom prst="roundRect">
            <a:avLst/>
          </a:prstGeom>
          <a:solidFill>
            <a:srgbClr val="E2F3DB"/>
          </a:solidFill>
          <a:ln w="28575">
            <a:solidFill>
              <a:srgbClr val="BD4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</a:rPr>
              <a:t>UNIT 6 – THEN AND NOW</a:t>
            </a:r>
          </a:p>
          <a:p>
            <a:pPr algn="ctr"/>
            <a:r>
              <a:rPr lang="en-US" sz="4400" b="1" dirty="0">
                <a:solidFill>
                  <a:srgbClr val="7030A0"/>
                </a:solidFill>
              </a:rPr>
              <a:t>Lesson 7A – Story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0806" y="3514055"/>
            <a:ext cx="4935669" cy="34757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3CC4CC5-A672-B7D1-2248-464F32CE3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1515" y="3490217"/>
            <a:ext cx="1816294" cy="181629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0C6EE21-39E1-F5AC-14AB-7C5AD45BF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7647" y="1585913"/>
            <a:ext cx="8743128" cy="3549282"/>
          </a:xfrm>
          <a:prstGeom prst="rect">
            <a:avLst/>
          </a:prstGeom>
        </p:spPr>
      </p:pic>
      <p:sp>
        <p:nvSpPr>
          <p:cNvPr id="4" name="Google Shape;281;p15"/>
          <p:cNvSpPr txBox="1"/>
          <p:nvPr/>
        </p:nvSpPr>
        <p:spPr>
          <a:xfrm>
            <a:off x="193734" y="184945"/>
            <a:ext cx="2354594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 panose="020F0502020204030204"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STORY TIME </a:t>
            </a:r>
          </a:p>
        </p:txBody>
      </p:sp>
      <p:sp>
        <p:nvSpPr>
          <p:cNvPr id="41" name="Google Shape;281;p15"/>
          <p:cNvSpPr txBox="1"/>
          <p:nvPr/>
        </p:nvSpPr>
        <p:spPr>
          <a:xfrm>
            <a:off x="9511449" y="184945"/>
            <a:ext cx="2680551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 panose="020F0502020204030204"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Listen and </a:t>
            </a:r>
            <a:r>
              <a:rPr lang="en-US" sz="28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point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16" name="Rectangle: Rounded Corners 6"/>
          <p:cNvSpPr/>
          <p:nvPr/>
        </p:nvSpPr>
        <p:spPr>
          <a:xfrm>
            <a:off x="10413750" y="985838"/>
            <a:ext cx="1301999" cy="600375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Listen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679892" y="1823721"/>
            <a:ext cx="1606233" cy="99091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426143" y="1573529"/>
            <a:ext cx="3246120" cy="155543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876865" y="4657725"/>
            <a:ext cx="3766823" cy="48577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6.16.mp3">
            <a:hlinkClick r:id="" action="ppaction://media"/>
            <a:extLst>
              <a:ext uri="{FF2B5EF4-FFF2-40B4-BE49-F238E27FC236}">
                <a16:creationId xmlns:a16="http://schemas.microsoft.com/office/drawing/2014/main" id="{2C33F59A-2C3F-938B-A4C7-C53B0738207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053.3513" end="34444.132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4637" y="2709863"/>
            <a:ext cx="1011237" cy="1011237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4E7AAA0-E204-9523-8BB2-6C2DCD3E4661}"/>
              </a:ext>
            </a:extLst>
          </p:cNvPr>
          <p:cNvSpPr/>
          <p:nvPr/>
        </p:nvSpPr>
        <p:spPr>
          <a:xfrm>
            <a:off x="6729730" y="4672014"/>
            <a:ext cx="1457009" cy="47148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A99C8D-9220-4D2A-5607-15403682D0B0}"/>
              </a:ext>
            </a:extLst>
          </p:cNvPr>
          <p:cNvSpPr/>
          <p:nvPr/>
        </p:nvSpPr>
        <p:spPr>
          <a:xfrm>
            <a:off x="7543800" y="1400175"/>
            <a:ext cx="2371725" cy="242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530C62F-1FFE-0BFB-13A3-1B849F662DF9}"/>
              </a:ext>
            </a:extLst>
          </p:cNvPr>
          <p:cNvSpPr/>
          <p:nvPr/>
        </p:nvSpPr>
        <p:spPr>
          <a:xfrm>
            <a:off x="6915465" y="1600200"/>
            <a:ext cx="3085785" cy="13573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6F8EDF-5027-D615-3FE3-EA6128A1B1EA}"/>
              </a:ext>
            </a:extLst>
          </p:cNvPr>
          <p:cNvSpPr/>
          <p:nvPr/>
        </p:nvSpPr>
        <p:spPr>
          <a:xfrm>
            <a:off x="8372475" y="4929190"/>
            <a:ext cx="1385887" cy="342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C594FB-92E4-46DC-B129-509D650C863C}"/>
              </a:ext>
            </a:extLst>
          </p:cNvPr>
          <p:cNvSpPr txBox="1"/>
          <p:nvPr/>
        </p:nvSpPr>
        <p:spPr>
          <a:xfrm>
            <a:off x="3753853" y="6164621"/>
            <a:ext cx="5524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Look at the story and listen.</a:t>
            </a:r>
          </a:p>
        </p:txBody>
      </p:sp>
    </p:spTree>
    <p:extLst>
      <p:ext uri="{BB962C8B-B14F-4D97-AF65-F5344CB8AC3E}">
        <p14:creationId xmlns:p14="http://schemas.microsoft.com/office/powerpoint/2010/main" val="411345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339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4" grpId="0" bldLvl="0" animBg="1"/>
      <p:bldP spid="14" grpId="1" bldLvl="0" animBg="1"/>
      <p:bldP spid="2" grpId="0" bldLvl="0" animBg="1"/>
      <p:bldP spid="2" grpId="1" bldLvl="0" animBg="1"/>
      <p:bldP spid="3" grpId="0" bldLvl="0" animBg="1"/>
      <p:bldP spid="3" grpId="1" bldLvl="0" animBg="1"/>
      <p:bldP spid="8" grpId="0" bldLvl="0" animBg="1"/>
      <p:bldP spid="8" grpId="1" bldLvl="0" animBg="1"/>
      <p:bldP spid="7" grpId="0" bldLvl="0" animBg="1"/>
      <p:bldP spid="7" grpId="1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E8A0925-4B05-217B-8E1C-2842B2B00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400" y="1735136"/>
            <a:ext cx="8562152" cy="3594101"/>
          </a:xfrm>
          <a:prstGeom prst="rect">
            <a:avLst/>
          </a:prstGeom>
        </p:spPr>
      </p:pic>
      <p:sp>
        <p:nvSpPr>
          <p:cNvPr id="4" name="Google Shape;281;p15"/>
          <p:cNvSpPr txBox="1"/>
          <p:nvPr/>
        </p:nvSpPr>
        <p:spPr>
          <a:xfrm>
            <a:off x="193734" y="184945"/>
            <a:ext cx="2354594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 panose="020F0502020204030204"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STORY TIME </a:t>
            </a:r>
          </a:p>
        </p:txBody>
      </p:sp>
      <p:sp>
        <p:nvSpPr>
          <p:cNvPr id="41" name="Google Shape;281;p15"/>
          <p:cNvSpPr txBox="1"/>
          <p:nvPr/>
        </p:nvSpPr>
        <p:spPr>
          <a:xfrm>
            <a:off x="9511449" y="184945"/>
            <a:ext cx="2680551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 panose="020F0502020204030204"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Listen and </a:t>
            </a:r>
            <a:r>
              <a:rPr lang="en-US" sz="28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point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16" name="Rectangle: Rounded Corners 6"/>
          <p:cNvSpPr/>
          <p:nvPr/>
        </p:nvSpPr>
        <p:spPr>
          <a:xfrm>
            <a:off x="9927976" y="1198856"/>
            <a:ext cx="1287274" cy="615957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Listen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491854" y="1743075"/>
            <a:ext cx="1366521" cy="4483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1168F1-4190-5D04-1381-0595063C3814}"/>
              </a:ext>
            </a:extLst>
          </p:cNvPr>
          <p:cNvSpPr/>
          <p:nvPr/>
        </p:nvSpPr>
        <p:spPr>
          <a:xfrm>
            <a:off x="2943225" y="1357313"/>
            <a:ext cx="5272088" cy="328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Rounded Rectangle 13"/>
          <p:cNvSpPr/>
          <p:nvPr/>
        </p:nvSpPr>
        <p:spPr>
          <a:xfrm>
            <a:off x="2880042" y="1857375"/>
            <a:ext cx="3206433" cy="131444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412231" y="1871661"/>
            <a:ext cx="2045969" cy="75723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6.16.mp3">
            <a:hlinkClick r:id="" action="ppaction://media"/>
            <a:extLst>
              <a:ext uri="{FF2B5EF4-FFF2-40B4-BE49-F238E27FC236}">
                <a16:creationId xmlns:a16="http://schemas.microsoft.com/office/drawing/2014/main" id="{4A6D139A-D8B1-B8D0-7630-F664D9868BD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2448.9289" end="833.40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3212" y="2724151"/>
            <a:ext cx="1011237" cy="1011237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47EC97E-41E0-BCC8-AD90-5B9B5727EC55}"/>
              </a:ext>
            </a:extLst>
          </p:cNvPr>
          <p:cNvSpPr/>
          <p:nvPr/>
        </p:nvSpPr>
        <p:spPr>
          <a:xfrm>
            <a:off x="4157663" y="4567238"/>
            <a:ext cx="5486399" cy="7477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65DD93-6539-D64F-E957-B5636B105647}"/>
              </a:ext>
            </a:extLst>
          </p:cNvPr>
          <p:cNvSpPr/>
          <p:nvPr/>
        </p:nvSpPr>
        <p:spPr>
          <a:xfrm>
            <a:off x="3114675" y="1471614"/>
            <a:ext cx="5243513" cy="342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33B747-D3E7-492C-889D-A2777B88E43D}"/>
              </a:ext>
            </a:extLst>
          </p:cNvPr>
          <p:cNvSpPr txBox="1"/>
          <p:nvPr/>
        </p:nvSpPr>
        <p:spPr>
          <a:xfrm>
            <a:off x="4100362" y="6164621"/>
            <a:ext cx="5524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Look at the story and listen.</a:t>
            </a:r>
          </a:p>
        </p:txBody>
      </p:sp>
    </p:spTree>
    <p:extLst>
      <p:ext uri="{BB962C8B-B14F-4D97-AF65-F5344CB8AC3E}">
        <p14:creationId xmlns:p14="http://schemas.microsoft.com/office/powerpoint/2010/main" val="74538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36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3" grpId="0" bldLvl="0" animBg="1"/>
      <p:bldP spid="3" grpId="1" bldLvl="0" animBg="1"/>
      <p:bldP spid="14" grpId="0" bldLvl="0" animBg="1"/>
      <p:bldP spid="14" grpId="1" bldLvl="0" animBg="1"/>
      <p:bldP spid="2" grpId="0" bldLvl="0" animBg="1"/>
      <p:bldP spid="2" grpId="1" bldLvl="0" animBg="1"/>
      <p:bldP spid="11" grpId="0" bldLvl="0" animBg="1"/>
      <p:bldP spid="11" grpId="1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457834-BB09-94D3-695E-D0B03D6F5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7523" y="1374754"/>
            <a:ext cx="9098140" cy="3738148"/>
          </a:xfrm>
          <a:prstGeom prst="rect">
            <a:avLst/>
          </a:prstGeom>
        </p:spPr>
      </p:pic>
      <p:sp>
        <p:nvSpPr>
          <p:cNvPr id="2" name="Google Shape;281;p15"/>
          <p:cNvSpPr txBox="1"/>
          <p:nvPr/>
        </p:nvSpPr>
        <p:spPr>
          <a:xfrm>
            <a:off x="193734" y="184945"/>
            <a:ext cx="2354594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 TIME </a:t>
            </a:r>
          </a:p>
        </p:txBody>
      </p:sp>
      <p:sp>
        <p:nvSpPr>
          <p:cNvPr id="41" name="Google Shape;281;p15"/>
          <p:cNvSpPr txBox="1"/>
          <p:nvPr/>
        </p:nvSpPr>
        <p:spPr>
          <a:xfrm>
            <a:off x="9511449" y="184945"/>
            <a:ext cx="2680551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Listen and read</a:t>
            </a:r>
          </a:p>
        </p:txBody>
      </p:sp>
      <p:sp>
        <p:nvSpPr>
          <p:cNvPr id="6" name="Oval 5"/>
          <p:cNvSpPr/>
          <p:nvPr/>
        </p:nvSpPr>
        <p:spPr>
          <a:xfrm>
            <a:off x="833755" y="1367155"/>
            <a:ext cx="569595" cy="4965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833755" y="2734310"/>
            <a:ext cx="569595" cy="4965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833755" y="3957955"/>
            <a:ext cx="569595" cy="4965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336608" y="1402392"/>
            <a:ext cx="3192780" cy="101219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638288" y="1347466"/>
            <a:ext cx="3820161" cy="109569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476625" y="4571996"/>
            <a:ext cx="1866900" cy="47974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13" name="6.16.mp3">
            <a:hlinkClick r:id="" action="ppaction://media"/>
            <a:extLst>
              <a:ext uri="{FF2B5EF4-FFF2-40B4-BE49-F238E27FC236}">
                <a16:creationId xmlns:a16="http://schemas.microsoft.com/office/drawing/2014/main" id="{9EA9F4C8-3751-D22A-452D-BF0C7EE635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504.0584" end="81066.977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3263" y="1895477"/>
            <a:ext cx="796926" cy="796926"/>
          </a:xfrm>
          <a:prstGeom prst="rect">
            <a:avLst/>
          </a:prstGeom>
        </p:spPr>
      </p:pic>
      <p:pic>
        <p:nvPicPr>
          <p:cNvPr id="14" name="6.16.mp3">
            <a:hlinkClick r:id="" action="ppaction://media"/>
            <a:extLst>
              <a:ext uri="{FF2B5EF4-FFF2-40B4-BE49-F238E27FC236}">
                <a16:creationId xmlns:a16="http://schemas.microsoft.com/office/drawing/2014/main" id="{8070B586-4A8B-959F-C16D-C0650E97A0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61.4523" end="70537.208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2788" y="3219452"/>
            <a:ext cx="796926" cy="796926"/>
          </a:xfrm>
          <a:prstGeom prst="rect">
            <a:avLst/>
          </a:prstGeom>
        </p:spPr>
      </p:pic>
      <p:pic>
        <p:nvPicPr>
          <p:cNvPr id="19" name="6.16.mp3">
            <a:hlinkClick r:id="" action="ppaction://media"/>
            <a:extLst>
              <a:ext uri="{FF2B5EF4-FFF2-40B4-BE49-F238E27FC236}">
                <a16:creationId xmlns:a16="http://schemas.microsoft.com/office/drawing/2014/main" id="{867AD168-1A34-81FE-BF38-FCDD1091530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420.4838" end="66951.0320000000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8038" y="4486277"/>
            <a:ext cx="796926" cy="7969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EE537F-7B0F-4116-B466-34453B8F31F3}"/>
              </a:ext>
            </a:extLst>
          </p:cNvPr>
          <p:cNvSpPr txBox="1"/>
          <p:nvPr/>
        </p:nvSpPr>
        <p:spPr>
          <a:xfrm>
            <a:off x="1604964" y="5881036"/>
            <a:ext cx="8973199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30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- Click on each number corresponding to the character and let students listen and read aloud. </a:t>
            </a:r>
            <a:endParaRPr lang="en-US" b="0" dirty="0">
              <a:effectLst/>
            </a:endParaRPr>
          </a:p>
          <a:p>
            <a:pPr algn="just" rtl="0">
              <a:spcBef>
                <a:spcPts val="30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- Play the audio, students listen and read again. </a:t>
            </a:r>
            <a:endParaRPr lang="en-US" b="0" dirty="0">
              <a:effectLst/>
            </a:endParaRPr>
          </a:p>
          <a:p>
            <a:pPr algn="just" rtl="0">
              <a:spcBef>
                <a:spcPts val="30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- </a:t>
            </a:r>
            <a:r>
              <a:rPr lang="en-US" dirty="0">
                <a:solidFill>
                  <a:srgbClr val="000000"/>
                </a:solidFill>
              </a:rPr>
              <a:t>W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ork in groups. Students practice acting out the story.</a:t>
            </a:r>
            <a:endParaRPr lang="en-US" b="0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2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59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54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 bldLvl="0" animBg="1"/>
      <p:bldP spid="15" grpId="0" bldLvl="0" animBg="1"/>
      <p:bldP spid="16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215EFA2-6936-BF91-2BAE-5ED800B509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7857"/>
          <a:stretch/>
        </p:blipFill>
        <p:spPr>
          <a:xfrm>
            <a:off x="3125022" y="1071068"/>
            <a:ext cx="6876227" cy="4491960"/>
          </a:xfrm>
          <a:prstGeom prst="rect">
            <a:avLst/>
          </a:prstGeom>
        </p:spPr>
      </p:pic>
      <p:sp>
        <p:nvSpPr>
          <p:cNvPr id="2" name="Google Shape;281;p15"/>
          <p:cNvSpPr txBox="1"/>
          <p:nvPr/>
        </p:nvSpPr>
        <p:spPr>
          <a:xfrm>
            <a:off x="193734" y="184945"/>
            <a:ext cx="2354594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 TIME </a:t>
            </a:r>
          </a:p>
        </p:txBody>
      </p:sp>
      <p:sp>
        <p:nvSpPr>
          <p:cNvPr id="41" name="Google Shape;281;p15"/>
          <p:cNvSpPr txBox="1"/>
          <p:nvPr/>
        </p:nvSpPr>
        <p:spPr>
          <a:xfrm>
            <a:off x="9511449" y="184945"/>
            <a:ext cx="2680551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Listen and read</a:t>
            </a:r>
          </a:p>
        </p:txBody>
      </p:sp>
      <p:sp>
        <p:nvSpPr>
          <p:cNvPr id="6" name="Oval 5"/>
          <p:cNvSpPr/>
          <p:nvPr/>
        </p:nvSpPr>
        <p:spPr>
          <a:xfrm>
            <a:off x="948055" y="1358263"/>
            <a:ext cx="569595" cy="4965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948055" y="2696845"/>
            <a:ext cx="569595" cy="4965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948055" y="4020505"/>
            <a:ext cx="569595" cy="4965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437890" y="1288733"/>
            <a:ext cx="2234248" cy="141160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749290" y="902652"/>
            <a:ext cx="4409123" cy="218344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95215" y="4972049"/>
            <a:ext cx="5263198" cy="61436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3" name="6.16.mp3">
            <a:hlinkClick r:id="" action="ppaction://media"/>
            <a:extLst>
              <a:ext uri="{FF2B5EF4-FFF2-40B4-BE49-F238E27FC236}">
                <a16:creationId xmlns:a16="http://schemas.microsoft.com/office/drawing/2014/main" id="{A14E372F-C08E-AE1C-D535-7C12008070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053.3513" end="62885.224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49" y="1852611"/>
            <a:ext cx="825501" cy="825501"/>
          </a:xfrm>
          <a:prstGeom prst="rect">
            <a:avLst/>
          </a:prstGeom>
        </p:spPr>
      </p:pic>
      <p:pic>
        <p:nvPicPr>
          <p:cNvPr id="4" name="6.16.mp3">
            <a:hlinkClick r:id="" action="ppaction://media"/>
            <a:extLst>
              <a:ext uri="{FF2B5EF4-FFF2-40B4-BE49-F238E27FC236}">
                <a16:creationId xmlns:a16="http://schemas.microsoft.com/office/drawing/2014/main" id="{2535DD60-D83A-799E-CD42-7280B53A71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73.3181" end="52687.965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8512" y="3205161"/>
            <a:ext cx="825501" cy="825501"/>
          </a:xfrm>
          <a:prstGeom prst="rect">
            <a:avLst/>
          </a:prstGeom>
        </p:spPr>
      </p:pic>
      <p:pic>
        <p:nvPicPr>
          <p:cNvPr id="9" name="6.16.mp3">
            <a:hlinkClick r:id="" action="ppaction://media"/>
            <a:extLst>
              <a:ext uri="{FF2B5EF4-FFF2-40B4-BE49-F238E27FC236}">
                <a16:creationId xmlns:a16="http://schemas.microsoft.com/office/drawing/2014/main" id="{34B0716B-EE53-EF28-3A54-5DCE3D25BC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140.4647" end="48349.17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900" y="4514849"/>
            <a:ext cx="825501" cy="8255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0FCBE6-E033-407C-A034-2558A0D953D3}"/>
              </a:ext>
            </a:extLst>
          </p:cNvPr>
          <p:cNvSpPr txBox="1"/>
          <p:nvPr/>
        </p:nvSpPr>
        <p:spPr>
          <a:xfrm>
            <a:off x="1657350" y="5890661"/>
            <a:ext cx="9009247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30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-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Click on each number corresponding to the character and let students listen and read aloud. </a:t>
            </a:r>
            <a:endParaRPr lang="en-US" b="0" dirty="0">
              <a:effectLst/>
            </a:endParaRPr>
          </a:p>
          <a:p>
            <a:pPr algn="just" rtl="0">
              <a:spcBef>
                <a:spcPts val="30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- Play the audio, students listen and read again. </a:t>
            </a:r>
            <a:endParaRPr lang="en-US" b="0" dirty="0">
              <a:effectLst/>
            </a:endParaRPr>
          </a:p>
          <a:p>
            <a:pPr algn="just" rtl="0">
              <a:spcBef>
                <a:spcPts val="30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- </a:t>
            </a:r>
            <a:r>
              <a:rPr lang="en-US" dirty="0">
                <a:solidFill>
                  <a:srgbClr val="000000"/>
                </a:solidFill>
              </a:rPr>
              <a:t>W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ork in groups. Students practice acting out the story.</a:t>
            </a:r>
            <a:endParaRPr lang="en-US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0299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1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4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bldLvl="0" animBg="1"/>
      <p:bldP spid="15" grpId="0" bldLvl="0" animBg="1"/>
      <p:bldP spid="16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DBCEB0-A0F7-1B79-B05C-27B0698AB6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142"/>
          <a:stretch/>
        </p:blipFill>
        <p:spPr>
          <a:xfrm>
            <a:off x="4143374" y="940084"/>
            <a:ext cx="4271964" cy="4580874"/>
          </a:xfrm>
          <a:prstGeom prst="rect">
            <a:avLst/>
          </a:prstGeom>
        </p:spPr>
      </p:pic>
      <p:sp>
        <p:nvSpPr>
          <p:cNvPr id="2" name="Google Shape;281;p15"/>
          <p:cNvSpPr txBox="1"/>
          <p:nvPr/>
        </p:nvSpPr>
        <p:spPr>
          <a:xfrm>
            <a:off x="193734" y="184945"/>
            <a:ext cx="2354594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 TIME </a:t>
            </a:r>
          </a:p>
        </p:txBody>
      </p:sp>
      <p:sp>
        <p:nvSpPr>
          <p:cNvPr id="41" name="Google Shape;281;p15"/>
          <p:cNvSpPr txBox="1"/>
          <p:nvPr/>
        </p:nvSpPr>
        <p:spPr>
          <a:xfrm>
            <a:off x="9511449" y="184945"/>
            <a:ext cx="2680551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Listen and read</a:t>
            </a:r>
          </a:p>
        </p:txBody>
      </p:sp>
      <p:sp>
        <p:nvSpPr>
          <p:cNvPr id="6" name="Oval 5"/>
          <p:cNvSpPr/>
          <p:nvPr/>
        </p:nvSpPr>
        <p:spPr>
          <a:xfrm>
            <a:off x="948055" y="1472565"/>
            <a:ext cx="569595" cy="4965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948055" y="2939732"/>
            <a:ext cx="569595" cy="4965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1F7310-6721-2B42-DDEE-FB8B485EE06C}"/>
              </a:ext>
            </a:extLst>
          </p:cNvPr>
          <p:cNvSpPr/>
          <p:nvPr/>
        </p:nvSpPr>
        <p:spPr>
          <a:xfrm>
            <a:off x="6243638" y="5314950"/>
            <a:ext cx="1928812" cy="271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A02AA8-1A06-A561-718E-890C39D5A3FD}"/>
              </a:ext>
            </a:extLst>
          </p:cNvPr>
          <p:cNvSpPr/>
          <p:nvPr/>
        </p:nvSpPr>
        <p:spPr>
          <a:xfrm>
            <a:off x="3757612" y="5053013"/>
            <a:ext cx="409575" cy="376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Rounded Rectangle 14"/>
          <p:cNvSpPr/>
          <p:nvPr/>
        </p:nvSpPr>
        <p:spPr>
          <a:xfrm>
            <a:off x="4477702" y="1014413"/>
            <a:ext cx="3837623" cy="17145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17" name="6.16.mp3">
            <a:hlinkClick r:id="" action="ppaction://media"/>
            <a:extLst>
              <a:ext uri="{FF2B5EF4-FFF2-40B4-BE49-F238E27FC236}">
                <a16:creationId xmlns:a16="http://schemas.microsoft.com/office/drawing/2014/main" id="{D8DE7477-7CEE-9065-66D9-FBED12A6D8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569.8042" end="33939.83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187" y="3471861"/>
            <a:ext cx="825501" cy="82550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129089" y="4914900"/>
            <a:ext cx="2000249" cy="5715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19" name="6.16.mp3">
            <a:hlinkClick r:id="" action="ppaction://media"/>
            <a:extLst>
              <a:ext uri="{FF2B5EF4-FFF2-40B4-BE49-F238E27FC236}">
                <a16:creationId xmlns:a16="http://schemas.microsoft.com/office/drawing/2014/main" id="{B678A6C4-CA68-0A0A-3F25-BAF09D1E060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738.6284" end="43418.50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562" y="2038349"/>
            <a:ext cx="825501" cy="8255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A3103F7-E496-1F44-9A2F-FBC29300828C}"/>
              </a:ext>
            </a:extLst>
          </p:cNvPr>
          <p:cNvSpPr/>
          <p:nvPr/>
        </p:nvSpPr>
        <p:spPr>
          <a:xfrm>
            <a:off x="5395913" y="681037"/>
            <a:ext cx="2747962" cy="2762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BEA053-050E-4C03-8721-F27BA5104353}"/>
              </a:ext>
            </a:extLst>
          </p:cNvPr>
          <p:cNvSpPr txBox="1"/>
          <p:nvPr/>
        </p:nvSpPr>
        <p:spPr>
          <a:xfrm>
            <a:off x="1690687" y="5813659"/>
            <a:ext cx="895485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30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-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Click on each number corresponding to the character and let students listen and read aloud. </a:t>
            </a:r>
            <a:endParaRPr lang="en-US" b="0" dirty="0">
              <a:effectLst/>
            </a:endParaRPr>
          </a:p>
          <a:p>
            <a:pPr algn="just" rtl="0">
              <a:spcBef>
                <a:spcPts val="30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- Play the audio, students listen and read again. </a:t>
            </a:r>
            <a:endParaRPr lang="en-US" b="0" dirty="0">
              <a:effectLst/>
            </a:endParaRPr>
          </a:p>
          <a:p>
            <a:pPr algn="just" rtl="0">
              <a:spcBef>
                <a:spcPts val="30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- </a:t>
            </a:r>
            <a:r>
              <a:rPr lang="en-US" dirty="0">
                <a:solidFill>
                  <a:srgbClr val="000000"/>
                </a:solidFill>
              </a:rPr>
              <a:t>W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ork in groups. Students practice acting out the story.</a:t>
            </a:r>
            <a:endParaRPr lang="en-US" b="0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3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38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5" grpId="0" bldLvl="0" animBg="1"/>
      <p:bldP spid="5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BF002-8C65-B85E-286E-A50C7A9FBC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163" y="1463670"/>
            <a:ext cx="8562152" cy="3594101"/>
          </a:xfrm>
          <a:prstGeom prst="rect">
            <a:avLst/>
          </a:prstGeom>
        </p:spPr>
      </p:pic>
      <p:sp>
        <p:nvSpPr>
          <p:cNvPr id="2" name="Google Shape;281;p15"/>
          <p:cNvSpPr txBox="1"/>
          <p:nvPr/>
        </p:nvSpPr>
        <p:spPr>
          <a:xfrm>
            <a:off x="193734" y="184945"/>
            <a:ext cx="2354594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 TIME </a:t>
            </a:r>
          </a:p>
        </p:txBody>
      </p:sp>
      <p:sp>
        <p:nvSpPr>
          <p:cNvPr id="41" name="Google Shape;281;p15"/>
          <p:cNvSpPr txBox="1"/>
          <p:nvPr/>
        </p:nvSpPr>
        <p:spPr>
          <a:xfrm>
            <a:off x="9511449" y="184945"/>
            <a:ext cx="2680551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Listen and read</a:t>
            </a:r>
          </a:p>
        </p:txBody>
      </p:sp>
      <p:sp>
        <p:nvSpPr>
          <p:cNvPr id="6" name="Oval 5"/>
          <p:cNvSpPr/>
          <p:nvPr/>
        </p:nvSpPr>
        <p:spPr>
          <a:xfrm>
            <a:off x="648017" y="901065"/>
            <a:ext cx="569595" cy="4965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648017" y="2068196"/>
            <a:ext cx="569595" cy="4965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44AB184-6656-76EC-341B-57DA73BB48FE}"/>
              </a:ext>
            </a:extLst>
          </p:cNvPr>
          <p:cNvSpPr/>
          <p:nvPr/>
        </p:nvSpPr>
        <p:spPr>
          <a:xfrm>
            <a:off x="648017" y="3220403"/>
            <a:ext cx="569595" cy="4965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CCBE87C-D84A-A963-A243-11C5ED5D1C00}"/>
              </a:ext>
            </a:extLst>
          </p:cNvPr>
          <p:cNvSpPr/>
          <p:nvPr/>
        </p:nvSpPr>
        <p:spPr>
          <a:xfrm>
            <a:off x="643254" y="4458653"/>
            <a:ext cx="569595" cy="4965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4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4F85CA-C598-536B-1AAB-FB0DD3AD955F}"/>
              </a:ext>
            </a:extLst>
          </p:cNvPr>
          <p:cNvSpPr/>
          <p:nvPr/>
        </p:nvSpPr>
        <p:spPr>
          <a:xfrm>
            <a:off x="8881428" y="1471609"/>
            <a:ext cx="1376998" cy="50006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3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59402C-88D2-6FBB-033A-6B6AF1E7FDC3}"/>
              </a:ext>
            </a:extLst>
          </p:cNvPr>
          <p:cNvSpPr/>
          <p:nvPr/>
        </p:nvSpPr>
        <p:spPr>
          <a:xfrm>
            <a:off x="3500438" y="1414459"/>
            <a:ext cx="5257800" cy="271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7" name="6.16.mp3">
            <a:hlinkClick r:id="" action="ppaction://media"/>
            <a:extLst>
              <a:ext uri="{FF2B5EF4-FFF2-40B4-BE49-F238E27FC236}">
                <a16:creationId xmlns:a16="http://schemas.microsoft.com/office/drawing/2014/main" id="{82D254F0-DEED-4011-782A-0BBC6C0A8D3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106.4583" end="21238.9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4675" y="1323975"/>
            <a:ext cx="796925" cy="79692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268980" y="1573527"/>
            <a:ext cx="3217545" cy="139827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808788" y="1573527"/>
            <a:ext cx="2020887" cy="8410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895DB23-ED0E-0681-5469-E34DFBDCC610}"/>
              </a:ext>
            </a:extLst>
          </p:cNvPr>
          <p:cNvSpPr/>
          <p:nvPr/>
        </p:nvSpPr>
        <p:spPr>
          <a:xfrm>
            <a:off x="4490402" y="4267196"/>
            <a:ext cx="5696586" cy="77628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4</a:t>
            </a:r>
            <a:endParaRPr lang="en-US" sz="6600" b="1" dirty="0">
              <a:solidFill>
                <a:schemeClr val="tx1"/>
              </a:solidFill>
            </a:endParaRPr>
          </a:p>
        </p:txBody>
      </p:sp>
      <p:pic>
        <p:nvPicPr>
          <p:cNvPr id="19" name="6.16.mp3">
            <a:hlinkClick r:id="" action="ppaction://media"/>
            <a:extLst>
              <a:ext uri="{FF2B5EF4-FFF2-40B4-BE49-F238E27FC236}">
                <a16:creationId xmlns:a16="http://schemas.microsoft.com/office/drawing/2014/main" id="{59CBB17D-38E6-18FA-4B26-D10A620AADA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6951.8109" end="14785.21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4200" y="2505075"/>
            <a:ext cx="796925" cy="796925"/>
          </a:xfrm>
          <a:prstGeom prst="rect">
            <a:avLst/>
          </a:prstGeom>
        </p:spPr>
      </p:pic>
      <p:pic>
        <p:nvPicPr>
          <p:cNvPr id="20" name="6.16.mp3">
            <a:hlinkClick r:id="" action="ppaction://media"/>
            <a:extLst>
              <a:ext uri="{FF2B5EF4-FFF2-40B4-BE49-F238E27FC236}">
                <a16:creationId xmlns:a16="http://schemas.microsoft.com/office/drawing/2014/main" id="{4879F19E-DC50-358D-A74B-C06803D0B9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085.7326" end="12369.204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437" y="3671887"/>
            <a:ext cx="796925" cy="796925"/>
          </a:xfrm>
          <a:prstGeom prst="rect">
            <a:avLst/>
          </a:prstGeom>
        </p:spPr>
      </p:pic>
      <p:pic>
        <p:nvPicPr>
          <p:cNvPr id="21" name="6.16.mp3">
            <a:hlinkClick r:id="" action="ppaction://media"/>
            <a:extLst>
              <a:ext uri="{FF2B5EF4-FFF2-40B4-BE49-F238E27FC236}">
                <a16:creationId xmlns:a16="http://schemas.microsoft.com/office/drawing/2014/main" id="{11E4BC95-B39C-F309-6ECC-32C2F785DB9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4414.1535" end="3254.51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8962" y="4938712"/>
            <a:ext cx="796925" cy="7969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60B11B-12A5-4527-A75A-6594231C600F}"/>
              </a:ext>
            </a:extLst>
          </p:cNvPr>
          <p:cNvSpPr txBox="1"/>
          <p:nvPr/>
        </p:nvSpPr>
        <p:spPr>
          <a:xfrm>
            <a:off x="1597794" y="5871411"/>
            <a:ext cx="9009246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30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-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Click on each number corresponding to the character and let students listen and read aloud. </a:t>
            </a:r>
            <a:endParaRPr lang="en-US" b="0" dirty="0">
              <a:effectLst/>
            </a:endParaRPr>
          </a:p>
          <a:p>
            <a:pPr algn="just" rtl="0">
              <a:spcBef>
                <a:spcPts val="30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- Play the audio, students listen and read again. </a:t>
            </a:r>
            <a:endParaRPr lang="en-US" b="0" dirty="0">
              <a:effectLst/>
            </a:endParaRPr>
          </a:p>
          <a:p>
            <a:pPr algn="just" rtl="0">
              <a:spcBef>
                <a:spcPts val="30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- </a:t>
            </a:r>
            <a:r>
              <a:rPr lang="en-US" dirty="0">
                <a:solidFill>
                  <a:srgbClr val="000000"/>
                </a:solidFill>
              </a:rPr>
              <a:t>W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ork in groups. Students practice acting out the story.</a:t>
            </a:r>
            <a:endParaRPr lang="en-US" b="0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54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18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4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2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4" grpId="0" bldLvl="0" animBg="1"/>
      <p:bldP spid="5" grpId="0" bldLvl="0" animBg="1"/>
      <p:bldP spid="15" grpId="0" bldLvl="0" animBg="1"/>
      <p:bldP spid="18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/>
          <p:cNvSpPr txBox="1"/>
          <p:nvPr/>
        </p:nvSpPr>
        <p:spPr>
          <a:xfrm>
            <a:off x="125176" y="15514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PUPIL’S BOOK p.78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  <p:sp>
        <p:nvSpPr>
          <p:cNvPr id="4" name="Rectangle: Rounded Corners 6"/>
          <p:cNvSpPr/>
          <p:nvPr/>
        </p:nvSpPr>
        <p:spPr>
          <a:xfrm>
            <a:off x="1800225" y="1896110"/>
            <a:ext cx="8701405" cy="274129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85950" y="2211464"/>
            <a:ext cx="8420100" cy="2019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Divide the class into groups of 3 or 4. Take out a sheet of paper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Students read the story, look and match, and then write the answers on the paper. Ex: 1-a, 2-c,...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Check the answer.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Ask students to look at the book and write the correct answers.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2071" r="12396"/>
          <a:stretch>
            <a:fillRect/>
          </a:stretch>
        </p:blipFill>
        <p:spPr>
          <a:xfrm>
            <a:off x="9907478" y="1210266"/>
            <a:ext cx="1181120" cy="11011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817C3F-FC9F-D3DB-FE9E-3C4342F30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662" y="815975"/>
            <a:ext cx="7772400" cy="110348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/>
          <p:cNvSpPr txBox="1"/>
          <p:nvPr/>
        </p:nvSpPr>
        <p:spPr>
          <a:xfrm>
            <a:off x="125176" y="15514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PUPIL’S BOOK p.78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  <p:sp>
        <p:nvSpPr>
          <p:cNvPr id="14" name="Rectangle: Rounded Corners 6"/>
          <p:cNvSpPr/>
          <p:nvPr/>
        </p:nvSpPr>
        <p:spPr>
          <a:xfrm>
            <a:off x="5194175" y="4978072"/>
            <a:ext cx="1857375" cy="623039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 panose="020B0604020202020204"/>
              </a:rPr>
              <a:t>ANSWER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693545" y="6009005"/>
            <a:ext cx="890651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1600" dirty="0"/>
              <a:t>Read the story, look and match, and then write the answers on the paper. Ex: 1-a, 2-c,...</a:t>
            </a:r>
          </a:p>
          <a:p>
            <a:pPr marL="342900" indent="-342900">
              <a:buFontTx/>
              <a:buChar char="-"/>
            </a:pPr>
            <a:r>
              <a:rPr lang="en-US" sz="1600" dirty="0"/>
              <a:t>Check the answer.</a:t>
            </a:r>
          </a:p>
          <a:p>
            <a:pPr marL="342900" indent="-342900">
              <a:buFontTx/>
              <a:buChar char="-"/>
            </a:pPr>
            <a:r>
              <a:rPr lang="en-US" sz="1600" dirty="0"/>
              <a:t>Look at the book and write the correct answers.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58088D-0D90-ABD9-EE69-329601F464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1" t="9629" b="58551"/>
          <a:stretch/>
        </p:blipFill>
        <p:spPr>
          <a:xfrm>
            <a:off x="1928813" y="957263"/>
            <a:ext cx="8648968" cy="39433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9C92F8-6925-899E-4BF1-72F7547100D8}"/>
              </a:ext>
            </a:extLst>
          </p:cNvPr>
          <p:cNvSpPr/>
          <p:nvPr/>
        </p:nvSpPr>
        <p:spPr>
          <a:xfrm>
            <a:off x="1685925" y="914400"/>
            <a:ext cx="857250" cy="328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272522-068F-8C37-DEFD-5292B386299E}"/>
              </a:ext>
            </a:extLst>
          </p:cNvPr>
          <p:cNvSpPr/>
          <p:nvPr/>
        </p:nvSpPr>
        <p:spPr>
          <a:xfrm>
            <a:off x="4071938" y="2857500"/>
            <a:ext cx="3429000" cy="428625"/>
          </a:xfrm>
          <a:custGeom>
            <a:avLst/>
            <a:gdLst>
              <a:gd name="connsiteX0" fmla="*/ 0 w 3605366"/>
              <a:gd name="connsiteY0" fmla="*/ 0 h 457200"/>
              <a:gd name="connsiteX1" fmla="*/ 742950 w 3605366"/>
              <a:gd name="connsiteY1" fmla="*/ 242888 h 457200"/>
              <a:gd name="connsiteX2" fmla="*/ 2443162 w 3605366"/>
              <a:gd name="connsiteY2" fmla="*/ 285750 h 457200"/>
              <a:gd name="connsiteX3" fmla="*/ 3429000 w 3605366"/>
              <a:gd name="connsiteY3" fmla="*/ 428625 h 457200"/>
              <a:gd name="connsiteX4" fmla="*/ 3600450 w 3605366"/>
              <a:gd name="connsiteY4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5366" h="457200">
                <a:moveTo>
                  <a:pt x="0" y="0"/>
                </a:moveTo>
                <a:cubicBezTo>
                  <a:pt x="167878" y="97631"/>
                  <a:pt x="335756" y="195263"/>
                  <a:pt x="742950" y="242888"/>
                </a:cubicBezTo>
                <a:cubicBezTo>
                  <a:pt x="1150144" y="290513"/>
                  <a:pt x="1995487" y="254794"/>
                  <a:pt x="2443162" y="285750"/>
                </a:cubicBezTo>
                <a:cubicBezTo>
                  <a:pt x="2890837" y="316706"/>
                  <a:pt x="3236119" y="400050"/>
                  <a:pt x="3429000" y="428625"/>
                </a:cubicBezTo>
                <a:cubicBezTo>
                  <a:pt x="3621881" y="457200"/>
                  <a:pt x="3611165" y="457200"/>
                  <a:pt x="3600450" y="45720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DBED5091-7725-E803-BD4D-A4FF1BBE7B7A}"/>
              </a:ext>
            </a:extLst>
          </p:cNvPr>
          <p:cNvSpPr/>
          <p:nvPr/>
        </p:nvSpPr>
        <p:spPr>
          <a:xfrm>
            <a:off x="6843713" y="1957388"/>
            <a:ext cx="657225" cy="128587"/>
          </a:xfrm>
          <a:custGeom>
            <a:avLst/>
            <a:gdLst>
              <a:gd name="connsiteX0" fmla="*/ 0 w 657225"/>
              <a:gd name="connsiteY0" fmla="*/ 128587 h 128587"/>
              <a:gd name="connsiteX1" fmla="*/ 214312 w 657225"/>
              <a:gd name="connsiteY1" fmla="*/ 42862 h 128587"/>
              <a:gd name="connsiteX2" fmla="*/ 657225 w 657225"/>
              <a:gd name="connsiteY2" fmla="*/ 0 h 128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7225" h="128587">
                <a:moveTo>
                  <a:pt x="0" y="128587"/>
                </a:moveTo>
                <a:cubicBezTo>
                  <a:pt x="52387" y="96440"/>
                  <a:pt x="104775" y="64293"/>
                  <a:pt x="214312" y="42862"/>
                </a:cubicBezTo>
                <a:cubicBezTo>
                  <a:pt x="323849" y="21431"/>
                  <a:pt x="490537" y="10715"/>
                  <a:pt x="657225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0712E6F0-3944-9EF2-9F4A-8D61DD94B4C5}"/>
              </a:ext>
            </a:extLst>
          </p:cNvPr>
          <p:cNvSpPr/>
          <p:nvPr/>
        </p:nvSpPr>
        <p:spPr>
          <a:xfrm>
            <a:off x="6872288" y="3786188"/>
            <a:ext cx="642937" cy="71437"/>
          </a:xfrm>
          <a:custGeom>
            <a:avLst/>
            <a:gdLst>
              <a:gd name="connsiteX0" fmla="*/ 0 w 642937"/>
              <a:gd name="connsiteY0" fmla="*/ 0 h 71437"/>
              <a:gd name="connsiteX1" fmla="*/ 314325 w 642937"/>
              <a:gd name="connsiteY1" fmla="*/ 14287 h 71437"/>
              <a:gd name="connsiteX2" fmla="*/ 642937 w 642937"/>
              <a:gd name="connsiteY2" fmla="*/ 71437 h 7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2937" h="71437">
                <a:moveTo>
                  <a:pt x="0" y="0"/>
                </a:moveTo>
                <a:cubicBezTo>
                  <a:pt x="103584" y="1190"/>
                  <a:pt x="207169" y="2381"/>
                  <a:pt x="314325" y="14287"/>
                </a:cubicBezTo>
                <a:cubicBezTo>
                  <a:pt x="421481" y="26193"/>
                  <a:pt x="532209" y="48815"/>
                  <a:pt x="642937" y="71437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D2416A-29C6-3643-4F89-5187562EC576}"/>
              </a:ext>
            </a:extLst>
          </p:cNvPr>
          <p:cNvSpPr/>
          <p:nvPr/>
        </p:nvSpPr>
        <p:spPr>
          <a:xfrm>
            <a:off x="7700961" y="2557463"/>
            <a:ext cx="3200400" cy="542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1700" dirty="0">
                <a:solidFill>
                  <a:schemeClr val="tx1"/>
                </a:solidFill>
              </a:rPr>
              <a:t>Why don’t we make a secret Discovery Team code?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5B2E7ED4-0D16-A59A-53EF-2ABA9B5F0D66}"/>
              </a:ext>
            </a:extLst>
          </p:cNvPr>
          <p:cNvSpPr/>
          <p:nvPr/>
        </p:nvSpPr>
        <p:spPr>
          <a:xfrm>
            <a:off x="4300538" y="2871788"/>
            <a:ext cx="3228975" cy="900112"/>
          </a:xfrm>
          <a:custGeom>
            <a:avLst/>
            <a:gdLst>
              <a:gd name="connsiteX0" fmla="*/ 0 w 3228975"/>
              <a:gd name="connsiteY0" fmla="*/ 900112 h 900112"/>
              <a:gd name="connsiteX1" fmla="*/ 428625 w 3228975"/>
              <a:gd name="connsiteY1" fmla="*/ 585787 h 900112"/>
              <a:gd name="connsiteX2" fmla="*/ 1443037 w 3228975"/>
              <a:gd name="connsiteY2" fmla="*/ 285750 h 900112"/>
              <a:gd name="connsiteX3" fmla="*/ 2800350 w 3228975"/>
              <a:gd name="connsiteY3" fmla="*/ 200025 h 900112"/>
              <a:gd name="connsiteX4" fmla="*/ 3228975 w 3228975"/>
              <a:gd name="connsiteY4" fmla="*/ 0 h 900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8975" h="900112">
                <a:moveTo>
                  <a:pt x="0" y="900112"/>
                </a:moveTo>
                <a:cubicBezTo>
                  <a:pt x="94059" y="794146"/>
                  <a:pt x="188119" y="688181"/>
                  <a:pt x="428625" y="585787"/>
                </a:cubicBezTo>
                <a:cubicBezTo>
                  <a:pt x="669131" y="483393"/>
                  <a:pt x="1047750" y="350044"/>
                  <a:pt x="1443037" y="285750"/>
                </a:cubicBezTo>
                <a:cubicBezTo>
                  <a:pt x="1838325" y="221456"/>
                  <a:pt x="2502694" y="247650"/>
                  <a:pt x="2800350" y="200025"/>
                </a:cubicBezTo>
                <a:cubicBezTo>
                  <a:pt x="3098006" y="152400"/>
                  <a:pt x="3163490" y="76200"/>
                  <a:pt x="3228975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1" animBg="1"/>
      <p:bldP spid="15" grpId="0" animBg="1"/>
      <p:bldP spid="16" grpId="0" animBg="1"/>
      <p:bldP spid="17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6"/>
          <p:cNvSpPr/>
          <p:nvPr/>
        </p:nvSpPr>
        <p:spPr>
          <a:xfrm>
            <a:off x="1911350" y="2033905"/>
            <a:ext cx="8755380" cy="26644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08200" y="2212975"/>
            <a:ext cx="860107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Work in group of 4. Each pair takes out a mini-board.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Teacher clicks on each star, and students look at the questions with 3 answers and choose the correct answer by writing it on the boards. Each member takes turns writing.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After finishing, students raise the boards to check the answers.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 team with the correct answer receives a point.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01153" y="1070755"/>
            <a:ext cx="79751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2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Activity: FINDING PIKACHU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2071" r="12396"/>
          <a:stretch>
            <a:fillRect/>
          </a:stretch>
        </p:blipFill>
        <p:spPr>
          <a:xfrm>
            <a:off x="10040321" y="1456615"/>
            <a:ext cx="915393" cy="853434"/>
          </a:xfrm>
          <a:prstGeom prst="rect">
            <a:avLst/>
          </a:prstGeom>
        </p:spPr>
      </p:pic>
      <p:sp>
        <p:nvSpPr>
          <p:cNvPr id="4" name="Google Shape;281;p15"/>
          <p:cNvSpPr txBox="1"/>
          <p:nvPr/>
        </p:nvSpPr>
        <p:spPr>
          <a:xfrm>
            <a:off x="125176" y="15514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PUPIL’S BOOK p.78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MsPham093608278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2241D229-51B4-82E2-8D1C-27AB8763B0A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18" name="MsPham093608278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BA5C2A9-DC34-30CC-A2A4-2ACB8D322C1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6" name="Picture 4" descr="Hình ảnh có liên quan">
            <a:extLst>
              <a:ext uri="{FF2B5EF4-FFF2-40B4-BE49-F238E27FC236}">
                <a16:creationId xmlns:a16="http://schemas.microsoft.com/office/drawing/2014/main" id="{F038A8DD-2620-4D59-9C56-8C8887BB3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6" b="5157"/>
          <a:stretch/>
        </p:blipFill>
        <p:spPr bwMode="auto">
          <a:xfrm>
            <a:off x="-21345" y="1"/>
            <a:ext cx="122346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7E35F9-EB69-4AA2-AEFF-B0F1DAFD16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20126" y="3077932"/>
            <a:ext cx="1341799" cy="14127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A15584-4420-4558-B75A-D88138847B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511" y="363111"/>
            <a:ext cx="2336707" cy="32068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6D5AFC-AB39-466E-B8F8-287A7B4558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5" y="1653495"/>
            <a:ext cx="1091717" cy="8408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B38086-9C71-4131-9CB8-A0D0C37C0148}"/>
              </a:ext>
            </a:extLst>
          </p:cNvPr>
          <p:cNvSpPr txBox="1"/>
          <p:nvPr/>
        </p:nvSpPr>
        <p:spPr>
          <a:xfrm>
            <a:off x="1357255" y="2804350"/>
            <a:ext cx="9304227" cy="2102527"/>
          </a:xfrm>
          <a:prstGeom prst="rect">
            <a:avLst/>
          </a:prstGeom>
          <a:noFill/>
        </p:spPr>
        <p:txBody>
          <a:bodyPr wrap="square" rtlCol="0">
            <a:prstTxWarp prst="textFadeLeft">
              <a:avLst>
                <a:gd name="adj" fmla="val 24242"/>
              </a:avLst>
            </a:prstTxWarp>
            <a:spAutoFit/>
          </a:bodyPr>
          <a:lstStyle/>
          <a:p>
            <a:r>
              <a:rPr lang="en-US" b="1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rgbClr val="334F4E"/>
                  </a:outerShdw>
                </a:effectLst>
                <a:latin typeface="Georgia" panose="02040502050405020303" pitchFamily="18" charset="0"/>
              </a:rPr>
              <a:t>Finding PIKACHU</a:t>
            </a:r>
            <a:endParaRPr lang="en-US" b="1" dirty="0">
              <a:ln w="6600">
                <a:solidFill>
                  <a:schemeClr val="bg1"/>
                </a:solidFill>
                <a:prstDash val="solid"/>
              </a:ln>
              <a:solidFill>
                <a:srgbClr val="FF0066"/>
              </a:solidFill>
              <a:effectLst>
                <a:outerShdw dist="38100" dir="2700000" algn="tl" rotWithShape="0">
                  <a:srgbClr val="334F4E"/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E1359F-B9D1-4218-AF6A-C6BFFE72C7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737" y="-58478"/>
            <a:ext cx="1787896" cy="13769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A5EA1C-5019-4B36-9B28-4902350B6D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519" y="4456149"/>
            <a:ext cx="600962" cy="8247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C08A8A-751F-4E9E-928B-272E9512A5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18" y="4650023"/>
            <a:ext cx="1198342" cy="12617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AAD933-000A-4471-AEB7-96653E9BF14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5710" y="5088514"/>
            <a:ext cx="1271963" cy="11394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6CF83C-5975-43A6-A98F-19B4EF0900D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705" y="1966520"/>
            <a:ext cx="920813" cy="824896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997680" y="5130800"/>
            <a:ext cx="2523565" cy="1282743"/>
          </a:xfrm>
          <a:prstGeom prst="rect">
            <a:avLst/>
          </a:prstGeom>
        </p:spPr>
      </p:pic>
      <p:pic>
        <p:nvPicPr>
          <p:cNvPr id="7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02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00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3"/>
          <p:cNvSpPr/>
          <p:nvPr/>
        </p:nvSpPr>
        <p:spPr>
          <a:xfrm>
            <a:off x="7750175" y="1491615"/>
            <a:ext cx="4006782" cy="3956284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" name="Google Shape;101;p3"/>
          <p:cNvSpPr txBox="1"/>
          <p:nvPr/>
        </p:nvSpPr>
        <p:spPr>
          <a:xfrm>
            <a:off x="8009256" y="2673350"/>
            <a:ext cx="3589186" cy="10984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0">
              <a:buClr>
                <a:srgbClr val="000000"/>
              </a:buClr>
              <a:buFontTx/>
              <a:buNone/>
              <a:defRPr/>
            </a:pPr>
            <a:r>
              <a:rPr lang="en-US" sz="2400" kern="0" noProof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To review</a:t>
            </a:r>
          </a:p>
          <a:p>
            <a:pPr lvl="0" indent="0">
              <a:buClr>
                <a:srgbClr val="000000"/>
              </a:buClr>
              <a:buFontTx/>
              <a:buNone/>
              <a:defRPr/>
            </a:pPr>
            <a:r>
              <a:rPr lang="en-US" sz="2400" kern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</a:t>
            </a:r>
            <a:r>
              <a:rPr lang="en-US" sz="2400" kern="0" noProof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To understand simple cartoon stories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09255" y="3936981"/>
            <a:ext cx="3589187" cy="460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- PB p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.7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7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&amp; 7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8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.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31480" y="4562546"/>
            <a:ext cx="3566962" cy="460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- AB p.60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Google Shape;99;p3"/>
          <p:cNvSpPr txBox="1"/>
          <p:nvPr/>
        </p:nvSpPr>
        <p:spPr>
          <a:xfrm>
            <a:off x="8033766" y="1691028"/>
            <a:ext cx="3382200" cy="705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UNIT 6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– Lesson 7A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Google Shape;100;p3"/>
          <p:cNvSpPr txBox="1"/>
          <p:nvPr/>
        </p:nvSpPr>
        <p:spPr>
          <a:xfrm>
            <a:off x="8564865" y="2173516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We’re learning…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1F8AEC-942C-4DC8-78C6-6ED03D422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1401" y="214489"/>
            <a:ext cx="959555" cy="9595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8EBFC1-5AD2-362C-B406-032DE5A79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043" y="677333"/>
            <a:ext cx="3511372" cy="49558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F61C91-6B0F-4A6F-1E7C-5D3EB8C18B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7175" y="677333"/>
            <a:ext cx="3531390" cy="49840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D86AC11-3BF4-2237-CD33-434C31DF483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FFF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MsPham"/>
          <p:cNvSpPr/>
          <p:nvPr/>
        </p:nvSpPr>
        <p:spPr>
          <a:xfrm>
            <a:off x="781456" y="1690652"/>
            <a:ext cx="4824196" cy="4219162"/>
          </a:xfrm>
          <a:prstGeom prst="roundRect">
            <a:avLst>
              <a:gd name="adj" fmla="val 11354"/>
            </a:avLst>
          </a:prstGeom>
          <a:ln w="57150" cmpd="thickThin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What are the children talking about?</a:t>
            </a:r>
            <a:endParaRPr lang="en-US" sz="7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32417" y="1599131"/>
            <a:ext cx="5283296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 past</a:t>
            </a: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3054223"/>
            <a:ext cx="5297584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Lottie’s Mum and Dad</a:t>
            </a:r>
          </a:p>
        </p:txBody>
      </p:sp>
      <p:sp>
        <p:nvSpPr>
          <p:cNvPr id="24" name="DungMsPham"/>
          <p:cNvSpPr/>
          <p:nvPr/>
        </p:nvSpPr>
        <p:spPr>
          <a:xfrm>
            <a:off x="6145967" y="4568676"/>
            <a:ext cx="529832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How things were different</a:t>
            </a:r>
          </a:p>
          <a:p>
            <a:pPr algn="r"/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10 years ago and more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1526364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3070930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7288" y="3857929"/>
            <a:ext cx="2070204" cy="18545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6110D3-D368-ECCB-5D92-53C6521AD0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294" y="2600325"/>
            <a:ext cx="4546169" cy="205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1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C6DC0F1-8E58-F992-5C90-D6545E7F2B50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FFF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MsPham"/>
          <p:cNvSpPr/>
          <p:nvPr/>
        </p:nvSpPr>
        <p:spPr>
          <a:xfrm>
            <a:off x="781456" y="1690652"/>
            <a:ext cx="4824196" cy="4219162"/>
          </a:xfrm>
          <a:prstGeom prst="roundRect">
            <a:avLst>
              <a:gd name="adj" fmla="val 11354"/>
            </a:avLst>
          </a:prstGeom>
          <a:ln w="57150" cmpd="thickThin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8" name="MsPham"/>
          <p:cNvSpPr/>
          <p:nvPr/>
        </p:nvSpPr>
        <p:spPr>
          <a:xfrm>
            <a:off x="810031" y="190395"/>
            <a:ext cx="10397692" cy="126693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rgbClr val="002060"/>
                </a:solidFill>
              </a:rPr>
              <a:t>What did Ash’s Mum and Dad look like </a:t>
            </a:r>
          </a:p>
          <a:p>
            <a:pPr algn="ctr"/>
            <a:r>
              <a:rPr lang="en-US" sz="3800" b="1" dirty="0">
                <a:solidFill>
                  <a:srgbClr val="002060"/>
                </a:solidFill>
              </a:rPr>
              <a:t>when were young?</a:t>
            </a:r>
          </a:p>
        </p:txBody>
      </p:sp>
      <p:sp>
        <p:nvSpPr>
          <p:cNvPr id="2" name="Sai1MsPham"/>
          <p:cNvSpPr/>
          <p:nvPr/>
        </p:nvSpPr>
        <p:spPr>
          <a:xfrm>
            <a:off x="6145967" y="4625826"/>
            <a:ext cx="5498346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They looked beautiful.</a:t>
            </a: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3149473"/>
            <a:ext cx="5469034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They looked old.</a:t>
            </a:r>
          </a:p>
        </p:txBody>
      </p:sp>
      <p:sp>
        <p:nvSpPr>
          <p:cNvPr id="24" name="DungMsPham"/>
          <p:cNvSpPr/>
          <p:nvPr/>
        </p:nvSpPr>
        <p:spPr>
          <a:xfrm>
            <a:off x="6117745" y="1693367"/>
            <a:ext cx="5440843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They looked so young.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202" y="4553059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3166180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0490" y="982620"/>
            <a:ext cx="2070204" cy="18545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ACD4C2-85D6-7B8B-4AA7-7620D30DB8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062" y="2588006"/>
            <a:ext cx="4619625" cy="231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57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750E1A7-2304-503D-171F-5EBE3FCFD4E2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FFF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sPham"/>
          <p:cNvSpPr/>
          <p:nvPr/>
        </p:nvSpPr>
        <p:spPr>
          <a:xfrm>
            <a:off x="781456" y="1690652"/>
            <a:ext cx="4824196" cy="4219162"/>
          </a:xfrm>
          <a:prstGeom prst="roundRect">
            <a:avLst>
              <a:gd name="adj" fmla="val 11354"/>
            </a:avLst>
          </a:prstGeom>
          <a:ln w="57150" cmpd="thickThin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Did Ash’s parents use a computer?</a:t>
            </a:r>
          </a:p>
        </p:txBody>
      </p:sp>
      <p:sp>
        <p:nvSpPr>
          <p:cNvPr id="2" name="Sai1MsPham"/>
          <p:cNvSpPr/>
          <p:nvPr/>
        </p:nvSpPr>
        <p:spPr>
          <a:xfrm>
            <a:off x="6132417" y="1599131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they didn’t.</a:t>
            </a: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4525772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they didn’t.</a:t>
            </a:r>
          </a:p>
        </p:txBody>
      </p:sp>
      <p:sp>
        <p:nvSpPr>
          <p:cNvPr id="24" name="DungMsPham"/>
          <p:cNvSpPr/>
          <p:nvPr/>
        </p:nvSpPr>
        <p:spPr>
          <a:xfrm>
            <a:off x="6145967" y="3056740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they did.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1526364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4542479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3016" y="2345993"/>
            <a:ext cx="2070204" cy="18545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8B257D-3AA4-4CC4-EE2A-BFDF3AA0B5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3608" b="13710"/>
          <a:stretch/>
        </p:blipFill>
        <p:spPr>
          <a:xfrm>
            <a:off x="1009650" y="2083927"/>
            <a:ext cx="4305300" cy="330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70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C6DC0F1-8E58-F992-5C90-D6545E7F2B50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FFF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MsPham"/>
          <p:cNvSpPr/>
          <p:nvPr/>
        </p:nvSpPr>
        <p:spPr>
          <a:xfrm>
            <a:off x="781456" y="1690652"/>
            <a:ext cx="4824196" cy="4219162"/>
          </a:xfrm>
          <a:prstGeom prst="roundRect">
            <a:avLst>
              <a:gd name="adj" fmla="val 11354"/>
            </a:avLst>
          </a:prstGeom>
          <a:ln w="57150" cmpd="thickThin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Did Ash’s parents use a tablet?</a:t>
            </a:r>
          </a:p>
        </p:txBody>
      </p:sp>
      <p:sp>
        <p:nvSpPr>
          <p:cNvPr id="2" name="Sai1MsPham"/>
          <p:cNvSpPr/>
          <p:nvPr/>
        </p:nvSpPr>
        <p:spPr>
          <a:xfrm>
            <a:off x="6145967" y="4625826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they didn’t.</a:t>
            </a: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3149473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they did.</a:t>
            </a:r>
          </a:p>
        </p:txBody>
      </p:sp>
      <p:sp>
        <p:nvSpPr>
          <p:cNvPr id="24" name="DungMsPham"/>
          <p:cNvSpPr/>
          <p:nvPr/>
        </p:nvSpPr>
        <p:spPr>
          <a:xfrm>
            <a:off x="6117745" y="1693367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they didn’t.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202" y="4553059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3166180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4794" y="982620"/>
            <a:ext cx="2070204" cy="18545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003A90-E495-1ADC-4683-B4FA6993FE0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765" b="16796"/>
          <a:stretch/>
        </p:blipFill>
        <p:spPr>
          <a:xfrm>
            <a:off x="881062" y="2628899"/>
            <a:ext cx="4619625" cy="188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07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750E1A7-2304-503D-171F-5EBE3FCFD4E2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FFF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sPham"/>
          <p:cNvSpPr/>
          <p:nvPr/>
        </p:nvSpPr>
        <p:spPr>
          <a:xfrm>
            <a:off x="781456" y="1690652"/>
            <a:ext cx="4824196" cy="4219162"/>
          </a:xfrm>
          <a:prstGeom prst="roundRect">
            <a:avLst>
              <a:gd name="adj" fmla="val 11354"/>
            </a:avLst>
          </a:prstGeom>
          <a:ln w="57150" cmpd="thickThin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Ash’s Mum used a _______ to call.</a:t>
            </a:r>
          </a:p>
        </p:txBody>
      </p:sp>
      <p:sp>
        <p:nvSpPr>
          <p:cNvPr id="2" name="Sai1MsPham"/>
          <p:cNvSpPr/>
          <p:nvPr/>
        </p:nvSpPr>
        <p:spPr>
          <a:xfrm>
            <a:off x="6132417" y="1599131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mobile phone</a:t>
            </a: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4525772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waking</a:t>
            </a:r>
          </a:p>
        </p:txBody>
      </p:sp>
      <p:sp>
        <p:nvSpPr>
          <p:cNvPr id="24" name="DungMsPham"/>
          <p:cNvSpPr/>
          <p:nvPr/>
        </p:nvSpPr>
        <p:spPr>
          <a:xfrm>
            <a:off x="6145967" y="3056740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telephone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1526364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4542479"/>
            <a:ext cx="1080630" cy="11562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09AF39-B400-1588-7701-C588FA3D33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350" t="1765" b="16796"/>
          <a:stretch/>
        </p:blipFill>
        <p:spPr>
          <a:xfrm>
            <a:off x="1000125" y="2005126"/>
            <a:ext cx="4386262" cy="3466988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3016" y="2345993"/>
            <a:ext cx="2070204" cy="185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96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D86AC11-3BF4-2237-CD33-434C31DF483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FFF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MsPham"/>
          <p:cNvSpPr/>
          <p:nvPr/>
        </p:nvSpPr>
        <p:spPr>
          <a:xfrm>
            <a:off x="781456" y="1690652"/>
            <a:ext cx="4824196" cy="4219162"/>
          </a:xfrm>
          <a:prstGeom prst="roundRect">
            <a:avLst>
              <a:gd name="adj" fmla="val 11354"/>
            </a:avLst>
          </a:prstGeom>
          <a:ln w="57150" cmpd="thickThin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Was the computer smaller than today?</a:t>
            </a:r>
          </a:p>
        </p:txBody>
      </p:sp>
      <p:sp>
        <p:nvSpPr>
          <p:cNvPr id="2" name="Sai1MsPham"/>
          <p:cNvSpPr/>
          <p:nvPr/>
        </p:nvSpPr>
        <p:spPr>
          <a:xfrm>
            <a:off x="6132417" y="1599131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it were.</a:t>
            </a: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3054223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it was.</a:t>
            </a:r>
          </a:p>
        </p:txBody>
      </p:sp>
      <p:sp>
        <p:nvSpPr>
          <p:cNvPr id="24" name="DungMsPham"/>
          <p:cNvSpPr/>
          <p:nvPr/>
        </p:nvSpPr>
        <p:spPr>
          <a:xfrm>
            <a:off x="6145967" y="4568676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it wasn’t.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1526364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3070930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3016" y="3857929"/>
            <a:ext cx="2070204" cy="18545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1B90E5-5927-1C89-35E7-BA4273D961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263" t="7893" r="43608" b="13710"/>
          <a:stretch/>
        </p:blipFill>
        <p:spPr>
          <a:xfrm>
            <a:off x="1757363" y="1811409"/>
            <a:ext cx="3014661" cy="393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8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093608278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CADF9CB3-130A-36D3-E74D-A41EEEABC32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10" name="MsPham093608278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0020E7C9-F779-F33C-89EA-BAD89DFBBF8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t="5183"/>
          <a:stretch/>
        </p:blipFill>
        <p:spPr>
          <a:xfrm>
            <a:off x="-24915" y="0"/>
            <a:ext cx="12241829" cy="72545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75915" y="-2642383"/>
            <a:ext cx="3430885" cy="2642383"/>
          </a:xfrm>
          <a:prstGeom prst="rect">
            <a:avLst/>
          </a:prstGeom>
        </p:spPr>
      </p:pic>
      <p:pic>
        <p:nvPicPr>
          <p:cNvPr id="8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617180" y="5912765"/>
            <a:ext cx="1917470" cy="9746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33824" y="3028834"/>
            <a:ext cx="69347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ln w="38100">
                  <a:solidFill>
                    <a:srgbClr val="FF0000"/>
                  </a:solidFill>
                </a:ln>
                <a:solidFill>
                  <a:srgbClr val="FFA7A7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Excellent!</a:t>
            </a:r>
          </a:p>
        </p:txBody>
      </p:sp>
    </p:spTree>
    <p:extLst>
      <p:ext uri="{BB962C8B-B14F-4D97-AF65-F5344CB8AC3E}">
        <p14:creationId xmlns:p14="http://schemas.microsoft.com/office/powerpoint/2010/main" val="196657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37604 0.51481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4D20825-99FA-0B0C-CD80-B3122FB9C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625" y="1153095"/>
            <a:ext cx="10747375" cy="3679807"/>
          </a:xfrm>
          <a:prstGeom prst="rect">
            <a:avLst/>
          </a:prstGeom>
        </p:spPr>
      </p:pic>
      <p:sp>
        <p:nvSpPr>
          <p:cNvPr id="2" name="Google Shape;281;p15"/>
          <p:cNvSpPr txBox="1"/>
          <p:nvPr/>
        </p:nvSpPr>
        <p:spPr>
          <a:xfrm>
            <a:off x="193734" y="184945"/>
            <a:ext cx="3249554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p.78</a:t>
            </a:r>
          </a:p>
        </p:txBody>
      </p:sp>
      <p:sp>
        <p:nvSpPr>
          <p:cNvPr id="6" name="Rectangle: Rounded Corners 6"/>
          <p:cNvSpPr/>
          <p:nvPr/>
        </p:nvSpPr>
        <p:spPr>
          <a:xfrm>
            <a:off x="5072793" y="4940343"/>
            <a:ext cx="1857375" cy="623039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 panose="020B0604020202020204"/>
              </a:rPr>
              <a:t>ANSWER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42419" y="5871432"/>
            <a:ext cx="8307161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Ask students to open their books and look at task 3 on page 78.</a:t>
            </a:r>
          </a:p>
          <a:p>
            <a:pPr marL="285750" indent="-285750">
              <a:buFontTx/>
              <a:buChar char="-"/>
            </a:pPr>
            <a:r>
              <a:rPr lang="en-US" dirty="0"/>
              <a:t>Students read the story again and answer the question.</a:t>
            </a:r>
          </a:p>
          <a:p>
            <a:pPr marL="285750" indent="-285750">
              <a:buFontTx/>
              <a:buChar char="-"/>
            </a:pPr>
            <a:r>
              <a:rPr lang="en-US" dirty="0"/>
              <a:t>Show the answers to check.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EB03C0-9A73-8F4B-8266-C70FF7FFA53A}"/>
              </a:ext>
            </a:extLst>
          </p:cNvPr>
          <p:cNvSpPr txBox="1"/>
          <p:nvPr/>
        </p:nvSpPr>
        <p:spPr>
          <a:xfrm>
            <a:off x="6700838" y="1643063"/>
            <a:ext cx="5491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i="1" dirty="0">
                <a:solidFill>
                  <a:srgbClr val="FF0000"/>
                </a:solidFill>
              </a:rPr>
              <a:t>The children are talking about how things were different ten years ago and more.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5415F1-7A69-D261-9CA5-5EF5A5F98BE2}"/>
              </a:ext>
            </a:extLst>
          </p:cNvPr>
          <p:cNvSpPr txBox="1"/>
          <p:nvPr/>
        </p:nvSpPr>
        <p:spPr>
          <a:xfrm>
            <a:off x="8515350" y="2523915"/>
            <a:ext cx="2014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i="1" dirty="0">
                <a:solidFill>
                  <a:srgbClr val="FF0000"/>
                </a:solidFill>
              </a:rPr>
              <a:t>No, they didn’t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4B5D79-50C2-E142-48CF-54F566E66970}"/>
              </a:ext>
            </a:extLst>
          </p:cNvPr>
          <p:cNvSpPr txBox="1"/>
          <p:nvPr/>
        </p:nvSpPr>
        <p:spPr>
          <a:xfrm>
            <a:off x="8582025" y="3062288"/>
            <a:ext cx="1847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i="1" dirty="0">
                <a:solidFill>
                  <a:srgbClr val="FF0000"/>
                </a:solidFill>
              </a:rPr>
              <a:t>Yes, they did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70F106-A88D-B888-7F14-623B56153A52}"/>
              </a:ext>
            </a:extLst>
          </p:cNvPr>
          <p:cNvSpPr txBox="1"/>
          <p:nvPr/>
        </p:nvSpPr>
        <p:spPr>
          <a:xfrm>
            <a:off x="8599921" y="3574786"/>
            <a:ext cx="1847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No, it wasn’t</a:t>
            </a:r>
            <a:endParaRPr lang="en-VN" sz="2400" i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55E6A2-0643-488C-697E-115A60F8FFA9}"/>
              </a:ext>
            </a:extLst>
          </p:cNvPr>
          <p:cNvSpPr txBox="1"/>
          <p:nvPr/>
        </p:nvSpPr>
        <p:spPr>
          <a:xfrm>
            <a:off x="8567737" y="4105276"/>
            <a:ext cx="1747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i="1" dirty="0">
                <a:solidFill>
                  <a:srgbClr val="FF0000"/>
                </a:solidFill>
              </a:rPr>
              <a:t>Yes, they did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HOMEWORK</a:t>
            </a:r>
          </a:p>
        </p:txBody>
      </p:sp>
      <p:sp>
        <p:nvSpPr>
          <p:cNvPr id="6" name="Rectangle: Rounded Corners 6"/>
          <p:cNvSpPr/>
          <p:nvPr/>
        </p:nvSpPr>
        <p:spPr>
          <a:xfrm>
            <a:off x="1989104" y="2730500"/>
            <a:ext cx="8061563" cy="26577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2071" r="12396"/>
          <a:stretch>
            <a:fillRect/>
          </a:stretch>
        </p:blipFill>
        <p:spPr>
          <a:xfrm>
            <a:off x="9716231" y="1469793"/>
            <a:ext cx="1181120" cy="11011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81945" y="4079976"/>
            <a:ext cx="733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exercises in the Activity Book (page 60).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53216" y="6253287"/>
            <a:ext cx="7606554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answers in the Teacher’s book (page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133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or Active Teach.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29965" y="3385826"/>
            <a:ext cx="6053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vocabulary and grammar.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596" y="1200985"/>
            <a:ext cx="7226300" cy="177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35BABD-C3E6-8B62-2B95-06475854C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1401" y="214489"/>
            <a:ext cx="959555" cy="95955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3"/>
          <p:cNvSpPr/>
          <p:nvPr/>
        </p:nvSpPr>
        <p:spPr>
          <a:xfrm>
            <a:off x="7652085" y="1405288"/>
            <a:ext cx="3945556" cy="4081112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" name="Google Shape;101;p3"/>
          <p:cNvSpPr txBox="1"/>
          <p:nvPr/>
        </p:nvSpPr>
        <p:spPr>
          <a:xfrm>
            <a:off x="7870794" y="2673350"/>
            <a:ext cx="3563620" cy="114787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0">
              <a:buClr>
                <a:srgbClr val="000000"/>
              </a:buClr>
              <a:buFontTx/>
              <a:buNone/>
              <a:defRPr/>
            </a:pPr>
            <a:r>
              <a:rPr lang="en-US" sz="2400" kern="0" noProof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To review</a:t>
            </a:r>
          </a:p>
          <a:p>
            <a:pPr lvl="0" indent="0">
              <a:buClr>
                <a:srgbClr val="000000"/>
              </a:buClr>
              <a:buFontTx/>
              <a:buNone/>
              <a:defRPr/>
            </a:pPr>
            <a:r>
              <a:rPr lang="en-US" sz="2400" kern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</a:t>
            </a:r>
            <a:r>
              <a:rPr lang="en-US" sz="2400" kern="0" noProof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To understand simple cartoon stories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70794" y="4019636"/>
            <a:ext cx="3545172" cy="460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- PB p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.7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7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2400" noProof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&amp; 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7</a:t>
            </a:r>
            <a:r>
              <a:rPr lang="en-US" sz="24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8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.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70794" y="4678418"/>
            <a:ext cx="3545172" cy="460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- AB p.60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Google Shape;99;p3"/>
          <p:cNvSpPr txBox="1"/>
          <p:nvPr/>
        </p:nvSpPr>
        <p:spPr>
          <a:xfrm>
            <a:off x="8033766" y="1691028"/>
            <a:ext cx="3382200" cy="705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UNIT 6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– Lesson 7A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Google Shape;100;p3"/>
          <p:cNvSpPr txBox="1"/>
          <p:nvPr/>
        </p:nvSpPr>
        <p:spPr>
          <a:xfrm>
            <a:off x="8564865" y="2173516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We’ve learned…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1F8AEC-942C-4DC8-78C6-6ED03D422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1401" y="214489"/>
            <a:ext cx="959555" cy="9595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8EBFC1-5AD2-362C-B406-032DE5A79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043" y="677333"/>
            <a:ext cx="3511372" cy="49558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F61C91-6B0F-4A6F-1E7C-5D3EB8C18B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7175" y="677333"/>
            <a:ext cx="3531390" cy="498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00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sp>
        <p:nvSpPr>
          <p:cNvPr id="3" name="Rectangle: Rounded Corners 6"/>
          <p:cNvSpPr/>
          <p:nvPr/>
        </p:nvSpPr>
        <p:spPr>
          <a:xfrm>
            <a:off x="1603021" y="1814830"/>
            <a:ext cx="9538380" cy="35561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71698" y="1954630"/>
            <a:ext cx="886634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Divide the class into groups of 3 or 4. Each group takes out a mini-board or a sheet of paper.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Ask students to open their books and look at the story on page 77.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Then, students find the learned vocabulary and write answers on the boards or paper.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After finishing, students raise the boards or paper to check the answers.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 fastest group with all the correct answers receives 2 points.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2071" r="12396"/>
          <a:stretch>
            <a:fillRect/>
          </a:stretch>
        </p:blipFill>
        <p:spPr>
          <a:xfrm>
            <a:off x="9907478" y="1128986"/>
            <a:ext cx="1181120" cy="1101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50759C-9873-6F50-08A9-F187F9CA9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1401" y="214489"/>
            <a:ext cx="959555" cy="9595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FA2BD7-04A4-978F-7E0C-164EC7AE4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4845" y="784578"/>
            <a:ext cx="7315200" cy="1066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7075" y="674370"/>
            <a:ext cx="3390900" cy="243840"/>
          </a:xfrm>
          <a:prstGeom prst="rect">
            <a:avLst/>
          </a:prstGeom>
        </p:spPr>
      </p:pic>
      <p:sp>
        <p:nvSpPr>
          <p:cNvPr id="20" name="Rectangle: Rounded Corners 13"/>
          <p:cNvSpPr/>
          <p:nvPr/>
        </p:nvSpPr>
        <p:spPr>
          <a:xfrm>
            <a:off x="8280519" y="4928140"/>
            <a:ext cx="2093014" cy="556521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 panose="020B0604020202020204"/>
              </a:rPr>
              <a:t>ANSWER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1823720" y="5846445"/>
            <a:ext cx="978916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dirty="0">
                <a:sym typeface="+mn-ea"/>
              </a:rPr>
              <a:t>Open the books and look at the story on page 78.</a:t>
            </a: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>
                <a:sym typeface="+mn-ea"/>
              </a:rPr>
              <a:t>Write learned vocabulary.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sym typeface="+mn-ea"/>
              </a:rPr>
              <a:t>Click on “Answer” to check the answer.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96D951-21AB-4C84-B854-8979C7A5D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1401" y="214489"/>
            <a:ext cx="959555" cy="959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27D73F-D37D-FF5E-7B5A-930C5AB232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334" b="32368"/>
          <a:stretch/>
        </p:blipFill>
        <p:spPr>
          <a:xfrm>
            <a:off x="177867" y="780062"/>
            <a:ext cx="6722996" cy="46777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054129-2DF6-7287-67C0-85FD4A5AB8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81" t="67633" r="5095" b="6727"/>
          <a:stretch/>
        </p:blipFill>
        <p:spPr>
          <a:xfrm>
            <a:off x="6525042" y="1356524"/>
            <a:ext cx="5505034" cy="221535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04C3725-5FEF-A780-DD57-A1173D782FE1}"/>
              </a:ext>
            </a:extLst>
          </p:cNvPr>
          <p:cNvSpPr/>
          <p:nvPr/>
        </p:nvSpPr>
        <p:spPr>
          <a:xfrm>
            <a:off x="5400675" y="5357813"/>
            <a:ext cx="900113" cy="157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2CA54F-853E-55C1-8E80-1D84B016D735}"/>
              </a:ext>
            </a:extLst>
          </p:cNvPr>
          <p:cNvSpPr/>
          <p:nvPr/>
        </p:nvSpPr>
        <p:spPr>
          <a:xfrm>
            <a:off x="7453312" y="1238251"/>
            <a:ext cx="3362326" cy="147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Oval 14"/>
          <p:cNvSpPr/>
          <p:nvPr/>
        </p:nvSpPr>
        <p:spPr>
          <a:xfrm>
            <a:off x="1333182" y="3681412"/>
            <a:ext cx="524192" cy="247651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776134A-1C5C-E6CB-7E47-A648BAE8C863}"/>
              </a:ext>
            </a:extLst>
          </p:cNvPr>
          <p:cNvSpPr/>
          <p:nvPr/>
        </p:nvSpPr>
        <p:spPr>
          <a:xfrm>
            <a:off x="3071495" y="3348038"/>
            <a:ext cx="457518" cy="23812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7149A9B-3707-FF63-F56B-11C6ED01F225}"/>
              </a:ext>
            </a:extLst>
          </p:cNvPr>
          <p:cNvSpPr/>
          <p:nvPr/>
        </p:nvSpPr>
        <p:spPr>
          <a:xfrm>
            <a:off x="2671444" y="3533774"/>
            <a:ext cx="657543" cy="266701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C3F60E9-13B9-7EEE-7153-F4426DACEF36}"/>
              </a:ext>
            </a:extLst>
          </p:cNvPr>
          <p:cNvSpPr/>
          <p:nvPr/>
        </p:nvSpPr>
        <p:spPr>
          <a:xfrm>
            <a:off x="2585720" y="3719512"/>
            <a:ext cx="524192" cy="247651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25A4EBB-E314-ECEF-62EA-9DB707468B15}"/>
              </a:ext>
            </a:extLst>
          </p:cNvPr>
          <p:cNvSpPr/>
          <p:nvPr/>
        </p:nvSpPr>
        <p:spPr>
          <a:xfrm>
            <a:off x="2938145" y="3900487"/>
            <a:ext cx="490855" cy="271463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E405E02-C7BE-FCDF-4599-66A89405282C}"/>
              </a:ext>
            </a:extLst>
          </p:cNvPr>
          <p:cNvSpPr/>
          <p:nvPr/>
        </p:nvSpPr>
        <p:spPr>
          <a:xfrm>
            <a:off x="5024119" y="3214687"/>
            <a:ext cx="719455" cy="214313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B60F83A-A5C6-803A-2FC0-6B96C831DADB}"/>
              </a:ext>
            </a:extLst>
          </p:cNvPr>
          <p:cNvSpPr/>
          <p:nvPr/>
        </p:nvSpPr>
        <p:spPr>
          <a:xfrm>
            <a:off x="5352732" y="3786187"/>
            <a:ext cx="990917" cy="271463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DCAF42C-BA6C-490A-ADE3-BEE9D028C50E}"/>
              </a:ext>
            </a:extLst>
          </p:cNvPr>
          <p:cNvSpPr/>
          <p:nvPr/>
        </p:nvSpPr>
        <p:spPr>
          <a:xfrm>
            <a:off x="2509519" y="5229224"/>
            <a:ext cx="676593" cy="271464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37B3363-56D7-681D-F04D-212F49BABC85}"/>
              </a:ext>
            </a:extLst>
          </p:cNvPr>
          <p:cNvSpPr/>
          <p:nvPr/>
        </p:nvSpPr>
        <p:spPr>
          <a:xfrm>
            <a:off x="8910320" y="1971675"/>
            <a:ext cx="524192" cy="247651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76A7DC4-EBE2-9879-B148-D45D53E4686D}"/>
              </a:ext>
            </a:extLst>
          </p:cNvPr>
          <p:cNvSpPr/>
          <p:nvPr/>
        </p:nvSpPr>
        <p:spPr>
          <a:xfrm>
            <a:off x="9510395" y="3314700"/>
            <a:ext cx="433705" cy="25717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1" animBg="1"/>
      <p:bldP spid="15" grpId="0" animBg="1"/>
      <p:bldP spid="15" grpId="1" animBg="1"/>
      <p:bldP spid="13" grpId="0" animBg="1"/>
      <p:bldP spid="13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/>
          <p:cNvSpPr txBox="1"/>
          <p:nvPr/>
        </p:nvSpPr>
        <p:spPr>
          <a:xfrm>
            <a:off x="125176" y="14625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 TIME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  <p:pic>
        <p:nvPicPr>
          <p:cNvPr id="7" name="Picture 2" descr="Story Time | Minerva Public 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3" y="943267"/>
            <a:ext cx="6651915" cy="468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922" t="8853" r="-922" b="22359"/>
          <a:stretch>
            <a:fillRect/>
          </a:stretch>
        </p:blipFill>
        <p:spPr>
          <a:xfrm>
            <a:off x="5654241" y="4100239"/>
            <a:ext cx="7048208" cy="16790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3958" y="871684"/>
            <a:ext cx="4686354" cy="330013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A567076-C38A-4F09-CD85-46288F96CA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567" b="6998"/>
          <a:stretch/>
        </p:blipFill>
        <p:spPr>
          <a:xfrm>
            <a:off x="1177991" y="736312"/>
            <a:ext cx="4322695" cy="4907250"/>
          </a:xfrm>
          <a:prstGeom prst="rect">
            <a:avLst/>
          </a:prstGeom>
        </p:spPr>
      </p:pic>
      <p:sp>
        <p:nvSpPr>
          <p:cNvPr id="4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 TIME - INTRODUCTION</a:t>
            </a:r>
          </a:p>
        </p:txBody>
      </p:sp>
      <p:pic>
        <p:nvPicPr>
          <p:cNvPr id="17" name="Picture 8" descr="Sticky Notes Aesthetic Sale, 55% OFF | pwdnutrition.co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786" l="6143" r="92571">
                        <a14:foregroundMark x1="39643" y1="12357" x2="59571" y2="14786"/>
                        <a14:foregroundMark x1="43571" y1="10214" x2="46143" y2="10357"/>
                        <a14:foregroundMark x1="8286" y1="15786" x2="7714" y2="22786"/>
                        <a14:foregroundMark x1="7714" y1="22786" x2="7714" y2="22786"/>
                        <a14:foregroundMark x1="6143" y1="12357" x2="6143" y2="12357"/>
                        <a14:foregroundMark x1="11571" y1="90643" x2="15714" y2="90786"/>
                        <a14:foregroundMark x1="92571" y1="74714" x2="91571" y2="7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3" t="6969" r="2294" b="4971"/>
          <a:stretch>
            <a:fillRect/>
          </a:stretch>
        </p:blipFill>
        <p:spPr bwMode="auto">
          <a:xfrm>
            <a:off x="6134735" y="1194117"/>
            <a:ext cx="5095240" cy="387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88265" y="677545"/>
            <a:ext cx="2049145" cy="21336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796932" y="636900"/>
            <a:ext cx="631149" cy="22860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11"/>
          <p:cNvSpPr/>
          <p:nvPr/>
        </p:nvSpPr>
        <p:spPr>
          <a:xfrm rot="17804170">
            <a:off x="2124425" y="576312"/>
            <a:ext cx="287196" cy="519074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393663" y="1346795"/>
            <a:ext cx="341287" cy="2771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1400175" y="2773321"/>
            <a:ext cx="274825" cy="2984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736874" y="3178791"/>
            <a:ext cx="341287" cy="2771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1414463" y="5093434"/>
            <a:ext cx="303625" cy="2786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Down Arrow 11"/>
          <p:cNvSpPr/>
          <p:nvPr/>
        </p:nvSpPr>
        <p:spPr>
          <a:xfrm rot="18142627">
            <a:off x="1331061" y="2125421"/>
            <a:ext cx="166494" cy="310947"/>
          </a:xfrm>
          <a:prstGeom prst="downArrow">
            <a:avLst>
              <a:gd name="adj1" fmla="val 63310"/>
              <a:gd name="adj2" fmla="val 43135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Down Arrow 11"/>
          <p:cNvSpPr/>
          <p:nvPr/>
        </p:nvSpPr>
        <p:spPr>
          <a:xfrm rot="3126803">
            <a:off x="4384478" y="1437528"/>
            <a:ext cx="166494" cy="310947"/>
          </a:xfrm>
          <a:prstGeom prst="downArrow">
            <a:avLst>
              <a:gd name="adj1" fmla="val 63310"/>
              <a:gd name="adj2" fmla="val 43135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Down Arrow 11"/>
          <p:cNvSpPr/>
          <p:nvPr/>
        </p:nvSpPr>
        <p:spPr>
          <a:xfrm rot="3126803">
            <a:off x="5206133" y="1794398"/>
            <a:ext cx="166494" cy="310947"/>
          </a:xfrm>
          <a:prstGeom prst="downArrow">
            <a:avLst>
              <a:gd name="adj1" fmla="val 63310"/>
              <a:gd name="adj2" fmla="val 43135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41160" y="1773237"/>
            <a:ext cx="47174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What’s the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story title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-&gt;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How many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story frames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How many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characters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-&gt;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49357" y="2213775"/>
            <a:ext cx="27526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srgbClr val="4472C4"/>
                </a:solidFill>
                <a:latin typeface="Calibri" panose="020F0502020204030204"/>
              </a:rPr>
              <a:t>The secret phone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3407149" y="4159866"/>
            <a:ext cx="264739" cy="2692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8"/>
          <p:cNvSpPr txBox="1"/>
          <p:nvPr/>
        </p:nvSpPr>
        <p:spPr>
          <a:xfrm>
            <a:off x="7190632" y="3047530"/>
            <a:ext cx="1476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srgbClr val="4472C4"/>
                </a:solidFill>
                <a:latin typeface="Calibri" panose="020F0502020204030204"/>
              </a:rPr>
              <a:t>5 frames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63527" y="3901952"/>
            <a:ext cx="1987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srgbClr val="4472C4"/>
                </a:solidFill>
                <a:latin typeface="Calibri" panose="020F0502020204030204"/>
              </a:rPr>
              <a:t>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</a:rPr>
              <a:t> characters</a:t>
            </a:r>
          </a:p>
        </p:txBody>
      </p:sp>
      <p:sp>
        <p:nvSpPr>
          <p:cNvPr id="49" name="Down Arrow 11"/>
          <p:cNvSpPr/>
          <p:nvPr/>
        </p:nvSpPr>
        <p:spPr>
          <a:xfrm rot="15321035">
            <a:off x="1315290" y="3764904"/>
            <a:ext cx="166494" cy="310947"/>
          </a:xfrm>
          <a:prstGeom prst="downArrow">
            <a:avLst>
              <a:gd name="adj1" fmla="val 63310"/>
              <a:gd name="adj2" fmla="val 43135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15" grpId="0" bldLvl="0" animBg="1"/>
      <p:bldP spid="42" grpId="0" bldLvl="0" animBg="1"/>
      <p:bldP spid="43" grpId="0" bldLvl="0" animBg="1"/>
      <p:bldP spid="45" grpId="0" bldLvl="0" animBg="1"/>
      <p:bldP spid="39" grpId="0" bldLvl="0" animBg="1"/>
      <p:bldP spid="39" grpId="1" bldLvl="0" animBg="1"/>
      <p:bldP spid="47" grpId="0" bldLvl="0" animBg="1"/>
      <p:bldP spid="47" grpId="1" bldLvl="0" animBg="1"/>
      <p:bldP spid="48" grpId="0" bldLvl="0" animBg="1"/>
      <p:bldP spid="48" grpId="1" bldLvl="0" animBg="1"/>
      <p:bldP spid="19" grpId="0"/>
      <p:bldP spid="44" grpId="0" bldLvl="0" animBg="1"/>
      <p:bldP spid="11" grpId="0"/>
      <p:bldP spid="21" grpId="0"/>
      <p:bldP spid="49" grpId="0" bldLvl="0" animBg="1"/>
      <p:bldP spid="49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/>
          <p:cNvSpPr txBox="1"/>
          <p:nvPr/>
        </p:nvSpPr>
        <p:spPr>
          <a:xfrm>
            <a:off x="125176" y="14625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 TIME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  <p:sp>
        <p:nvSpPr>
          <p:cNvPr id="7" name="Google Shape;281;p15"/>
          <p:cNvSpPr txBox="1"/>
          <p:nvPr/>
        </p:nvSpPr>
        <p:spPr>
          <a:xfrm>
            <a:off x="9812655" y="146050"/>
            <a:ext cx="2367915" cy="36893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cs typeface="Calibri Light" panose="020F0302020204030204" pitchFamily="34" charset="0"/>
              </a:rPr>
              <a:t>Watch a video</a:t>
            </a:r>
          </a:p>
        </p:txBody>
      </p:sp>
      <p:pic>
        <p:nvPicPr>
          <p:cNvPr id="4" name="Unit 6.mp4">
            <a:hlinkClick r:id="" action="ppaction://media"/>
            <a:extLst>
              <a:ext uri="{FF2B5EF4-FFF2-40B4-BE49-F238E27FC236}">
                <a16:creationId xmlns:a16="http://schemas.microsoft.com/office/drawing/2014/main" id="{A8D61525-C940-42F1-A26D-5918866C77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4664" y="732913"/>
            <a:ext cx="8613775" cy="48414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7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/>
          <p:cNvSpPr txBox="1"/>
          <p:nvPr/>
        </p:nvSpPr>
        <p:spPr>
          <a:xfrm>
            <a:off x="125176" y="14625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 TIME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  <p:sp>
        <p:nvSpPr>
          <p:cNvPr id="660" name="Google Shape;660;p25"/>
          <p:cNvSpPr txBox="1"/>
          <p:nvPr/>
        </p:nvSpPr>
        <p:spPr>
          <a:xfrm>
            <a:off x="2274959" y="962937"/>
            <a:ext cx="789993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ts val="4400"/>
              <a:buFont typeface="Carter One" panose="03080802040405060005"/>
              <a:buNone/>
            </a:pPr>
            <a:r>
              <a:rPr lang="en-US" sz="4400" b="0" i="0" u="none" strike="noStrike" cap="none">
                <a:solidFill>
                  <a:srgbClr val="ED7D31"/>
                </a:solidFill>
                <a:latin typeface="Carter One" panose="03080802040405060005"/>
                <a:ea typeface="Carter One" panose="03080802040405060005"/>
                <a:cs typeface="Carter One" panose="03080802040405060005"/>
                <a:sym typeface="Carter One" panose="03080802040405060005"/>
              </a:rPr>
              <a:t>CHARACTERS IN THE STORY</a:t>
            </a:r>
            <a:endParaRPr sz="4400" b="0" i="0" u="none" strike="noStrike" cap="none">
              <a:solidFill>
                <a:srgbClr val="ED7D31"/>
              </a:solidFill>
              <a:latin typeface="Carter One" panose="03080802040405060005"/>
              <a:ea typeface="Carter One" panose="03080802040405060005"/>
              <a:cs typeface="Carter One" panose="03080802040405060005"/>
              <a:sym typeface="Carter One" panose="03080802040405060005"/>
            </a:endParaRPr>
          </a:p>
        </p:txBody>
      </p:sp>
      <p:sp>
        <p:nvSpPr>
          <p:cNvPr id="661" name="Google Shape;661;p25"/>
          <p:cNvSpPr/>
          <p:nvPr/>
        </p:nvSpPr>
        <p:spPr>
          <a:xfrm>
            <a:off x="1060754" y="4424484"/>
            <a:ext cx="1479249" cy="58219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 panose="020F0502020204030204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Ash</a:t>
            </a:r>
          </a:p>
        </p:txBody>
      </p:sp>
      <p:sp>
        <p:nvSpPr>
          <p:cNvPr id="662" name="Google Shape;662;p25"/>
          <p:cNvSpPr/>
          <p:nvPr/>
        </p:nvSpPr>
        <p:spPr>
          <a:xfrm>
            <a:off x="6729502" y="4314413"/>
            <a:ext cx="1479249" cy="58219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 panose="020F0502020204030204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Lottie</a:t>
            </a:r>
          </a:p>
        </p:txBody>
      </p:sp>
      <p:sp>
        <p:nvSpPr>
          <p:cNvPr id="663" name="Google Shape;663;p25"/>
          <p:cNvSpPr/>
          <p:nvPr/>
        </p:nvSpPr>
        <p:spPr>
          <a:xfrm>
            <a:off x="3775361" y="5023842"/>
            <a:ext cx="1479249" cy="58219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 panose="020F0502020204030204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Lois</a:t>
            </a:r>
          </a:p>
        </p:txBody>
      </p:sp>
      <p:sp>
        <p:nvSpPr>
          <p:cNvPr id="664" name="Google Shape;664;p25"/>
          <p:cNvSpPr/>
          <p:nvPr/>
        </p:nvSpPr>
        <p:spPr>
          <a:xfrm>
            <a:off x="9532243" y="4732747"/>
            <a:ext cx="1815384" cy="58219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 panose="020F0502020204030204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Bo</a:t>
            </a:r>
          </a:p>
        </p:txBody>
      </p:sp>
      <p:pic>
        <p:nvPicPr>
          <p:cNvPr id="665" name="Google Shape;665;p25"/>
          <p:cNvPicPr preferRelativeResize="0"/>
          <p:nvPr/>
        </p:nvPicPr>
        <p:blipFill rotWithShape="1">
          <a:blip r:embed="rId2"/>
          <a:srcRect l="13305" r="18599"/>
          <a:stretch>
            <a:fillRect/>
          </a:stretch>
        </p:blipFill>
        <p:spPr>
          <a:xfrm>
            <a:off x="3272216" y="2410015"/>
            <a:ext cx="2485540" cy="2579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25"/>
          <p:cNvPicPr preferRelativeResize="0"/>
          <p:nvPr/>
        </p:nvPicPr>
        <p:blipFill rotWithShape="1">
          <a:blip r:embed="rId3"/>
          <a:srcRect l="14999" r="19006"/>
          <a:stretch>
            <a:fillRect/>
          </a:stretch>
        </p:blipFill>
        <p:spPr>
          <a:xfrm>
            <a:off x="659172" y="1872349"/>
            <a:ext cx="2282412" cy="2443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25"/>
          <p:cNvPicPr preferRelativeResize="0"/>
          <p:nvPr/>
        </p:nvPicPr>
        <p:blipFill rotWithShape="1">
          <a:blip r:embed="rId4"/>
          <a:srcRect l="16347" r="16358"/>
          <a:stretch>
            <a:fillRect/>
          </a:stretch>
        </p:blipFill>
        <p:spPr>
          <a:xfrm>
            <a:off x="9210951" y="2275775"/>
            <a:ext cx="2323454" cy="2439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25"/>
          <p:cNvPicPr preferRelativeResize="0"/>
          <p:nvPr/>
        </p:nvPicPr>
        <p:blipFill rotWithShape="1">
          <a:blip r:embed="rId5"/>
          <a:srcRect l="16671" r="17222"/>
          <a:stretch>
            <a:fillRect/>
          </a:stretch>
        </p:blipFill>
        <p:spPr>
          <a:xfrm>
            <a:off x="6327920" y="1872349"/>
            <a:ext cx="2282412" cy="24398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E3DC26-03F7-4D9B-E2C5-0280DBDB4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1748" y="1674792"/>
            <a:ext cx="9098140" cy="3738148"/>
          </a:xfrm>
          <a:prstGeom prst="rect">
            <a:avLst/>
          </a:prstGeom>
        </p:spPr>
      </p:pic>
      <p:sp>
        <p:nvSpPr>
          <p:cNvPr id="4" name="Google Shape;281;p15"/>
          <p:cNvSpPr txBox="1"/>
          <p:nvPr/>
        </p:nvSpPr>
        <p:spPr>
          <a:xfrm>
            <a:off x="193734" y="184945"/>
            <a:ext cx="2354594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 panose="020F0502020204030204"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STORY TIME </a:t>
            </a:r>
          </a:p>
        </p:txBody>
      </p:sp>
      <p:sp>
        <p:nvSpPr>
          <p:cNvPr id="41" name="Google Shape;281;p15"/>
          <p:cNvSpPr txBox="1"/>
          <p:nvPr/>
        </p:nvSpPr>
        <p:spPr>
          <a:xfrm>
            <a:off x="9511449" y="184945"/>
            <a:ext cx="2680551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 panose="020F0502020204030204"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Listen and </a:t>
            </a:r>
            <a:r>
              <a:rPr lang="en-US" sz="28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point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16" name="Rectangle: Rounded Corners 6"/>
          <p:cNvSpPr/>
          <p:nvPr/>
        </p:nvSpPr>
        <p:spPr>
          <a:xfrm>
            <a:off x="10027988" y="1070268"/>
            <a:ext cx="1287274" cy="615957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Listen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751278" y="1677494"/>
            <a:ext cx="3335197" cy="108828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112193" y="1659254"/>
            <a:ext cx="3874770" cy="109823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948305" y="4886325"/>
            <a:ext cx="1952308" cy="4483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6.16.mp3">
            <a:hlinkClick r:id="" action="ppaction://media"/>
            <a:extLst>
              <a:ext uri="{FF2B5EF4-FFF2-40B4-BE49-F238E27FC236}">
                <a16:creationId xmlns:a16="http://schemas.microsoft.com/office/drawing/2014/main" id="{2C33F59A-2C3F-938B-A4C7-C53B0738207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84.7159" end="67858.418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8937" y="2838451"/>
            <a:ext cx="1011237" cy="10112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4DAD25-C434-46B3-82C5-6965A837D4AA}"/>
              </a:ext>
            </a:extLst>
          </p:cNvPr>
          <p:cNvSpPr txBox="1"/>
          <p:nvPr/>
        </p:nvSpPr>
        <p:spPr>
          <a:xfrm>
            <a:off x="4100362" y="6164621"/>
            <a:ext cx="5524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Look at the story and listen.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414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1" animBg="1"/>
      <p:bldP spid="14" grpId="0" bldLvl="0" animBg="1"/>
      <p:bldP spid="14" grpId="1" bldLvl="0" animBg="1"/>
      <p:bldP spid="2" grpId="0" bldLvl="0" animBg="1"/>
      <p:bldP spid="2" grpId="1" bldLvl="0" animBg="1"/>
      <p:bldP spid="3" grpId="0" bldLvl="0" animBg="1"/>
      <p:bldP spid="3" grpId="1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</TotalTime>
  <Words>897</Words>
  <Application>Microsoft Office PowerPoint</Application>
  <PresentationFormat>Widescreen</PresentationFormat>
  <Paragraphs>159</Paragraphs>
  <Slides>29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Arial Black</vt:lpstr>
      <vt:lpstr>Calibri</vt:lpstr>
      <vt:lpstr>Calibri Light</vt:lpstr>
      <vt:lpstr>Carter One</vt:lpstr>
      <vt:lpstr>Century Gothic</vt:lpstr>
      <vt:lpstr>Georgia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Lan Anh</cp:lastModifiedBy>
  <cp:revision>308</cp:revision>
  <dcterms:created xsi:type="dcterms:W3CDTF">2023-11-28T02:26:00Z</dcterms:created>
  <dcterms:modified xsi:type="dcterms:W3CDTF">2024-11-11T02:18:03Z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5662B279F52645B798B650A8A97A76F8_12</vt:lpwstr>
  </property>
  <property fmtid="{D5CDD505-2E9C-101B-9397-08002B2CF9AE}" pid="3" name="KSOProductBuildVer">
    <vt:lpwstr>1033-12.2.0.13431</vt:lpwstr>
  </property>
</Properties>
</file>