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3"/>
    <p:sldId id="266" r:id="rId4"/>
    <p:sldId id="267" r:id="rId5"/>
    <p:sldId id="268" r:id="rId6"/>
    <p:sldId id="765" r:id="rId7"/>
    <p:sldId id="767" r:id="rId9"/>
    <p:sldId id="768" r:id="rId10"/>
    <p:sldId id="769" r:id="rId11"/>
    <p:sldId id="770" r:id="rId12"/>
    <p:sldId id="766" r:id="rId13"/>
    <p:sldId id="506" r:id="rId14"/>
    <p:sldId id="771" r:id="rId15"/>
    <p:sldId id="772" r:id="rId16"/>
    <p:sldId id="773" r:id="rId17"/>
    <p:sldId id="677" r:id="rId18"/>
    <p:sldId id="667" r:id="rId19"/>
    <p:sldId id="774" r:id="rId20"/>
    <p:sldId id="749" r:id="rId21"/>
    <p:sldId id="775" r:id="rId22"/>
    <p:sldId id="284" r:id="rId23"/>
    <p:sldId id="777" r:id="rId24"/>
    <p:sldId id="776" r:id="rId25"/>
    <p:sldId id="778" r:id="rId26"/>
    <p:sldId id="779" r:id="rId27"/>
    <p:sldId id="780" r:id="rId28"/>
    <p:sldId id="763" r:id="rId29"/>
    <p:sldId id="302" r:id="rId30"/>
    <p:sldId id="764" r:id="rId3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001" userDrawn="1">
          <p15:clr>
            <a:srgbClr val="A4A3A4"/>
          </p15:clr>
        </p15:guide>
        <p15:guide id="3" pos="3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9F4"/>
    <a:srgbClr val="FF005D"/>
    <a:srgbClr val="F88438"/>
    <a:srgbClr val="F78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63" autoAdjust="0"/>
    <p:restoredTop sz="95070"/>
  </p:normalViewPr>
  <p:slideViewPr>
    <p:cSldViewPr snapToGrid="0" snapToObjects="1" showGuides="1">
      <p:cViewPr varScale="1">
        <p:scale>
          <a:sx n="53" d="100"/>
          <a:sy n="53" d="100"/>
        </p:scale>
        <p:origin x="48" y="240"/>
      </p:cViewPr>
      <p:guideLst>
        <p:guide orient="horz" pos="2001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220F1-D177-C84F-A95C-93D85BD840F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40BB4-DBA3-F940-8E65-56195634E8B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honeymoon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40BB4-DBA3-F940-8E65-56195634E8B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1" name="Google Shape;6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1" name="Google Shape;6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1" name="Google Shape;6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40BB4-DBA3-F940-8E65-56195634E8B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40BB4-DBA3-F940-8E65-56195634E8B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40BB4-DBA3-F940-8E65-56195634E8B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wedding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40BB4-DBA3-F940-8E65-56195634E8B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40BB4-DBA3-F940-8E65-56195634E8B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1" name="Google Shape;6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1" name="Google Shape;6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1" name="Google Shape;6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5516880" y="3152488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1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  <a:endParaRPr lang="en-GB" sz="1350" dirty="0">
              <a:latin typeface="Twinkl" pitchFamily="50" charset="0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38151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 sz="3600">
                <a:latin typeface="Twinkl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x-none" smtClean="0"/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x-none" smtClean="0"/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x-none" smtClean="0"/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x-none" smtClean="0"/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x-none" smtClean="0"/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x-none" smtClean="0"/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6345-128C-994A-923E-DC503EB6F2DE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A462-1078-974E-9411-14989EDF0743}" type="slidenum">
              <a:rPr lang="x-none" smtClean="0"/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4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media" Target="../media/media1.mp3"/><Relationship Id="rId3" Type="http://schemas.openxmlformats.org/officeDocument/2006/relationships/audio" Target="NULL" TargetMode="External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media" Target="../media/media1.mp3"/><Relationship Id="rId3" Type="http://schemas.openxmlformats.org/officeDocument/2006/relationships/audio" Target="NULL" TargetMode="External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15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19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image" Target="../media/image22.pn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26.emf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11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12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13.pn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3172947" y="1974169"/>
            <a:ext cx="6135032" cy="2114550"/>
          </a:xfrm>
          <a:prstGeom prst="roundRect">
            <a:avLst/>
          </a:prstGeom>
          <a:solidFill>
            <a:srgbClr val="E2F3DB"/>
          </a:solidFill>
          <a:ln w="28575">
            <a:solidFill>
              <a:srgbClr val="BD4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UNIT 7 – MY PARTY</a:t>
            </a:r>
            <a:endParaRPr lang="en-US" sz="4400" b="1" dirty="0">
              <a:solidFill>
                <a:srgbClr val="7030A0"/>
              </a:solidFill>
            </a:endParaRPr>
          </a:p>
          <a:p>
            <a:pPr algn="ctr"/>
            <a:r>
              <a:rPr lang="en-US" sz="4400" b="1" dirty="0">
                <a:solidFill>
                  <a:srgbClr val="7030A0"/>
                </a:solidFill>
              </a:rPr>
              <a:t>Lesson 4 – Phonics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504" y="3383260"/>
            <a:ext cx="5121406" cy="3606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398" y="3610079"/>
            <a:ext cx="1929161" cy="19291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"/>
          <p:cNvSpPr/>
          <p:nvPr/>
        </p:nvSpPr>
        <p:spPr>
          <a:xfrm rot="21304364">
            <a:off x="985875" y="4237139"/>
            <a:ext cx="10220248" cy="1152478"/>
          </a:xfrm>
          <a:prstGeom prst="trapezoid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60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rter One" panose="03080802040405060005" pitchFamily="66" charset="77"/>
              </a:rPr>
              <a:t>THANK YOU!</a:t>
            </a:r>
            <a:endParaRPr lang="en-GB" sz="60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Carter One" panose="03080802040405060005" pitchFamily="66" charset="77"/>
            </a:endParaRPr>
          </a:p>
        </p:txBody>
      </p:sp>
      <p:sp>
        <p:nvSpPr>
          <p:cNvPr id="2" name="Title"/>
          <p:cNvSpPr txBox="1"/>
          <p:nvPr/>
        </p:nvSpPr>
        <p:spPr>
          <a:xfrm rot="304610">
            <a:off x="1092196" y="2113011"/>
            <a:ext cx="10303222" cy="1603666"/>
          </a:xfrm>
          <a:prstGeom prst="roundRect">
            <a:avLst>
              <a:gd name="adj" fmla="val 9641"/>
            </a:avLst>
          </a:prstGeom>
          <a:solidFill>
            <a:srgbClr val="85BD33"/>
          </a:solidFill>
          <a:ln w="57150">
            <a:solidFill>
              <a:srgbClr val="EDBCD9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rter One" panose="03080802040405060005" pitchFamily="66" charset="77"/>
              </a:rPr>
              <a:t>GUESS THE WORD</a:t>
            </a:r>
            <a:endParaRPr lang="en-GB" sz="88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Carter One" panose="03080802040405060005" pitchFamily="66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82920" y="5867918"/>
            <a:ext cx="73340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Have students look at the pictures and sentences.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Play the audio </a:t>
            </a:r>
            <a:r>
              <a:rPr lang="en-US" dirty="0"/>
              <a:t>the </a:t>
            </a:r>
            <a:r>
              <a:rPr lang="en-US" dirty="0"/>
              <a:t>first time, students </a:t>
            </a:r>
            <a:r>
              <a:rPr lang="en-US" dirty="0"/>
              <a:t>just l</a:t>
            </a:r>
            <a:r>
              <a:rPr lang="en-US" dirty="0"/>
              <a:t>isten.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Play the audio again, pause after each sentence for students to repeat and read along.</a:t>
            </a:r>
            <a:endParaRPr lang="en-US" dirty="0"/>
          </a:p>
        </p:txBody>
      </p:sp>
      <p:sp>
        <p:nvSpPr>
          <p:cNvPr id="7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p.84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1912" y="950026"/>
            <a:ext cx="213756" cy="33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1229" y="950026"/>
            <a:ext cx="10264023" cy="4325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636" y="176793"/>
            <a:ext cx="880946" cy="880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8142" y="693174"/>
            <a:ext cx="855406" cy="35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7.05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87886" y="672644"/>
            <a:ext cx="880945" cy="880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p.84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1912" y="950026"/>
            <a:ext cx="213756" cy="33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32636" y="167268"/>
            <a:ext cx="880946" cy="880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8142" y="693174"/>
            <a:ext cx="855406" cy="35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7.0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732.198242" end="11051.01074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69197" y="734974"/>
            <a:ext cx="880945" cy="8809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31971" t="2930" r="32991"/>
          <a:stretch>
            <a:fillRect/>
          </a:stretch>
        </p:blipFill>
        <p:spPr>
          <a:xfrm>
            <a:off x="104602" y="2003198"/>
            <a:ext cx="1966534" cy="383671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254500" y="1651819"/>
            <a:ext cx="8213525" cy="2344993"/>
            <a:chOff x="2254500" y="1651819"/>
            <a:chExt cx="8213525" cy="2344993"/>
          </a:xfrm>
        </p:grpSpPr>
        <p:sp>
          <p:nvSpPr>
            <p:cNvPr id="19" name="Google Shape;639;p29"/>
            <p:cNvSpPr/>
            <p:nvPr/>
          </p:nvSpPr>
          <p:spPr>
            <a:xfrm>
              <a:off x="2254500" y="1651819"/>
              <a:ext cx="8213525" cy="2344993"/>
            </a:xfrm>
            <a:prstGeom prst="wedgeRoundRectCallout">
              <a:avLst>
                <a:gd name="adj1" fmla="val -54031"/>
                <a:gd name="adj2" fmla="val 45394"/>
                <a:gd name="adj3" fmla="val 16667"/>
              </a:avLst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640;p29"/>
            <p:cNvSpPr txBox="1"/>
            <p:nvPr/>
          </p:nvSpPr>
          <p:spPr>
            <a:xfrm>
              <a:off x="2345704" y="2021960"/>
              <a:ext cx="8031116" cy="1938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We got a wedding invitation from our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uncle a month ago. </a:t>
              </a:r>
              <a:endParaRPr lang="en-US" sz="5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3144100" y="1826694"/>
            <a:ext cx="387209" cy="348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202149" y="1864228"/>
            <a:ext cx="488657" cy="2733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713976" y="1885280"/>
            <a:ext cx="488657" cy="2733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707649" y="3079550"/>
            <a:ext cx="488657" cy="2733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566219" y="2639961"/>
            <a:ext cx="178455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98216" y="2639961"/>
            <a:ext cx="38198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418078" y="2639961"/>
            <a:ext cx="100614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579291" y="1808319"/>
            <a:ext cx="387209" cy="348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507868" y="2639961"/>
            <a:ext cx="6947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53972" y="3852732"/>
            <a:ext cx="9960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599752" y="3852732"/>
            <a:ext cx="33889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455769" y="3064716"/>
            <a:ext cx="387209" cy="348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539932" y="3064716"/>
            <a:ext cx="488657" cy="2733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15758" y="3852732"/>
            <a:ext cx="13205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453972" y="3873293"/>
            <a:ext cx="81513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664172" y="3041651"/>
            <a:ext cx="387209" cy="348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638;p29"/>
          <p:cNvSpPr/>
          <p:nvPr/>
        </p:nvSpPr>
        <p:spPr>
          <a:xfrm>
            <a:off x="4991483" y="4930604"/>
            <a:ext cx="2421332" cy="55652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INTONATION</a:t>
            </a:r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1796999" y="5710325"/>
            <a:ext cx="8810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Students listen again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each sentence.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Then, the teacher explains that will learn about the intonation in statements falls at the end of the sentence.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Students listen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teacher’s guide and repeat the sentences with correct intonation.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p.84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1912" y="950026"/>
            <a:ext cx="213756" cy="33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32636" y="167268"/>
            <a:ext cx="880946" cy="880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8142" y="693174"/>
            <a:ext cx="855406" cy="35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31971" t="2930" r="32991"/>
          <a:stretch>
            <a:fillRect/>
          </a:stretch>
        </p:blipFill>
        <p:spPr>
          <a:xfrm>
            <a:off x="34522" y="1996566"/>
            <a:ext cx="1966534" cy="383671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133701" y="2163060"/>
            <a:ext cx="9585588" cy="1323399"/>
            <a:chOff x="1761559" y="883240"/>
            <a:chExt cx="6393882" cy="1323399"/>
          </a:xfrm>
        </p:grpSpPr>
        <p:sp>
          <p:nvSpPr>
            <p:cNvPr id="25" name="Google Shape;639;p29"/>
            <p:cNvSpPr/>
            <p:nvPr/>
          </p:nvSpPr>
          <p:spPr>
            <a:xfrm>
              <a:off x="1761559" y="883240"/>
              <a:ext cx="6393882" cy="1323399"/>
            </a:xfrm>
            <a:prstGeom prst="wedgeRoundRectCallout">
              <a:avLst>
                <a:gd name="adj1" fmla="val -54031"/>
                <a:gd name="adj2" fmla="val 45394"/>
                <a:gd name="adj3" fmla="val 16667"/>
              </a:avLst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640;p29"/>
            <p:cNvSpPr txBox="1"/>
            <p:nvPr/>
          </p:nvSpPr>
          <p:spPr>
            <a:xfrm>
              <a:off x="1846037" y="1122633"/>
              <a:ext cx="6309404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Last weekend, we went to his wedding party. </a:t>
              </a:r>
              <a:endParaRPr lang="en-US" sz="5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V="1">
            <a:off x="3616315" y="2257870"/>
            <a:ext cx="488657" cy="2733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358277" y="2228239"/>
            <a:ext cx="387209" cy="348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420589" y="3021811"/>
            <a:ext cx="27708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65999" y="3021811"/>
            <a:ext cx="226215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94247" y="3021811"/>
            <a:ext cx="24001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849981" y="2265773"/>
            <a:ext cx="488657" cy="2733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745427" y="2230124"/>
            <a:ext cx="387209" cy="348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497713" y="3012747"/>
            <a:ext cx="978678" cy="237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7.05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181.776367" end="6398.2436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16132" y="972436"/>
            <a:ext cx="880945" cy="880945"/>
          </a:xfrm>
          <a:prstGeom prst="rect">
            <a:avLst/>
          </a:prstGeom>
        </p:spPr>
      </p:pic>
      <p:sp>
        <p:nvSpPr>
          <p:cNvPr id="10" name="Google Shape;638;p29"/>
          <p:cNvSpPr/>
          <p:nvPr/>
        </p:nvSpPr>
        <p:spPr>
          <a:xfrm>
            <a:off x="5029797" y="4799908"/>
            <a:ext cx="2421332" cy="55652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INTONATION</a:t>
            </a:r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1796999" y="5710325"/>
            <a:ext cx="8810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Students listen again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each sentence.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Then, the teacher explains that will learn about the intonation in statements falls at the end of the sentence.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Students listen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teacher’s guide and repeat the sentences with correct intonation.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p.84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1912" y="950026"/>
            <a:ext cx="213756" cy="33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32636" y="167268"/>
            <a:ext cx="880946" cy="880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8142" y="693174"/>
            <a:ext cx="855406" cy="35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31971" t="2930" r="32991"/>
          <a:stretch>
            <a:fillRect/>
          </a:stretch>
        </p:blipFill>
        <p:spPr>
          <a:xfrm>
            <a:off x="34522" y="1996566"/>
            <a:ext cx="1966534" cy="3836719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4006745" y="2141764"/>
            <a:ext cx="387209" cy="348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249973" y="1996567"/>
            <a:ext cx="8213525" cy="2279412"/>
            <a:chOff x="1761558" y="745941"/>
            <a:chExt cx="6002567" cy="2279412"/>
          </a:xfrm>
        </p:grpSpPr>
        <p:sp>
          <p:nvSpPr>
            <p:cNvPr id="28" name="Google Shape;639;p29"/>
            <p:cNvSpPr/>
            <p:nvPr/>
          </p:nvSpPr>
          <p:spPr>
            <a:xfrm>
              <a:off x="1761558" y="745941"/>
              <a:ext cx="6002567" cy="2279412"/>
            </a:xfrm>
            <a:prstGeom prst="wedgeRoundRectCallout">
              <a:avLst>
                <a:gd name="adj1" fmla="val -54031"/>
                <a:gd name="adj2" fmla="val 45394"/>
                <a:gd name="adj3" fmla="val 16667"/>
              </a:avLst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640;p29"/>
            <p:cNvSpPr txBox="1"/>
            <p:nvPr/>
          </p:nvSpPr>
          <p:spPr>
            <a:xfrm>
              <a:off x="1846037" y="1122633"/>
              <a:ext cx="5869260" cy="175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We saw the bride and groom in</a:t>
              </a:r>
              <a:endParaRPr lang="en-US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beautiful costumes.</a:t>
              </a:r>
              <a:endParaRPr lang="en-US" sz="4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V="1">
            <a:off x="6078235" y="2179298"/>
            <a:ext cx="488657" cy="2733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7.05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6731.294922" end="1234.38134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7762" y="925648"/>
            <a:ext cx="880945" cy="88094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504464" y="2977566"/>
            <a:ext cx="214416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55731" y="2977566"/>
            <a:ext cx="9733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970940" y="2208794"/>
            <a:ext cx="488657" cy="2733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83910" y="2977566"/>
            <a:ext cx="11651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921374" y="2139102"/>
            <a:ext cx="387209" cy="348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32043" y="2974904"/>
            <a:ext cx="689634" cy="266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794579" y="2131307"/>
            <a:ext cx="387209" cy="348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911723" y="2967109"/>
            <a:ext cx="34481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37740" y="4054936"/>
            <a:ext cx="17027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27435" y="3263631"/>
            <a:ext cx="488657" cy="2733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638;p29"/>
          <p:cNvSpPr/>
          <p:nvPr/>
        </p:nvSpPr>
        <p:spPr>
          <a:xfrm>
            <a:off x="4991483" y="4930604"/>
            <a:ext cx="2421332" cy="55652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INTONATION</a:t>
            </a:r>
            <a:endParaRPr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43012" y="3234743"/>
            <a:ext cx="387209" cy="348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40731" y="4070545"/>
            <a:ext cx="180722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6999" y="5710325"/>
            <a:ext cx="8810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Students listen again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each sentence.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Then, the teacher explains that will learn about the intonation in statements falls at the end of the sentence.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Students listen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teacher’s guide and repeat the sentences with correct intonation.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356" y="5942120"/>
            <a:ext cx="6924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Work </a:t>
            </a:r>
            <a:r>
              <a:rPr lang="en-US" sz="1600" dirty="0"/>
              <a:t>in pairs.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Look at Activity 1, then switch roles to read each sentence.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After</a:t>
            </a:r>
            <a:r>
              <a:rPr lang="en-US" sz="1600" dirty="0"/>
              <a:t> students</a:t>
            </a:r>
            <a:r>
              <a:rPr lang="en-US" sz="1600" dirty="0"/>
              <a:t> finish,</a:t>
            </a:r>
            <a:r>
              <a:rPr lang="en-US" sz="1600" dirty="0"/>
              <a:t> teacher</a:t>
            </a:r>
            <a:r>
              <a:rPr lang="en-US" sz="1600" dirty="0"/>
              <a:t> invite</a:t>
            </a:r>
            <a:r>
              <a:rPr lang="en-US" sz="1600" dirty="0"/>
              <a:t>s</a:t>
            </a:r>
            <a:r>
              <a:rPr lang="en-US" sz="1600" dirty="0"/>
              <a:t> some students to call out the sentences.</a:t>
            </a:r>
            <a:endParaRPr lang="en-US" sz="1600" dirty="0"/>
          </a:p>
        </p:txBody>
      </p:sp>
      <p:sp>
        <p:nvSpPr>
          <p:cNvPr id="7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p.84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1912" y="950026"/>
            <a:ext cx="213756" cy="33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28345" r="29907"/>
          <a:stretch>
            <a:fillRect/>
          </a:stretch>
        </p:blipFill>
        <p:spPr>
          <a:xfrm flipH="1">
            <a:off x="83129" y="2399746"/>
            <a:ext cx="2090639" cy="3526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815" r="28420"/>
          <a:stretch>
            <a:fillRect/>
          </a:stretch>
        </p:blipFill>
        <p:spPr>
          <a:xfrm flipH="1">
            <a:off x="9752609" y="2057291"/>
            <a:ext cx="2356262" cy="379137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22375" y="1054707"/>
            <a:ext cx="5153892" cy="1611026"/>
            <a:chOff x="2095499" y="1157288"/>
            <a:chExt cx="4222237" cy="1040726"/>
          </a:xfrm>
        </p:grpSpPr>
        <p:sp>
          <p:nvSpPr>
            <p:cNvPr id="5" name="Oval Callout 4"/>
            <p:cNvSpPr/>
            <p:nvPr/>
          </p:nvSpPr>
          <p:spPr>
            <a:xfrm>
              <a:off x="2095499" y="1157288"/>
              <a:ext cx="4222237" cy="979653"/>
            </a:xfrm>
            <a:prstGeom prst="wedgeEllipseCallout">
              <a:avLst>
                <a:gd name="adj1" fmla="val -42326"/>
                <a:gd name="adj2" fmla="val 5290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09427" y="1303305"/>
              <a:ext cx="3602885" cy="894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We </a:t>
              </a:r>
              <a:r>
                <a:rPr lang="en-US" sz="28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got a wedding invitation from our uncle a month ago. 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x-none" sz="2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40463" y="732791"/>
            <a:ext cx="5243513" cy="1292060"/>
            <a:chOff x="5782097" y="3212284"/>
            <a:chExt cx="5243513" cy="1292060"/>
          </a:xfrm>
        </p:grpSpPr>
        <p:sp>
          <p:nvSpPr>
            <p:cNvPr id="11" name="Oval Callout 10"/>
            <p:cNvSpPr/>
            <p:nvPr/>
          </p:nvSpPr>
          <p:spPr>
            <a:xfrm>
              <a:off x="5782097" y="3212284"/>
              <a:ext cx="5243513" cy="1292060"/>
            </a:xfrm>
            <a:prstGeom prst="wedgeEllipseCallout">
              <a:avLst>
                <a:gd name="adj1" fmla="val 34451"/>
                <a:gd name="adj2" fmla="val 6068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82184" y="3445810"/>
              <a:ext cx="4029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Last weekend, we went to his wedding party. 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44227" y="2754465"/>
            <a:ext cx="5153892" cy="1516486"/>
            <a:chOff x="2095499" y="1157288"/>
            <a:chExt cx="4222237" cy="979653"/>
          </a:xfrm>
        </p:grpSpPr>
        <p:sp>
          <p:nvSpPr>
            <p:cNvPr id="20" name="Oval Callout 19"/>
            <p:cNvSpPr/>
            <p:nvPr/>
          </p:nvSpPr>
          <p:spPr>
            <a:xfrm>
              <a:off x="2095499" y="1157288"/>
              <a:ext cx="4222237" cy="979653"/>
            </a:xfrm>
            <a:prstGeom prst="wedgeEllipseCallout">
              <a:avLst>
                <a:gd name="adj1" fmla="val -50880"/>
                <a:gd name="adj2" fmla="val 3568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24186" y="1335313"/>
              <a:ext cx="3602885" cy="616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We saw the bride and groom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n beautiful c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st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mes.</a:t>
              </a:r>
              <a:endParaRPr lang="x-none" sz="28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334" y="156117"/>
            <a:ext cx="880946" cy="880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0334" y="156117"/>
            <a:ext cx="880946" cy="8809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4436" y="6081222"/>
            <a:ext cx="6663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Work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pairs look at Activity 2.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Then, underline the keywords in each sentence.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p.84 – PRE LISTENING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620" y="901154"/>
            <a:ext cx="10143685" cy="4550867"/>
          </a:xfrm>
          <a:prstGeom prst="rect">
            <a:avLst/>
          </a:prstGeom>
        </p:spPr>
      </p:pic>
      <p:sp>
        <p:nvSpPr>
          <p:cNvPr id="20" name="Google Shape;638;p29"/>
          <p:cNvSpPr/>
          <p:nvPr/>
        </p:nvSpPr>
        <p:spPr>
          <a:xfrm>
            <a:off x="8347032" y="4940620"/>
            <a:ext cx="2421332" cy="55652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KEYWORD</a:t>
            </a:r>
            <a:endParaRPr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33237" y="2486674"/>
            <a:ext cx="22778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891194" y="964806"/>
            <a:ext cx="9016291" cy="824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Underline the keyword.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873659" y="2496848"/>
            <a:ext cx="13519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34725" y="3176588"/>
            <a:ext cx="10803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464910" y="3176588"/>
            <a:ext cx="19626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9254818" y="1765755"/>
            <a:ext cx="720842" cy="824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894537" y="3835173"/>
            <a:ext cx="21104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806844" y="3835173"/>
            <a:ext cx="18083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63342" y="4510088"/>
            <a:ext cx="21104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007570" y="5153564"/>
            <a:ext cx="5075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0334" y="156117"/>
            <a:ext cx="880946" cy="8809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4436" y="5993949"/>
            <a:ext cx="6663128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Play the audio, students listen and write the answer</a:t>
            </a:r>
            <a:r>
              <a:rPr lang="vi-VN" alt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Play audio again, students listen and mark the intonation.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p.84 – LISTENING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620" y="901154"/>
            <a:ext cx="10143685" cy="45508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5709" y="2622855"/>
            <a:ext cx="99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met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7094" y="3302033"/>
            <a:ext cx="124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wore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0441" y="3957658"/>
            <a:ext cx="81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ate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8322" y="4628198"/>
            <a:ext cx="95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had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Google Shape;638;p29"/>
          <p:cNvSpPr/>
          <p:nvPr/>
        </p:nvSpPr>
        <p:spPr>
          <a:xfrm>
            <a:off x="9111080" y="4941687"/>
            <a:ext cx="2610902" cy="55652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en-US" sz="32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INTONATION</a:t>
            </a:r>
            <a:endParaRPr dirty="0"/>
          </a:p>
        </p:txBody>
      </p:sp>
      <p:sp>
        <p:nvSpPr>
          <p:cNvPr id="20" name="Google Shape;638;p29"/>
          <p:cNvSpPr/>
          <p:nvPr/>
        </p:nvSpPr>
        <p:spPr>
          <a:xfrm>
            <a:off x="7012003" y="4943588"/>
            <a:ext cx="1890982" cy="55652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ANSWER</a:t>
            </a:r>
            <a:endParaRPr dirty="0"/>
          </a:p>
        </p:txBody>
      </p:sp>
      <p:pic>
        <p:nvPicPr>
          <p:cNvPr id="10" name="7.06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1584" y="918247"/>
            <a:ext cx="905842" cy="90584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8263599" y="1732235"/>
            <a:ext cx="387209" cy="348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75618" y="2502747"/>
            <a:ext cx="139901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712653" y="2511995"/>
            <a:ext cx="387209" cy="348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575382" y="3181950"/>
            <a:ext cx="82591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801648" y="3178608"/>
            <a:ext cx="387209" cy="348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664377" y="3848563"/>
            <a:ext cx="91100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591967" y="3828006"/>
            <a:ext cx="387209" cy="348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454696" y="4497961"/>
            <a:ext cx="80000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05370" y="4505173"/>
            <a:ext cx="387209" cy="348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68099" y="5175128"/>
            <a:ext cx="69806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6"/>
          <p:cNvSpPr/>
          <p:nvPr/>
        </p:nvSpPr>
        <p:spPr>
          <a:xfrm>
            <a:off x="1913375" y="1663593"/>
            <a:ext cx="8654175" cy="33470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3582" y="1936283"/>
            <a:ext cx="82937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Char char="-"/>
            </a:pPr>
            <a:r>
              <a:rPr lang="en-US" sz="2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After listening, ask students to work in pairs to read and pronounce the falling intonation of each sentence in Activity 2.</a:t>
            </a:r>
            <a:endParaRPr lang="en-US" sz="2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Char char="-"/>
            </a:pPr>
            <a:r>
              <a:rPr lang="en-US" sz="2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Switch roles to practice together.</a:t>
            </a:r>
            <a:endParaRPr lang="en-US"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Char char="-"/>
            </a:pPr>
            <a:r>
              <a:rPr lang="en-US" sz="2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Ask some students to present in front of the class and receive 2 points.</a:t>
            </a:r>
            <a:endParaRPr lang="en-US" sz="2000" dirty="0"/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32636" y="167268"/>
            <a:ext cx="880946" cy="880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071" r="12396"/>
          <a:stretch>
            <a:fillRect/>
          </a:stretch>
        </p:blipFill>
        <p:spPr>
          <a:xfrm>
            <a:off x="9911872" y="1177472"/>
            <a:ext cx="1031479" cy="961663"/>
          </a:xfrm>
          <a:prstGeom prst="rect">
            <a:avLst/>
          </a:prstGeom>
        </p:spPr>
      </p:pic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p.84 – POST LISTENING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Google Shape;480;p21"/>
          <p:cNvSpPr txBox="1"/>
          <p:nvPr/>
        </p:nvSpPr>
        <p:spPr>
          <a:xfrm>
            <a:off x="2092960" y="834390"/>
            <a:ext cx="7343775" cy="7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88438"/>
                </a:solidFill>
                <a:latin typeface="Carter One"/>
                <a:ea typeface="Carter One"/>
                <a:cs typeface="Carter One"/>
                <a:sym typeface="Carter One"/>
              </a:rPr>
              <a:t>Activity: SPEAKING TIME</a:t>
            </a:r>
            <a:endParaRPr sz="4000">
              <a:solidFill>
                <a:srgbClr val="F88438"/>
              </a:solidFill>
              <a:latin typeface="Carter One"/>
              <a:ea typeface="Carter One"/>
              <a:cs typeface="Carter One"/>
              <a:sym typeface="Carter On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32636" y="167268"/>
            <a:ext cx="880946" cy="880946"/>
          </a:xfrm>
          <a:prstGeom prst="rect">
            <a:avLst/>
          </a:prstGeom>
        </p:spPr>
      </p:pic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p.84 – POST LISTENING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Google Shape;488;p22"/>
          <p:cNvPicPr preferRelativeResize="0"/>
          <p:nvPr/>
        </p:nvPicPr>
        <p:blipFill rotWithShape="1">
          <a:blip r:embed="rId2"/>
          <a:srcRect l="29143" r="27427" b="35833"/>
          <a:stretch>
            <a:fillRect/>
          </a:stretch>
        </p:blipFill>
        <p:spPr>
          <a:xfrm>
            <a:off x="-152520" y="3429000"/>
            <a:ext cx="2328761" cy="243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04;p23"/>
          <p:cNvPicPr preferRelativeResize="0"/>
          <p:nvPr/>
        </p:nvPicPr>
        <p:blipFill rotWithShape="1">
          <a:blip r:embed="rId3"/>
          <a:srcRect l="20016" r="21538"/>
          <a:stretch>
            <a:fillRect/>
          </a:stretch>
        </p:blipFill>
        <p:spPr>
          <a:xfrm>
            <a:off x="10079784" y="3533779"/>
            <a:ext cx="1933798" cy="24313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196859" y="807468"/>
            <a:ext cx="5153892" cy="1516486"/>
            <a:chOff x="2095499" y="1157288"/>
            <a:chExt cx="4222237" cy="979653"/>
          </a:xfrm>
        </p:grpSpPr>
        <p:sp>
          <p:nvSpPr>
            <p:cNvPr id="11" name="Oval Callout 10"/>
            <p:cNvSpPr/>
            <p:nvPr/>
          </p:nvSpPr>
          <p:spPr>
            <a:xfrm>
              <a:off x="2095499" y="1157288"/>
              <a:ext cx="4222237" cy="979653"/>
            </a:xfrm>
            <a:prstGeom prst="wedgeEllipseCallout">
              <a:avLst>
                <a:gd name="adj1" fmla="val -42326"/>
                <a:gd name="adj2" fmla="val 5290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05175" y="1338937"/>
              <a:ext cx="3602885" cy="616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I went to a birthday party at the weekend.</a:t>
              </a:r>
              <a:endParaRPr lang="x-none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50845" y="2393314"/>
            <a:ext cx="4268563" cy="1292060"/>
            <a:chOff x="5782097" y="3212284"/>
            <a:chExt cx="5243513" cy="1292060"/>
          </a:xfrm>
        </p:grpSpPr>
        <p:sp>
          <p:nvSpPr>
            <p:cNvPr id="14" name="Oval Callout 13"/>
            <p:cNvSpPr/>
            <p:nvPr/>
          </p:nvSpPr>
          <p:spPr>
            <a:xfrm>
              <a:off x="5782097" y="3212284"/>
              <a:ext cx="5243513" cy="1292060"/>
            </a:xfrm>
            <a:prstGeom prst="wedgeEllipseCallout">
              <a:avLst>
                <a:gd name="adj1" fmla="val 34451"/>
                <a:gd name="adj2" fmla="val 6068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82184" y="3396823"/>
              <a:ext cx="4029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We ate a lot of delicious food.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72592" y="2389568"/>
            <a:ext cx="5153892" cy="1516486"/>
            <a:chOff x="2095499" y="1157288"/>
            <a:chExt cx="4222237" cy="979653"/>
          </a:xfrm>
        </p:grpSpPr>
        <p:sp>
          <p:nvSpPr>
            <p:cNvPr id="17" name="Oval Callout 16"/>
            <p:cNvSpPr/>
            <p:nvPr/>
          </p:nvSpPr>
          <p:spPr>
            <a:xfrm>
              <a:off x="2095499" y="1157288"/>
              <a:ext cx="4222237" cy="979653"/>
            </a:xfrm>
            <a:prstGeom prst="wedgeEllipseCallout">
              <a:avLst>
                <a:gd name="adj1" fmla="val -42326"/>
                <a:gd name="adj2" fmla="val 5290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05175" y="1338937"/>
              <a:ext cx="3602885" cy="616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We wore beautiful hats and sang songs.</a:t>
              </a:r>
              <a:endParaRPr lang="x-none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55570" y="904119"/>
            <a:ext cx="5243513" cy="1292060"/>
            <a:chOff x="5782097" y="3212284"/>
            <a:chExt cx="5243513" cy="1292060"/>
          </a:xfrm>
        </p:grpSpPr>
        <p:sp>
          <p:nvSpPr>
            <p:cNvPr id="20" name="Oval Callout 19"/>
            <p:cNvSpPr/>
            <p:nvPr/>
          </p:nvSpPr>
          <p:spPr>
            <a:xfrm>
              <a:off x="5782097" y="3212284"/>
              <a:ext cx="5243513" cy="1292060"/>
            </a:xfrm>
            <a:prstGeom prst="wedgeEllipseCallout">
              <a:avLst>
                <a:gd name="adj1" fmla="val 34451"/>
                <a:gd name="adj2" fmla="val 6068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82184" y="3396823"/>
              <a:ext cx="4029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 met some friends from kindergarten there.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66870" y="4227217"/>
            <a:ext cx="4775884" cy="971959"/>
            <a:chOff x="2095499" y="1309736"/>
            <a:chExt cx="3912560" cy="627887"/>
          </a:xfrm>
        </p:grpSpPr>
        <p:sp>
          <p:nvSpPr>
            <p:cNvPr id="23" name="Oval Callout 22"/>
            <p:cNvSpPr/>
            <p:nvPr/>
          </p:nvSpPr>
          <p:spPr>
            <a:xfrm>
              <a:off x="2095499" y="1309736"/>
              <a:ext cx="3912560" cy="627887"/>
            </a:xfrm>
            <a:prstGeom prst="wedgeEllipseCallout">
              <a:avLst>
                <a:gd name="adj1" fmla="val -52781"/>
                <a:gd name="adj2" fmla="val 2922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01853" y="1452296"/>
              <a:ext cx="3602885" cy="338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We had a lot of fun.</a:t>
              </a:r>
              <a:endParaRPr lang="x-none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/>
          <p:cNvSpPr/>
          <p:nvPr/>
        </p:nvSpPr>
        <p:spPr>
          <a:xfrm>
            <a:off x="6096000" y="1003609"/>
            <a:ext cx="4091066" cy="442703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101;p3"/>
          <p:cNvSpPr txBox="1"/>
          <p:nvPr/>
        </p:nvSpPr>
        <p:spPr>
          <a:xfrm>
            <a:off x="6274420" y="2088018"/>
            <a:ext cx="3735664" cy="1862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300" dirty="0"/>
              <a:t>- To correctly read and pronounce falling intonation in statements</a:t>
            </a:r>
            <a:br>
              <a:rPr lang="en-US" sz="2300" dirty="0"/>
            </a:br>
            <a:r>
              <a:rPr lang="en-US" sz="2300" dirty="0"/>
              <a:t>- To write a story based on a picture</a:t>
            </a:r>
            <a:endParaRPr lang="en-US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6281841" y="4092078"/>
            <a:ext cx="3728243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/>
                <a:sym typeface="Arial" panose="020B0604020202020204"/>
              </a:rPr>
              <a:t>- PB 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p.84</a:t>
            </a: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1842" y="4654114"/>
            <a:ext cx="3739394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- AB p.65</a:t>
            </a: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Google Shape;99;p3"/>
          <p:cNvSpPr txBox="1"/>
          <p:nvPr/>
        </p:nvSpPr>
        <p:spPr>
          <a:xfrm>
            <a:off x="6363024" y="1078536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UNIT 7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– Lesson 4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100;p3"/>
          <p:cNvSpPr txBox="1"/>
          <p:nvPr/>
        </p:nvSpPr>
        <p:spPr>
          <a:xfrm>
            <a:off x="7008246" y="1555570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We’re learning…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0334" y="156117"/>
            <a:ext cx="880946" cy="880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35" y="682702"/>
            <a:ext cx="3524291" cy="4969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957" y="1090007"/>
            <a:ext cx="7414569" cy="4216777"/>
          </a:xfrm>
          <a:prstGeom prst="rect">
            <a:avLst/>
          </a:prstGeom>
        </p:spPr>
      </p:pic>
      <p:sp>
        <p:nvSpPr>
          <p:cNvPr id="634" name="Google Shape;634;p29"/>
          <p:cNvSpPr txBox="1"/>
          <p:nvPr/>
        </p:nvSpPr>
        <p:spPr>
          <a:xfrm>
            <a:off x="1636730" y="5821399"/>
            <a:ext cx="875525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800"/>
              <a:buFont typeface="Calibri" panose="020F0502020204030204"/>
              <a:buChar char="-"/>
            </a:pPr>
            <a:r>
              <a:rPr lang="en-US"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Have </a:t>
            </a:r>
            <a:r>
              <a:rPr lang="en-US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</a:t>
            </a:r>
            <a:r>
              <a:rPr lang="en-US"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tudents look at the picture </a:t>
            </a:r>
            <a:r>
              <a:rPr lang="en-US"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 Activity 3, then brainstorm to answer about </a:t>
            </a:r>
            <a:r>
              <a:rPr lang="en-US"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</a:t>
            </a:r>
            <a:r>
              <a:rPr lang="en-US"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picture with these questions: “What was the party about?”, “What were they doing</a:t>
            </a:r>
            <a:r>
              <a:rPr lang="en-US" dirty="0">
                <a:solidFill>
                  <a:schemeClr val="dk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?”, “What were there at the event?”, ”How did they feel?”.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334" y="156117"/>
            <a:ext cx="880946" cy="880946"/>
          </a:xfrm>
          <a:prstGeom prst="rect">
            <a:avLst/>
          </a:prstGeom>
        </p:spPr>
      </p:pic>
      <p:sp>
        <p:nvSpPr>
          <p:cNvPr id="4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p.84 – PRE WRITING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7815" r="28420"/>
          <a:stretch>
            <a:fillRect/>
          </a:stretch>
        </p:blipFill>
        <p:spPr>
          <a:xfrm>
            <a:off x="314695" y="2030025"/>
            <a:ext cx="2356262" cy="379137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767443" y="683762"/>
            <a:ext cx="2808514" cy="1346263"/>
          </a:xfrm>
          <a:prstGeom prst="cloudCallout">
            <a:avLst>
              <a:gd name="adj1" fmla="val -46491"/>
              <a:gd name="adj2" fmla="val 59815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Brainstorm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0334" y="156117"/>
            <a:ext cx="880946" cy="880946"/>
          </a:xfrm>
          <a:prstGeom prst="rect">
            <a:avLst/>
          </a:prstGeom>
        </p:spPr>
      </p:pic>
      <p:sp>
        <p:nvSpPr>
          <p:cNvPr id="4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p.84 – PRE WRITING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552" t="3465" r="6892" b="7642"/>
          <a:stretch>
            <a:fillRect/>
          </a:stretch>
        </p:blipFill>
        <p:spPr>
          <a:xfrm>
            <a:off x="4291187" y="1661332"/>
            <a:ext cx="3712539" cy="2954185"/>
          </a:xfrm>
          <a:prstGeom prst="rect">
            <a:avLst/>
          </a:prstGeom>
        </p:spPr>
      </p:pic>
      <p:pic>
        <p:nvPicPr>
          <p:cNvPr id="3" name="Google Shape;419;p18"/>
          <p:cNvPicPr preferRelativeResize="0"/>
          <p:nvPr/>
        </p:nvPicPr>
        <p:blipFill rotWithShape="1">
          <a:blip r:embed="rId3"/>
          <a:srcRect l="28345" r="29907" b="36384"/>
          <a:stretch>
            <a:fillRect/>
          </a:stretch>
        </p:blipFill>
        <p:spPr>
          <a:xfrm>
            <a:off x="7689994" y="3030195"/>
            <a:ext cx="1747839" cy="187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20;p18"/>
          <p:cNvPicPr preferRelativeResize="0"/>
          <p:nvPr/>
        </p:nvPicPr>
        <p:blipFill rotWithShape="1">
          <a:blip r:embed="rId4"/>
          <a:srcRect l="27814" r="28419" b="46489"/>
          <a:stretch>
            <a:fillRect/>
          </a:stretch>
        </p:blipFill>
        <p:spPr>
          <a:xfrm>
            <a:off x="2754167" y="3079379"/>
            <a:ext cx="2106861" cy="18140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324122" y="1182541"/>
            <a:ext cx="3967065" cy="1516486"/>
            <a:chOff x="2095499" y="1157288"/>
            <a:chExt cx="4222237" cy="979653"/>
          </a:xfrm>
        </p:grpSpPr>
        <p:sp>
          <p:nvSpPr>
            <p:cNvPr id="8" name="Oval Callout 7"/>
            <p:cNvSpPr/>
            <p:nvPr/>
          </p:nvSpPr>
          <p:spPr>
            <a:xfrm>
              <a:off x="2095499" y="1157288"/>
              <a:ext cx="4222237" cy="979653"/>
            </a:xfrm>
            <a:prstGeom prst="wedgeEllipseCallout">
              <a:avLst>
                <a:gd name="adj1" fmla="val 29704"/>
                <a:gd name="adj2" fmla="val 5829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28994" y="1298198"/>
              <a:ext cx="3602885" cy="695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What was the party about?</a:t>
              </a:r>
              <a:endParaRPr lang="x-none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876463" y="1294754"/>
            <a:ext cx="4114817" cy="1292060"/>
            <a:chOff x="5782097" y="3212284"/>
            <a:chExt cx="5243513" cy="1292060"/>
          </a:xfrm>
        </p:grpSpPr>
        <p:sp>
          <p:nvSpPr>
            <p:cNvPr id="11" name="Oval Callout 10"/>
            <p:cNvSpPr/>
            <p:nvPr/>
          </p:nvSpPr>
          <p:spPr>
            <a:xfrm>
              <a:off x="5782097" y="3212284"/>
              <a:ext cx="5243513" cy="1292060"/>
            </a:xfrm>
            <a:prstGeom prst="wedgeEllipseCallout">
              <a:avLst>
                <a:gd name="adj1" fmla="val -32612"/>
                <a:gd name="adj2" fmla="val 5689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89315" y="3262872"/>
              <a:ext cx="40290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It was the Christmas party.</a:t>
              </a:r>
              <a:endParaRPr lang="en-US" sz="4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Google Shape;634;p29"/>
          <p:cNvSpPr txBox="1"/>
          <p:nvPr/>
        </p:nvSpPr>
        <p:spPr>
          <a:xfrm>
            <a:off x="1954084" y="6001014"/>
            <a:ext cx="875525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800"/>
              <a:buFont typeface="Calibri" panose="020F0502020204030204"/>
              <a:buChar char="-"/>
            </a:pPr>
            <a:r>
              <a:rPr lang="en-US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Work </a:t>
            </a:r>
            <a:r>
              <a:rPr lang="en-US"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 pairs to ask and answer about these questions.</a:t>
            </a:r>
            <a:endParaRPr lang="en-US"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Calibri" panose="020F0502020204030204"/>
              <a:buChar char="-"/>
            </a:pPr>
            <a:r>
              <a:rPr lang="en-US" dirty="0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Teacher </a:t>
            </a:r>
            <a:r>
              <a:rPr lang="en-US" dirty="0" err="1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i</a:t>
            </a:r>
            <a:r>
              <a:rPr lang="en-US" dirty="0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nvite</a:t>
            </a:r>
            <a:r>
              <a:rPr lang="en-US" dirty="0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s</a:t>
            </a:r>
            <a:r>
              <a:rPr lang="en-US" dirty="0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 some pairs to present in front of the class and give them 2 points.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0334" y="156117"/>
            <a:ext cx="880946" cy="880946"/>
          </a:xfrm>
          <a:prstGeom prst="rect">
            <a:avLst/>
          </a:prstGeom>
        </p:spPr>
      </p:pic>
      <p:sp>
        <p:nvSpPr>
          <p:cNvPr id="4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p.84 – PRE WRITING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552" t="3465" r="6892" b="7642"/>
          <a:stretch>
            <a:fillRect/>
          </a:stretch>
        </p:blipFill>
        <p:spPr>
          <a:xfrm>
            <a:off x="4291187" y="1661332"/>
            <a:ext cx="3712539" cy="2954185"/>
          </a:xfrm>
          <a:prstGeom prst="rect">
            <a:avLst/>
          </a:prstGeom>
        </p:spPr>
      </p:pic>
      <p:pic>
        <p:nvPicPr>
          <p:cNvPr id="3" name="Google Shape;419;p18"/>
          <p:cNvPicPr preferRelativeResize="0"/>
          <p:nvPr/>
        </p:nvPicPr>
        <p:blipFill rotWithShape="1">
          <a:blip r:embed="rId3"/>
          <a:srcRect l="28345" r="29907" b="36384"/>
          <a:stretch>
            <a:fillRect/>
          </a:stretch>
        </p:blipFill>
        <p:spPr>
          <a:xfrm>
            <a:off x="7689994" y="3034359"/>
            <a:ext cx="1747839" cy="187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20;p18"/>
          <p:cNvPicPr preferRelativeResize="0"/>
          <p:nvPr/>
        </p:nvPicPr>
        <p:blipFill rotWithShape="1">
          <a:blip r:embed="rId4"/>
          <a:srcRect l="27814" r="28419" b="46489"/>
          <a:stretch>
            <a:fillRect/>
          </a:stretch>
        </p:blipFill>
        <p:spPr>
          <a:xfrm>
            <a:off x="2754167" y="3079379"/>
            <a:ext cx="2106861" cy="18140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324122" y="1182541"/>
            <a:ext cx="3967065" cy="1516486"/>
            <a:chOff x="2095499" y="1157288"/>
            <a:chExt cx="4222237" cy="979653"/>
          </a:xfrm>
        </p:grpSpPr>
        <p:sp>
          <p:nvSpPr>
            <p:cNvPr id="8" name="Oval Callout 7"/>
            <p:cNvSpPr/>
            <p:nvPr/>
          </p:nvSpPr>
          <p:spPr>
            <a:xfrm>
              <a:off x="2095499" y="1157288"/>
              <a:ext cx="4222237" cy="979653"/>
            </a:xfrm>
            <a:prstGeom prst="wedgeEllipseCallout">
              <a:avLst>
                <a:gd name="adj1" fmla="val 29704"/>
                <a:gd name="adj2" fmla="val 5829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2841" y="1319225"/>
              <a:ext cx="3602885" cy="695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What were they doing?</a:t>
              </a:r>
              <a:endParaRPr lang="x-none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876463" y="1182541"/>
            <a:ext cx="4114817" cy="1516486"/>
            <a:chOff x="5782097" y="3100071"/>
            <a:chExt cx="5243513" cy="1516486"/>
          </a:xfrm>
        </p:grpSpPr>
        <p:sp>
          <p:nvSpPr>
            <p:cNvPr id="11" name="Oval Callout 10"/>
            <p:cNvSpPr/>
            <p:nvPr/>
          </p:nvSpPr>
          <p:spPr>
            <a:xfrm>
              <a:off x="5782097" y="3100071"/>
              <a:ext cx="5243513" cy="1516486"/>
            </a:xfrm>
            <a:prstGeom prst="wedgeEllipseCallout">
              <a:avLst>
                <a:gd name="adj1" fmla="val -32612"/>
                <a:gd name="adj2" fmla="val 5689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38903" y="3318197"/>
              <a:ext cx="48920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They were changing gifts, eating food.</a:t>
              </a:r>
              <a:endParaRPr lang="en-US" sz="4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Google Shape;634;p29"/>
          <p:cNvSpPr txBox="1"/>
          <p:nvPr/>
        </p:nvSpPr>
        <p:spPr>
          <a:xfrm>
            <a:off x="1954084" y="6001014"/>
            <a:ext cx="875525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800"/>
              <a:buFont typeface="Calibri" panose="020F0502020204030204"/>
              <a:buChar char="-"/>
            </a:pPr>
            <a:r>
              <a:rPr lang="en-US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Work </a:t>
            </a:r>
            <a:r>
              <a:rPr lang="en-US"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 pairs to ask and answer about these questions.</a:t>
            </a:r>
            <a:endParaRPr lang="en-US"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Calibri" panose="020F0502020204030204"/>
              <a:buChar char="-"/>
            </a:pPr>
            <a:r>
              <a:rPr lang="en-US" dirty="0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Teacher </a:t>
            </a:r>
            <a:r>
              <a:rPr lang="en-US" dirty="0" err="1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i</a:t>
            </a:r>
            <a:r>
              <a:rPr lang="en-US" dirty="0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nvite</a:t>
            </a:r>
            <a:r>
              <a:rPr lang="en-US" dirty="0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s</a:t>
            </a:r>
            <a:r>
              <a:rPr lang="en-US" dirty="0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 some pairs to present in front of the class and give them 2 points.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0334" y="156117"/>
            <a:ext cx="880946" cy="880946"/>
          </a:xfrm>
          <a:prstGeom prst="rect">
            <a:avLst/>
          </a:prstGeom>
        </p:spPr>
      </p:pic>
      <p:sp>
        <p:nvSpPr>
          <p:cNvPr id="4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p.84 – PRE WRITING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552" t="3465" r="6892" b="7642"/>
          <a:stretch>
            <a:fillRect/>
          </a:stretch>
        </p:blipFill>
        <p:spPr>
          <a:xfrm>
            <a:off x="4291187" y="1661332"/>
            <a:ext cx="3712539" cy="2954185"/>
          </a:xfrm>
          <a:prstGeom prst="rect">
            <a:avLst/>
          </a:prstGeom>
        </p:spPr>
      </p:pic>
      <p:pic>
        <p:nvPicPr>
          <p:cNvPr id="3" name="Google Shape;419;p18"/>
          <p:cNvPicPr preferRelativeResize="0"/>
          <p:nvPr/>
        </p:nvPicPr>
        <p:blipFill rotWithShape="1">
          <a:blip r:embed="rId3"/>
          <a:srcRect l="28345" r="29907" b="36384"/>
          <a:stretch>
            <a:fillRect/>
          </a:stretch>
        </p:blipFill>
        <p:spPr>
          <a:xfrm>
            <a:off x="7689994" y="3026148"/>
            <a:ext cx="1747839" cy="187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20;p18"/>
          <p:cNvPicPr preferRelativeResize="0"/>
          <p:nvPr/>
        </p:nvPicPr>
        <p:blipFill rotWithShape="1">
          <a:blip r:embed="rId4"/>
          <a:srcRect l="27814" r="28419" b="46489"/>
          <a:stretch>
            <a:fillRect/>
          </a:stretch>
        </p:blipFill>
        <p:spPr>
          <a:xfrm>
            <a:off x="2754167" y="3048636"/>
            <a:ext cx="2106861" cy="18140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324122" y="1182541"/>
            <a:ext cx="3967065" cy="1516486"/>
            <a:chOff x="2095499" y="1157288"/>
            <a:chExt cx="4222237" cy="979653"/>
          </a:xfrm>
        </p:grpSpPr>
        <p:sp>
          <p:nvSpPr>
            <p:cNvPr id="8" name="Oval Callout 7"/>
            <p:cNvSpPr/>
            <p:nvPr/>
          </p:nvSpPr>
          <p:spPr>
            <a:xfrm>
              <a:off x="2095499" y="1157288"/>
              <a:ext cx="4222237" cy="979653"/>
            </a:xfrm>
            <a:prstGeom prst="wedgeEllipseCallout">
              <a:avLst>
                <a:gd name="adj1" fmla="val 29704"/>
                <a:gd name="adj2" fmla="val 5829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70673" y="1298198"/>
              <a:ext cx="3602885" cy="695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What were there at the event?</a:t>
              </a:r>
              <a:endParaRPr lang="x-none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876463" y="1139955"/>
            <a:ext cx="4114817" cy="1775047"/>
            <a:chOff x="5782097" y="3057485"/>
            <a:chExt cx="5243513" cy="1775047"/>
          </a:xfrm>
        </p:grpSpPr>
        <p:sp>
          <p:nvSpPr>
            <p:cNvPr id="11" name="Oval Callout 10"/>
            <p:cNvSpPr/>
            <p:nvPr/>
          </p:nvSpPr>
          <p:spPr>
            <a:xfrm>
              <a:off x="5782097" y="3057485"/>
              <a:ext cx="5243513" cy="1775047"/>
            </a:xfrm>
            <a:prstGeom prst="wedgeEllipseCallout">
              <a:avLst>
                <a:gd name="adj1" fmla="val -32612"/>
                <a:gd name="adj2" fmla="val 5689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89315" y="3229485"/>
              <a:ext cx="402907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There were Xmas hats, cake, juice, gifts,...</a:t>
              </a:r>
              <a:endParaRPr lang="en-US" sz="4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Google Shape;634;p29"/>
          <p:cNvSpPr txBox="1"/>
          <p:nvPr/>
        </p:nvSpPr>
        <p:spPr>
          <a:xfrm>
            <a:off x="1954084" y="6001014"/>
            <a:ext cx="875525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800"/>
              <a:buFont typeface="Calibri" panose="020F0502020204030204"/>
              <a:buChar char="-"/>
            </a:pPr>
            <a:r>
              <a:rPr lang="en-US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Work </a:t>
            </a:r>
            <a:r>
              <a:rPr lang="en-US"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 pairs to ask and answer about these questions.</a:t>
            </a:r>
            <a:endParaRPr lang="en-US"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Calibri" panose="020F0502020204030204"/>
              <a:buChar char="-"/>
            </a:pPr>
            <a:r>
              <a:rPr lang="en-US" dirty="0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Teacher </a:t>
            </a:r>
            <a:r>
              <a:rPr lang="en-US" dirty="0" err="1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i</a:t>
            </a:r>
            <a:r>
              <a:rPr lang="en-US" dirty="0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nvite</a:t>
            </a:r>
            <a:r>
              <a:rPr lang="en-US" dirty="0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s</a:t>
            </a:r>
            <a:r>
              <a:rPr lang="en-US" dirty="0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 some pairs to present in front of the class and give them 2 points.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0334" y="156117"/>
            <a:ext cx="880946" cy="880946"/>
          </a:xfrm>
          <a:prstGeom prst="rect">
            <a:avLst/>
          </a:prstGeom>
        </p:spPr>
      </p:pic>
      <p:sp>
        <p:nvSpPr>
          <p:cNvPr id="4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p.84 – PRE WRITING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552" t="3465" r="6892" b="7642"/>
          <a:stretch>
            <a:fillRect/>
          </a:stretch>
        </p:blipFill>
        <p:spPr>
          <a:xfrm>
            <a:off x="4291187" y="1661332"/>
            <a:ext cx="3712539" cy="2954185"/>
          </a:xfrm>
          <a:prstGeom prst="rect">
            <a:avLst/>
          </a:prstGeom>
        </p:spPr>
      </p:pic>
      <p:pic>
        <p:nvPicPr>
          <p:cNvPr id="3" name="Google Shape;419;p18"/>
          <p:cNvPicPr preferRelativeResize="0"/>
          <p:nvPr/>
        </p:nvPicPr>
        <p:blipFill rotWithShape="1">
          <a:blip r:embed="rId3"/>
          <a:srcRect l="28345" r="29907" b="36384"/>
          <a:stretch>
            <a:fillRect/>
          </a:stretch>
        </p:blipFill>
        <p:spPr>
          <a:xfrm>
            <a:off x="7747417" y="3030195"/>
            <a:ext cx="1747839" cy="187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20;p18"/>
          <p:cNvPicPr preferRelativeResize="0"/>
          <p:nvPr/>
        </p:nvPicPr>
        <p:blipFill rotWithShape="1">
          <a:blip r:embed="rId4"/>
          <a:srcRect l="27814" r="28419" b="46489"/>
          <a:stretch>
            <a:fillRect/>
          </a:stretch>
        </p:blipFill>
        <p:spPr>
          <a:xfrm>
            <a:off x="2603593" y="3030195"/>
            <a:ext cx="2106861" cy="18140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324122" y="1345341"/>
            <a:ext cx="3967065" cy="1353685"/>
            <a:chOff x="2095499" y="1262457"/>
            <a:chExt cx="4222237" cy="874483"/>
          </a:xfrm>
        </p:grpSpPr>
        <p:sp>
          <p:nvSpPr>
            <p:cNvPr id="8" name="Oval Callout 7"/>
            <p:cNvSpPr/>
            <p:nvPr/>
          </p:nvSpPr>
          <p:spPr>
            <a:xfrm>
              <a:off x="2095499" y="1262457"/>
              <a:ext cx="4222237" cy="874483"/>
            </a:xfrm>
            <a:prstGeom prst="wedgeEllipseCallout">
              <a:avLst>
                <a:gd name="adj1" fmla="val 29704"/>
                <a:gd name="adj2" fmla="val 5829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05175" y="1510815"/>
              <a:ext cx="3602885" cy="37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How did they feel?</a:t>
              </a:r>
              <a:endParaRPr lang="x-none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876463" y="1294754"/>
            <a:ext cx="4114817" cy="1292060"/>
            <a:chOff x="5782097" y="3212284"/>
            <a:chExt cx="5243513" cy="1292060"/>
          </a:xfrm>
        </p:grpSpPr>
        <p:sp>
          <p:nvSpPr>
            <p:cNvPr id="11" name="Oval Callout 10"/>
            <p:cNvSpPr/>
            <p:nvPr/>
          </p:nvSpPr>
          <p:spPr>
            <a:xfrm>
              <a:off x="5782097" y="3212284"/>
              <a:ext cx="5243513" cy="1292060"/>
            </a:xfrm>
            <a:prstGeom prst="wedgeEllipseCallout">
              <a:avLst>
                <a:gd name="adj1" fmla="val -32612"/>
                <a:gd name="adj2" fmla="val 5689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68512" y="3334526"/>
              <a:ext cx="40290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They were very happy.</a:t>
              </a:r>
              <a:endParaRPr lang="en-US" sz="4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Google Shape;634;p29"/>
          <p:cNvSpPr txBox="1"/>
          <p:nvPr/>
        </p:nvSpPr>
        <p:spPr>
          <a:xfrm>
            <a:off x="1954084" y="6001014"/>
            <a:ext cx="875525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800"/>
              <a:buFont typeface="Calibri" panose="020F0502020204030204"/>
              <a:buChar char="-"/>
            </a:pPr>
            <a:r>
              <a:rPr lang="en-US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Work </a:t>
            </a:r>
            <a:r>
              <a:rPr lang="en-US"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 pairs to ask and answer about these questions.</a:t>
            </a:r>
            <a:endParaRPr lang="en-US"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Calibri" panose="020F0502020204030204"/>
              <a:buChar char="-"/>
            </a:pPr>
            <a:r>
              <a:rPr lang="en-US" dirty="0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Teacher </a:t>
            </a:r>
            <a:r>
              <a:rPr lang="en-US" dirty="0" err="1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i</a:t>
            </a:r>
            <a:r>
              <a:rPr lang="en-US" dirty="0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nvite</a:t>
            </a:r>
            <a:r>
              <a:rPr lang="en-US" dirty="0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s</a:t>
            </a:r>
            <a:r>
              <a:rPr lang="en-US" dirty="0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 some pairs to present in front of the class and give them 2 points.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0334" y="156117"/>
            <a:ext cx="880946" cy="880946"/>
          </a:xfrm>
          <a:prstGeom prst="rect">
            <a:avLst/>
          </a:prstGeom>
        </p:spPr>
      </p:pic>
      <p:sp>
        <p:nvSpPr>
          <p:cNvPr id="4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p.84 – WRITING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Google Shape;634;p29"/>
          <p:cNvSpPr txBox="1"/>
          <p:nvPr/>
        </p:nvSpPr>
        <p:spPr>
          <a:xfrm>
            <a:off x="2045524" y="6183894"/>
            <a:ext cx="875525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800"/>
              <a:buFont typeface="Calibri" panose="020F0502020204030204"/>
              <a:buChar char="-"/>
            </a:pPr>
            <a:r>
              <a:rPr lang="en-US"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Students o</a:t>
            </a:r>
            <a:r>
              <a:rPr lang="en-US"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pen their notebooks and write a story with the example.</a:t>
            </a:r>
            <a:endParaRPr lang="en-US"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595;p30"/>
          <p:cNvSpPr/>
          <p:nvPr/>
        </p:nvSpPr>
        <p:spPr>
          <a:xfrm>
            <a:off x="7315200" y="1122387"/>
            <a:ext cx="4543148" cy="431586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88438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Google Shape;597;p30"/>
          <p:cNvSpPr txBox="1"/>
          <p:nvPr/>
        </p:nvSpPr>
        <p:spPr>
          <a:xfrm>
            <a:off x="7493980" y="1327819"/>
            <a:ext cx="4543148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Party: </a:t>
            </a:r>
            <a:r>
              <a:rPr lang="en-US" sz="3600" dirty="0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Christmas </a:t>
            </a:r>
            <a:endParaRPr lang="en-US" sz="3600" dirty="0">
              <a:solidFill>
                <a:srgbClr val="0070C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Objects: 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cake, juice, Xmas hats, gifts</a:t>
            </a:r>
            <a:endParaRPr lang="en-US" sz="3600" dirty="0">
              <a:solidFill>
                <a:schemeClr val="accen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Did: </a:t>
            </a:r>
            <a:r>
              <a:rPr lang="en-US" sz="3600" dirty="0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ate cake, drank juice, changed gifts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lang="en-US" sz="3600" b="1" dirty="0">
              <a:solidFill>
                <a:srgbClr val="0070C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Feel: </a:t>
            </a:r>
            <a:r>
              <a:rPr lang="en-US" sz="3600" dirty="0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happy, excited, a lot of fun</a:t>
            </a:r>
            <a:endParaRPr lang="en-US" sz="3600" dirty="0">
              <a:solidFill>
                <a:srgbClr val="0070C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1295161"/>
            <a:ext cx="7089443" cy="40318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5795" y="2954231"/>
            <a:ext cx="1984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It was ….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6806" y="3354546"/>
            <a:ext cx="2980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There were ….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479" y="3967809"/>
            <a:ext cx="6719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We ate …., drank …., changed …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479" y="4336549"/>
            <a:ext cx="6719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We were … / We had …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590;p30"/>
          <p:cNvSpPr/>
          <p:nvPr/>
        </p:nvSpPr>
        <p:spPr>
          <a:xfrm>
            <a:off x="602757" y="801043"/>
            <a:ext cx="6795038" cy="2987185"/>
          </a:xfrm>
          <a:prstGeom prst="wedgeRoundRectCallout">
            <a:avLst>
              <a:gd name="adj1" fmla="val -32892"/>
              <a:gd name="adj2" fmla="val 59932"/>
              <a:gd name="adj3" fmla="val 16667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PRODUCTION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0334" y="156117"/>
            <a:ext cx="880946" cy="8809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22890" y="5965169"/>
            <a:ext cx="80623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Invite some students to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read the story and pronounce falling intonation.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Give them 2 points if they have a good presentation. 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52" t="3465" r="6892" b="7642"/>
          <a:stretch>
            <a:fillRect/>
          </a:stretch>
        </p:blipFill>
        <p:spPr>
          <a:xfrm>
            <a:off x="7479440" y="1120046"/>
            <a:ext cx="4593485" cy="3655182"/>
          </a:xfrm>
          <a:prstGeom prst="rect">
            <a:avLst/>
          </a:prstGeom>
        </p:spPr>
      </p:pic>
      <p:pic>
        <p:nvPicPr>
          <p:cNvPr id="6" name="Google Shape;420;p18"/>
          <p:cNvPicPr preferRelativeResize="0"/>
          <p:nvPr/>
        </p:nvPicPr>
        <p:blipFill rotWithShape="1">
          <a:blip r:embed="rId3"/>
          <a:srcRect l="27814" r="28419" b="46489"/>
          <a:stretch>
            <a:fillRect/>
          </a:stretch>
        </p:blipFill>
        <p:spPr>
          <a:xfrm>
            <a:off x="0" y="3429001"/>
            <a:ext cx="2623478" cy="228890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596;p30"/>
          <p:cNvSpPr txBox="1"/>
          <p:nvPr/>
        </p:nvSpPr>
        <p:spPr>
          <a:xfrm>
            <a:off x="684402" y="1001046"/>
            <a:ext cx="7454731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My class had a great party last week.</a:t>
            </a:r>
            <a:endParaRPr lang="en-US" sz="3200" dirty="0">
              <a:solidFill>
                <a:srgbClr val="0070C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It was </a:t>
            </a:r>
            <a:r>
              <a:rPr lang="en-US" sz="3200" dirty="0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 </a:t>
            </a:r>
            <a:r>
              <a:rPr lang="en-US" sz="3200" dirty="0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Christmas party. </a:t>
            </a:r>
            <a:endParaRPr lang="en-US" sz="3200" dirty="0">
              <a:solidFill>
                <a:srgbClr val="0070C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There were Xmas hats, gifts, cake, juice.</a:t>
            </a:r>
            <a:endParaRPr lang="en-US" sz="3200" dirty="0">
              <a:solidFill>
                <a:srgbClr val="0070C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We ate cake, drank juice, changed gifts.</a:t>
            </a:r>
            <a:endParaRPr lang="en-US" sz="3200" dirty="0">
              <a:solidFill>
                <a:srgbClr val="0070C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We had a lot of fun.</a:t>
            </a:r>
            <a:endParaRPr lang="en-US" sz="3200" dirty="0">
              <a:solidFill>
                <a:srgbClr val="0070C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HOMEWORK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6"/>
          <p:cNvSpPr/>
          <p:nvPr/>
        </p:nvSpPr>
        <p:spPr>
          <a:xfrm>
            <a:off x="1989104" y="2730500"/>
            <a:ext cx="8061563" cy="26577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l="12071" r="12396"/>
          <a:stretch>
            <a:fillRect/>
          </a:stretch>
        </p:blipFill>
        <p:spPr>
          <a:xfrm>
            <a:off x="9716231" y="1469793"/>
            <a:ext cx="1181120" cy="1101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1945" y="4079976"/>
            <a:ext cx="733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exercises in the Activity Book (page 65).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3216" y="6253287"/>
            <a:ext cx="760655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</a:t>
            </a:r>
            <a:r>
              <a:rPr kumimoji="0" lang="vi-V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answers in the Teacher’s Book (page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145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or Active Teach.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5115" y="3385826"/>
            <a:ext cx="605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vocabulary.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342" y="1175286"/>
            <a:ext cx="7226300" cy="177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334" y="156117"/>
            <a:ext cx="880946" cy="88094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/>
          <p:cNvSpPr/>
          <p:nvPr/>
        </p:nvSpPr>
        <p:spPr>
          <a:xfrm>
            <a:off x="6096000" y="1003609"/>
            <a:ext cx="4091066" cy="442703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101;p3"/>
          <p:cNvSpPr txBox="1"/>
          <p:nvPr/>
        </p:nvSpPr>
        <p:spPr>
          <a:xfrm>
            <a:off x="6274420" y="2088018"/>
            <a:ext cx="3735664" cy="1862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300" dirty="0"/>
              <a:t>- To correctly read and pronounce falling intonation in statements</a:t>
            </a:r>
            <a:br>
              <a:rPr lang="en-US" sz="2300" dirty="0"/>
            </a:br>
            <a:r>
              <a:rPr lang="en-US" sz="2300" dirty="0"/>
              <a:t>- To write a story based on a picture </a:t>
            </a:r>
            <a:endParaRPr lang="en-US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6281841" y="4092078"/>
            <a:ext cx="3728243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/>
                <a:sym typeface="Arial" panose="020B0604020202020204"/>
              </a:rPr>
              <a:t>- PB 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p.84</a:t>
            </a: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1842" y="4654114"/>
            <a:ext cx="3739394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- AB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p.65</a:t>
            </a: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Google Shape;99;p3"/>
          <p:cNvSpPr txBox="1"/>
          <p:nvPr/>
        </p:nvSpPr>
        <p:spPr>
          <a:xfrm>
            <a:off x="6363024" y="1078536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UNIT 7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– Lesson 4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100;p3"/>
          <p:cNvSpPr txBox="1"/>
          <p:nvPr/>
        </p:nvSpPr>
        <p:spPr>
          <a:xfrm>
            <a:off x="7008246" y="1555570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We’ve learned…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0334" y="156117"/>
            <a:ext cx="880946" cy="8809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35" y="682702"/>
            <a:ext cx="3524291" cy="4969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: Rounded Corners 6"/>
          <p:cNvSpPr/>
          <p:nvPr/>
        </p:nvSpPr>
        <p:spPr>
          <a:xfrm>
            <a:off x="2138516" y="1649739"/>
            <a:ext cx="7934172" cy="34686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9865" y="2020890"/>
            <a:ext cx="75811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Divide the class into groups of 3 or 4. Each group takes out a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pen or a marker.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Show the slides with prompt sentences, students look at them and guess the words. 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Then,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students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raise the pen or marker to say the answers.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fastest group speaks clearly and correctly will receive 2 points.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32636" y="167268"/>
            <a:ext cx="880946" cy="880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071" r="12396"/>
          <a:stretch>
            <a:fillRect/>
          </a:stretch>
        </p:blipFill>
        <p:spPr>
          <a:xfrm>
            <a:off x="9454672" y="1066636"/>
            <a:ext cx="1031479" cy="961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588" y="607741"/>
            <a:ext cx="74041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"/>
          <p:cNvSpPr/>
          <p:nvPr/>
        </p:nvSpPr>
        <p:spPr>
          <a:xfrm rot="21304364">
            <a:off x="985875" y="4237139"/>
            <a:ext cx="10220248" cy="1152478"/>
          </a:xfrm>
          <a:prstGeom prst="trapezoid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60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rter One" panose="03080802040405060005" pitchFamily="66" charset="77"/>
              </a:rPr>
              <a:t>Wedding Guessing Games</a:t>
            </a:r>
            <a:endParaRPr lang="en-GB" sz="60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Carter One" panose="03080802040405060005" pitchFamily="66" charset="77"/>
            </a:endParaRPr>
          </a:p>
        </p:txBody>
      </p:sp>
      <p:sp>
        <p:nvSpPr>
          <p:cNvPr id="2" name="Title"/>
          <p:cNvSpPr txBox="1"/>
          <p:nvPr/>
        </p:nvSpPr>
        <p:spPr>
          <a:xfrm rot="304610">
            <a:off x="1092196" y="2113011"/>
            <a:ext cx="10303222" cy="1603666"/>
          </a:xfrm>
          <a:prstGeom prst="roundRect">
            <a:avLst>
              <a:gd name="adj" fmla="val 9641"/>
            </a:avLst>
          </a:prstGeom>
          <a:solidFill>
            <a:srgbClr val="85BD33"/>
          </a:solidFill>
          <a:ln w="57150">
            <a:solidFill>
              <a:srgbClr val="EDBCD9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rter One" panose="03080802040405060005" pitchFamily="66" charset="77"/>
              </a:rPr>
              <a:t>GUESS THE WORD</a:t>
            </a:r>
            <a:endParaRPr lang="en-GB" sz="88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Carter One" panose="03080802040405060005" pitchFamily="66" charset="7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7000" t="-47000" r="-8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"/>
          <p:cNvSpPr/>
          <p:nvPr/>
        </p:nvSpPr>
        <p:spPr>
          <a:xfrm>
            <a:off x="1858297" y="2994813"/>
            <a:ext cx="4051538" cy="1330973"/>
          </a:xfrm>
          <a:prstGeom prst="round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It appears after the wedding.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 rot="21390188">
            <a:off x="1549763" y="268022"/>
            <a:ext cx="4898571" cy="994306"/>
          </a:xfrm>
          <a:solidFill>
            <a:srgbClr val="85BD33"/>
          </a:solidFill>
          <a:ln w="57150">
            <a:solidFill>
              <a:srgbClr val="EDBCD9"/>
            </a:solidFill>
          </a:ln>
        </p:spPr>
        <p:txBody>
          <a:bodyPr/>
          <a:lstStyle/>
          <a:p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rter One" panose="03080802040405060005" pitchFamily="66" charset="77"/>
              </a:rPr>
              <a:t>What word is it?</a:t>
            </a:r>
            <a:endParaRPr lang="en-GB" sz="4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Carter One" panose="03080802040405060005" pitchFamily="66" charset="77"/>
            </a:endParaRPr>
          </a:p>
        </p:txBody>
      </p:sp>
      <p:sp>
        <p:nvSpPr>
          <p:cNvPr id="7" name="Text Box"/>
          <p:cNvSpPr/>
          <p:nvPr/>
        </p:nvSpPr>
        <p:spPr>
          <a:xfrm>
            <a:off x="1858297" y="1906717"/>
            <a:ext cx="4051538" cy="786143"/>
          </a:xfrm>
          <a:prstGeom prst="round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We are very happy.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8" name="Text Box"/>
          <p:cNvSpPr/>
          <p:nvPr/>
        </p:nvSpPr>
        <p:spPr>
          <a:xfrm>
            <a:off x="1800070" y="4627739"/>
            <a:ext cx="4051538" cy="786143"/>
          </a:xfrm>
          <a:prstGeom prst="round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Have “honey” in it.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718" y="1735498"/>
            <a:ext cx="3740703" cy="32853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88572" y="4808530"/>
            <a:ext cx="23429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n w="19050">
                  <a:noFill/>
                </a:ln>
                <a:solidFill>
                  <a:schemeClr val="accent1"/>
                </a:solidFill>
                <a:latin typeface="Carter One" panose="03080802040405060005" pitchFamily="66" charset="77"/>
              </a:rPr>
              <a:t>Honeymoon</a:t>
            </a:r>
            <a:endParaRPr lang="en-US" sz="3200" dirty="0">
              <a:solidFill>
                <a:schemeClr val="accent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74098" y="1410794"/>
            <a:ext cx="4500172" cy="4241079"/>
            <a:chOff x="453977" y="231830"/>
            <a:chExt cx="4500172" cy="4241079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77" y="231830"/>
              <a:ext cx="4500172" cy="4241079"/>
              <a:chOff x="5203373" y="1834116"/>
              <a:chExt cx="3189768" cy="3189768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203373" y="1834116"/>
                <a:ext cx="3189768" cy="3189768"/>
              </a:xfrm>
              <a:prstGeom prst="ellipse">
                <a:avLst/>
              </a:prstGeom>
              <a:solidFill>
                <a:srgbClr val="85BD33"/>
              </a:solidFill>
              <a:ln w="57150">
                <a:solidFill>
                  <a:srgbClr val="EDBC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858170" y="1834116"/>
                <a:ext cx="1967023" cy="2372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9900" b="1" dirty="0">
                    <a:solidFill>
                      <a:schemeClr val="bg1"/>
                    </a:solidFill>
                  </a:rPr>
                  <a:t>?</a:t>
                </a:r>
                <a:endParaRPr lang="en-GB" sz="199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Text Box"/>
            <p:cNvSpPr/>
            <p:nvPr/>
          </p:nvSpPr>
          <p:spPr>
            <a:xfrm>
              <a:off x="647179" y="2676837"/>
              <a:ext cx="4213106" cy="7180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Click to reveal the answer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7000" t="-47000" r="-8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"/>
          <p:cNvSpPr/>
          <p:nvPr/>
        </p:nvSpPr>
        <p:spPr>
          <a:xfrm>
            <a:off x="1858297" y="1801547"/>
            <a:ext cx="4051538" cy="786143"/>
          </a:xfrm>
          <a:prstGeom prst="round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I’m smiling.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 rot="21390188">
            <a:off x="1549763" y="268022"/>
            <a:ext cx="4898571" cy="994306"/>
          </a:xfrm>
          <a:solidFill>
            <a:srgbClr val="85BD33"/>
          </a:solidFill>
          <a:ln w="57150">
            <a:solidFill>
              <a:srgbClr val="EDBCD9"/>
            </a:solidFill>
          </a:ln>
        </p:spPr>
        <p:txBody>
          <a:bodyPr/>
          <a:lstStyle/>
          <a:p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rter One" panose="03080802040405060005" pitchFamily="66" charset="77"/>
              </a:rPr>
              <a:t>What word is it?</a:t>
            </a:r>
            <a:endParaRPr lang="en-GB" sz="4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Carter One" panose="03080802040405060005" pitchFamily="66" charset="77"/>
            </a:endParaRPr>
          </a:p>
        </p:txBody>
      </p:sp>
      <p:sp>
        <p:nvSpPr>
          <p:cNvPr id="7" name="Text Box"/>
          <p:cNvSpPr/>
          <p:nvPr/>
        </p:nvSpPr>
        <p:spPr>
          <a:xfrm>
            <a:off x="1861191" y="2865846"/>
            <a:ext cx="4051538" cy="1330973"/>
          </a:xfrm>
          <a:prstGeom prst="round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I’m preparing for </a:t>
            </a:r>
            <a:endParaRPr lang="en-GB" sz="3200" dirty="0">
              <a:solidFill>
                <a:schemeClr val="tx1"/>
              </a:solidFill>
            </a:endParaRP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my wedding.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8" name="Text Box"/>
          <p:cNvSpPr/>
          <p:nvPr/>
        </p:nvSpPr>
        <p:spPr>
          <a:xfrm>
            <a:off x="1861191" y="4485527"/>
            <a:ext cx="4051538" cy="786143"/>
          </a:xfrm>
          <a:prstGeom prst="round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I’m a man.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4394"/>
          <a:stretch>
            <a:fillRect/>
          </a:stretch>
        </p:blipFill>
        <p:spPr>
          <a:xfrm>
            <a:off x="7169194" y="1715683"/>
            <a:ext cx="3443108" cy="31629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4237" y="4616989"/>
            <a:ext cx="1522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n w="19050">
                  <a:noFill/>
                </a:ln>
                <a:solidFill>
                  <a:schemeClr val="accent1"/>
                </a:solidFill>
                <a:latin typeface="Carter One" panose="03080802040405060005" pitchFamily="66" charset="77"/>
              </a:rPr>
              <a:t>groom</a:t>
            </a:r>
            <a:endParaRPr lang="en-US" sz="3200" dirty="0">
              <a:solidFill>
                <a:schemeClr val="accent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640662" y="1410794"/>
            <a:ext cx="4500172" cy="4241079"/>
            <a:chOff x="453977" y="231830"/>
            <a:chExt cx="4500172" cy="4241079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77" y="231830"/>
              <a:ext cx="4500172" cy="4241079"/>
              <a:chOff x="5203373" y="1834116"/>
              <a:chExt cx="3189768" cy="3189768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203373" y="1834116"/>
                <a:ext cx="3189768" cy="3189768"/>
              </a:xfrm>
              <a:prstGeom prst="ellipse">
                <a:avLst/>
              </a:prstGeom>
              <a:solidFill>
                <a:srgbClr val="85BD33"/>
              </a:solidFill>
              <a:ln w="57150">
                <a:solidFill>
                  <a:srgbClr val="EDBC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858170" y="1834116"/>
                <a:ext cx="1967023" cy="2372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9900" b="1" dirty="0">
                    <a:solidFill>
                      <a:schemeClr val="bg1"/>
                    </a:solidFill>
                  </a:rPr>
                  <a:t>?</a:t>
                </a:r>
                <a:endParaRPr lang="en-GB" sz="199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 Box"/>
            <p:cNvSpPr/>
            <p:nvPr/>
          </p:nvSpPr>
          <p:spPr>
            <a:xfrm>
              <a:off x="647179" y="2676837"/>
              <a:ext cx="4213106" cy="7180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Click to reveal the answer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7000" t="-47000" r="-8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"/>
          <p:cNvSpPr/>
          <p:nvPr/>
        </p:nvSpPr>
        <p:spPr>
          <a:xfrm>
            <a:off x="1858297" y="1801547"/>
            <a:ext cx="4051538" cy="786143"/>
          </a:xfrm>
          <a:prstGeom prst="round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I received it yesterday.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 rot="21390188">
            <a:off x="1549763" y="268022"/>
            <a:ext cx="4898571" cy="994306"/>
          </a:xfrm>
          <a:solidFill>
            <a:srgbClr val="85BD33"/>
          </a:solidFill>
          <a:ln w="57150">
            <a:solidFill>
              <a:srgbClr val="EDBCD9"/>
            </a:solidFill>
          </a:ln>
        </p:spPr>
        <p:txBody>
          <a:bodyPr/>
          <a:lstStyle/>
          <a:p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rter One" panose="03080802040405060005" pitchFamily="66" charset="77"/>
              </a:rPr>
              <a:t>What word is it?</a:t>
            </a:r>
            <a:endParaRPr lang="en-GB" sz="4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Carter One" panose="03080802040405060005" pitchFamily="66" charset="77"/>
            </a:endParaRPr>
          </a:p>
        </p:txBody>
      </p:sp>
      <p:sp>
        <p:nvSpPr>
          <p:cNvPr id="7" name="Text Box"/>
          <p:cNvSpPr/>
          <p:nvPr/>
        </p:nvSpPr>
        <p:spPr>
          <a:xfrm>
            <a:off x="1852548" y="4508345"/>
            <a:ext cx="4051538" cy="786143"/>
          </a:xfrm>
          <a:prstGeom prst="round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It is made of paper.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8" name="Text Box"/>
          <p:cNvSpPr/>
          <p:nvPr/>
        </p:nvSpPr>
        <p:spPr>
          <a:xfrm>
            <a:off x="1852548" y="2867051"/>
            <a:ext cx="4051538" cy="1330973"/>
          </a:xfrm>
          <a:prstGeom prst="round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It is from my friend's wedding.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555"/>
          <a:stretch>
            <a:fillRect/>
          </a:stretch>
        </p:blipFill>
        <p:spPr>
          <a:xfrm>
            <a:off x="6939829" y="1697963"/>
            <a:ext cx="3841242" cy="34620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50717" y="4901417"/>
            <a:ext cx="2019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n w="19050">
                  <a:noFill/>
                </a:ln>
                <a:solidFill>
                  <a:schemeClr val="accent1"/>
                </a:solidFill>
                <a:latin typeface="Carter One" panose="03080802040405060005" pitchFamily="66" charset="77"/>
              </a:rPr>
              <a:t>invitation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10364" y="1308460"/>
            <a:ext cx="4500172" cy="4241079"/>
            <a:chOff x="453977" y="231830"/>
            <a:chExt cx="4500172" cy="4241079"/>
          </a:xfrm>
        </p:grpSpPr>
        <p:grpSp>
          <p:nvGrpSpPr>
            <p:cNvPr id="6" name="Group 5"/>
            <p:cNvGrpSpPr/>
            <p:nvPr/>
          </p:nvGrpSpPr>
          <p:grpSpPr>
            <a:xfrm>
              <a:off x="453977" y="231830"/>
              <a:ext cx="4500172" cy="4241079"/>
              <a:chOff x="5203373" y="1834116"/>
              <a:chExt cx="3189768" cy="3189768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5203373" y="1834116"/>
                <a:ext cx="3189768" cy="3189768"/>
              </a:xfrm>
              <a:prstGeom prst="ellipse">
                <a:avLst/>
              </a:prstGeom>
              <a:solidFill>
                <a:srgbClr val="85BD33"/>
              </a:solidFill>
              <a:ln w="57150">
                <a:solidFill>
                  <a:srgbClr val="EDBC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858170" y="1834116"/>
                <a:ext cx="1967023" cy="2372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9900" b="1" dirty="0">
                    <a:solidFill>
                      <a:schemeClr val="bg1"/>
                    </a:solidFill>
                  </a:rPr>
                  <a:t>?</a:t>
                </a:r>
                <a:endParaRPr lang="en-GB" sz="199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 Box"/>
            <p:cNvSpPr/>
            <p:nvPr/>
          </p:nvSpPr>
          <p:spPr>
            <a:xfrm>
              <a:off x="647179" y="2676837"/>
              <a:ext cx="4213106" cy="7180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Click to reveal the answer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7000" t="-47000" r="-8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"/>
          <p:cNvSpPr/>
          <p:nvPr/>
        </p:nvSpPr>
        <p:spPr>
          <a:xfrm>
            <a:off x="1858297" y="1801547"/>
            <a:ext cx="4051538" cy="786143"/>
          </a:xfrm>
          <a:prstGeom prst="round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I’m very happy.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 rot="21390188">
            <a:off x="1549763" y="268022"/>
            <a:ext cx="4898571" cy="994306"/>
          </a:xfrm>
          <a:solidFill>
            <a:srgbClr val="85BD33"/>
          </a:solidFill>
          <a:ln w="57150">
            <a:solidFill>
              <a:srgbClr val="EDBCD9"/>
            </a:solidFill>
          </a:ln>
        </p:spPr>
        <p:txBody>
          <a:bodyPr/>
          <a:lstStyle/>
          <a:p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rter One" panose="03080802040405060005" pitchFamily="66" charset="77"/>
              </a:rPr>
              <a:t>What word is it?</a:t>
            </a:r>
            <a:endParaRPr lang="en-GB" sz="4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Carter One" panose="03080802040405060005" pitchFamily="66" charset="77"/>
            </a:endParaRPr>
          </a:p>
        </p:txBody>
      </p:sp>
      <p:sp>
        <p:nvSpPr>
          <p:cNvPr id="7" name="Text Box"/>
          <p:cNvSpPr/>
          <p:nvPr/>
        </p:nvSpPr>
        <p:spPr>
          <a:xfrm>
            <a:off x="1858297" y="2865846"/>
            <a:ext cx="4051538" cy="1330973"/>
          </a:xfrm>
          <a:prstGeom prst="round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I will have a small family.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8" name="Text Box"/>
          <p:cNvSpPr/>
          <p:nvPr/>
        </p:nvSpPr>
        <p:spPr>
          <a:xfrm>
            <a:off x="1844411" y="4474975"/>
            <a:ext cx="4051538" cy="786143"/>
          </a:xfrm>
          <a:prstGeom prst="round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I’m a woman.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15" y="1789740"/>
            <a:ext cx="3732966" cy="3278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58482" y="4806649"/>
            <a:ext cx="1243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n w="19050">
                  <a:noFill/>
                </a:ln>
                <a:solidFill>
                  <a:schemeClr val="accent1"/>
                </a:solidFill>
                <a:latin typeface="Carter One" panose="03080802040405060005" pitchFamily="66" charset="77"/>
              </a:rPr>
              <a:t>bride</a:t>
            </a:r>
            <a:endParaRPr lang="en-US" sz="3200" dirty="0">
              <a:solidFill>
                <a:schemeClr val="accent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76012" y="1410794"/>
            <a:ext cx="4500172" cy="4241079"/>
            <a:chOff x="453977" y="231830"/>
            <a:chExt cx="4500172" cy="4241079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77" y="231830"/>
              <a:ext cx="4500172" cy="4241079"/>
              <a:chOff x="5203373" y="1834116"/>
              <a:chExt cx="3189768" cy="3189768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5203373" y="1834116"/>
                <a:ext cx="3189768" cy="3189768"/>
              </a:xfrm>
              <a:prstGeom prst="ellipse">
                <a:avLst/>
              </a:prstGeom>
              <a:solidFill>
                <a:srgbClr val="85BD33"/>
              </a:solidFill>
              <a:ln w="57150">
                <a:solidFill>
                  <a:srgbClr val="EDBC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858170" y="1834116"/>
                <a:ext cx="1967023" cy="2372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9900" b="1" dirty="0">
                    <a:solidFill>
                      <a:schemeClr val="bg1"/>
                    </a:solidFill>
                  </a:rPr>
                  <a:t>?</a:t>
                </a:r>
                <a:endParaRPr lang="en-GB" sz="199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Text Box"/>
            <p:cNvSpPr/>
            <p:nvPr/>
          </p:nvSpPr>
          <p:spPr>
            <a:xfrm>
              <a:off x="647179" y="2676837"/>
              <a:ext cx="4213106" cy="7180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Click to reveal the answer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7000" t="-47000" r="-8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"/>
          <p:cNvSpPr/>
          <p:nvPr/>
        </p:nvSpPr>
        <p:spPr>
          <a:xfrm>
            <a:off x="1858297" y="1742555"/>
            <a:ext cx="4051538" cy="786143"/>
          </a:xfrm>
          <a:prstGeom prst="round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It has many flowers.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 rot="21390188">
            <a:off x="1549763" y="268022"/>
            <a:ext cx="4898571" cy="994306"/>
          </a:xfrm>
          <a:solidFill>
            <a:srgbClr val="85BD33"/>
          </a:solidFill>
          <a:ln w="57150">
            <a:solidFill>
              <a:srgbClr val="EDBCD9"/>
            </a:solidFill>
          </a:ln>
        </p:spPr>
        <p:txBody>
          <a:bodyPr/>
          <a:lstStyle/>
          <a:p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rter One" panose="03080802040405060005" pitchFamily="66" charset="77"/>
              </a:rPr>
              <a:t>What word is it?</a:t>
            </a:r>
            <a:endParaRPr lang="en-GB" sz="4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Carter One" panose="03080802040405060005" pitchFamily="66" charset="77"/>
            </a:endParaRPr>
          </a:p>
        </p:txBody>
      </p:sp>
      <p:sp>
        <p:nvSpPr>
          <p:cNvPr id="7" name="Text Box"/>
          <p:cNvSpPr/>
          <p:nvPr/>
        </p:nvSpPr>
        <p:spPr>
          <a:xfrm>
            <a:off x="1858297" y="2763513"/>
            <a:ext cx="4051538" cy="1330973"/>
          </a:xfrm>
          <a:prstGeom prst="round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There are many guests and food.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8" name="Text Box"/>
          <p:cNvSpPr/>
          <p:nvPr/>
        </p:nvSpPr>
        <p:spPr>
          <a:xfrm>
            <a:off x="1843461" y="4314553"/>
            <a:ext cx="4051538" cy="1330973"/>
          </a:xfrm>
          <a:prstGeom prst="round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The bride and groom wear nice costumes.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815" y="1854044"/>
            <a:ext cx="3586534" cy="3149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26451" y="4828260"/>
            <a:ext cx="1975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n w="19050">
                  <a:noFill/>
                </a:ln>
                <a:solidFill>
                  <a:schemeClr val="accent1"/>
                </a:solidFill>
                <a:latin typeface="Carter One" panose="03080802040405060005" pitchFamily="66" charset="77"/>
              </a:rPr>
              <a:t>wedding</a:t>
            </a:r>
            <a:endParaRPr lang="en-US" sz="3200" dirty="0">
              <a:solidFill>
                <a:schemeClr val="accent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76012" y="1410794"/>
            <a:ext cx="4500172" cy="4241079"/>
            <a:chOff x="453977" y="231830"/>
            <a:chExt cx="4500172" cy="4241079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77" y="231830"/>
              <a:ext cx="4500172" cy="4241079"/>
              <a:chOff x="5203373" y="1834116"/>
              <a:chExt cx="3189768" cy="3189768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5203373" y="1834116"/>
                <a:ext cx="3189768" cy="3189768"/>
              </a:xfrm>
              <a:prstGeom prst="ellipse">
                <a:avLst/>
              </a:prstGeom>
              <a:solidFill>
                <a:srgbClr val="85BD33"/>
              </a:solidFill>
              <a:ln w="57150">
                <a:solidFill>
                  <a:srgbClr val="EDBC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858170" y="1834116"/>
                <a:ext cx="1967023" cy="2372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9900" b="1" dirty="0">
                    <a:solidFill>
                      <a:schemeClr val="bg1"/>
                    </a:solidFill>
                  </a:rPr>
                  <a:t>?</a:t>
                </a:r>
                <a:endParaRPr lang="en-GB" sz="199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Text Box"/>
            <p:cNvSpPr/>
            <p:nvPr/>
          </p:nvSpPr>
          <p:spPr>
            <a:xfrm>
              <a:off x="647179" y="2676837"/>
              <a:ext cx="4213106" cy="7180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Click to reveal the answer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5466</Words>
  <Application>WPS Presentation</Application>
  <PresentationFormat>Widescreen</PresentationFormat>
  <Paragraphs>291</Paragraphs>
  <Slides>28</Slides>
  <Notes>12</Notes>
  <HiddenSlides>0</HiddenSlides>
  <MMClips>5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SimSun</vt:lpstr>
      <vt:lpstr>Wingdings</vt:lpstr>
      <vt:lpstr>Twinkl</vt:lpstr>
      <vt:lpstr>Segoe Print</vt:lpstr>
      <vt:lpstr>Arial</vt:lpstr>
      <vt:lpstr>Calibri</vt:lpstr>
      <vt:lpstr>Calibri Light</vt:lpstr>
      <vt:lpstr>Calibri</vt:lpstr>
      <vt:lpstr>Carter One</vt:lpstr>
      <vt:lpstr>Mongolian Baiti</vt:lpstr>
      <vt:lpstr>Microsoft YaHei</vt:lpstr>
      <vt:lpstr>Arial Unicode MS</vt:lpstr>
      <vt:lpstr>Carter One</vt:lpstr>
      <vt:lpstr>Office Theme</vt:lpstr>
      <vt:lpstr>PowerPoint 演示文稿</vt:lpstr>
      <vt:lpstr>PowerPoint 演示文稿</vt:lpstr>
      <vt:lpstr>PowerPoint 演示文稿</vt:lpstr>
      <vt:lpstr>PowerPoint 演示文稿</vt:lpstr>
      <vt:lpstr>What word is it?</vt:lpstr>
      <vt:lpstr>What word is it?</vt:lpstr>
      <vt:lpstr>What word is it?</vt:lpstr>
      <vt:lpstr>What word is it?</vt:lpstr>
      <vt:lpstr>What word is it?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Toan Nguyen Thi</cp:lastModifiedBy>
  <cp:revision>231</cp:revision>
  <dcterms:created xsi:type="dcterms:W3CDTF">2023-11-28T02:26:00Z</dcterms:created>
  <dcterms:modified xsi:type="dcterms:W3CDTF">2024-11-12T22:14:11Z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CC738EB6B716480792C1FD4CB9F5983A_12</vt:lpwstr>
  </property>
  <property fmtid="{D5CDD505-2E9C-101B-9397-08002B2CF9AE}" pid="3" name="KSOProductBuildVer">
    <vt:lpwstr>1033-12.2.0.18911</vt:lpwstr>
  </property>
</Properties>
</file>