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9"/>
  </p:notesMasterIdLst>
  <p:sldIdLst>
    <p:sldId id="256" r:id="rId2"/>
    <p:sldId id="266" r:id="rId3"/>
    <p:sldId id="267" r:id="rId4"/>
    <p:sldId id="770" r:id="rId5"/>
    <p:sldId id="264" r:id="rId6"/>
    <p:sldId id="257" r:id="rId7"/>
    <p:sldId id="263" r:id="rId8"/>
    <p:sldId id="261" r:id="rId9"/>
    <p:sldId id="324" r:id="rId10"/>
    <p:sldId id="259" r:id="rId11"/>
    <p:sldId id="730" r:id="rId12"/>
    <p:sldId id="731" r:id="rId13"/>
    <p:sldId id="732" r:id="rId14"/>
    <p:sldId id="733" r:id="rId15"/>
    <p:sldId id="735" r:id="rId16"/>
    <p:sldId id="734" r:id="rId17"/>
    <p:sldId id="750" r:id="rId18"/>
    <p:sldId id="751" r:id="rId19"/>
    <p:sldId id="772" r:id="rId20"/>
    <p:sldId id="752" r:id="rId21"/>
    <p:sldId id="753" r:id="rId22"/>
    <p:sldId id="754" r:id="rId23"/>
    <p:sldId id="755" r:id="rId24"/>
    <p:sldId id="757" r:id="rId25"/>
    <p:sldId id="773" r:id="rId26"/>
    <p:sldId id="759" r:id="rId27"/>
    <p:sldId id="774" r:id="rId28"/>
    <p:sldId id="260" r:id="rId29"/>
    <p:sldId id="775" r:id="rId30"/>
    <p:sldId id="265" r:id="rId31"/>
    <p:sldId id="779" r:id="rId32"/>
    <p:sldId id="780" r:id="rId33"/>
    <p:sldId id="781" r:id="rId34"/>
    <p:sldId id="776" r:id="rId35"/>
    <p:sldId id="768" r:id="rId36"/>
    <p:sldId id="302" r:id="rId37"/>
    <p:sldId id="80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178" userDrawn="1">
          <p15:clr>
            <a:srgbClr val="A4A3A4"/>
          </p15:clr>
        </p15:guide>
        <p15:guide id="4" orient="horz" pos="2798" userDrawn="1">
          <p15:clr>
            <a:srgbClr val="A4A3A4"/>
          </p15:clr>
        </p15:guide>
        <p15:guide id="5" orient="horz" pos="1510" userDrawn="1">
          <p15:clr>
            <a:srgbClr val="A4A3A4"/>
          </p15:clr>
        </p15:guide>
        <p15:guide id="7" orient="horz" pos="3475" userDrawn="1">
          <p15:clr>
            <a:srgbClr val="A4A3A4"/>
          </p15:clr>
        </p15:guide>
        <p15:guide id="8" orient="horz" pos="40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437"/>
    <a:srgbClr val="F88438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877"/>
    <p:restoredTop sz="95118"/>
  </p:normalViewPr>
  <p:slideViewPr>
    <p:cSldViewPr snapToGrid="0" snapToObjects="1" showGuides="1">
      <p:cViewPr varScale="1">
        <p:scale>
          <a:sx n="66" d="100"/>
          <a:sy n="66" d="100"/>
        </p:scale>
        <p:origin x="216" y="44"/>
      </p:cViewPr>
      <p:guideLst>
        <p:guide orient="horz" pos="2160"/>
        <p:guide pos="3840"/>
        <p:guide pos="5178"/>
        <p:guide orient="horz" pos="2798"/>
        <p:guide orient="horz" pos="1510"/>
        <p:guide orient="horz" pos="3475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28E6B-35A5-0542-AC09-160C8FE6ABE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F597-DE83-D24C-95D9-9E6430AD71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2024/11/12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audio" Target="../media/audio5.wav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6.wav"/><Relationship Id="rId7" Type="http://schemas.openxmlformats.org/officeDocument/2006/relationships/image" Target="../media/image5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7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audio" Target="../media/audio5.wav"/><Relationship Id="rId9" Type="http://schemas.openxmlformats.org/officeDocument/2006/relationships/image" Target="../media/image56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audio" Target="../media/audio5.wav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6.wav"/><Relationship Id="rId7" Type="http://schemas.openxmlformats.org/officeDocument/2006/relationships/image" Target="../media/image5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7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audio" Target="../media/audio5.wav"/><Relationship Id="rId9" Type="http://schemas.openxmlformats.org/officeDocument/2006/relationships/image" Target="../media/image5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audio" Target="../media/audio5.wav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7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21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openxmlformats.org/officeDocument/2006/relationships/slide" Target="slide8.xml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slide" Target="slide7.xml"/><Relationship Id="rId19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957632" y="2115943"/>
            <a:ext cx="6564119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7 – MY PARTY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7A – Story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" y="3514055"/>
            <a:ext cx="4935669" cy="34757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029" y="3707150"/>
            <a:ext cx="1929600" cy="19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6" name="Sai2.msPham"/>
          <p:cNvGrpSpPr/>
          <p:nvPr/>
        </p:nvGrpSpPr>
        <p:grpSpPr>
          <a:xfrm>
            <a:off x="6581902" y="98398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</a:t>
              </a:r>
            </a:p>
          </p:txBody>
        </p:sp>
        <p:sp>
          <p:nvSpPr>
            <p:cNvPr id="2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/>
          <p:cNvGrpSpPr/>
          <p:nvPr/>
        </p:nvGrpSpPr>
        <p:grpSpPr>
          <a:xfrm>
            <a:off x="6581902" y="271447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</a:t>
              </a:r>
            </a:p>
          </p:txBody>
        </p:sp>
        <p:sp>
          <p:nvSpPr>
            <p:cNvPr id="31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/>
          <p:cNvGrpSpPr/>
          <p:nvPr/>
        </p:nvGrpSpPr>
        <p:grpSpPr>
          <a:xfrm>
            <a:off x="6581902" y="444495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</a:t>
              </a:r>
            </a:p>
          </p:txBody>
        </p:sp>
        <p:sp>
          <p:nvSpPr>
            <p:cNvPr id="34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37" name="Picture 3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213" y="5615823"/>
            <a:ext cx="566052" cy="559620"/>
          </a:xfrm>
          <a:prstGeom prst="ellipse">
            <a:avLst/>
          </a:prstGeom>
        </p:spPr>
      </p:pic>
      <p:sp>
        <p:nvSpPr>
          <p:cNvPr id="18" name="Rounded Rectangle 3"/>
          <p:cNvSpPr/>
          <p:nvPr/>
        </p:nvSpPr>
        <p:spPr>
          <a:xfrm>
            <a:off x="593519" y="98398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MsPham0936082789"/>
          <p:cNvSpPr txBox="1"/>
          <p:nvPr/>
        </p:nvSpPr>
        <p:spPr>
          <a:xfrm>
            <a:off x="563026" y="2395154"/>
            <a:ext cx="5880636" cy="2043113"/>
          </a:xfrm>
          <a:prstGeom prst="wedgeRoundRectCallout">
            <a:avLst>
              <a:gd name="adj1" fmla="val 58722"/>
              <a:gd name="adj2" fmla="val 57955"/>
              <a:gd name="adj3" fmla="val 16667"/>
            </a:avLst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He </a:t>
            </a:r>
            <a:r>
              <a:rPr lang="en-US" sz="4000" dirty="0">
                <a:solidFill>
                  <a:schemeClr val="accent2"/>
                </a:solidFill>
              </a:rPr>
              <a:t>______</a:t>
            </a:r>
            <a:r>
              <a:rPr lang="en-US" sz="4000" dirty="0">
                <a:solidFill>
                  <a:schemeClr val="tx1"/>
                </a:solidFill>
              </a:rPr>
              <a:t> a great honeymoon with his wife in Paris</a:t>
            </a:r>
            <a:r>
              <a:rPr lang="en-US" sz="4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PUPIL’S BOOK p.87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075" y="674370"/>
            <a:ext cx="3390900" cy="243840"/>
          </a:xfrm>
          <a:prstGeom prst="rect">
            <a:avLst/>
          </a:prstGeom>
        </p:spPr>
      </p:pic>
      <p:sp>
        <p:nvSpPr>
          <p:cNvPr id="20" name="Rectangle: Rounded Corners 13"/>
          <p:cNvSpPr/>
          <p:nvPr/>
        </p:nvSpPr>
        <p:spPr>
          <a:xfrm>
            <a:off x="9123481" y="4885278"/>
            <a:ext cx="2093014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1823720" y="5846445"/>
            <a:ext cx="97891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sym typeface="+mn-ea"/>
              </a:rPr>
              <a:t>Have students open their books and look at the pictures 1 and 2 on page 87.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>
                <a:sym typeface="+mn-ea"/>
              </a:rPr>
              <a:t>Then, students answer the question: “What do you see in it?”.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ym typeface="+mn-ea"/>
              </a:rPr>
              <a:t>Click on “Answer” to check the answers.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12" y="866775"/>
            <a:ext cx="7772400" cy="46634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72438" y="728663"/>
            <a:ext cx="714375" cy="35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3913" y="738188"/>
            <a:ext cx="4533900" cy="70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1987" y="5248276"/>
            <a:ext cx="2724150" cy="395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r="6975" b="-2135"/>
          <a:stretch>
            <a:fillRect/>
          </a:stretch>
        </p:blipFill>
        <p:spPr>
          <a:xfrm>
            <a:off x="793751" y="768349"/>
            <a:ext cx="5292725" cy="53181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1513" y="657225"/>
            <a:ext cx="85725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742940" y="3086100"/>
            <a:ext cx="1472247" cy="13144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endCxn id="28" idx="1"/>
          </p:cNvCxnSpPr>
          <p:nvPr/>
        </p:nvCxnSpPr>
        <p:spPr>
          <a:xfrm flipV="1">
            <a:off x="7243763" y="3695016"/>
            <a:ext cx="1571625" cy="768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815388" y="3371850"/>
            <a:ext cx="318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I see a wedding</a:t>
            </a:r>
          </a:p>
        </p:txBody>
      </p:sp>
      <p:sp>
        <p:nvSpPr>
          <p:cNvPr id="30" name="Oval 29"/>
          <p:cNvSpPr/>
          <p:nvPr/>
        </p:nvSpPr>
        <p:spPr>
          <a:xfrm>
            <a:off x="3795077" y="3052762"/>
            <a:ext cx="1472247" cy="13144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30" idx="7"/>
          </p:cNvCxnSpPr>
          <p:nvPr/>
        </p:nvCxnSpPr>
        <p:spPr>
          <a:xfrm flipV="1">
            <a:off x="5051718" y="2328863"/>
            <a:ext cx="3592220" cy="9163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653462" y="1952624"/>
            <a:ext cx="366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I see rollercoaster</a:t>
            </a:r>
          </a:p>
        </p:txBody>
      </p:sp>
      <p:sp>
        <p:nvSpPr>
          <p:cNvPr id="34" name="Oval 33"/>
          <p:cNvSpPr/>
          <p:nvPr/>
        </p:nvSpPr>
        <p:spPr>
          <a:xfrm>
            <a:off x="3547427" y="1662112"/>
            <a:ext cx="1472247" cy="13144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endCxn id="36" idx="1"/>
          </p:cNvCxnSpPr>
          <p:nvPr/>
        </p:nvCxnSpPr>
        <p:spPr>
          <a:xfrm flipV="1">
            <a:off x="4972050" y="1228040"/>
            <a:ext cx="3519487" cy="11151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491537" y="904874"/>
            <a:ext cx="303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I see big wheel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1" animBg="1"/>
      <p:bldP spid="19" grpId="1" animBg="1"/>
      <p:bldP spid="19" grpId="2" animBg="1"/>
      <p:bldP spid="28" grpId="0"/>
      <p:bldP spid="30" grpId="0" animBg="1"/>
      <p:bldP spid="30" grpId="1" animBg="1"/>
      <p:bldP spid="32" grpId="0"/>
      <p:bldP spid="34" grpId="0" animBg="1"/>
      <p:bldP spid="34" grpId="1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7" name="Picture 2" descr="Story Time | Minerva Public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3" y="943267"/>
            <a:ext cx="6651915" cy="46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22" t="8853" r="-922" b="22359"/>
          <a:stretch>
            <a:fillRect/>
          </a:stretch>
        </p:blipFill>
        <p:spPr>
          <a:xfrm>
            <a:off x="5654241" y="4100239"/>
            <a:ext cx="7048208" cy="1679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958" y="871684"/>
            <a:ext cx="4686354" cy="330013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869" y="757805"/>
            <a:ext cx="3978122" cy="1445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212" t="10303" r="5635" b="6869"/>
          <a:stretch>
            <a:fillRect/>
          </a:stretch>
        </p:blipFill>
        <p:spPr>
          <a:xfrm>
            <a:off x="304800" y="762001"/>
            <a:ext cx="3802736" cy="4918364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- INTRODUCTION</a:t>
            </a:r>
          </a:p>
        </p:txBody>
      </p:sp>
      <p:pic>
        <p:nvPicPr>
          <p:cNvPr id="17" name="Picture 8" descr="Sticky Notes Aesthetic Sale, 55% OFF | pwdnutrition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786" l="6143" r="92571">
                        <a14:foregroundMark x1="39643" y1="12357" x2="59571" y2="14786"/>
                        <a14:foregroundMark x1="43571" y1="10214" x2="46143" y2="10357"/>
                        <a14:foregroundMark x1="8286" y1="15786" x2="7714" y2="22786"/>
                        <a14:foregroundMark x1="7714" y1="22786" x2="7714" y2="22786"/>
                        <a14:foregroundMark x1="6143" y1="12357" x2="6143" y2="12357"/>
                        <a14:foregroundMark x1="11571" y1="90643" x2="15714" y2="90786"/>
                        <a14:foregroundMark x1="92571" y1="74714" x2="91571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3" t="6969" r="2294" b="4971"/>
          <a:stretch>
            <a:fillRect/>
          </a:stretch>
        </p:blipFill>
        <p:spPr bwMode="auto">
          <a:xfrm>
            <a:off x="8192135" y="865505"/>
            <a:ext cx="4072890" cy="330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8265" y="677545"/>
            <a:ext cx="2049145" cy="2133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313709" y="1814944"/>
            <a:ext cx="230000" cy="2532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579319" y="1791819"/>
            <a:ext cx="260864" cy="2309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42655" y="3024227"/>
            <a:ext cx="221673" cy="2731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108494" y="3052053"/>
            <a:ext cx="246779" cy="2453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114906" y="876845"/>
            <a:ext cx="341287" cy="2771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11"/>
          <p:cNvSpPr/>
          <p:nvPr/>
        </p:nvSpPr>
        <p:spPr>
          <a:xfrm rot="18786802">
            <a:off x="266860" y="3469746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Down Arrow 11"/>
          <p:cNvSpPr/>
          <p:nvPr/>
        </p:nvSpPr>
        <p:spPr>
          <a:xfrm rot="3126803">
            <a:off x="1015648" y="3264174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Down Arrow 11"/>
          <p:cNvSpPr/>
          <p:nvPr/>
        </p:nvSpPr>
        <p:spPr>
          <a:xfrm rot="3126803">
            <a:off x="1315169" y="3333116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41385" y="1444625"/>
            <a:ext cx="418909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What’s the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 title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How many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 frames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How many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characters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78157" y="1770857"/>
            <a:ext cx="16945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300" b="1" dirty="0">
                <a:solidFill>
                  <a:srgbClr val="4472C4"/>
                </a:solidFill>
                <a:latin typeface="Calibri" panose="020F0502020204030204"/>
              </a:rPr>
              <a:t>The lost ring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3774011" y="4378040"/>
            <a:ext cx="326939" cy="3186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93341" y="4410549"/>
            <a:ext cx="316260" cy="30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8"/>
          <p:cNvSpPr txBox="1"/>
          <p:nvPr/>
        </p:nvSpPr>
        <p:spPr>
          <a:xfrm>
            <a:off x="9019432" y="2461737"/>
            <a:ext cx="12441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300" b="1" dirty="0">
                <a:solidFill>
                  <a:srgbClr val="4472C4"/>
                </a:solidFill>
                <a:latin typeface="Calibri" panose="020F0502020204030204"/>
              </a:rPr>
              <a:t>8 frames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78040" y="3173284"/>
            <a:ext cx="166180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300" b="1" noProof="0" dirty="0">
                <a:solidFill>
                  <a:srgbClr val="4472C4"/>
                </a:solidFill>
                <a:latin typeface="Calibri" panose="020F0502020204030204"/>
              </a:rPr>
              <a:t>6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</a:rPr>
              <a:t> characters</a:t>
            </a:r>
          </a:p>
        </p:txBody>
      </p:sp>
      <p:sp>
        <p:nvSpPr>
          <p:cNvPr id="49" name="Down Arrow 11"/>
          <p:cNvSpPr/>
          <p:nvPr/>
        </p:nvSpPr>
        <p:spPr>
          <a:xfrm rot="3126803">
            <a:off x="3878379" y="3072177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380" y="678873"/>
            <a:ext cx="2410691" cy="387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09999" y="651165"/>
            <a:ext cx="498765" cy="235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11"/>
          <p:cNvSpPr/>
          <p:nvPr/>
        </p:nvSpPr>
        <p:spPr>
          <a:xfrm rot="18530082">
            <a:off x="2563008" y="507472"/>
            <a:ext cx="287196" cy="51907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678046" y="858959"/>
            <a:ext cx="316055" cy="3700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11"/>
          <p:cNvSpPr/>
          <p:nvPr/>
        </p:nvSpPr>
        <p:spPr>
          <a:xfrm rot="3126803">
            <a:off x="1841761" y="4776285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Down Arrow 11"/>
          <p:cNvSpPr/>
          <p:nvPr/>
        </p:nvSpPr>
        <p:spPr>
          <a:xfrm rot="18786802">
            <a:off x="4118424" y="768110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42" grpId="0" bldLvl="0" animBg="1"/>
      <p:bldP spid="43" grpId="0" bldLvl="0" animBg="1"/>
      <p:bldP spid="45" grpId="0" bldLvl="0" animBg="1"/>
      <p:bldP spid="46" grpId="0" animBg="1"/>
      <p:bldP spid="39" grpId="0" bldLvl="0" animBg="1"/>
      <p:bldP spid="39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19" grpId="0"/>
      <p:bldP spid="9" grpId="0" bldLvl="0" animBg="1"/>
      <p:bldP spid="44" grpId="0" bldLvl="0" animBg="1"/>
      <p:bldP spid="11" grpId="0"/>
      <p:bldP spid="21" grpId="0"/>
      <p:bldP spid="49" grpId="0" bldLvl="0" animBg="1"/>
      <p:bldP spid="49" grpId="1" bldLvl="0" animBg="1"/>
      <p:bldP spid="23" grpId="0" bldLvl="0" animBg="1"/>
      <p:bldP spid="22" grpId="0" animBg="1"/>
      <p:bldP spid="24" grpId="0" bldLvl="0" animBg="1"/>
      <p:bldP spid="24" grpId="1" bldLvl="0" animBg="1"/>
      <p:bldP spid="25" grpId="0" bldLvl="0" animBg="1"/>
      <p:bldP spid="25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7" name="Google Shape;281;p15"/>
          <p:cNvSpPr txBox="1"/>
          <p:nvPr/>
        </p:nvSpPr>
        <p:spPr>
          <a:xfrm>
            <a:off x="9812655" y="146050"/>
            <a:ext cx="2367915" cy="3689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cs typeface="Calibri Light" panose="020F0302020204030204" pitchFamily="34" charset="0"/>
              </a:rPr>
              <a:t>Watch a video</a:t>
            </a:r>
          </a:p>
        </p:txBody>
      </p:sp>
      <p:pic>
        <p:nvPicPr>
          <p:cNvPr id="4" name="Unit 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1355" y="689239"/>
            <a:ext cx="8872681" cy="4986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660" name="Google Shape;660;p25"/>
          <p:cNvSpPr txBox="1"/>
          <p:nvPr/>
        </p:nvSpPr>
        <p:spPr>
          <a:xfrm>
            <a:off x="2274959" y="782828"/>
            <a:ext cx="789993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4400"/>
              <a:buFont typeface="Carter One" panose="03080802040405060005"/>
              <a:buNone/>
            </a:pPr>
            <a:r>
              <a:rPr lang="en-US" sz="4400" b="0" i="0" u="none" strike="noStrike" cap="none" dirty="0">
                <a:solidFill>
                  <a:srgbClr val="ED7D31"/>
                </a:solidFill>
                <a:latin typeface="Carter One" panose="03080802040405060005"/>
                <a:ea typeface="Carter One" panose="03080802040405060005"/>
                <a:cs typeface="Carter One" panose="03080802040405060005"/>
                <a:sym typeface="Carter One" panose="03080802040405060005"/>
              </a:rPr>
              <a:t>CHARACTERS IN THE STORY</a:t>
            </a:r>
            <a:endParaRPr sz="4400" b="0" i="0" u="none" strike="noStrike" cap="none" dirty="0">
              <a:solidFill>
                <a:srgbClr val="ED7D31"/>
              </a:solidFill>
              <a:latin typeface="Carter One" panose="03080802040405060005"/>
              <a:ea typeface="Carter One" panose="03080802040405060005"/>
              <a:cs typeface="Carter One" panose="03080802040405060005"/>
              <a:sym typeface="Carter One" panose="03080802040405060005"/>
            </a:endParaRPr>
          </a:p>
        </p:txBody>
      </p:sp>
      <p:sp>
        <p:nvSpPr>
          <p:cNvPr id="661" name="Google Shape;661;p25"/>
          <p:cNvSpPr/>
          <p:nvPr/>
        </p:nvSpPr>
        <p:spPr>
          <a:xfrm>
            <a:off x="432387" y="3632209"/>
            <a:ext cx="1095049" cy="54104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Ash</a:t>
            </a:r>
          </a:p>
        </p:txBody>
      </p:sp>
      <p:sp>
        <p:nvSpPr>
          <p:cNvPr id="662" name="Google Shape;662;p25"/>
          <p:cNvSpPr/>
          <p:nvPr/>
        </p:nvSpPr>
        <p:spPr>
          <a:xfrm>
            <a:off x="4568194" y="3634350"/>
            <a:ext cx="1250716" cy="54104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Lottie</a:t>
            </a:r>
          </a:p>
        </p:txBody>
      </p:sp>
      <p:sp>
        <p:nvSpPr>
          <p:cNvPr id="663" name="Google Shape;663;p25"/>
          <p:cNvSpPr/>
          <p:nvPr/>
        </p:nvSpPr>
        <p:spPr>
          <a:xfrm>
            <a:off x="2625434" y="4205234"/>
            <a:ext cx="1095049" cy="5410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Lois</a:t>
            </a:r>
          </a:p>
        </p:txBody>
      </p:sp>
      <p:sp>
        <p:nvSpPr>
          <p:cNvPr id="664" name="Google Shape;664;p25"/>
          <p:cNvSpPr/>
          <p:nvPr/>
        </p:nvSpPr>
        <p:spPr>
          <a:xfrm>
            <a:off x="6581226" y="4024976"/>
            <a:ext cx="872520" cy="5410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</a:t>
            </a:r>
          </a:p>
        </p:txBody>
      </p:sp>
      <p:pic>
        <p:nvPicPr>
          <p:cNvPr id="665" name="Google Shape;665;p25"/>
          <p:cNvPicPr preferRelativeResize="0"/>
          <p:nvPr/>
        </p:nvPicPr>
        <p:blipFill rotWithShape="1">
          <a:blip r:embed="rId2"/>
          <a:srcRect l="13305" r="18599"/>
          <a:stretch>
            <a:fillRect/>
          </a:stretch>
        </p:blipFill>
        <p:spPr>
          <a:xfrm>
            <a:off x="2219272" y="2137814"/>
            <a:ext cx="1839981" cy="1909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5"/>
          <p:cNvPicPr preferRelativeResize="0"/>
          <p:nvPr/>
        </p:nvPicPr>
        <p:blipFill rotWithShape="1">
          <a:blip r:embed="rId3"/>
          <a:srcRect l="14999" r="19006"/>
          <a:stretch>
            <a:fillRect/>
          </a:stretch>
        </p:blipFill>
        <p:spPr>
          <a:xfrm>
            <a:off x="188118" y="1731249"/>
            <a:ext cx="1689611" cy="180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5"/>
          <p:cNvPicPr preferRelativeResize="0"/>
          <p:nvPr/>
        </p:nvPicPr>
        <p:blipFill rotWithShape="1">
          <a:blip r:embed="rId4"/>
          <a:srcRect l="16347" r="16358"/>
          <a:stretch>
            <a:fillRect/>
          </a:stretch>
        </p:blipFill>
        <p:spPr>
          <a:xfrm>
            <a:off x="6107533" y="2064328"/>
            <a:ext cx="1719993" cy="180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25"/>
          <p:cNvPicPr preferRelativeResize="0"/>
          <p:nvPr/>
        </p:nvPicPr>
        <p:blipFill rotWithShape="1">
          <a:blip r:embed="rId5"/>
          <a:srcRect l="16671" r="17222"/>
          <a:stretch>
            <a:fillRect/>
          </a:stretch>
        </p:blipFill>
        <p:spPr>
          <a:xfrm>
            <a:off x="4263594" y="1674757"/>
            <a:ext cx="1689611" cy="18061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62;p25"/>
          <p:cNvSpPr/>
          <p:nvPr/>
        </p:nvSpPr>
        <p:spPr>
          <a:xfrm>
            <a:off x="8225794" y="3689768"/>
            <a:ext cx="1430824" cy="54105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Granny</a:t>
            </a:r>
          </a:p>
        </p:txBody>
      </p:sp>
      <p:sp>
        <p:nvSpPr>
          <p:cNvPr id="5" name="Google Shape;662;p25"/>
          <p:cNvSpPr/>
          <p:nvPr/>
        </p:nvSpPr>
        <p:spPr>
          <a:xfrm>
            <a:off x="10096156" y="4119260"/>
            <a:ext cx="1707915" cy="5410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Grandad</a:t>
            </a:r>
          </a:p>
        </p:txBody>
      </p:sp>
      <p:sp>
        <p:nvSpPr>
          <p:cNvPr id="7" name="Oval 6"/>
          <p:cNvSpPr/>
          <p:nvPr/>
        </p:nvSpPr>
        <p:spPr>
          <a:xfrm>
            <a:off x="8174036" y="1795037"/>
            <a:ext cx="1593273" cy="156556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174891" y="2309723"/>
            <a:ext cx="1593273" cy="156556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441" y="794904"/>
            <a:ext cx="7770000" cy="4662000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9927976" y="1198856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447" y="753745"/>
            <a:ext cx="5533044" cy="645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39" y="5262996"/>
            <a:ext cx="4350385" cy="31305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863034" y="1521521"/>
            <a:ext cx="2321040" cy="6536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405745" y="1944141"/>
            <a:ext cx="1579419" cy="6743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21526" y="3893127"/>
            <a:ext cx="1052947" cy="4017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69840" y="4811567"/>
            <a:ext cx="3104342" cy="6609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33654" y="1981201"/>
            <a:ext cx="3415146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4" y="684474"/>
            <a:ext cx="4260268" cy="216073"/>
          </a:xfrm>
          <a:prstGeom prst="rect">
            <a:avLst/>
          </a:prstGeom>
        </p:spPr>
      </p:pic>
      <p:pic>
        <p:nvPicPr>
          <p:cNvPr id="19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65.984375" end="76276.91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982" y="2703946"/>
            <a:ext cx="812800" cy="81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494" y="4633019"/>
            <a:ext cx="3442851" cy="493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1" animBg="1"/>
      <p:bldP spid="14" grpId="0" bldLvl="0" animBg="1"/>
      <p:bldP spid="14" grpId="1" bldLvl="0" animBg="1"/>
      <p:bldP spid="2" grpId="0" bldLvl="0" animBg="1"/>
      <p:bldP spid="2" grpId="1" bldLvl="0" animBg="1"/>
      <p:bldP spid="3" grpId="0" bldLvl="0" animBg="1"/>
      <p:bldP spid="3" grpId="1" bldLvl="0" animBg="1"/>
      <p:bldP spid="5" grpId="0" bldLvl="0" animBg="1"/>
      <p:bldP spid="5" grpId="1" bldLvl="0" animBg="1"/>
      <p:bldP spid="6" grpId="0" bldLvl="0" animBg="1"/>
      <p:bldP spid="6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712" y="1705387"/>
            <a:ext cx="9700389" cy="3587050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0340091" y="979146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245" y="651510"/>
            <a:ext cx="3703320" cy="2667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381240" y="1801092"/>
            <a:ext cx="2714625" cy="8174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320144" y="2826328"/>
            <a:ext cx="3519055" cy="24661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309" y="4973782"/>
            <a:ext cx="3633815" cy="602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564" y="1496292"/>
            <a:ext cx="3990109" cy="602269"/>
          </a:xfrm>
          <a:prstGeom prst="rect">
            <a:avLst/>
          </a:prstGeom>
        </p:spPr>
      </p:pic>
      <p:pic>
        <p:nvPicPr>
          <p:cNvPr id="17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737.113281" end="42425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873" y="2994891"/>
            <a:ext cx="812800" cy="812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596" y="921429"/>
            <a:ext cx="4559877" cy="823665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288473" y="1011382"/>
            <a:ext cx="4572000" cy="6373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6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1" animBg="1"/>
      <p:bldP spid="14" grpId="0" bldLvl="0" animBg="1"/>
      <p:bldP spid="14" grpId="1" bldLvl="0" animBg="1"/>
      <p:bldP spid="2" grpId="0" bldLvl="0" animBg="1"/>
      <p:bldP spid="2" grpId="1" bldLvl="0" animBg="1"/>
      <p:bldP spid="20" grpId="0" bldLvl="0" animBg="1"/>
      <p:bldP spid="20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114" y="1620979"/>
            <a:ext cx="9559134" cy="3796145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0340091" y="979146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31496" y="1639681"/>
            <a:ext cx="3097703" cy="11035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07173" y="4904506"/>
            <a:ext cx="1284028" cy="5614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691" y="1316179"/>
            <a:ext cx="3633815" cy="60226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17723" y="1915099"/>
            <a:ext cx="2620241" cy="10913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48450" y="4547462"/>
            <a:ext cx="4019550" cy="8003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254.578125" end="18514.5117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873" y="289790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407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1" animBg="1"/>
      <p:bldP spid="14" grpId="0" bldLvl="0" animBg="1"/>
      <p:bldP spid="14" grpId="1" bldLvl="0" animBg="1"/>
      <p:bldP spid="8" grpId="0" bldLvl="0" animBg="1"/>
      <p:bldP spid="8" grpId="1" bldLvl="0" animBg="1"/>
      <p:bldP spid="7" grpId="0" bldLvl="0" animBg="1"/>
      <p:bldP spid="7" grpId="1" bldLvl="0" animBg="1"/>
      <p:bldP spid="15" grpId="0" bldLvl="0" animBg="1"/>
      <p:bldP spid="15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732" y="1731820"/>
            <a:ext cx="9878289" cy="3588326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0340091" y="979146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03" y="1552055"/>
            <a:ext cx="1384962" cy="53998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070042" y="1736667"/>
            <a:ext cx="1698394" cy="5308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90299" y="1754736"/>
            <a:ext cx="4429010" cy="7740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96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455" y="2888671"/>
            <a:ext cx="863599" cy="863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4" grpId="0" bldLvl="0" animBg="1"/>
      <p:bldP spid="14" grpId="1" bldLvl="0" animBg="1"/>
      <p:bldP spid="8" grpId="0" bldLvl="0" animBg="1"/>
      <p:bldP spid="8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750175" y="1491615"/>
            <a:ext cx="3847465" cy="385826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8034020" y="2673350"/>
            <a:ext cx="3336925" cy="11201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review.</a:t>
            </a:r>
          </a:p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understand simple cartoon stories.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8780" y="3845560"/>
            <a:ext cx="3336925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87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&amp;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88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1480" y="4502785"/>
            <a:ext cx="3314700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p.68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033766" y="1691028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7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7A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655177" y="2173516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15" y="678673"/>
            <a:ext cx="3536987" cy="49791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27" y="685801"/>
            <a:ext cx="3531924" cy="4972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604" y="850322"/>
            <a:ext cx="7772400" cy="4663440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6" name="Oval 5"/>
          <p:cNvSpPr/>
          <p:nvPr/>
        </p:nvSpPr>
        <p:spPr>
          <a:xfrm>
            <a:off x="948055" y="85280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920346" y="1841558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920346" y="282967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892637" y="3839787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112" y="698329"/>
            <a:ext cx="5091541" cy="7425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5" y="739893"/>
            <a:ext cx="2526564" cy="3684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459" y="5256474"/>
            <a:ext cx="2526564" cy="36847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79790" y="1579419"/>
            <a:ext cx="2369301" cy="6744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038090" y="1995055"/>
            <a:ext cx="1625946" cy="6568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90009" y="3920836"/>
            <a:ext cx="1021773" cy="4420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721244" y="2036617"/>
            <a:ext cx="3378720" cy="9282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723717" y="4849091"/>
            <a:ext cx="3101628" cy="7065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494" y="4619165"/>
            <a:ext cx="3373579" cy="74254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78783" y="4795751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  <p:pic>
        <p:nvPicPr>
          <p:cNvPr id="25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29.240234" end="102406.70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491" y="1295401"/>
            <a:ext cx="614218" cy="614218"/>
          </a:xfrm>
          <a:prstGeom prst="rect">
            <a:avLst/>
          </a:prstGeom>
        </p:spPr>
      </p:pic>
      <p:pic>
        <p:nvPicPr>
          <p:cNvPr id="26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76.769531" end="98299.04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782" y="2279074"/>
            <a:ext cx="614218" cy="614218"/>
          </a:xfrm>
          <a:prstGeom prst="rect">
            <a:avLst/>
          </a:prstGeom>
        </p:spPr>
      </p:pic>
      <p:pic>
        <p:nvPicPr>
          <p:cNvPr id="27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82.941406" end="96850.67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928" y="3276601"/>
            <a:ext cx="614218" cy="614218"/>
          </a:xfrm>
          <a:prstGeom prst="rect">
            <a:avLst/>
          </a:prstGeom>
        </p:spPr>
      </p:pic>
      <p:pic>
        <p:nvPicPr>
          <p:cNvPr id="28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95.474609" end="89964.50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928" y="4246419"/>
            <a:ext cx="614218" cy="614218"/>
          </a:xfrm>
          <a:prstGeom prst="rect">
            <a:avLst/>
          </a:prstGeom>
        </p:spPr>
      </p:pic>
      <p:pic>
        <p:nvPicPr>
          <p:cNvPr id="29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04.183594" end="79914.5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73" y="5230092"/>
            <a:ext cx="614218" cy="614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12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18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 bldLvl="0" animBg="1"/>
      <p:bldP spid="15" grpId="0" bldLvl="0" animBg="1"/>
      <p:bldP spid="16" grpId="0" bldLvl="0" animBg="1"/>
      <p:bldP spid="18" grpId="0" bldLvl="0" animBg="1"/>
      <p:bldP spid="2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712" y="1705387"/>
            <a:ext cx="9700389" cy="3587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564" y="1496292"/>
            <a:ext cx="3990109" cy="602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596" y="921429"/>
            <a:ext cx="4559877" cy="823665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6" name="Oval 5"/>
          <p:cNvSpPr/>
          <p:nvPr/>
        </p:nvSpPr>
        <p:spPr>
          <a:xfrm>
            <a:off x="560123" y="147256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560123" y="269684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60123" y="3920490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61861" y="1026795"/>
            <a:ext cx="4612466" cy="6407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255222" y="1742151"/>
            <a:ext cx="2901142" cy="89021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48950" y="2717857"/>
            <a:ext cx="3448685" cy="26854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473" y="4946073"/>
            <a:ext cx="3990109" cy="602269"/>
          </a:xfrm>
          <a:prstGeom prst="rect">
            <a:avLst/>
          </a:prstGeom>
        </p:spPr>
      </p:pic>
      <p:pic>
        <p:nvPicPr>
          <p:cNvPr id="19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351.933594" end="72376.16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292" y="1960419"/>
            <a:ext cx="738908" cy="738908"/>
          </a:xfrm>
          <a:prstGeom prst="rect">
            <a:avLst/>
          </a:prstGeom>
        </p:spPr>
      </p:pic>
      <p:pic>
        <p:nvPicPr>
          <p:cNvPr id="20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532.632812" end="65121.5039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437" y="3165765"/>
            <a:ext cx="738908" cy="738908"/>
          </a:xfrm>
          <a:prstGeom prst="rect">
            <a:avLst/>
          </a:prstGeom>
        </p:spPr>
      </p:pic>
      <p:pic>
        <p:nvPicPr>
          <p:cNvPr id="21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356.660156" end="43488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001" y="4426528"/>
            <a:ext cx="738908" cy="738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0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bldLvl="0" animBg="1"/>
      <p:bldP spid="15" grpId="0" bldLvl="0" animBg="1"/>
      <p:bldP spid="1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114" y="1620979"/>
            <a:ext cx="9559134" cy="3796145"/>
          </a:xfrm>
          <a:prstGeom prst="rect">
            <a:avLst/>
          </a:prstGeom>
        </p:spPr>
      </p:pic>
      <p:pic>
        <p:nvPicPr>
          <p:cNvPr id="11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752.148438" end="36164.9296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728" y="1443174"/>
            <a:ext cx="812800" cy="812800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6" name="Oval 5"/>
          <p:cNvSpPr/>
          <p:nvPr/>
        </p:nvSpPr>
        <p:spPr>
          <a:xfrm>
            <a:off x="573982" y="987652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573982" y="2211932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56262" y="1603837"/>
            <a:ext cx="3059083" cy="11393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571712" y="4907280"/>
            <a:ext cx="1233344" cy="5308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60123" y="3421722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546" y="1302328"/>
            <a:ext cx="3990109" cy="6022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128" y="4504800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750627" y="1884216"/>
            <a:ext cx="2545773" cy="112221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679679" y="4544290"/>
            <a:ext cx="4002175" cy="8035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8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380.101562" end="34248.54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437" y="2662374"/>
            <a:ext cx="812800" cy="812800"/>
          </a:xfrm>
          <a:prstGeom prst="rect">
            <a:avLst/>
          </a:prstGeom>
        </p:spPr>
      </p:pic>
      <p:pic>
        <p:nvPicPr>
          <p:cNvPr id="19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776.382812" end="27714.1289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437" y="3798447"/>
            <a:ext cx="812800" cy="812800"/>
          </a:xfrm>
          <a:prstGeom prst="rect">
            <a:avLst/>
          </a:prstGeom>
        </p:spPr>
      </p:pic>
      <p:pic>
        <p:nvPicPr>
          <p:cNvPr id="20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781.640625" end="18755.9082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582" y="497608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5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3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732" y="1731820"/>
            <a:ext cx="9878289" cy="3588326"/>
          </a:xfrm>
          <a:prstGeom prst="rect">
            <a:avLst/>
          </a:prstGeom>
        </p:spPr>
      </p:pic>
      <p:pic>
        <p:nvPicPr>
          <p:cNvPr id="13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570.523438" end="15656.1972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1" y="1683325"/>
            <a:ext cx="711200" cy="711200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6" name="Oval 5"/>
          <p:cNvSpPr/>
          <p:nvPr/>
        </p:nvSpPr>
        <p:spPr>
          <a:xfrm>
            <a:off x="421582" y="1181619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421582" y="2405899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78529" y="1717964"/>
            <a:ext cx="1620636" cy="5175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554220" y="1690254"/>
            <a:ext cx="4492798" cy="8589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94508" y="1648691"/>
            <a:ext cx="581891" cy="318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7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502.734375" end="2531.20019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310" y="2916379"/>
            <a:ext cx="711200" cy="71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8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bldLvl="0" animBg="1"/>
      <p:bldP spid="1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77" y="735497"/>
            <a:ext cx="9612169" cy="4101563"/>
          </a:xfrm>
          <a:prstGeom prst="rect">
            <a:avLst/>
          </a:prstGeom>
        </p:spPr>
      </p:pic>
      <p:sp>
        <p:nvSpPr>
          <p:cNvPr id="6" name="Google Shape;281;p15"/>
          <p:cNvSpPr txBox="1"/>
          <p:nvPr/>
        </p:nvSpPr>
        <p:spPr>
          <a:xfrm>
            <a:off x="125176" y="1551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PUPIL’S BOOK p.88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14" name="Rectangle: Rounded Corners 6"/>
          <p:cNvSpPr/>
          <p:nvPr/>
        </p:nvSpPr>
        <p:spPr>
          <a:xfrm>
            <a:off x="5167332" y="4973310"/>
            <a:ext cx="1857375" cy="62303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693545" y="6009005"/>
            <a:ext cx="89065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600" dirty="0">
                <a:sym typeface="+mn-ea"/>
              </a:rPr>
              <a:t>Students read the story and write the correct words on the paper. </a:t>
            </a:r>
          </a:p>
          <a:p>
            <a:pPr marL="342900" indent="-342900">
              <a:buFontTx/>
              <a:buChar char="-"/>
            </a:pPr>
            <a:r>
              <a:rPr lang="en-US" sz="1600" dirty="0">
                <a:sym typeface="+mn-ea"/>
              </a:rPr>
              <a:t>Click on “Answer” to check the answers.</a:t>
            </a:r>
          </a:p>
          <a:p>
            <a:pPr marL="342900" indent="-342900">
              <a:buFontTx/>
              <a:buChar char="-"/>
            </a:pPr>
            <a:r>
              <a:rPr lang="en-US" sz="1600" dirty="0">
                <a:sym typeface="+mn-ea"/>
              </a:rPr>
              <a:t>Open their books to look at and circle the correct answers.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164" y="872838"/>
            <a:ext cx="5444836" cy="429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710" y="1136073"/>
            <a:ext cx="1219199" cy="36576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585962" y="1468582"/>
            <a:ext cx="523894" cy="443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17234" y="1995054"/>
            <a:ext cx="690148" cy="443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137669" y="2466108"/>
            <a:ext cx="870257" cy="443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22178" y="3311235"/>
            <a:ext cx="676295" cy="443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664141" y="3782290"/>
            <a:ext cx="828695" cy="443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83488" y="4294909"/>
            <a:ext cx="745568" cy="443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77" y="735497"/>
            <a:ext cx="9612169" cy="4101563"/>
          </a:xfrm>
          <a:prstGeom prst="rect">
            <a:avLst/>
          </a:prstGeom>
        </p:spPr>
      </p:pic>
      <p:sp>
        <p:nvSpPr>
          <p:cNvPr id="6" name="Google Shape;281;p15"/>
          <p:cNvSpPr txBox="1"/>
          <p:nvPr/>
        </p:nvSpPr>
        <p:spPr>
          <a:xfrm>
            <a:off x="125176" y="1551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PUPIL’S BOOK p.88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14" name="Rectangle: Rounded Corners 6"/>
          <p:cNvSpPr/>
          <p:nvPr/>
        </p:nvSpPr>
        <p:spPr>
          <a:xfrm>
            <a:off x="5167332" y="4973310"/>
            <a:ext cx="1857375" cy="62303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818236" y="5953588"/>
            <a:ext cx="890651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600" dirty="0">
                <a:sym typeface="+mn-ea"/>
              </a:rPr>
              <a:t>Then, order the sentences to retell the story.</a:t>
            </a:r>
          </a:p>
          <a:p>
            <a:pPr marL="342900" indent="-342900">
              <a:buFontTx/>
              <a:buChar char="-"/>
            </a:pPr>
            <a:r>
              <a:rPr lang="en-US" sz="1600" dirty="0">
                <a:sym typeface="+mn-ea"/>
              </a:rPr>
              <a:t>Click on “Answer” to check the answers.</a:t>
            </a:r>
          </a:p>
          <a:p>
            <a:pPr marL="342900" indent="-342900">
              <a:buFontTx/>
              <a:buChar char="-"/>
            </a:pPr>
            <a:r>
              <a:rPr lang="en-US" sz="1600" dirty="0">
                <a:sym typeface="+mn-ea"/>
              </a:rPr>
              <a:t>Write the correct answers on the book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928256"/>
            <a:ext cx="8146473" cy="42949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585962" y="1468582"/>
            <a:ext cx="523894" cy="443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17234" y="1995054"/>
            <a:ext cx="690148" cy="443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137669" y="2466108"/>
            <a:ext cx="870257" cy="443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22178" y="3311235"/>
            <a:ext cx="676295" cy="443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664141" y="3782290"/>
            <a:ext cx="828695" cy="443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83488" y="4294909"/>
            <a:ext cx="745568" cy="443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0184" b="85505"/>
          <a:stretch>
            <a:fillRect/>
          </a:stretch>
        </p:blipFill>
        <p:spPr>
          <a:xfrm>
            <a:off x="2452254" y="721644"/>
            <a:ext cx="5749637" cy="594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13817" y="1343891"/>
            <a:ext cx="47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13817" y="1884218"/>
            <a:ext cx="47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13817" y="2369127"/>
            <a:ext cx="47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13817" y="3186545"/>
            <a:ext cx="47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27672" y="3685308"/>
            <a:ext cx="47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41527" y="4184072"/>
            <a:ext cx="47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5" grpId="0"/>
      <p:bldP spid="10" grpId="0"/>
      <p:bldP spid="12" grpId="0"/>
      <p:bldP spid="13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/>
          <p:cNvSpPr/>
          <p:nvPr/>
        </p:nvSpPr>
        <p:spPr>
          <a:xfrm>
            <a:off x="1911350" y="2033905"/>
            <a:ext cx="8964468" cy="26644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10261993" y="1539743"/>
            <a:ext cx="915393" cy="853434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25176" y="1551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PUPIL’S BOOK p.88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42270" y="2332605"/>
            <a:ext cx="8791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Divide the class into groups of 4 to 5 students. </a:t>
            </a:r>
            <a:endParaRPr lang="en-US" sz="24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Each group takes out a pen or pencil put in the middle of the table.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They look at the questions with pictures about the story and raise the pen or pencil to answer.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fastest group with all correct answers receives 2 points.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020292" y="1080654"/>
            <a:ext cx="6303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Carter One" panose="03080802040405060005" pitchFamily="66" charset="77"/>
              </a:rPr>
              <a:t>Activity: TRUE OR FALSE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4400" b="0" cap="none" spc="0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84" t="9864" r="2559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3" name="Google Shape;89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8983626" y="4018547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>
            <a:fillRect/>
          </a:stretch>
        </p:blipFill>
        <p:spPr>
          <a:xfrm>
            <a:off x="726844" y="2013232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4400" b="0" cap="none" spc="0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>
            <a:fillRect/>
          </a:stretch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>
            <a:fillRect/>
          </a:stretch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67891" y="742514"/>
            <a:ext cx="6733309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were many funfairs when Granny was small.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80" y="2035053"/>
            <a:ext cx="1295986" cy="88458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56" y="5284343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01" y="4229632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4400" b="0" cap="none" spc="0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>
            <a:fillRect/>
          </a:stretch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>
            <a:fillRect/>
          </a:stretch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13498" y="346364"/>
            <a:ext cx="5705809" cy="234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They find the jewelry in the bag.</a:t>
            </a:r>
            <a:endParaRPr lang="en-US" sz="7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45" y="4369807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51" y="5192903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861" y="1453345"/>
            <a:ext cx="1263559" cy="10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/>
          <p:cNvSpPr/>
          <p:nvPr/>
        </p:nvSpPr>
        <p:spPr>
          <a:xfrm>
            <a:off x="1800225" y="1814830"/>
            <a:ext cx="8701405" cy="28571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4561" y="2083218"/>
            <a:ext cx="8420077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Divide the class into groups of 4 to 5 students. </a:t>
            </a:r>
            <a:endParaRPr lang="en-US" sz="24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Each group takes out a mini-board.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They look at the questions with pictures and discuss to write down the answers on the boards.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After finishing, raise the boards to check.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fastest group with all correct answers receives 2 points.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907478" y="1128986"/>
            <a:ext cx="1181120" cy="1101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0" y="752475"/>
            <a:ext cx="65024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4400" b="0" cap="none" spc="0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657833" y="346170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 t="16547"/>
          <a:stretch>
            <a:fillRect/>
          </a:stretch>
        </p:blipFill>
        <p:spPr>
          <a:xfrm flipH="1">
            <a:off x="9182127" y="4080241"/>
            <a:ext cx="1885926" cy="25350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25881" y="839496"/>
            <a:ext cx="6609969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Granny tells the children about their party.</a:t>
            </a:r>
          </a:p>
        </p:txBody>
      </p:sp>
      <p:sp>
        <p:nvSpPr>
          <p:cNvPr id="19" name="NMsPham"/>
          <p:cNvSpPr/>
          <p:nvPr/>
        </p:nvSpPr>
        <p:spPr>
          <a:xfrm>
            <a:off x="5746276" y="5241449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80966" y="5332889"/>
            <a:ext cx="548640" cy="54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8397" y="2546416"/>
            <a:ext cx="1201016" cy="859611"/>
          </a:xfrm>
          <a:prstGeom prst="rect">
            <a:avLst/>
          </a:prstGeom>
        </p:spPr>
      </p:pic>
      <p:sp>
        <p:nvSpPr>
          <p:cNvPr id="18" name="YMsPham"/>
          <p:cNvSpPr/>
          <p:nvPr/>
        </p:nvSpPr>
        <p:spPr>
          <a:xfrm>
            <a:off x="5746276" y="4313779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080966" y="4405219"/>
            <a:ext cx="548640" cy="54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Minion | Minion gif, Minions, Hi 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6277278" y="1882705"/>
            <a:ext cx="1816505" cy="200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Minion | Minion gif, Minions, Hi 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41471" y="1882705"/>
            <a:ext cx="1816505" cy="200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42" y="4233970"/>
            <a:ext cx="1295986" cy="8845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19" y="5218601"/>
            <a:ext cx="885457" cy="717583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>
            <a:fillRect/>
          </a:stretch>
        </p:blipFill>
        <p:spPr>
          <a:xfrm>
            <a:off x="1193400" y="1747356"/>
            <a:ext cx="3104146" cy="3656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4400" b="0" cap="none" spc="0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>
            <a:fillRect/>
          </a:stretch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>
            <a:fillRect/>
          </a:stretch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45" y="4369807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51" y="5192903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861" y="1453345"/>
            <a:ext cx="1263559" cy="102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25881" y="839496"/>
            <a:ext cx="6609969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Granny and Grandad got married in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Barhaven</a:t>
            </a:r>
            <a:r>
              <a:rPr lang="en-US" sz="40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 </a:t>
            </a:r>
            <a:endParaRPr lang="en-US" sz="7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4400" b="0" cap="none" spc="0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657833" y="346170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 t="16547"/>
          <a:stretch>
            <a:fillRect/>
          </a:stretch>
        </p:blipFill>
        <p:spPr>
          <a:xfrm flipH="1">
            <a:off x="9182127" y="4080241"/>
            <a:ext cx="1885926" cy="25350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10641" y="763296"/>
            <a:ext cx="6609969" cy="1233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Granny takes out her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wedding dress</a:t>
            </a:r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NMsPham"/>
          <p:cNvSpPr/>
          <p:nvPr/>
        </p:nvSpPr>
        <p:spPr>
          <a:xfrm>
            <a:off x="5746276" y="5241449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80966" y="5332889"/>
            <a:ext cx="548640" cy="54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8397" y="2546416"/>
            <a:ext cx="1201016" cy="859611"/>
          </a:xfrm>
          <a:prstGeom prst="rect">
            <a:avLst/>
          </a:prstGeom>
        </p:spPr>
      </p:pic>
      <p:sp>
        <p:nvSpPr>
          <p:cNvPr id="18" name="YMsPham"/>
          <p:cNvSpPr/>
          <p:nvPr/>
        </p:nvSpPr>
        <p:spPr>
          <a:xfrm>
            <a:off x="5746276" y="4313779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080966" y="4405219"/>
            <a:ext cx="548640" cy="54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Minion | Minion gif, Minions, Hi 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6277278" y="1882705"/>
            <a:ext cx="1816505" cy="200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Minion | Minion gif, Minions, Hi 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41471" y="1882705"/>
            <a:ext cx="1816505" cy="200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42" y="4233970"/>
            <a:ext cx="1295986" cy="8845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19" y="5218601"/>
            <a:ext cx="885457" cy="717583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>
            <a:fillRect/>
          </a:stretch>
        </p:blipFill>
        <p:spPr>
          <a:xfrm>
            <a:off x="1193400" y="1747356"/>
            <a:ext cx="3104146" cy="3656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4400" b="0" cap="none" spc="0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>
            <a:fillRect/>
          </a:stretch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>
            <a:fillRect/>
          </a:stretch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45" y="4369807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51" y="5192903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861" y="1453345"/>
            <a:ext cx="1263559" cy="102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5841" y="930936"/>
            <a:ext cx="7180119" cy="9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The ring had a lot of jewels. </a:t>
            </a:r>
            <a:endParaRPr lang="en-US" sz="7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4400" b="0" cap="none" spc="0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584" t="9864" r="2559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324619" y="400430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>
            <a:fillRect/>
          </a:stretch>
        </p:blipFill>
        <p:spPr>
          <a:xfrm>
            <a:off x="7686019" y="3497682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t="13128" b="20431"/>
          <a:stretch>
            <a:fillRect/>
          </a:stretch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488201"/>
            <a:ext cx="10972800" cy="3013987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324955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p.88</a:t>
            </a:r>
          </a:p>
        </p:txBody>
      </p:sp>
      <p:sp>
        <p:nvSpPr>
          <p:cNvPr id="6" name="Rectangle: Rounded Corners 6"/>
          <p:cNvSpPr/>
          <p:nvPr/>
        </p:nvSpPr>
        <p:spPr>
          <a:xfrm>
            <a:off x="5072793" y="4940343"/>
            <a:ext cx="1857375" cy="62303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2419" y="5871432"/>
            <a:ext cx="8307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Ask students to open their books and look at task 4 on page 88.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Students read the story again and write </a:t>
            </a:r>
            <a:r>
              <a:rPr lang="en-US" i="1" dirty="0"/>
              <a:t>True or False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/>
              <a:t>Show the answers to check.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62160" y="20574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92640" y="25146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92640" y="294132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07880" y="338328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23120" y="38100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/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68).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3216" y="6253287"/>
            <a:ext cx="760655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Teacher’s Book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(page 151) or Active Teach.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750175" y="1491615"/>
            <a:ext cx="3847465" cy="385826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8034020" y="2673350"/>
            <a:ext cx="3336925" cy="11201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review.</a:t>
            </a:r>
          </a:p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understand simple cartoon stories.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8780" y="3845560"/>
            <a:ext cx="3336925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87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&amp;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88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1480" y="4502785"/>
            <a:ext cx="3314700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p.68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033766" y="1691028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7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7A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655177" y="2173516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15" y="678673"/>
            <a:ext cx="3536987" cy="49791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27" y="685801"/>
            <a:ext cx="3531924" cy="4972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MsPham0936082789" descr="Shape, rectangl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2" name="tre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>
            <a:fillRect/>
          </a:stretch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37588" y="1613398"/>
            <a:ext cx="3440891" cy="1677668"/>
            <a:chOff x="1346847" y="1608507"/>
            <a:chExt cx="3440891" cy="1677668"/>
          </a:xfrm>
        </p:grpSpPr>
        <p:sp>
          <p:nvSpPr>
            <p:cNvPr id="5" name="TextBox 4"/>
            <p:cNvSpPr txBox="1"/>
            <p:nvPr/>
          </p:nvSpPr>
          <p:spPr>
            <a:xfrm>
              <a:off x="1346847" y="1608507"/>
              <a:ext cx="3440891" cy="148065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  <a:cs typeface="Arial" panose="020B0604020202020204" pitchFamily="34" charset="0"/>
                </a:rPr>
                <a:t>Picking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707279" y="2085846"/>
              <a:ext cx="256993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  <a:cs typeface="Arial" panose="020B0604020202020204" pitchFamily="34" charset="0"/>
                </a:rPr>
                <a:t>APPLE</a:t>
              </a:r>
            </a:p>
          </p:txBody>
        </p:sp>
      </p:grpSp>
      <p:grpSp>
        <p:nvGrpSpPr>
          <p:cNvPr id="4" name="Group 3" hidden="1"/>
          <p:cNvGrpSpPr/>
          <p:nvPr/>
        </p:nvGrpSpPr>
        <p:grpSpPr>
          <a:xfrm>
            <a:off x="926272" y="2025593"/>
            <a:ext cx="10227469" cy="4403258"/>
            <a:chOff x="926272" y="2025593"/>
            <a:chExt cx="10227469" cy="4403258"/>
          </a:xfrm>
        </p:grpSpPr>
        <p:grpSp>
          <p:nvGrpSpPr>
            <p:cNvPr id="176" name="Group 175"/>
            <p:cNvGrpSpPr/>
            <p:nvPr/>
          </p:nvGrpSpPr>
          <p:grpSpPr>
            <a:xfrm>
              <a:off x="926272" y="2025593"/>
              <a:ext cx="10227469" cy="4403258"/>
              <a:chOff x="982266" y="777588"/>
              <a:chExt cx="10227469" cy="5302825"/>
            </a:xfr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177" name="Round Diagonal Corner Rectangle 176"/>
              <p:cNvSpPr/>
              <p:nvPr/>
            </p:nvSpPr>
            <p:spPr>
              <a:xfrm>
                <a:off x="982266" y="777588"/>
                <a:ext cx="10227469" cy="5302825"/>
              </a:xfrm>
              <a:prstGeom prst="roundRect">
                <a:avLst>
                  <a:gd name="adj" fmla="val 8628"/>
                </a:avLst>
              </a:prstGeom>
              <a:solidFill>
                <a:schemeClr val="bg1">
                  <a:alpha val="83000"/>
                </a:schemeClr>
              </a:solidFill>
              <a:ln w="57150" cmpd="tri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2002453" y="1391661"/>
                <a:ext cx="8863377" cy="4179910"/>
              </a:xfrm>
              <a:prstGeom prst="roundRect">
                <a:avLst>
                  <a:gd name="adj" fmla="val 0"/>
                </a:avLst>
              </a:prstGeom>
              <a:noFill/>
              <a:ln w="57150" cmpd="tri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Luật ch</a:t>
                </a:r>
                <a:r>
                  <a:rPr lang="vi-VN" sz="3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ơ</a:t>
                </a:r>
                <a:r>
                  <a:rPr lang="en-US" sz="3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i:</a:t>
                </a:r>
              </a:p>
              <a:p>
                <a:pPr marL="457200" indent="-457200">
                  <a:lnSpc>
                    <a:spcPct val="120000"/>
                  </a:lnSpc>
                  <a:buFont typeface="Wingdings" panose="05000000000000000000" pitchFamily="2" charset="2"/>
                  <a:buChar char="v"/>
                </a:pP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Các đội lần l</a:t>
                </a:r>
                <a:r>
                  <a:rPr lang="vi-VN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ượt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chọn các trái táo t</a:t>
                </a:r>
                <a:r>
                  <a:rPr lang="vi-VN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ừ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1-5.</a:t>
                </a:r>
              </a:p>
              <a:p>
                <a:pPr marL="457200" indent="-457200">
                  <a:lnSpc>
                    <a:spcPct val="120000"/>
                  </a:lnSpc>
                  <a:buFont typeface="Wingdings" panose="05000000000000000000" pitchFamily="2" charset="2"/>
                  <a:buChar char="v"/>
                </a:pP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</a:t>
                </a:r>
                <a:r>
                  <a:rPr lang="vi-VN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ả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</a:t>
                </a:r>
                <a:r>
                  <a:rPr lang="vi-VN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ời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đúng đ</a:t>
                </a:r>
                <a:r>
                  <a:rPr lang="vi-VN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ược</a:t>
                </a:r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cộng 1 điểm.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20000"/>
                  </a:lnSpc>
                  <a:buFont typeface="Wingdings" panose="05000000000000000000" pitchFamily="2" charset="2"/>
                  <a:buChar char="v"/>
                </a:pP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Click vào hình gi</a:t>
                </a:r>
                <a:r>
                  <a:rPr lang="vi-VN" sz="3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ỏ</a:t>
                </a:r>
                <a:r>
                  <a:rPr lang="en-US" sz="3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táo để nhận táo.</a:t>
                </a:r>
              </a:p>
              <a:p>
                <a:pPr marL="457200" indent="-457200">
                  <a:lnSpc>
                    <a:spcPct val="120000"/>
                  </a:lnSpc>
                  <a:buFont typeface="Wingdings" panose="05000000000000000000" pitchFamily="2" charset="2"/>
                  <a:buChar char="v"/>
                </a:pP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Đội </a:t>
                </a:r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nào nhiều 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táo h</a:t>
                </a:r>
                <a:r>
                  <a:rPr lang="vi-VN" sz="3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ơn</a:t>
                </a:r>
                <a:r>
                  <a:rPr lang="en-US" sz="3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giành chiến thắng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Rounded Rectangle 2"/>
            <p:cNvSpPr/>
            <p:nvPr/>
          </p:nvSpPr>
          <p:spPr>
            <a:xfrm>
              <a:off x="9474579" y="5700346"/>
              <a:ext cx="1474565" cy="508315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</a:t>
              </a:r>
            </a:p>
          </p:txBody>
        </p:sp>
      </p:grpSp>
      <p:pic>
        <p:nvPicPr>
          <p:cNvPr id="79" name="MsPham093608278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>
            <a:fillRect/>
          </a:stretch>
        </p:blipFill>
        <p:spPr>
          <a:xfrm>
            <a:off x="6304089" y="1243132"/>
            <a:ext cx="1286367" cy="1212298"/>
          </a:xfrm>
          <a:prstGeom prst="rect">
            <a:avLst/>
          </a:prstGeom>
        </p:spPr>
      </p:pic>
      <p:pic>
        <p:nvPicPr>
          <p:cNvPr id="81" name="MsPham093608278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>
            <a:fillRect/>
          </a:stretch>
        </p:blipFill>
        <p:spPr>
          <a:xfrm>
            <a:off x="7709035" y="1023685"/>
            <a:ext cx="1292464" cy="1280128"/>
          </a:xfrm>
          <a:prstGeom prst="rect">
            <a:avLst/>
          </a:prstGeom>
        </p:spPr>
      </p:pic>
      <p:pic>
        <p:nvPicPr>
          <p:cNvPr id="82" name="MsPham093608278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>
            <a:fillRect/>
          </a:stretch>
        </p:blipFill>
        <p:spPr>
          <a:xfrm>
            <a:off x="9087364" y="1287304"/>
            <a:ext cx="1286367" cy="1219727"/>
          </a:xfrm>
          <a:prstGeom prst="rect">
            <a:avLst/>
          </a:prstGeom>
        </p:spPr>
      </p:pic>
      <p:pic>
        <p:nvPicPr>
          <p:cNvPr id="83" name="MsPham093608278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>
            <a:fillRect/>
          </a:stretch>
        </p:blipFill>
        <p:spPr>
          <a:xfrm>
            <a:off x="6239321" y="2610341"/>
            <a:ext cx="1286367" cy="1212298"/>
          </a:xfrm>
          <a:prstGeom prst="rect">
            <a:avLst/>
          </a:prstGeom>
        </p:spPr>
      </p:pic>
      <p:pic>
        <p:nvPicPr>
          <p:cNvPr id="84" name="MsPham0936082789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>
            <a:fillRect/>
          </a:stretch>
        </p:blipFill>
        <p:spPr>
          <a:xfrm>
            <a:off x="7825739" y="2630679"/>
            <a:ext cx="1292464" cy="1212299"/>
          </a:xfrm>
          <a:prstGeom prst="rect">
            <a:avLst/>
          </a:prstGeom>
        </p:spPr>
      </p:pic>
      <p:pic>
        <p:nvPicPr>
          <p:cNvPr id="86" name="MsPham0936082789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>
            <a:fillRect/>
          </a:stretch>
        </p:blipFill>
        <p:spPr>
          <a:xfrm>
            <a:off x="9249959" y="2535495"/>
            <a:ext cx="1286367" cy="1212298"/>
          </a:xfrm>
          <a:prstGeom prst="rect">
            <a:avLst/>
          </a:prstGeom>
        </p:spPr>
      </p:pic>
      <p:grpSp>
        <p:nvGrpSpPr>
          <p:cNvPr id="9" name="1MsPham0936082789"/>
          <p:cNvGrpSpPr/>
          <p:nvPr/>
        </p:nvGrpSpPr>
        <p:grpSpPr>
          <a:xfrm>
            <a:off x="2026289" y="4683251"/>
            <a:ext cx="1796514" cy="1768869"/>
            <a:chOff x="2026289" y="4683251"/>
            <a:chExt cx="1796514" cy="1768869"/>
          </a:xfrm>
        </p:grpSpPr>
        <p:pic>
          <p:nvPicPr>
            <p:cNvPr id="63" name="basket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1" t="16663" r="18352" b="24075"/>
            <a:stretch>
              <a:fillRect/>
            </a:stretch>
          </p:blipFill>
          <p:spPr>
            <a:xfrm>
              <a:off x="2026289" y="4910225"/>
              <a:ext cx="1796514" cy="1541895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2703879" y="4683251"/>
              <a:ext cx="465627" cy="684246"/>
              <a:chOff x="2724120" y="1392701"/>
              <a:chExt cx="2173074" cy="3193367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5" t="13721" r="66680" b="29384"/>
              <a:stretch>
                <a:fillRect/>
              </a:stretch>
            </p:blipFill>
            <p:spPr>
              <a:xfrm>
                <a:off x="2724120" y="1392701"/>
                <a:ext cx="2173074" cy="3193367"/>
              </a:xfrm>
              <a:prstGeom prst="rect">
                <a:avLst/>
              </a:prstGeom>
            </p:spPr>
          </p:pic>
          <p:sp>
            <p:nvSpPr>
              <p:cNvPr id="71" name="Oval 70"/>
              <p:cNvSpPr/>
              <p:nvPr/>
            </p:nvSpPr>
            <p:spPr>
              <a:xfrm>
                <a:off x="3140588" y="1858420"/>
                <a:ext cx="1262662" cy="1232075"/>
              </a:xfrm>
              <a:prstGeom prst="ellipse">
                <a:avLst/>
              </a:prstGeom>
              <a:solidFill>
                <a:srgbClr val="FEED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8" name="Rectangle: Rounded Corners 7"/>
            <p:cNvSpPr/>
            <p:nvPr/>
          </p:nvSpPr>
          <p:spPr>
            <a:xfrm>
              <a:off x="2429636" y="5668468"/>
              <a:ext cx="984698" cy="5637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72EAA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2 MsPham0936082789"/>
          <p:cNvGrpSpPr/>
          <p:nvPr/>
        </p:nvGrpSpPr>
        <p:grpSpPr>
          <a:xfrm>
            <a:off x="4140916" y="4696503"/>
            <a:ext cx="1796514" cy="1755617"/>
            <a:chOff x="4140916" y="4696503"/>
            <a:chExt cx="1796514" cy="1755617"/>
          </a:xfrm>
        </p:grpSpPr>
        <p:pic>
          <p:nvPicPr>
            <p:cNvPr id="85" name="basket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1" t="16663" r="18352" b="24075"/>
            <a:stretch>
              <a:fillRect/>
            </a:stretch>
          </p:blipFill>
          <p:spPr>
            <a:xfrm>
              <a:off x="4140916" y="4910225"/>
              <a:ext cx="1796514" cy="1541895"/>
            </a:xfrm>
            <a:prstGeom prst="rect">
              <a:avLst/>
            </a:prstGeom>
          </p:spPr>
        </p:pic>
        <p:grpSp>
          <p:nvGrpSpPr>
            <p:cNvPr id="123" name="Group 122"/>
            <p:cNvGrpSpPr/>
            <p:nvPr/>
          </p:nvGrpSpPr>
          <p:grpSpPr>
            <a:xfrm>
              <a:off x="4819028" y="4696503"/>
              <a:ext cx="465627" cy="684246"/>
              <a:chOff x="4819031" y="1368436"/>
              <a:chExt cx="2173074" cy="3193367"/>
            </a:xfrm>
          </p:grpSpPr>
          <p:pic>
            <p:nvPicPr>
              <p:cNvPr id="124" name="Picture 123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75" t="13288" r="34690" b="29817"/>
              <a:stretch>
                <a:fillRect/>
              </a:stretch>
            </p:blipFill>
            <p:spPr>
              <a:xfrm>
                <a:off x="4819031" y="1368436"/>
                <a:ext cx="2173074" cy="3193367"/>
              </a:xfrm>
              <a:prstGeom prst="rect">
                <a:avLst/>
              </a:prstGeom>
            </p:spPr>
          </p:pic>
          <p:sp>
            <p:nvSpPr>
              <p:cNvPr id="125" name="Oval 124"/>
              <p:cNvSpPr/>
              <p:nvPr/>
            </p:nvSpPr>
            <p:spPr>
              <a:xfrm>
                <a:off x="5267276" y="1858423"/>
                <a:ext cx="1262662" cy="1232075"/>
              </a:xfrm>
              <a:prstGeom prst="ellipse">
                <a:avLst/>
              </a:prstGeom>
              <a:solidFill>
                <a:srgbClr val="FEED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89" name="Rectangle: Rounded Corners 88"/>
            <p:cNvSpPr/>
            <p:nvPr/>
          </p:nvSpPr>
          <p:spPr>
            <a:xfrm>
              <a:off x="4552263" y="5653826"/>
              <a:ext cx="984698" cy="5637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A3B3B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3 MsPham0936082789"/>
          <p:cNvGrpSpPr/>
          <p:nvPr/>
        </p:nvGrpSpPr>
        <p:grpSpPr>
          <a:xfrm>
            <a:off x="6312776" y="4696503"/>
            <a:ext cx="1796514" cy="1755617"/>
            <a:chOff x="6312776" y="4696503"/>
            <a:chExt cx="1796514" cy="1755617"/>
          </a:xfrm>
        </p:grpSpPr>
        <p:pic>
          <p:nvPicPr>
            <p:cNvPr id="104" name="basket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1" t="16663" r="18352" b="24075"/>
            <a:stretch>
              <a:fillRect/>
            </a:stretch>
          </p:blipFill>
          <p:spPr>
            <a:xfrm>
              <a:off x="6312776" y="4910225"/>
              <a:ext cx="1796514" cy="1541895"/>
            </a:xfrm>
            <a:prstGeom prst="rect">
              <a:avLst/>
            </a:prstGeom>
          </p:spPr>
        </p:pic>
        <p:grpSp>
          <p:nvGrpSpPr>
            <p:cNvPr id="126" name="Group 125"/>
            <p:cNvGrpSpPr/>
            <p:nvPr/>
          </p:nvGrpSpPr>
          <p:grpSpPr>
            <a:xfrm>
              <a:off x="7015418" y="4696503"/>
              <a:ext cx="465627" cy="684246"/>
              <a:chOff x="6718142" y="1368436"/>
              <a:chExt cx="2173074" cy="3193367"/>
            </a:xfrm>
          </p:grpSpPr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69" t="12521" r="2096" b="30584"/>
              <a:stretch>
                <a:fillRect/>
              </a:stretch>
            </p:blipFill>
            <p:spPr>
              <a:xfrm>
                <a:off x="6718142" y="1368436"/>
                <a:ext cx="2173074" cy="3193367"/>
              </a:xfrm>
              <a:prstGeom prst="rect">
                <a:avLst/>
              </a:prstGeom>
            </p:spPr>
          </p:pic>
          <p:sp>
            <p:nvSpPr>
              <p:cNvPr id="136" name="Oval 135"/>
              <p:cNvSpPr/>
              <p:nvPr/>
            </p:nvSpPr>
            <p:spPr>
              <a:xfrm>
                <a:off x="7212306" y="1926673"/>
                <a:ext cx="1262662" cy="1232075"/>
              </a:xfrm>
              <a:prstGeom prst="ellipse">
                <a:avLst/>
              </a:prstGeom>
              <a:solidFill>
                <a:srgbClr val="FEED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90" name="Rectangle: Rounded Corners 89"/>
            <p:cNvSpPr/>
            <p:nvPr/>
          </p:nvSpPr>
          <p:spPr>
            <a:xfrm>
              <a:off x="6755882" y="5643608"/>
              <a:ext cx="984698" cy="5637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8881B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MsPham0936082789"/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5" name="MsPham0936082789"/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MsPham0936082789"/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MsPham0936082789"/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8" name="MsPham0936082789"/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9" name="MsPham0936082789"/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MsPham0936082789"/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3" name="MsPham0936082789"/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4" name="MsPham0936082789"/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MsPham0936082789"/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6" name="MsPham0936082789"/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" name="MsPham0936082789"/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MsPham0936082789"/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9" name="MsPham0936082789"/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0" name="MsPham0936082789"/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1" name="MsPham0936082789"/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2" name="MsPham0936082789"/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3" name="MsPham0936082789"/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4" name="MsPham0936082789"/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5" name="MsPham0936082789"/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6" name="MsPham0936082789"/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5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Đúng.MsPham"/>
          <p:cNvGrpSpPr/>
          <p:nvPr/>
        </p:nvGrpSpPr>
        <p:grpSpPr>
          <a:xfrm>
            <a:off x="6581902" y="98398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r>
                <a:rPr lang="en-US" sz="4800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/>
          <p:cNvGrpSpPr/>
          <p:nvPr/>
        </p:nvGrpSpPr>
        <p:grpSpPr>
          <a:xfrm>
            <a:off x="6581902" y="271447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r>
                <a:rPr lang="en-US" sz="4800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</a:p>
          </p:txBody>
        </p:sp>
        <p:sp>
          <p:nvSpPr>
            <p:cNvPr id="15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/>
          <p:cNvGrpSpPr/>
          <p:nvPr/>
        </p:nvGrpSpPr>
        <p:grpSpPr>
          <a:xfrm>
            <a:off x="6581902" y="444495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  <p:sp>
          <p:nvSpPr>
            <p:cNvPr id="1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213" y="5615823"/>
            <a:ext cx="566052" cy="559620"/>
          </a:xfrm>
          <a:prstGeom prst="ellipse">
            <a:avLst/>
          </a:prstGeom>
        </p:spPr>
      </p:pic>
      <p:sp>
        <p:nvSpPr>
          <p:cNvPr id="24" name="Rounded Rectangle 3"/>
          <p:cNvSpPr/>
          <p:nvPr/>
        </p:nvSpPr>
        <p:spPr>
          <a:xfrm>
            <a:off x="593519" y="98398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MsPham0936082789"/>
          <p:cNvSpPr txBox="1"/>
          <p:nvPr/>
        </p:nvSpPr>
        <p:spPr>
          <a:xfrm>
            <a:off x="563026" y="2395154"/>
            <a:ext cx="5880636" cy="1362075"/>
          </a:xfrm>
          <a:prstGeom prst="wedgeRoundRectCallout">
            <a:avLst>
              <a:gd name="adj1" fmla="val 58722"/>
              <a:gd name="adj2" fmla="val 57955"/>
              <a:gd name="adj3" fmla="val 16667"/>
            </a:avLst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What number comes after the 20</a:t>
            </a:r>
            <a:r>
              <a:rPr lang="en-US" sz="4000" baseline="30000" dirty="0">
                <a:solidFill>
                  <a:schemeClr val="tx1"/>
                </a:solidFill>
              </a:rPr>
              <a:t>th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sPham0936082789" descr="Shape, rectangl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0" name="MsPham0936082789" descr="Shape, rectangl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4" name="MsPham0936082789" descr="Shape, rectangl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4" name="MsPham0936082789" descr="Shape, rectangl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Sai2.msPham"/>
          <p:cNvGrpSpPr/>
          <p:nvPr/>
        </p:nvGrpSpPr>
        <p:grpSpPr>
          <a:xfrm>
            <a:off x="6638185" y="98398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</a:t>
              </a:r>
            </a:p>
          </p:txBody>
        </p:sp>
        <p:sp>
          <p:nvSpPr>
            <p:cNvPr id="7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/>
          <p:cNvGrpSpPr/>
          <p:nvPr/>
        </p:nvGrpSpPr>
        <p:grpSpPr>
          <a:xfrm>
            <a:off x="6638185" y="271447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got</a:t>
              </a:r>
            </a:p>
          </p:txBody>
        </p:sp>
        <p:sp>
          <p:nvSpPr>
            <p:cNvPr id="15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/>
          <p:cNvGrpSpPr/>
          <p:nvPr/>
        </p:nvGrpSpPr>
        <p:grpSpPr>
          <a:xfrm>
            <a:off x="6638185" y="444495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gotten</a:t>
              </a:r>
            </a:p>
          </p:txBody>
        </p:sp>
        <p:sp>
          <p:nvSpPr>
            <p:cNvPr id="1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593519" y="98398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96" y="5615823"/>
            <a:ext cx="566052" cy="559620"/>
          </a:xfrm>
          <a:prstGeom prst="ellipse">
            <a:avLst/>
          </a:prstGeom>
        </p:spPr>
      </p:pic>
      <p:sp>
        <p:nvSpPr>
          <p:cNvPr id="25" name="MsPham0936082789"/>
          <p:cNvSpPr txBox="1"/>
          <p:nvPr/>
        </p:nvSpPr>
        <p:spPr>
          <a:xfrm>
            <a:off x="563026" y="2395154"/>
            <a:ext cx="5880636" cy="1362075"/>
          </a:xfrm>
          <a:prstGeom prst="wedgeRoundRectCallout">
            <a:avLst>
              <a:gd name="adj1" fmla="val 58722"/>
              <a:gd name="adj2" fmla="val 57955"/>
              <a:gd name="adj3" fmla="val 16667"/>
            </a:avLst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She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4519"/>
                </a:solidFill>
              </a:rPr>
              <a:t>_____ </a:t>
            </a:r>
            <a:r>
              <a:rPr lang="en-US" sz="4000" dirty="0">
                <a:solidFill>
                  <a:schemeClr val="tx1"/>
                </a:solidFill>
              </a:rPr>
              <a:t>married in London 20 years ago</a:t>
            </a:r>
            <a:r>
              <a:rPr lang="en-US" sz="4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Sai2.MsPham"/>
          <p:cNvGrpSpPr/>
          <p:nvPr/>
        </p:nvGrpSpPr>
        <p:grpSpPr>
          <a:xfrm>
            <a:off x="6592116" y="9842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7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/>
          <p:cNvGrpSpPr/>
          <p:nvPr/>
        </p:nvGrpSpPr>
        <p:grpSpPr>
          <a:xfrm>
            <a:off x="6592116" y="27147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4800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/>
          <p:cNvGrpSpPr/>
          <p:nvPr/>
        </p:nvGrpSpPr>
        <p:grpSpPr>
          <a:xfrm>
            <a:off x="6592116" y="444519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4800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225" y="5779290"/>
            <a:ext cx="566052" cy="559620"/>
          </a:xfrm>
          <a:prstGeom prst="ellipse">
            <a:avLst/>
          </a:prstGeom>
        </p:spPr>
      </p:pic>
      <p:sp>
        <p:nvSpPr>
          <p:cNvPr id="24" name="Rounded Rectangle 3"/>
          <p:cNvSpPr/>
          <p:nvPr/>
        </p:nvSpPr>
        <p:spPr>
          <a:xfrm>
            <a:off x="593519" y="98398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MsPham0936082789"/>
          <p:cNvSpPr txBox="1"/>
          <p:nvPr/>
        </p:nvSpPr>
        <p:spPr>
          <a:xfrm>
            <a:off x="563026" y="2395154"/>
            <a:ext cx="5880636" cy="1362075"/>
          </a:xfrm>
          <a:prstGeom prst="wedgeRoundRectCallout">
            <a:avLst>
              <a:gd name="adj1" fmla="val 58722"/>
              <a:gd name="adj2" fmla="val 57955"/>
              <a:gd name="adj3" fmla="val 16667"/>
            </a:avLst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What number comes after the 10</a:t>
            </a:r>
            <a:r>
              <a:rPr lang="en-US" sz="4000" baseline="30000" dirty="0">
                <a:solidFill>
                  <a:schemeClr val="tx1"/>
                </a:solidFill>
              </a:rPr>
              <a:t>th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4" name="Sai2.MsPham"/>
          <p:cNvGrpSpPr/>
          <p:nvPr/>
        </p:nvGrpSpPr>
        <p:grpSpPr>
          <a:xfrm>
            <a:off x="6472580" y="98398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wears</a:t>
              </a:r>
            </a:p>
          </p:txBody>
        </p:sp>
        <p:sp>
          <p:nvSpPr>
            <p:cNvPr id="26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/>
          <p:cNvGrpSpPr/>
          <p:nvPr/>
        </p:nvGrpSpPr>
        <p:grpSpPr>
          <a:xfrm>
            <a:off x="6472580" y="271447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wear</a:t>
              </a:r>
            </a:p>
          </p:txBody>
        </p:sp>
        <p:sp>
          <p:nvSpPr>
            <p:cNvPr id="29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0" name="Đúng.Mspham"/>
          <p:cNvGrpSpPr/>
          <p:nvPr/>
        </p:nvGrpSpPr>
        <p:grpSpPr>
          <a:xfrm>
            <a:off x="6472580" y="444495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wore</a:t>
              </a:r>
            </a:p>
          </p:txBody>
        </p:sp>
        <p:sp>
          <p:nvSpPr>
            <p:cNvPr id="32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37" name="Picture 3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891" y="5615823"/>
            <a:ext cx="566052" cy="559620"/>
          </a:xfrm>
          <a:prstGeom prst="ellipse">
            <a:avLst/>
          </a:prstGeom>
        </p:spPr>
      </p:pic>
      <p:sp>
        <p:nvSpPr>
          <p:cNvPr id="22" name="Rounded Rectangle 3"/>
          <p:cNvSpPr/>
          <p:nvPr/>
        </p:nvSpPr>
        <p:spPr>
          <a:xfrm>
            <a:off x="593519" y="98398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MsPham0936082789"/>
          <p:cNvSpPr txBox="1"/>
          <p:nvPr/>
        </p:nvSpPr>
        <p:spPr>
          <a:xfrm>
            <a:off x="477301" y="2266567"/>
            <a:ext cx="5880636" cy="2043113"/>
          </a:xfrm>
          <a:prstGeom prst="wedgeRoundRectCallout">
            <a:avLst>
              <a:gd name="adj1" fmla="val 58722"/>
              <a:gd name="adj2" fmla="val 57955"/>
              <a:gd name="adj3" fmla="val 16667"/>
            </a:avLst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They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4519"/>
                </a:solidFill>
              </a:rPr>
              <a:t>_____ </a:t>
            </a:r>
            <a:r>
              <a:rPr lang="en-US" sz="4000" dirty="0">
                <a:solidFill>
                  <a:schemeClr val="tx1"/>
                </a:solidFill>
              </a:rPr>
              <a:t>beautiful costumes at their wedding</a:t>
            </a:r>
            <a:r>
              <a:rPr lang="en-US" sz="4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MsPham0936082789" descr="Shape, rectangl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2" name="MsPham0936082789" descr="Shape, rectangl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6" name="MsPham0936082789" descr="Shape, rectangl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70" name="MsPham0936082789" descr="Shape, rectangle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4" name="Sai2.MsPham"/>
          <p:cNvGrpSpPr/>
          <p:nvPr/>
        </p:nvGrpSpPr>
        <p:grpSpPr>
          <a:xfrm>
            <a:off x="6472580" y="98398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26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/>
          <p:cNvGrpSpPr/>
          <p:nvPr/>
        </p:nvGrpSpPr>
        <p:grpSpPr>
          <a:xfrm>
            <a:off x="6472580" y="271447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r>
                <a:rPr lang="en-US" sz="4800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9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0" name="Đúng.Mspham"/>
          <p:cNvGrpSpPr/>
          <p:nvPr/>
        </p:nvGrpSpPr>
        <p:grpSpPr>
          <a:xfrm>
            <a:off x="6472580" y="444495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r>
                <a:rPr lang="en-US" sz="4800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2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891" y="5615823"/>
            <a:ext cx="566052" cy="559620"/>
          </a:xfrm>
          <a:prstGeom prst="ellipse">
            <a:avLst/>
          </a:prstGeom>
        </p:spPr>
      </p:pic>
      <p:sp>
        <p:nvSpPr>
          <p:cNvPr id="22" name="Rounded Rectangle 3"/>
          <p:cNvSpPr/>
          <p:nvPr/>
        </p:nvSpPr>
        <p:spPr>
          <a:xfrm>
            <a:off x="593519" y="98398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MsPham0936082789"/>
          <p:cNvSpPr txBox="1"/>
          <p:nvPr/>
        </p:nvSpPr>
        <p:spPr>
          <a:xfrm>
            <a:off x="563026" y="2395154"/>
            <a:ext cx="5880636" cy="1362075"/>
          </a:xfrm>
          <a:prstGeom prst="wedgeRoundRectCallout">
            <a:avLst>
              <a:gd name="adj1" fmla="val 58722"/>
              <a:gd name="adj2" fmla="val 57955"/>
              <a:gd name="adj3" fmla="val 16667"/>
            </a:avLst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What number comes before the 18</a:t>
            </a:r>
            <a:r>
              <a:rPr lang="en-US" sz="4000" baseline="30000" dirty="0">
                <a:solidFill>
                  <a:schemeClr val="tx1"/>
                </a:solidFill>
              </a:rPr>
              <a:t>th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Microsoft Office PowerPoint</Application>
  <PresentationFormat>Widescreen</PresentationFormat>
  <Paragraphs>251</Paragraphs>
  <Slides>37</Slides>
  <Notes>15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.VnAvant</vt:lpstr>
      <vt:lpstr>.VnBlack</vt:lpstr>
      <vt:lpstr>Arial</vt:lpstr>
      <vt:lpstr>Ayuthaya</vt:lpstr>
      <vt:lpstr>Calibri</vt:lpstr>
      <vt:lpstr>Calibri Light</vt:lpstr>
      <vt:lpstr>Carter One</vt:lpstr>
      <vt:lpstr>Century Gothic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Lan Anh</cp:lastModifiedBy>
  <cp:revision>296</cp:revision>
  <dcterms:created xsi:type="dcterms:W3CDTF">2023-11-28T02:26:00Z</dcterms:created>
  <dcterms:modified xsi:type="dcterms:W3CDTF">2024-11-12T08:33:52Z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5662B279F52645B798B650A8A97A76F8_12</vt:lpwstr>
  </property>
  <property fmtid="{D5CDD505-2E9C-101B-9397-08002B2CF9AE}" pid="3" name="KSOProductBuildVer">
    <vt:lpwstr>1033-12.2.0.18607</vt:lpwstr>
  </property>
</Properties>
</file>