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36"/>
  </p:notesMasterIdLst>
  <p:sldIdLst>
    <p:sldId id="257" r:id="rId2"/>
    <p:sldId id="258" r:id="rId3"/>
    <p:sldId id="507" r:id="rId4"/>
    <p:sldId id="567" r:id="rId5"/>
    <p:sldId id="498" r:id="rId6"/>
    <p:sldId id="499" r:id="rId7"/>
    <p:sldId id="500" r:id="rId8"/>
    <p:sldId id="501" r:id="rId9"/>
    <p:sldId id="568" r:id="rId10"/>
    <p:sldId id="569" r:id="rId11"/>
    <p:sldId id="570" r:id="rId12"/>
    <p:sldId id="571" r:id="rId13"/>
    <p:sldId id="572" r:id="rId14"/>
    <p:sldId id="573" r:id="rId15"/>
    <p:sldId id="506" r:id="rId16"/>
    <p:sldId id="513" r:id="rId17"/>
    <p:sldId id="274" r:id="rId18"/>
    <p:sldId id="275" r:id="rId19"/>
    <p:sldId id="963" r:id="rId20"/>
    <p:sldId id="961" r:id="rId21"/>
    <p:sldId id="967" r:id="rId22"/>
    <p:sldId id="962" r:id="rId23"/>
    <p:sldId id="966" r:id="rId24"/>
    <p:sldId id="964" r:id="rId25"/>
    <p:sldId id="969" r:id="rId26"/>
    <p:sldId id="965" r:id="rId27"/>
    <p:sldId id="307" r:id="rId28"/>
    <p:sldId id="970" r:id="rId29"/>
    <p:sldId id="971" r:id="rId30"/>
    <p:sldId id="496" r:id="rId31"/>
    <p:sldId id="972" r:id="rId32"/>
    <p:sldId id="542" r:id="rId33"/>
    <p:sldId id="298" r:id="rId34"/>
    <p:sldId id="566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F21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326"/>
    <p:restoredTop sz="94673"/>
  </p:normalViewPr>
  <p:slideViewPr>
    <p:cSldViewPr snapToGrid="0">
      <p:cViewPr varScale="1">
        <p:scale>
          <a:sx n="79" d="100"/>
          <a:sy n="79" d="100"/>
        </p:scale>
        <p:origin x="96" y="2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F72A99-3B7E-D94E-AB26-54A40D65F415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B0CEA5-F8E3-D541-AB59-2C2507F6BB73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endParaRPr lang="en-US" b="0" i="0" dirty="0">
              <a:solidFill>
                <a:srgbClr val="293A46"/>
              </a:solidFill>
              <a:effectLst/>
              <a:highlight>
                <a:srgbClr val="FFFFFF"/>
              </a:highlight>
              <a:latin typeface="Roboto" panose="02000000000000000000" pitchFamily="2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293A46"/>
                </a:solidFill>
                <a:effectLst/>
                <a:highlight>
                  <a:srgbClr val="FFFFFF"/>
                </a:highlight>
                <a:latin typeface="Roboto" panose="02000000000000000000" pitchFamily="2" charset="0"/>
              </a:rPr>
              <a:t>Teacher can print out this word search for students.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B0CEA5-F8E3-D541-AB59-2C2507F6BB73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Google Shape;1032;p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3" name="Google Shape;1033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9B4AB-33A7-924A-A4D0-C0B80A2D0B2C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198E0-B7BF-0041-99C7-E8409B5164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9B4AB-33A7-924A-A4D0-C0B80A2D0B2C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198E0-B7BF-0041-99C7-E8409B5164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9B4AB-33A7-924A-A4D0-C0B80A2D0B2C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198E0-B7BF-0041-99C7-E8409B5164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609598" y="438152"/>
            <a:ext cx="10960100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609598" y="438151"/>
            <a:ext cx="10960100" cy="994306"/>
          </a:xfrm>
        </p:spPr>
        <p:txBody>
          <a:bodyPr>
            <a:noAutofit/>
          </a:bodyPr>
          <a:lstStyle>
            <a:lvl1pPr>
              <a:defRPr sz="3600">
                <a:latin typeface="Twinkl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696000" y="360000"/>
            <a:ext cx="10800000" cy="720000"/>
          </a:xfrm>
        </p:spPr>
        <p:txBody>
          <a:bodyPr lIns="0" tIns="0" rIns="0" bIns="0"/>
          <a:lstStyle>
            <a:lvl1pPr algn="ctr" fontAlgn="base">
              <a:defRPr sz="3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en-US"/>
              <a:t>Date Area</a:t>
            </a: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49AE70B2-8BF9-45C0-BB95-33D1B9D3A854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9B4AB-33A7-924A-A4D0-C0B80A2D0B2C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198E0-B7BF-0041-99C7-E8409B5164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9B4AB-33A7-924A-A4D0-C0B80A2D0B2C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198E0-B7BF-0041-99C7-E8409B5164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9B4AB-33A7-924A-A4D0-C0B80A2D0B2C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198E0-B7BF-0041-99C7-E8409B5164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9B4AB-33A7-924A-A4D0-C0B80A2D0B2C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198E0-B7BF-0041-99C7-E8409B5164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9B4AB-33A7-924A-A4D0-C0B80A2D0B2C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198E0-B7BF-0041-99C7-E8409B5164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9B4AB-33A7-924A-A4D0-C0B80A2D0B2C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198E0-B7BF-0041-99C7-E8409B5164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9B4AB-33A7-924A-A4D0-C0B80A2D0B2C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198E0-B7BF-0041-99C7-E8409B5164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9B4AB-33A7-924A-A4D0-C0B80A2D0B2C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198E0-B7BF-0041-99C7-E8409B5164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89B4AB-33A7-924A-A4D0-C0B80A2D0B2C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9198E0-B7BF-0041-99C7-E8409B51643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13.png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13.png"/><Relationship Id="rId4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13.png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13.png"/><Relationship Id="rId4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13.png"/><Relationship Id="rId4" Type="http://schemas.openxmlformats.org/officeDocument/2006/relationships/audio" Target="../media/audio1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1.wav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microsoft.com/office/2007/relationships/hdphoto" Target="../media/hdphoto1.wdp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microsoft.com/office/2007/relationships/hdphoto" Target="../media/hdphoto2.wdp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microsoft.com/office/2007/relationships/hdphoto" Target="../media/hdphoto2.wdp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microsoft.com/office/2007/relationships/hdphoto" Target="../media/hdphoto2.wdp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microsoft.com/office/2007/relationships/hdphoto" Target="../media/hdphoto2.wdp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microsoft.com/office/2007/relationships/hdphoto" Target="../media/hdphoto2.wdp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microsoft.com/office/2007/relationships/hdphoto" Target="../media/hdphoto2.wdp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microsoft.com/office/2007/relationships/hdphoto" Target="../media/hdphoto2.wdp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5" Type="http://schemas.microsoft.com/office/2007/relationships/hdphoto" Target="../media/hdphoto2.wdp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5" Type="http://schemas.openxmlformats.org/officeDocument/2006/relationships/image" Target="../media/image28.png"/><Relationship Id="rId10" Type="http://schemas.openxmlformats.org/officeDocument/2006/relationships/image" Target="../media/image31.png"/><Relationship Id="rId4" Type="http://schemas.openxmlformats.org/officeDocument/2006/relationships/audio" Target="../media/audio1.wav"/><Relationship Id="rId9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5" Type="http://schemas.openxmlformats.org/officeDocument/2006/relationships/image" Target="../media/image4.png"/><Relationship Id="rId4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4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13.png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13.png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13.png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51078"/>
            <a:ext cx="12317021" cy="6909078"/>
          </a:xfrm>
          <a:prstGeom prst="rect">
            <a:avLst/>
          </a:prstGeom>
        </p:spPr>
      </p:pic>
      <p:sp>
        <p:nvSpPr>
          <p:cNvPr id="84" name="Google Shape;84;p1"/>
          <p:cNvSpPr/>
          <p:nvPr/>
        </p:nvSpPr>
        <p:spPr>
          <a:xfrm>
            <a:off x="2839209" y="2128837"/>
            <a:ext cx="7131083" cy="2114550"/>
          </a:xfrm>
          <a:prstGeom prst="roundRect">
            <a:avLst>
              <a:gd name="adj" fmla="val 16667"/>
            </a:avLst>
          </a:prstGeom>
          <a:solidFill>
            <a:srgbClr val="E2F3DB"/>
          </a:solidFill>
          <a:ln w="28575" cap="flat" cmpd="sng">
            <a:solidFill>
              <a:srgbClr val="BD41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 dirty="0">
                <a:solidFill>
                  <a:srgbClr val="7030A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UNIT 8 – </a:t>
            </a:r>
            <a:r>
              <a:rPr lang="en-US" sz="4400" b="1" dirty="0">
                <a:solidFill>
                  <a:srgbClr val="7030A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LET’S EXPLORE!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 dirty="0">
                <a:solidFill>
                  <a:srgbClr val="7030A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Lesson 1 – Vocabulary</a:t>
            </a:r>
            <a:endParaRPr dirty="0"/>
          </a:p>
        </p:txBody>
      </p:sp>
      <p:pic>
        <p:nvPicPr>
          <p:cNvPr id="5" name="Google Shape;89;p1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-320806" y="3514055"/>
            <a:ext cx="4935669" cy="3475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52791" y="3745837"/>
            <a:ext cx="2009504" cy="200950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31971" t="2930" r="32991"/>
          <a:stretch>
            <a:fillRect/>
          </a:stretch>
        </p:blipFill>
        <p:spPr>
          <a:xfrm>
            <a:off x="0" y="1716513"/>
            <a:ext cx="2158123" cy="421033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136082" y="2844354"/>
            <a:ext cx="23635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chemeClr val="accent1"/>
                </a:solidFill>
              </a:rPr>
              <a:t>Mars</a:t>
            </a:r>
            <a:endParaRPr lang="en-US" sz="7000" b="1" dirty="0">
              <a:solidFill>
                <a:schemeClr val="accent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946672" y="1624087"/>
            <a:ext cx="4887537" cy="3137155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sp>
        <p:nvSpPr>
          <p:cNvPr id="13" name="Freeform 7"/>
          <p:cNvSpPr/>
          <p:nvPr/>
        </p:nvSpPr>
        <p:spPr>
          <a:xfrm>
            <a:off x="2932714" y="4374544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M</a:t>
            </a:r>
          </a:p>
        </p:txBody>
      </p:sp>
      <p:sp>
        <p:nvSpPr>
          <p:cNvPr id="14" name="Freeform 7"/>
          <p:cNvSpPr/>
          <p:nvPr/>
        </p:nvSpPr>
        <p:spPr>
          <a:xfrm>
            <a:off x="3582390" y="4380452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a</a:t>
            </a:r>
          </a:p>
        </p:txBody>
      </p:sp>
      <p:sp>
        <p:nvSpPr>
          <p:cNvPr id="15" name="Freeform 7"/>
          <p:cNvSpPr/>
          <p:nvPr/>
        </p:nvSpPr>
        <p:spPr>
          <a:xfrm>
            <a:off x="4251084" y="4385970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r</a:t>
            </a:r>
          </a:p>
        </p:txBody>
      </p:sp>
      <p:sp>
        <p:nvSpPr>
          <p:cNvPr id="16" name="Freeform 7"/>
          <p:cNvSpPr/>
          <p:nvPr/>
        </p:nvSpPr>
        <p:spPr>
          <a:xfrm>
            <a:off x="4918340" y="4382562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s</a:t>
            </a:r>
          </a:p>
        </p:txBody>
      </p:sp>
      <p:sp>
        <p:nvSpPr>
          <p:cNvPr id="23" name="Speech Bubble: Rectangle with Corners Rounded 22"/>
          <p:cNvSpPr/>
          <p:nvPr/>
        </p:nvSpPr>
        <p:spPr>
          <a:xfrm rot="438702">
            <a:off x="988968" y="974638"/>
            <a:ext cx="2269690" cy="777682"/>
          </a:xfrm>
          <a:prstGeom prst="wedgeRoundRectCallout">
            <a:avLst>
              <a:gd name="adj1" fmla="val -37344"/>
              <a:gd name="adj2" fmla="val 70954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x-non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/>
              <a:t>Let’s spell!</a:t>
            </a:r>
          </a:p>
        </p:txBody>
      </p:sp>
      <p:sp>
        <p:nvSpPr>
          <p:cNvPr id="9" name="Rectangle 8"/>
          <p:cNvSpPr/>
          <p:nvPr/>
        </p:nvSpPr>
        <p:spPr>
          <a:xfrm>
            <a:off x="4002740" y="6234970"/>
            <a:ext cx="436132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Students listen and repeat the word.</a:t>
            </a:r>
            <a:endParaRPr lang="en-US"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1173" y="108330"/>
            <a:ext cx="1066800" cy="1066800"/>
          </a:xfrm>
          <a:prstGeom prst="rect">
            <a:avLst/>
          </a:prstGeom>
        </p:spPr>
      </p:pic>
      <p:sp>
        <p:nvSpPr>
          <p:cNvPr id="3" name="Google Shape;281;p15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VOCABULARY –  Let’s explore!</a:t>
            </a:r>
          </a:p>
        </p:txBody>
      </p:sp>
      <p:pic>
        <p:nvPicPr>
          <p:cNvPr id="5" name="8.0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170.537109" end="10913.86035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770051" y="1987138"/>
            <a:ext cx="962065" cy="9620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41203" y="1687485"/>
            <a:ext cx="3791253" cy="30131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9" grpId="0"/>
      <p:bldP spid="13" grpId="0" animBg="1"/>
      <p:bldP spid="14" grpId="0" animBg="1"/>
      <p:bldP spid="15" grpId="0" animBg="1"/>
      <p:bldP spid="16" grpId="0" animBg="1"/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31971" t="2930" r="32991"/>
          <a:stretch>
            <a:fillRect/>
          </a:stretch>
        </p:blipFill>
        <p:spPr>
          <a:xfrm>
            <a:off x="-127537" y="1747967"/>
            <a:ext cx="2158123" cy="421033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010671" y="2864331"/>
            <a:ext cx="33651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chemeClr val="accent1"/>
                </a:solidFill>
              </a:rPr>
              <a:t>Jupiter</a:t>
            </a:r>
          </a:p>
        </p:txBody>
      </p:sp>
      <p:sp>
        <p:nvSpPr>
          <p:cNvPr id="11" name="Speech Bubble: Rectangle with Corners Rounded 10"/>
          <p:cNvSpPr/>
          <p:nvPr/>
        </p:nvSpPr>
        <p:spPr>
          <a:xfrm rot="438702">
            <a:off x="1022757" y="849452"/>
            <a:ext cx="2387558" cy="898773"/>
          </a:xfrm>
          <a:prstGeom prst="wedgeRoundRectCallout">
            <a:avLst>
              <a:gd name="adj1" fmla="val -37344"/>
              <a:gd name="adj2" fmla="val 70954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x-non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/>
              <a:t>Let’s spell!</a:t>
            </a:r>
          </a:p>
        </p:txBody>
      </p:sp>
      <p:sp>
        <p:nvSpPr>
          <p:cNvPr id="14" name="Freeform 7"/>
          <p:cNvSpPr/>
          <p:nvPr/>
        </p:nvSpPr>
        <p:spPr>
          <a:xfrm>
            <a:off x="2182454" y="4466818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J</a:t>
            </a:r>
          </a:p>
        </p:txBody>
      </p:sp>
      <p:sp>
        <p:nvSpPr>
          <p:cNvPr id="15" name="Freeform 7"/>
          <p:cNvSpPr/>
          <p:nvPr/>
        </p:nvSpPr>
        <p:spPr>
          <a:xfrm>
            <a:off x="2832130" y="4472726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u</a:t>
            </a:r>
          </a:p>
        </p:txBody>
      </p:sp>
      <p:sp>
        <p:nvSpPr>
          <p:cNvPr id="16" name="Freeform 7"/>
          <p:cNvSpPr/>
          <p:nvPr/>
        </p:nvSpPr>
        <p:spPr>
          <a:xfrm>
            <a:off x="3500824" y="4478244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p</a:t>
            </a:r>
          </a:p>
        </p:txBody>
      </p:sp>
      <p:sp>
        <p:nvSpPr>
          <p:cNvPr id="20" name="Freeform 7"/>
          <p:cNvSpPr/>
          <p:nvPr/>
        </p:nvSpPr>
        <p:spPr>
          <a:xfrm>
            <a:off x="4168080" y="4474836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 err="1">
                <a:solidFill>
                  <a:prstClr val="white"/>
                </a:solidFill>
              </a:rPr>
              <a:t>i</a:t>
            </a:r>
            <a:endParaRPr lang="en-US" sz="4000" b="1" dirty="0">
              <a:solidFill>
                <a:prstClr val="white"/>
              </a:solidFill>
            </a:endParaRPr>
          </a:p>
        </p:txBody>
      </p:sp>
      <p:sp>
        <p:nvSpPr>
          <p:cNvPr id="21" name="Freeform 7"/>
          <p:cNvSpPr/>
          <p:nvPr/>
        </p:nvSpPr>
        <p:spPr>
          <a:xfrm>
            <a:off x="4799397" y="4474508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t</a:t>
            </a:r>
          </a:p>
        </p:txBody>
      </p:sp>
      <p:sp>
        <p:nvSpPr>
          <p:cNvPr id="22" name="Freeform 7"/>
          <p:cNvSpPr/>
          <p:nvPr/>
        </p:nvSpPr>
        <p:spPr>
          <a:xfrm>
            <a:off x="5453375" y="4482583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e</a:t>
            </a:r>
          </a:p>
        </p:txBody>
      </p:sp>
      <p:sp>
        <p:nvSpPr>
          <p:cNvPr id="23" name="Freeform 7"/>
          <p:cNvSpPr/>
          <p:nvPr/>
        </p:nvSpPr>
        <p:spPr>
          <a:xfrm>
            <a:off x="6096000" y="4473983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r</a:t>
            </a:r>
          </a:p>
        </p:txBody>
      </p:sp>
      <p:sp>
        <p:nvSpPr>
          <p:cNvPr id="9" name="Rectangle 8"/>
          <p:cNvSpPr/>
          <p:nvPr/>
        </p:nvSpPr>
        <p:spPr>
          <a:xfrm>
            <a:off x="4002740" y="6234970"/>
            <a:ext cx="436132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Students listen and repeat the word.</a:t>
            </a:r>
            <a:endParaRPr lang="en-US" sz="2000" dirty="0"/>
          </a:p>
        </p:txBody>
      </p:sp>
      <p:pic>
        <p:nvPicPr>
          <p:cNvPr id="2" name="8.0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664.591797" end="8929.65136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14036" y="2013803"/>
            <a:ext cx="962065" cy="96206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21173" y="108330"/>
            <a:ext cx="1066800" cy="1066800"/>
          </a:xfrm>
          <a:prstGeom prst="rect">
            <a:avLst/>
          </a:prstGeom>
        </p:spPr>
      </p:pic>
      <p:sp>
        <p:nvSpPr>
          <p:cNvPr id="3" name="Google Shape;281;p15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VOCABULARY –  Let’s explore!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7355888" y="1688735"/>
            <a:ext cx="4491190" cy="3143677"/>
            <a:chOff x="7355888" y="1688735"/>
            <a:chExt cx="4491190" cy="3143677"/>
          </a:xfrm>
        </p:grpSpPr>
        <p:sp>
          <p:nvSpPr>
            <p:cNvPr id="18" name="Rectangle 17"/>
            <p:cNvSpPr/>
            <p:nvPr/>
          </p:nvSpPr>
          <p:spPr>
            <a:xfrm>
              <a:off x="7355888" y="1688735"/>
              <a:ext cx="4491190" cy="314367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</a:t>
              </a: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873354" y="1764357"/>
              <a:ext cx="3456258" cy="299243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0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9" grpId="0"/>
      <p:bldP spid="11" grpId="0" animBg="1"/>
      <p:bldP spid="14" grpId="0" animBg="1"/>
      <p:bldP spid="15" grpId="0" animBg="1"/>
      <p:bldP spid="16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31971" t="2930" r="32991"/>
          <a:stretch>
            <a:fillRect/>
          </a:stretch>
        </p:blipFill>
        <p:spPr>
          <a:xfrm>
            <a:off x="-127537" y="1747967"/>
            <a:ext cx="2158123" cy="421033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010671" y="2864331"/>
            <a:ext cx="33651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chemeClr val="accent1"/>
                </a:solidFill>
              </a:rPr>
              <a:t>Saturn</a:t>
            </a:r>
          </a:p>
        </p:txBody>
      </p:sp>
      <p:sp>
        <p:nvSpPr>
          <p:cNvPr id="11" name="Speech Bubble: Rectangle with Corners Rounded 10"/>
          <p:cNvSpPr/>
          <p:nvPr/>
        </p:nvSpPr>
        <p:spPr>
          <a:xfrm rot="438702">
            <a:off x="1022757" y="849452"/>
            <a:ext cx="2387558" cy="898773"/>
          </a:xfrm>
          <a:prstGeom prst="wedgeRoundRectCallout">
            <a:avLst>
              <a:gd name="adj1" fmla="val -37344"/>
              <a:gd name="adj2" fmla="val 70954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x-non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/>
              <a:t>Let’s spell!</a:t>
            </a:r>
          </a:p>
        </p:txBody>
      </p:sp>
      <p:sp>
        <p:nvSpPr>
          <p:cNvPr id="14" name="Freeform 7"/>
          <p:cNvSpPr/>
          <p:nvPr/>
        </p:nvSpPr>
        <p:spPr>
          <a:xfrm>
            <a:off x="2498090" y="4435892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S</a:t>
            </a:r>
          </a:p>
        </p:txBody>
      </p:sp>
      <p:sp>
        <p:nvSpPr>
          <p:cNvPr id="15" name="Freeform 7"/>
          <p:cNvSpPr/>
          <p:nvPr/>
        </p:nvSpPr>
        <p:spPr>
          <a:xfrm>
            <a:off x="3147766" y="4441800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a</a:t>
            </a:r>
          </a:p>
        </p:txBody>
      </p:sp>
      <p:sp>
        <p:nvSpPr>
          <p:cNvPr id="16" name="Freeform 7"/>
          <p:cNvSpPr/>
          <p:nvPr/>
        </p:nvSpPr>
        <p:spPr>
          <a:xfrm>
            <a:off x="3816460" y="4447318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t</a:t>
            </a:r>
          </a:p>
        </p:txBody>
      </p:sp>
      <p:sp>
        <p:nvSpPr>
          <p:cNvPr id="20" name="Freeform 7"/>
          <p:cNvSpPr/>
          <p:nvPr/>
        </p:nvSpPr>
        <p:spPr>
          <a:xfrm>
            <a:off x="4483716" y="4443910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u</a:t>
            </a:r>
          </a:p>
        </p:txBody>
      </p:sp>
      <p:sp>
        <p:nvSpPr>
          <p:cNvPr id="21" name="Freeform 7"/>
          <p:cNvSpPr/>
          <p:nvPr/>
        </p:nvSpPr>
        <p:spPr>
          <a:xfrm>
            <a:off x="5115033" y="4443582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r</a:t>
            </a:r>
          </a:p>
        </p:txBody>
      </p:sp>
      <p:sp>
        <p:nvSpPr>
          <p:cNvPr id="22" name="Freeform 7"/>
          <p:cNvSpPr/>
          <p:nvPr/>
        </p:nvSpPr>
        <p:spPr>
          <a:xfrm>
            <a:off x="5769011" y="4451657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n</a:t>
            </a:r>
          </a:p>
        </p:txBody>
      </p:sp>
      <p:sp>
        <p:nvSpPr>
          <p:cNvPr id="9" name="Rectangle 8"/>
          <p:cNvSpPr/>
          <p:nvPr/>
        </p:nvSpPr>
        <p:spPr>
          <a:xfrm>
            <a:off x="4002740" y="6234970"/>
            <a:ext cx="436132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Students listen and repeat the word.</a:t>
            </a:r>
            <a:endParaRPr lang="en-US" sz="2000" dirty="0"/>
          </a:p>
        </p:txBody>
      </p:sp>
      <p:pic>
        <p:nvPicPr>
          <p:cNvPr id="2" name="8.0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232.128906" end="6621.58007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14036" y="2013803"/>
            <a:ext cx="962065" cy="96206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21173" y="108330"/>
            <a:ext cx="1066800" cy="1066800"/>
          </a:xfrm>
          <a:prstGeom prst="rect">
            <a:avLst/>
          </a:prstGeom>
        </p:spPr>
      </p:pic>
      <p:sp>
        <p:nvSpPr>
          <p:cNvPr id="3" name="Google Shape;281;p15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VOCABULARY –  Let’s explore!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7355888" y="1688735"/>
            <a:ext cx="4491190" cy="3143677"/>
            <a:chOff x="7355888" y="1688735"/>
            <a:chExt cx="4491190" cy="3143677"/>
          </a:xfrm>
        </p:grpSpPr>
        <p:sp>
          <p:nvSpPr>
            <p:cNvPr id="18" name="Rectangle 17"/>
            <p:cNvSpPr/>
            <p:nvPr/>
          </p:nvSpPr>
          <p:spPr>
            <a:xfrm>
              <a:off x="7355888" y="1688735"/>
              <a:ext cx="4491190" cy="314367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</a:t>
              </a: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832523" y="1776995"/>
              <a:ext cx="3573405" cy="2998553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7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9" grpId="0"/>
      <p:bldP spid="11" grpId="0" animBg="1"/>
      <p:bldP spid="14" grpId="0" animBg="1"/>
      <p:bldP spid="15" grpId="0" animBg="1"/>
      <p:bldP spid="16" grpId="0" animBg="1"/>
      <p:bldP spid="20" grpId="0" animBg="1"/>
      <p:bldP spid="21" grpId="0" animBg="1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31971" t="2930" r="32991"/>
          <a:stretch>
            <a:fillRect/>
          </a:stretch>
        </p:blipFill>
        <p:spPr>
          <a:xfrm>
            <a:off x="-127537" y="1747967"/>
            <a:ext cx="2158123" cy="421033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010671" y="2864331"/>
            <a:ext cx="33651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chemeClr val="accent1"/>
                </a:solidFill>
              </a:rPr>
              <a:t>Uranus</a:t>
            </a:r>
          </a:p>
        </p:txBody>
      </p:sp>
      <p:sp>
        <p:nvSpPr>
          <p:cNvPr id="11" name="Speech Bubble: Rectangle with Corners Rounded 10"/>
          <p:cNvSpPr/>
          <p:nvPr/>
        </p:nvSpPr>
        <p:spPr>
          <a:xfrm rot="438702">
            <a:off x="1022757" y="849452"/>
            <a:ext cx="2387558" cy="898773"/>
          </a:xfrm>
          <a:prstGeom prst="wedgeRoundRectCallout">
            <a:avLst>
              <a:gd name="adj1" fmla="val -37344"/>
              <a:gd name="adj2" fmla="val 70954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x-non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/>
              <a:t>Let’s spell!</a:t>
            </a:r>
          </a:p>
        </p:txBody>
      </p:sp>
      <p:sp>
        <p:nvSpPr>
          <p:cNvPr id="14" name="Freeform 7"/>
          <p:cNvSpPr/>
          <p:nvPr/>
        </p:nvSpPr>
        <p:spPr>
          <a:xfrm>
            <a:off x="2498090" y="4435892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U</a:t>
            </a:r>
          </a:p>
        </p:txBody>
      </p:sp>
      <p:sp>
        <p:nvSpPr>
          <p:cNvPr id="15" name="Freeform 7"/>
          <p:cNvSpPr/>
          <p:nvPr/>
        </p:nvSpPr>
        <p:spPr>
          <a:xfrm>
            <a:off x="3147766" y="4441800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r</a:t>
            </a:r>
          </a:p>
        </p:txBody>
      </p:sp>
      <p:sp>
        <p:nvSpPr>
          <p:cNvPr id="16" name="Freeform 7"/>
          <p:cNvSpPr/>
          <p:nvPr/>
        </p:nvSpPr>
        <p:spPr>
          <a:xfrm>
            <a:off x="3816460" y="4447318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a</a:t>
            </a:r>
          </a:p>
        </p:txBody>
      </p:sp>
      <p:sp>
        <p:nvSpPr>
          <p:cNvPr id="20" name="Freeform 7"/>
          <p:cNvSpPr/>
          <p:nvPr/>
        </p:nvSpPr>
        <p:spPr>
          <a:xfrm>
            <a:off x="4483716" y="4443910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n</a:t>
            </a:r>
          </a:p>
        </p:txBody>
      </p:sp>
      <p:sp>
        <p:nvSpPr>
          <p:cNvPr id="21" name="Freeform 7"/>
          <p:cNvSpPr/>
          <p:nvPr/>
        </p:nvSpPr>
        <p:spPr>
          <a:xfrm>
            <a:off x="5115033" y="4443582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u</a:t>
            </a:r>
          </a:p>
        </p:txBody>
      </p:sp>
      <p:sp>
        <p:nvSpPr>
          <p:cNvPr id="22" name="Freeform 7"/>
          <p:cNvSpPr/>
          <p:nvPr/>
        </p:nvSpPr>
        <p:spPr>
          <a:xfrm>
            <a:off x="5769011" y="4451657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s</a:t>
            </a:r>
          </a:p>
        </p:txBody>
      </p:sp>
      <p:sp>
        <p:nvSpPr>
          <p:cNvPr id="9" name="Rectangle 8"/>
          <p:cNvSpPr/>
          <p:nvPr/>
        </p:nvSpPr>
        <p:spPr>
          <a:xfrm>
            <a:off x="4002740" y="6234970"/>
            <a:ext cx="436132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Students listen and repeat the word.</a:t>
            </a:r>
            <a:endParaRPr lang="en-US" sz="2000" dirty="0"/>
          </a:p>
        </p:txBody>
      </p:sp>
      <p:pic>
        <p:nvPicPr>
          <p:cNvPr id="2" name="8.0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416.363281" end="4439.2329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14036" y="2013803"/>
            <a:ext cx="962065" cy="96206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21173" y="108330"/>
            <a:ext cx="1066800" cy="1066800"/>
          </a:xfrm>
          <a:prstGeom prst="rect">
            <a:avLst/>
          </a:prstGeom>
        </p:spPr>
      </p:pic>
      <p:sp>
        <p:nvSpPr>
          <p:cNvPr id="3" name="Google Shape;281;p15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VOCABULARY –  Let’s explore!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7355888" y="1688735"/>
            <a:ext cx="4491190" cy="3143677"/>
            <a:chOff x="7355888" y="1688735"/>
            <a:chExt cx="4491190" cy="3143677"/>
          </a:xfrm>
        </p:grpSpPr>
        <p:sp>
          <p:nvSpPr>
            <p:cNvPr id="18" name="Rectangle 17"/>
            <p:cNvSpPr/>
            <p:nvPr/>
          </p:nvSpPr>
          <p:spPr>
            <a:xfrm>
              <a:off x="7355888" y="1688735"/>
              <a:ext cx="4491190" cy="314367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</a:t>
              </a: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861551" y="1747967"/>
              <a:ext cx="3512700" cy="3023977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7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9" grpId="0"/>
      <p:bldP spid="11" grpId="0" animBg="1"/>
      <p:bldP spid="14" grpId="0" animBg="1"/>
      <p:bldP spid="15" grpId="0" animBg="1"/>
      <p:bldP spid="16" grpId="0" animBg="1"/>
      <p:bldP spid="20" grpId="0" animBg="1"/>
      <p:bldP spid="21" grpId="0" animBg="1"/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31971" t="2930" r="32991"/>
          <a:stretch>
            <a:fillRect/>
          </a:stretch>
        </p:blipFill>
        <p:spPr>
          <a:xfrm>
            <a:off x="-127537" y="1747967"/>
            <a:ext cx="2158123" cy="421033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582917" y="2864331"/>
            <a:ext cx="38981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chemeClr val="accent1"/>
                </a:solidFill>
              </a:rPr>
              <a:t>Neptune</a:t>
            </a:r>
          </a:p>
        </p:txBody>
      </p:sp>
      <p:sp>
        <p:nvSpPr>
          <p:cNvPr id="11" name="Speech Bubble: Rectangle with Corners Rounded 10"/>
          <p:cNvSpPr/>
          <p:nvPr/>
        </p:nvSpPr>
        <p:spPr>
          <a:xfrm rot="438702">
            <a:off x="1022757" y="849452"/>
            <a:ext cx="2387558" cy="898773"/>
          </a:xfrm>
          <a:prstGeom prst="wedgeRoundRectCallout">
            <a:avLst>
              <a:gd name="adj1" fmla="val -37344"/>
              <a:gd name="adj2" fmla="val 70954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x-non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/>
              <a:t>Let’s spell!</a:t>
            </a:r>
          </a:p>
        </p:txBody>
      </p:sp>
      <p:sp>
        <p:nvSpPr>
          <p:cNvPr id="14" name="Freeform 7"/>
          <p:cNvSpPr/>
          <p:nvPr/>
        </p:nvSpPr>
        <p:spPr>
          <a:xfrm>
            <a:off x="2182454" y="4466818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N</a:t>
            </a:r>
          </a:p>
        </p:txBody>
      </p:sp>
      <p:sp>
        <p:nvSpPr>
          <p:cNvPr id="15" name="Freeform 7"/>
          <p:cNvSpPr/>
          <p:nvPr/>
        </p:nvSpPr>
        <p:spPr>
          <a:xfrm>
            <a:off x="2832130" y="4472726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e</a:t>
            </a:r>
          </a:p>
        </p:txBody>
      </p:sp>
      <p:sp>
        <p:nvSpPr>
          <p:cNvPr id="16" name="Freeform 7"/>
          <p:cNvSpPr/>
          <p:nvPr/>
        </p:nvSpPr>
        <p:spPr>
          <a:xfrm>
            <a:off x="3500824" y="4478244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p</a:t>
            </a:r>
          </a:p>
        </p:txBody>
      </p:sp>
      <p:sp>
        <p:nvSpPr>
          <p:cNvPr id="20" name="Freeform 7"/>
          <p:cNvSpPr/>
          <p:nvPr/>
        </p:nvSpPr>
        <p:spPr>
          <a:xfrm>
            <a:off x="4168080" y="4474836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t</a:t>
            </a:r>
          </a:p>
        </p:txBody>
      </p:sp>
      <p:sp>
        <p:nvSpPr>
          <p:cNvPr id="21" name="Freeform 7"/>
          <p:cNvSpPr/>
          <p:nvPr/>
        </p:nvSpPr>
        <p:spPr>
          <a:xfrm>
            <a:off x="4799397" y="4474508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u</a:t>
            </a:r>
          </a:p>
        </p:txBody>
      </p:sp>
      <p:sp>
        <p:nvSpPr>
          <p:cNvPr id="22" name="Freeform 7"/>
          <p:cNvSpPr/>
          <p:nvPr/>
        </p:nvSpPr>
        <p:spPr>
          <a:xfrm>
            <a:off x="5453375" y="4468069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n</a:t>
            </a:r>
          </a:p>
        </p:txBody>
      </p:sp>
      <p:sp>
        <p:nvSpPr>
          <p:cNvPr id="23" name="Freeform 7"/>
          <p:cNvSpPr/>
          <p:nvPr/>
        </p:nvSpPr>
        <p:spPr>
          <a:xfrm>
            <a:off x="6096000" y="4473983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e</a:t>
            </a:r>
          </a:p>
        </p:txBody>
      </p:sp>
      <p:sp>
        <p:nvSpPr>
          <p:cNvPr id="9" name="Rectangle 8"/>
          <p:cNvSpPr/>
          <p:nvPr/>
        </p:nvSpPr>
        <p:spPr>
          <a:xfrm>
            <a:off x="4002740" y="6234970"/>
            <a:ext cx="436132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Students listen and repeat the word.</a:t>
            </a:r>
            <a:endParaRPr lang="en-US" sz="2000" dirty="0"/>
          </a:p>
        </p:txBody>
      </p:sp>
      <p:pic>
        <p:nvPicPr>
          <p:cNvPr id="2" name="8.0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930.591797" end="1778.99536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14036" y="2013803"/>
            <a:ext cx="962065" cy="96206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21173" y="108330"/>
            <a:ext cx="1066800" cy="1066800"/>
          </a:xfrm>
          <a:prstGeom prst="rect">
            <a:avLst/>
          </a:prstGeom>
        </p:spPr>
      </p:pic>
      <p:sp>
        <p:nvSpPr>
          <p:cNvPr id="3" name="Google Shape;281;p15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VOCABULARY –  Let’s explore!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7355888" y="1688735"/>
            <a:ext cx="4491190" cy="3143677"/>
            <a:chOff x="7355888" y="1688735"/>
            <a:chExt cx="4491190" cy="3143677"/>
          </a:xfrm>
        </p:grpSpPr>
        <p:sp>
          <p:nvSpPr>
            <p:cNvPr id="18" name="Rectangle 17"/>
            <p:cNvSpPr/>
            <p:nvPr/>
          </p:nvSpPr>
          <p:spPr>
            <a:xfrm>
              <a:off x="7355888" y="1688735"/>
              <a:ext cx="4491190" cy="314367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</a:t>
              </a: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912165" y="1747967"/>
              <a:ext cx="3476422" cy="3018998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9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9" grpId="0"/>
      <p:bldP spid="11" grpId="0" animBg="1"/>
      <p:bldP spid="14" grpId="0" animBg="1"/>
      <p:bldP spid="15" grpId="0" animBg="1"/>
      <p:bldP spid="16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81;p15"/>
          <p:cNvSpPr txBox="1"/>
          <p:nvPr/>
        </p:nvSpPr>
        <p:spPr>
          <a:xfrm>
            <a:off x="10688472" y="184945"/>
            <a:ext cx="1503528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REVIEW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3932739" y="2589672"/>
            <a:ext cx="1386087" cy="50951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Venus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6984686" y="2602554"/>
            <a:ext cx="1171492" cy="50951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Earth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9992252" y="2596425"/>
            <a:ext cx="1120982" cy="50951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Mars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521180" y="6026724"/>
            <a:ext cx="79648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x-none">
                <a:latin typeface="Calibri" panose="020F0502020204030204" pitchFamily="34" charset="0"/>
                <a:cs typeface="Calibri" panose="020F0502020204030204" pitchFamily="34" charset="0"/>
              </a:rPr>
              <a:t>Show </a:t>
            </a:r>
            <a:r>
              <a:rPr lang="vi-VN" dirty="0">
                <a:latin typeface="Calibri" panose="020F0502020204030204" pitchFamily="34" charset="0"/>
                <a:cs typeface="Calibri" panose="020F0502020204030204" pitchFamily="34" charset="0"/>
              </a:rPr>
              <a:t>all the </a:t>
            </a:r>
            <a:r>
              <a:rPr lang="x-none">
                <a:latin typeface="Calibri" panose="020F0502020204030204" pitchFamily="34" charset="0"/>
                <a:cs typeface="Calibri" panose="020F0502020204030204" pitchFamily="34" charset="0"/>
              </a:rPr>
              <a:t>pictur</a:t>
            </a:r>
            <a:r>
              <a:rPr lang="vi-VN" dirty="0">
                <a:latin typeface="Calibri" panose="020F0502020204030204" pitchFamily="34" charset="0"/>
                <a:cs typeface="Calibri" panose="020F0502020204030204" pitchFamily="34" charset="0"/>
              </a:rPr>
              <a:t>es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; the teacher says the number, and</a:t>
            </a:r>
            <a:r>
              <a:rPr lang="vi-VN" dirty="0">
                <a:latin typeface="Calibri" panose="020F0502020204030204" pitchFamily="34" charset="0"/>
                <a:cs typeface="Calibri" panose="020F0502020204030204" pitchFamily="34" charset="0"/>
              </a:rPr>
              <a:t> students say the word</a:t>
            </a:r>
            <a:r>
              <a:rPr lang="x-none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x-non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x-none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vi-VN" dirty="0">
                <a:latin typeface="Calibri" panose="020F0502020204030204" pitchFamily="34" charset="0"/>
                <a:cs typeface="Calibri" panose="020F0502020204030204" pitchFamily="34" charset="0"/>
              </a:rPr>
              <a:t>Click on each number to s</a:t>
            </a:r>
            <a:r>
              <a:rPr lang="x-none">
                <a:latin typeface="Calibri" panose="020F0502020204030204" pitchFamily="34" charset="0"/>
                <a:cs typeface="Calibri" panose="020F0502020204030204" pitchFamily="34" charset="0"/>
              </a:rPr>
              <a:t>how </a:t>
            </a:r>
            <a:r>
              <a:rPr lang="x-none" dirty="0">
                <a:latin typeface="Calibri" panose="020F0502020204030204" pitchFamily="34" charset="0"/>
                <a:cs typeface="Calibri" panose="020F0502020204030204" pitchFamily="34" charset="0"/>
              </a:rPr>
              <a:t>the word, students spell it again.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733133" y="2589672"/>
            <a:ext cx="1823762" cy="50951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Mercury</a:t>
            </a:r>
            <a:endParaRPr lang="x-none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22384" y="5135263"/>
            <a:ext cx="1445260" cy="50951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Jupiter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3958090" y="5135262"/>
            <a:ext cx="1335384" cy="50951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Saturn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419096" y="713270"/>
            <a:ext cx="2553104" cy="1768673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5" name="Rounded Rectangle 34"/>
          <p:cNvSpPr/>
          <p:nvPr/>
        </p:nvSpPr>
        <p:spPr>
          <a:xfrm>
            <a:off x="3349231" y="727805"/>
            <a:ext cx="2553104" cy="1768673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6" name="Rounded Rectangle 35"/>
          <p:cNvSpPr/>
          <p:nvPr/>
        </p:nvSpPr>
        <p:spPr>
          <a:xfrm>
            <a:off x="6279366" y="747083"/>
            <a:ext cx="2553104" cy="1768673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" name="Google Shape;281;p15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VOCABULARY –  Let’s explore!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9209501" y="738572"/>
            <a:ext cx="2553104" cy="1768673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" name="Rounded Rectangle 8"/>
          <p:cNvSpPr/>
          <p:nvPr/>
        </p:nvSpPr>
        <p:spPr>
          <a:xfrm>
            <a:off x="433610" y="3235221"/>
            <a:ext cx="2553104" cy="1768673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" name="Rounded Rectangle 10"/>
          <p:cNvSpPr/>
          <p:nvPr/>
        </p:nvSpPr>
        <p:spPr>
          <a:xfrm>
            <a:off x="3363745" y="3249756"/>
            <a:ext cx="2553104" cy="1768673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2" name="Rounded Rectangle 11"/>
          <p:cNvSpPr/>
          <p:nvPr/>
        </p:nvSpPr>
        <p:spPr>
          <a:xfrm>
            <a:off x="6293880" y="3269034"/>
            <a:ext cx="2553104" cy="1768673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6" name="Rounded Rectangle 15"/>
          <p:cNvSpPr/>
          <p:nvPr/>
        </p:nvSpPr>
        <p:spPr>
          <a:xfrm>
            <a:off x="9224015" y="3260523"/>
            <a:ext cx="2553104" cy="1768673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9" name="Rounded Rectangle 18"/>
          <p:cNvSpPr/>
          <p:nvPr/>
        </p:nvSpPr>
        <p:spPr>
          <a:xfrm>
            <a:off x="6956546" y="5136535"/>
            <a:ext cx="1445260" cy="50951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Uranus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9803295" y="5137439"/>
            <a:ext cx="1770353" cy="50951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Neptune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625466" y="2542560"/>
            <a:ext cx="2039096" cy="61724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x-none" sz="32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3907387" y="2557074"/>
            <a:ext cx="1535470" cy="59036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x-none" sz="32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6802697" y="2556000"/>
            <a:ext cx="1535470" cy="59036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x-none" sz="32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9785008" y="2537449"/>
            <a:ext cx="1535470" cy="59036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lang="x-none" sz="32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9714337" y="5091873"/>
            <a:ext cx="1948267" cy="61724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endParaRPr lang="x-none" sz="32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877279" y="5091873"/>
            <a:ext cx="1535470" cy="59036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endParaRPr lang="x-none" sz="32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3872562" y="5091873"/>
            <a:ext cx="1535470" cy="59036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endParaRPr lang="x-none" sz="32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6911441" y="5106387"/>
            <a:ext cx="1535470" cy="59036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endParaRPr lang="x-none" sz="32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936" y="789085"/>
            <a:ext cx="2024864" cy="1605619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0438" y="817379"/>
            <a:ext cx="2089368" cy="1628079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92231" y="827793"/>
            <a:ext cx="1979169" cy="1624161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10738" y="822992"/>
            <a:ext cx="1999326" cy="1588984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5012" y="3274448"/>
            <a:ext cx="1950299" cy="1688571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63969" y="3314235"/>
            <a:ext cx="1954063" cy="1639714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01495" y="3334939"/>
            <a:ext cx="1904398" cy="1639438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60954" y="3322414"/>
            <a:ext cx="1896034" cy="16465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3" grpId="1" animBg="1"/>
      <p:bldP spid="24" grpId="1" animBg="1"/>
      <p:bldP spid="25" grpId="1" animBg="1"/>
      <p:bldP spid="26" grpId="1" animBg="1"/>
      <p:bldP spid="27" grpId="1" animBg="1"/>
      <p:bldP spid="28" grpId="1" animBg="1"/>
      <p:bldP spid="29" grpId="1" animBg="1"/>
      <p:bldP spid="30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6"/>
          <p:cNvSpPr/>
          <p:nvPr/>
        </p:nvSpPr>
        <p:spPr>
          <a:xfrm>
            <a:off x="2120765" y="1873147"/>
            <a:ext cx="7968036" cy="299889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12071" r="12396"/>
          <a:stretch>
            <a:fillRect/>
          </a:stretch>
        </p:blipFill>
        <p:spPr>
          <a:xfrm>
            <a:off x="9216492" y="1426620"/>
            <a:ext cx="1181120" cy="110117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245595" y="2090172"/>
            <a:ext cx="7825640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fontAlgn="base">
              <a:buFontTx/>
              <a:buChar char="-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Ask students to work in groups of 3 or 4. </a:t>
            </a:r>
          </a:p>
          <a:p>
            <a:pPr marL="342900" indent="-342900">
              <a:buFontTx/>
              <a:buChar char="-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The teacher shows the slide, and students look at the hidden picture and guess what it is.</a:t>
            </a:r>
          </a:p>
          <a:p>
            <a:pPr marL="342900" indent="-342900">
              <a:buFontTx/>
              <a:buChar char="-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Then, they raise their hands to check the answers. </a:t>
            </a:r>
          </a:p>
          <a:p>
            <a:pPr marL="342900" indent="-342900" fontAlgn="base">
              <a:buFontTx/>
              <a:buChar char="-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The fastest group with all the correct answers 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receives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a point.</a:t>
            </a:r>
          </a:p>
        </p:txBody>
      </p:sp>
      <p:sp>
        <p:nvSpPr>
          <p:cNvPr id="7" name="Google Shape;281;p15"/>
          <p:cNvSpPr txBox="1"/>
          <p:nvPr/>
        </p:nvSpPr>
        <p:spPr>
          <a:xfrm>
            <a:off x="193735" y="187617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VOCABULARY –  Practice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1173" y="108330"/>
            <a:ext cx="1066800" cy="10668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0383" y="871268"/>
            <a:ext cx="4368800" cy="1181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/>
          <p:cNvSpPr/>
          <p:nvPr/>
        </p:nvSpPr>
        <p:spPr>
          <a:xfrm>
            <a:off x="5092700" y="2994025"/>
            <a:ext cx="6016625" cy="3227070"/>
          </a:xfrm>
          <a:prstGeom prst="roundRect">
            <a:avLst>
              <a:gd name="adj" fmla="val 16097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200"/>
              </a:spcAft>
            </a:pPr>
            <a:r>
              <a:rPr lang="en-GB" sz="2800" dirty="0">
                <a:solidFill>
                  <a:prstClr val="white"/>
                </a:solidFill>
                <a:latin typeface="Filson - Glyph" pitchFamily="50" charset="0"/>
              </a:rPr>
              <a:t>Today, the planets are hiding in the galaxy. Can you spot them?</a:t>
            </a:r>
          </a:p>
          <a:p>
            <a:pPr algn="ctr">
              <a:spcAft>
                <a:spcPts val="1200"/>
              </a:spcAft>
            </a:pPr>
            <a:r>
              <a:rPr lang="en-GB" sz="2800" dirty="0">
                <a:solidFill>
                  <a:prstClr val="white"/>
                </a:solidFill>
                <a:latin typeface="Filson - Glyph" pitchFamily="50" charset="0"/>
              </a:rPr>
              <a:t>We are flying to the galaxy. Can you tell which planet is hiding behind </a:t>
            </a:r>
            <a:br>
              <a:rPr lang="en-GB" sz="2800" dirty="0">
                <a:solidFill>
                  <a:prstClr val="white"/>
                </a:solidFill>
                <a:latin typeface="Filson - Glyph" pitchFamily="50" charset="0"/>
              </a:rPr>
            </a:br>
            <a:r>
              <a:rPr lang="en-GB" sz="2800" dirty="0">
                <a:solidFill>
                  <a:prstClr val="white"/>
                </a:solidFill>
                <a:latin typeface="Filson - Glyph" pitchFamily="50" charset="0"/>
              </a:rPr>
              <a:t>the bubble?</a:t>
            </a:r>
          </a:p>
        </p:txBody>
      </p:sp>
      <p:sp>
        <p:nvSpPr>
          <p:cNvPr id="9" name="Oval 8"/>
          <p:cNvSpPr/>
          <p:nvPr/>
        </p:nvSpPr>
        <p:spPr>
          <a:xfrm>
            <a:off x="6923143" y="639591"/>
            <a:ext cx="2354180" cy="235418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spcAft>
                <a:spcPts val="1200"/>
              </a:spcAft>
            </a:pPr>
            <a:r>
              <a:rPr lang="en-GB" sz="5000" b="1" dirty="0">
                <a:solidFill>
                  <a:srgbClr val="01407D"/>
                </a:solidFill>
                <a:latin typeface="Filson - Glyph" pitchFamily="50" charset="0"/>
              </a:rPr>
              <a:t>I Spy</a:t>
            </a:r>
          </a:p>
        </p:txBody>
      </p:sp>
      <p:sp>
        <p:nvSpPr>
          <p:cNvPr id="11" name="Oval 10"/>
          <p:cNvSpPr/>
          <p:nvPr/>
        </p:nvSpPr>
        <p:spPr>
          <a:xfrm>
            <a:off x="7017571" y="734019"/>
            <a:ext cx="2165324" cy="2165324"/>
          </a:xfrm>
          <a:prstGeom prst="ellipse">
            <a:avLst/>
          </a:prstGeom>
          <a:noFill/>
          <a:ln w="44450" cap="rnd">
            <a:solidFill>
              <a:srgbClr val="00649C"/>
            </a:solidFill>
            <a:prstDash val="sys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spcAft>
                <a:spcPts val="1200"/>
              </a:spcAft>
            </a:pPr>
            <a:endParaRPr lang="en-GB" sz="2400" dirty="0">
              <a:solidFill>
                <a:prstClr val="white"/>
              </a:solidFill>
              <a:latin typeface="Filson - Glyph" pitchFamily="50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141" y="978733"/>
            <a:ext cx="4125071" cy="44850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20604" r="40441"/>
          <a:stretch>
            <a:fillRect/>
          </a:stretch>
        </p:blipFill>
        <p:spPr>
          <a:xfrm>
            <a:off x="1319262" y="1622834"/>
            <a:ext cx="4629150" cy="3462170"/>
          </a:xfrm>
          <a:prstGeom prst="rect">
            <a:avLst/>
          </a:prstGeom>
        </p:spPr>
      </p:pic>
      <p:sp>
        <p:nvSpPr>
          <p:cNvPr id="8" name="Rectangle: Rounded Corners 7"/>
          <p:cNvSpPr/>
          <p:nvPr/>
        </p:nvSpPr>
        <p:spPr>
          <a:xfrm>
            <a:off x="6658610" y="4699635"/>
            <a:ext cx="3976370" cy="1159510"/>
          </a:xfrm>
          <a:prstGeom prst="roundRect">
            <a:avLst>
              <a:gd name="adj" fmla="val 19300"/>
            </a:avLst>
          </a:prstGeom>
          <a:solidFill>
            <a:srgbClr val="0064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16000" bIns="0" rtlCol="0" anchor="ctr"/>
          <a:lstStyle/>
          <a:p>
            <a:pPr algn="ctr">
              <a:spcAft>
                <a:spcPts val="1200"/>
              </a:spcAft>
            </a:pPr>
            <a:r>
              <a:rPr lang="en-GB" sz="4000" dirty="0">
                <a:solidFill>
                  <a:prstClr val="white"/>
                </a:solidFill>
                <a:latin typeface="Filson - Glyph" pitchFamily="50" charset="0"/>
              </a:rPr>
              <a:t>It’s Mercury!</a:t>
            </a:r>
          </a:p>
        </p:txBody>
      </p:sp>
      <p:sp>
        <p:nvSpPr>
          <p:cNvPr id="9" name="Oval 8"/>
          <p:cNvSpPr/>
          <p:nvPr/>
        </p:nvSpPr>
        <p:spPr>
          <a:xfrm>
            <a:off x="7212768" y="416507"/>
            <a:ext cx="2500911" cy="250091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spcAft>
                <a:spcPts val="1200"/>
              </a:spcAft>
            </a:pPr>
            <a:r>
              <a:rPr lang="en-US" sz="3600" dirty="0">
                <a:solidFill>
                  <a:srgbClr val="01407D"/>
                </a:solidFill>
                <a:latin typeface="Filson - Glyph" pitchFamily="50" charset="0"/>
              </a:rPr>
              <a:t>W</a:t>
            </a:r>
            <a:r>
              <a:rPr lang="en-GB" sz="3600" dirty="0">
                <a:solidFill>
                  <a:srgbClr val="01407D"/>
                </a:solidFill>
                <a:latin typeface="Filson - Glyph" pitchFamily="50" charset="0"/>
              </a:rPr>
              <a:t>hat’s hiding?</a:t>
            </a:r>
          </a:p>
        </p:txBody>
      </p:sp>
      <p:sp>
        <p:nvSpPr>
          <p:cNvPr id="11" name="Oval 10"/>
          <p:cNvSpPr/>
          <p:nvPr/>
        </p:nvSpPr>
        <p:spPr>
          <a:xfrm>
            <a:off x="7380560" y="584299"/>
            <a:ext cx="2165324" cy="2165324"/>
          </a:xfrm>
          <a:prstGeom prst="ellipse">
            <a:avLst/>
          </a:prstGeom>
          <a:noFill/>
          <a:ln w="44450" cap="rnd">
            <a:solidFill>
              <a:srgbClr val="00649C"/>
            </a:solidFill>
            <a:prstDash val="sys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spcAft>
                <a:spcPts val="1200"/>
              </a:spcAft>
            </a:pPr>
            <a:endParaRPr lang="en-GB" sz="2400" dirty="0">
              <a:solidFill>
                <a:prstClr val="white"/>
              </a:solidFill>
              <a:latin typeface="Filson - Glyph" pitchFamily="50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66" b="89967" l="6727" r="90000">
                        <a14:foregroundMark x1="57273" y1="45987" x2="57273" y2="45987"/>
                        <a14:foregroundMark x1="64545" y1="36455" x2="64545" y2="36455"/>
                        <a14:foregroundMark x1="65273" y1="30936" x2="65273" y2="30936"/>
                        <a14:foregroundMark x1="69273" y1="30936" x2="69273" y2="30936"/>
                        <a14:foregroundMark x1="71818" y1="30936" x2="71818" y2="30936"/>
                        <a14:foregroundMark x1="73818" y1="30936" x2="73818" y2="30936"/>
                        <a14:foregroundMark x1="74545" y1="29766" x2="74545" y2="29766"/>
                        <a14:foregroundMark x1="66000" y1="20569" x2="66000" y2="20569"/>
                        <a14:foregroundMark x1="61273" y1="13378" x2="61273" y2="13378"/>
                        <a14:foregroundMark x1="60000" y1="11538" x2="60000" y2="11538"/>
                        <a14:foregroundMark x1="47455" y1="24247" x2="47455" y2="24247"/>
                        <a14:foregroundMark x1="38909" y1="27258" x2="38909" y2="27258"/>
                        <a14:foregroundMark x1="50182" y1="38127" x2="50182" y2="38127"/>
                        <a14:foregroundMark x1="46182" y1="41806" x2="46182" y2="41806"/>
                        <a14:foregroundMark x1="45455" y1="39967" x2="45455" y2="39967"/>
                        <a14:foregroundMark x1="66000" y1="40635" x2="66000" y2="40635"/>
                        <a14:foregroundMark x1="66000" y1="39465" x2="66000" y2="39465"/>
                        <a14:foregroundMark x1="65273" y1="36957" x2="66000" y2="42475"/>
                        <a14:foregroundMark x1="60000" y1="49666" x2="60000" y2="49666"/>
                        <a14:foregroundMark x1="60727" y1="56355" x2="60727" y2="56355"/>
                        <a14:foregroundMark x1="39636" y1="47324" x2="39636" y2="47324"/>
                        <a14:foregroundMark x1="36364" y1="48997" x2="36364" y2="48997"/>
                        <a14:foregroundMark x1="71091" y1="75753" x2="71091" y2="75753"/>
                        <a14:foregroundMark x1="67273" y1="75084" x2="67273" y2="75084"/>
                        <a14:foregroundMark x1="72545" y1="68395" x2="72545" y2="68395"/>
                        <a14:foregroundMark x1="67818" y1="66555" x2="67818" y2="66555"/>
                        <a14:foregroundMark x1="66000" y1="65385" x2="66000" y2="65385"/>
                        <a14:foregroundMark x1="67818" y1="66054" x2="71091" y2="69732"/>
                        <a14:foregroundMark x1="67818" y1="66555" x2="67818" y2="66555"/>
                        <a14:foregroundMark x1="67273" y1="66555" x2="67273" y2="66555"/>
                        <a14:foregroundMark x1="67273" y1="66555" x2="67273" y2="66555"/>
                        <a14:foregroundMark x1="56000" y1="72074" x2="56000" y2="72074"/>
                        <a14:foregroundMark x1="64000" y1="69732" x2="59273" y2="74415"/>
                        <a14:foregroundMark x1="68545" y1="66555" x2="64000" y2="67893"/>
                        <a14:foregroundMark x1="63273" y1="86622" x2="69818" y2="87124"/>
                        <a14:foregroundMark x1="42909" y1="68395" x2="43455" y2="75084"/>
                        <a14:foregroundMark x1="26364" y1="61204" x2="21091" y2="66555"/>
                        <a14:foregroundMark x1="11273" y1="59365" x2="6727" y2="6170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55767" y="2665215"/>
            <a:ext cx="2458130" cy="267265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09224" y="2310362"/>
            <a:ext cx="2821452" cy="22372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screen"/>
          <a:srcRect/>
          <a:stretch>
            <a:fillRect/>
          </a:stretch>
        </p:blipFill>
        <p:spPr>
          <a:xfrm rot="21325915">
            <a:off x="2983185" y="1977777"/>
            <a:ext cx="2803966" cy="27522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20604" r="40441"/>
          <a:stretch>
            <a:fillRect/>
          </a:stretch>
        </p:blipFill>
        <p:spPr>
          <a:xfrm>
            <a:off x="1319262" y="1622834"/>
            <a:ext cx="4629150" cy="3462170"/>
          </a:xfrm>
          <a:prstGeom prst="rect">
            <a:avLst/>
          </a:prstGeom>
        </p:spPr>
      </p:pic>
      <p:sp>
        <p:nvSpPr>
          <p:cNvPr id="8" name="Rectangle: Rounded Corners 7"/>
          <p:cNvSpPr/>
          <p:nvPr/>
        </p:nvSpPr>
        <p:spPr>
          <a:xfrm>
            <a:off x="6658423" y="4699362"/>
            <a:ext cx="3255035" cy="1159676"/>
          </a:xfrm>
          <a:prstGeom prst="roundRect">
            <a:avLst>
              <a:gd name="adj" fmla="val 19300"/>
            </a:avLst>
          </a:prstGeom>
          <a:solidFill>
            <a:srgbClr val="0064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16000" bIns="0" rtlCol="0" anchor="ctr"/>
          <a:lstStyle/>
          <a:p>
            <a:pPr algn="ctr">
              <a:spcAft>
                <a:spcPts val="1200"/>
              </a:spcAft>
            </a:pPr>
            <a:r>
              <a:rPr lang="en-GB" sz="4000" dirty="0">
                <a:solidFill>
                  <a:prstClr val="white"/>
                </a:solidFill>
                <a:latin typeface="Filson - Glyph" pitchFamily="50" charset="0"/>
              </a:rPr>
              <a:t>It’s Earth!</a:t>
            </a:r>
          </a:p>
        </p:txBody>
      </p:sp>
      <p:sp>
        <p:nvSpPr>
          <p:cNvPr id="9" name="Oval 8"/>
          <p:cNvSpPr/>
          <p:nvPr/>
        </p:nvSpPr>
        <p:spPr>
          <a:xfrm>
            <a:off x="7212768" y="416507"/>
            <a:ext cx="2500911" cy="250091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spcAft>
                <a:spcPts val="1200"/>
              </a:spcAft>
            </a:pPr>
            <a:r>
              <a:rPr lang="en-US" sz="3600" dirty="0">
                <a:solidFill>
                  <a:srgbClr val="01407D"/>
                </a:solidFill>
                <a:latin typeface="Filson - Glyph" pitchFamily="50" charset="0"/>
              </a:rPr>
              <a:t>W</a:t>
            </a:r>
            <a:r>
              <a:rPr lang="en-GB" sz="3600" dirty="0">
                <a:solidFill>
                  <a:srgbClr val="01407D"/>
                </a:solidFill>
                <a:latin typeface="Filson - Glyph" pitchFamily="50" charset="0"/>
              </a:rPr>
              <a:t>hat’s hiding?</a:t>
            </a:r>
          </a:p>
        </p:txBody>
      </p:sp>
      <p:sp>
        <p:nvSpPr>
          <p:cNvPr id="11" name="Oval 10"/>
          <p:cNvSpPr/>
          <p:nvPr/>
        </p:nvSpPr>
        <p:spPr>
          <a:xfrm>
            <a:off x="7380560" y="584299"/>
            <a:ext cx="2165324" cy="2165324"/>
          </a:xfrm>
          <a:prstGeom prst="ellipse">
            <a:avLst/>
          </a:prstGeom>
          <a:noFill/>
          <a:ln w="44450" cap="rnd">
            <a:solidFill>
              <a:srgbClr val="00649C"/>
            </a:solidFill>
            <a:prstDash val="sys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spcAft>
                <a:spcPts val="1200"/>
              </a:spcAft>
            </a:pPr>
            <a:endParaRPr lang="en-GB" sz="2400" dirty="0">
              <a:solidFill>
                <a:prstClr val="white"/>
              </a:solidFill>
              <a:latin typeface="Filson - Glyph" pitchFamily="50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66" b="89967" l="6727" r="90000">
                        <a14:foregroundMark x1="57273" y1="45987" x2="57273" y2="45987"/>
                        <a14:foregroundMark x1="64545" y1="36455" x2="64545" y2="36455"/>
                        <a14:foregroundMark x1="65273" y1="30936" x2="65273" y2="30936"/>
                        <a14:foregroundMark x1="69273" y1="30936" x2="69273" y2="30936"/>
                        <a14:foregroundMark x1="71818" y1="30936" x2="71818" y2="30936"/>
                        <a14:foregroundMark x1="73818" y1="30936" x2="73818" y2="30936"/>
                        <a14:foregroundMark x1="74545" y1="29766" x2="74545" y2="29766"/>
                        <a14:foregroundMark x1="66000" y1="20569" x2="66000" y2="20569"/>
                        <a14:foregroundMark x1="61273" y1="13378" x2="61273" y2="13378"/>
                        <a14:foregroundMark x1="60000" y1="11538" x2="60000" y2="11538"/>
                        <a14:foregroundMark x1="47455" y1="24247" x2="47455" y2="24247"/>
                        <a14:foregroundMark x1="38909" y1="27258" x2="38909" y2="27258"/>
                        <a14:foregroundMark x1="50182" y1="38127" x2="50182" y2="38127"/>
                        <a14:foregroundMark x1="46182" y1="41806" x2="46182" y2="41806"/>
                        <a14:foregroundMark x1="45455" y1="39967" x2="45455" y2="39967"/>
                        <a14:foregroundMark x1="66000" y1="40635" x2="66000" y2="40635"/>
                        <a14:foregroundMark x1="66000" y1="39465" x2="66000" y2="39465"/>
                        <a14:foregroundMark x1="65273" y1="36957" x2="66000" y2="42475"/>
                        <a14:foregroundMark x1="60000" y1="49666" x2="60000" y2="49666"/>
                        <a14:foregroundMark x1="60727" y1="56355" x2="60727" y2="56355"/>
                        <a14:foregroundMark x1="39636" y1="47324" x2="39636" y2="47324"/>
                        <a14:foregroundMark x1="36364" y1="48997" x2="36364" y2="48997"/>
                        <a14:foregroundMark x1="71091" y1="75753" x2="71091" y2="75753"/>
                        <a14:foregroundMark x1="67273" y1="75084" x2="67273" y2="75084"/>
                        <a14:foregroundMark x1="72545" y1="68395" x2="72545" y2="68395"/>
                        <a14:foregroundMark x1="67818" y1="66555" x2="67818" y2="66555"/>
                        <a14:foregroundMark x1="66000" y1="65385" x2="66000" y2="65385"/>
                        <a14:foregroundMark x1="67818" y1="66054" x2="71091" y2="69732"/>
                        <a14:foregroundMark x1="67818" y1="66555" x2="67818" y2="66555"/>
                        <a14:foregroundMark x1="67273" y1="66555" x2="67273" y2="66555"/>
                        <a14:foregroundMark x1="67273" y1="66555" x2="67273" y2="66555"/>
                        <a14:foregroundMark x1="56000" y1="72074" x2="56000" y2="72074"/>
                        <a14:foregroundMark x1="64000" y1="69732" x2="59273" y2="74415"/>
                        <a14:foregroundMark x1="68545" y1="66555" x2="64000" y2="67893"/>
                        <a14:foregroundMark x1="63273" y1="86622" x2="69818" y2="87124"/>
                        <a14:foregroundMark x1="42909" y1="68395" x2="43455" y2="75084"/>
                        <a14:foregroundMark x1="26364" y1="61204" x2="21091" y2="66555"/>
                        <a14:foregroundMark x1="11273" y1="59365" x2="6727" y2="6170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55767" y="2665215"/>
            <a:ext cx="2458130" cy="26726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28090" y="2276482"/>
            <a:ext cx="2933474" cy="240729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screen"/>
          <a:srcRect/>
          <a:stretch>
            <a:fillRect/>
          </a:stretch>
        </p:blipFill>
        <p:spPr>
          <a:xfrm rot="21325915">
            <a:off x="1846033" y="2135453"/>
            <a:ext cx="2635674" cy="25870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"/>
          <p:cNvSpPr/>
          <p:nvPr/>
        </p:nvSpPr>
        <p:spPr>
          <a:xfrm>
            <a:off x="7716505" y="1276763"/>
            <a:ext cx="4259179" cy="4021378"/>
          </a:xfrm>
          <a:prstGeom prst="roundRect">
            <a:avLst>
              <a:gd name="adj" fmla="val 16667"/>
            </a:avLst>
          </a:prstGeom>
          <a:solidFill>
            <a:srgbClr val="C4E0B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92" name="Google Shape;92;p2"/>
          <p:cNvSpPr txBox="1"/>
          <p:nvPr/>
        </p:nvSpPr>
        <p:spPr>
          <a:xfrm>
            <a:off x="8005263" y="2511423"/>
            <a:ext cx="3777916" cy="1107955"/>
          </a:xfrm>
          <a:prstGeom prst="rect">
            <a:avLst/>
          </a:prstGeom>
          <a:solidFill>
            <a:srgbClr val="A8D08C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2200" b="0" i="0" u="none" strike="noStrike" cap="none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- To correctly read and pronounce the planets in the solar system.</a:t>
            </a:r>
            <a:endParaRPr sz="2200" b="0" i="0" u="none" strike="noStrike" cap="none" dirty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93" name="Google Shape;93;p2"/>
          <p:cNvSpPr txBox="1"/>
          <p:nvPr/>
        </p:nvSpPr>
        <p:spPr>
          <a:xfrm>
            <a:off x="8005263" y="3836530"/>
            <a:ext cx="3777916" cy="430847"/>
          </a:xfrm>
          <a:prstGeom prst="rect">
            <a:avLst/>
          </a:prstGeom>
          <a:solidFill>
            <a:srgbClr val="A8D08C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0" i="0" u="none" strike="noStrike" cap="none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- </a:t>
            </a:r>
            <a:r>
              <a:rPr lang="en-US" sz="22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PB </a:t>
            </a:r>
            <a:r>
              <a:rPr lang="en-US" sz="2200" b="0" i="0" u="none" strike="noStrike" cap="none" smtClea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pp.</a:t>
            </a:r>
            <a:r>
              <a:rPr lang="en-US" sz="2200" smtClean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90,91</a:t>
            </a:r>
            <a:endParaRPr sz="2200" b="0" i="0" u="none" strike="noStrike" cap="none" dirty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94" name="Google Shape;94;p2"/>
          <p:cNvSpPr txBox="1"/>
          <p:nvPr/>
        </p:nvSpPr>
        <p:spPr>
          <a:xfrm>
            <a:off x="8005263" y="4502035"/>
            <a:ext cx="3777916" cy="430847"/>
          </a:xfrm>
          <a:prstGeom prst="rect">
            <a:avLst/>
          </a:prstGeom>
          <a:solidFill>
            <a:srgbClr val="A8D08C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0" i="0" u="none" strike="noStrike" cap="none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- AB p.</a:t>
            </a:r>
            <a:r>
              <a:rPr lang="en-US" sz="22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70</a:t>
            </a:r>
            <a:endParaRPr sz="2200" b="0" i="0" u="none" strike="noStrike" cap="none" dirty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95" name="Google Shape;95;p2"/>
          <p:cNvSpPr txBox="1"/>
          <p:nvPr/>
        </p:nvSpPr>
        <p:spPr>
          <a:xfrm>
            <a:off x="8160678" y="1457675"/>
            <a:ext cx="3382200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UNIT 8 – Lesson 1</a:t>
            </a:r>
            <a:endParaRPr sz="2800" b="1" i="0" u="none" strike="noStrike" cap="none" dirty="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</a:pPr>
            <a:endParaRPr sz="1200" b="0" i="0" u="none" strike="noStrike" cap="none" dirty="0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6" name="Google Shape;96;p2"/>
          <p:cNvSpPr txBox="1"/>
          <p:nvPr/>
        </p:nvSpPr>
        <p:spPr>
          <a:xfrm>
            <a:off x="8805900" y="1934709"/>
            <a:ext cx="276523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/>
              <a:buNone/>
            </a:pPr>
            <a:r>
              <a:rPr lang="en-US" sz="2400" b="1" i="0" u="none" strike="noStrike" cap="none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We’re learning…</a:t>
            </a:r>
            <a:endParaRPr sz="1200" b="0" i="0" u="none" strike="noStrike" cap="none" dirty="0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09273" y="108330"/>
            <a:ext cx="878699" cy="8786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2179" b="2241"/>
          <a:stretch>
            <a:fillRect/>
          </a:stretch>
        </p:blipFill>
        <p:spPr>
          <a:xfrm>
            <a:off x="3886199" y="663439"/>
            <a:ext cx="3666159" cy="516734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975" y="649992"/>
            <a:ext cx="3678449" cy="51673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20604" r="40441"/>
          <a:stretch>
            <a:fillRect/>
          </a:stretch>
        </p:blipFill>
        <p:spPr>
          <a:xfrm>
            <a:off x="1319262" y="1622834"/>
            <a:ext cx="4629150" cy="3462170"/>
          </a:xfrm>
          <a:prstGeom prst="rect">
            <a:avLst/>
          </a:prstGeom>
        </p:spPr>
      </p:pic>
      <p:sp>
        <p:nvSpPr>
          <p:cNvPr id="8" name="Rectangle: Rounded Corners 7"/>
          <p:cNvSpPr/>
          <p:nvPr/>
        </p:nvSpPr>
        <p:spPr>
          <a:xfrm>
            <a:off x="6658423" y="4699362"/>
            <a:ext cx="3255035" cy="1159676"/>
          </a:xfrm>
          <a:prstGeom prst="roundRect">
            <a:avLst>
              <a:gd name="adj" fmla="val 19300"/>
            </a:avLst>
          </a:prstGeom>
          <a:solidFill>
            <a:srgbClr val="0064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16000" bIns="0" rtlCol="0" anchor="ctr"/>
          <a:lstStyle/>
          <a:p>
            <a:pPr algn="ctr">
              <a:spcAft>
                <a:spcPts val="1200"/>
              </a:spcAft>
            </a:pPr>
            <a:r>
              <a:rPr lang="en-GB" sz="4000" dirty="0">
                <a:solidFill>
                  <a:prstClr val="white"/>
                </a:solidFill>
                <a:latin typeface="Filson - Glyph" pitchFamily="50" charset="0"/>
              </a:rPr>
              <a:t>It’s Saturn!</a:t>
            </a:r>
          </a:p>
        </p:txBody>
      </p:sp>
      <p:sp>
        <p:nvSpPr>
          <p:cNvPr id="9" name="Oval 8"/>
          <p:cNvSpPr/>
          <p:nvPr/>
        </p:nvSpPr>
        <p:spPr>
          <a:xfrm>
            <a:off x="7212768" y="416507"/>
            <a:ext cx="2500911" cy="250091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spcAft>
                <a:spcPts val="1200"/>
              </a:spcAft>
            </a:pPr>
            <a:r>
              <a:rPr lang="en-US" sz="3600" dirty="0">
                <a:solidFill>
                  <a:srgbClr val="01407D"/>
                </a:solidFill>
                <a:latin typeface="Filson - Glyph" pitchFamily="50" charset="0"/>
              </a:rPr>
              <a:t>W</a:t>
            </a:r>
            <a:r>
              <a:rPr lang="en-GB" sz="3600" dirty="0">
                <a:solidFill>
                  <a:srgbClr val="01407D"/>
                </a:solidFill>
                <a:latin typeface="Filson - Glyph" pitchFamily="50" charset="0"/>
              </a:rPr>
              <a:t>hat’s hiding?</a:t>
            </a:r>
          </a:p>
        </p:txBody>
      </p:sp>
      <p:sp>
        <p:nvSpPr>
          <p:cNvPr id="11" name="Oval 10"/>
          <p:cNvSpPr/>
          <p:nvPr/>
        </p:nvSpPr>
        <p:spPr>
          <a:xfrm>
            <a:off x="7380560" y="584299"/>
            <a:ext cx="2165324" cy="2165324"/>
          </a:xfrm>
          <a:prstGeom prst="ellipse">
            <a:avLst/>
          </a:prstGeom>
          <a:noFill/>
          <a:ln w="44450" cap="rnd">
            <a:solidFill>
              <a:srgbClr val="00649C"/>
            </a:solidFill>
            <a:prstDash val="sys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spcAft>
                <a:spcPts val="1200"/>
              </a:spcAft>
            </a:pPr>
            <a:endParaRPr lang="en-GB" sz="2400" dirty="0">
              <a:solidFill>
                <a:prstClr val="white"/>
              </a:solidFill>
              <a:latin typeface="Filson - Glyph" pitchFamily="50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66" b="89967" l="6727" r="90000">
                        <a14:foregroundMark x1="57273" y1="45987" x2="57273" y2="45987"/>
                        <a14:foregroundMark x1="64545" y1="36455" x2="64545" y2="36455"/>
                        <a14:foregroundMark x1="65273" y1="30936" x2="65273" y2="30936"/>
                        <a14:foregroundMark x1="69273" y1="30936" x2="69273" y2="30936"/>
                        <a14:foregroundMark x1="71818" y1="30936" x2="71818" y2="30936"/>
                        <a14:foregroundMark x1="73818" y1="30936" x2="73818" y2="30936"/>
                        <a14:foregroundMark x1="74545" y1="29766" x2="74545" y2="29766"/>
                        <a14:foregroundMark x1="66000" y1="20569" x2="66000" y2="20569"/>
                        <a14:foregroundMark x1="61273" y1="13378" x2="61273" y2="13378"/>
                        <a14:foregroundMark x1="60000" y1="11538" x2="60000" y2="11538"/>
                        <a14:foregroundMark x1="47455" y1="24247" x2="47455" y2="24247"/>
                        <a14:foregroundMark x1="38909" y1="27258" x2="38909" y2="27258"/>
                        <a14:foregroundMark x1="50182" y1="38127" x2="50182" y2="38127"/>
                        <a14:foregroundMark x1="46182" y1="41806" x2="46182" y2="41806"/>
                        <a14:foregroundMark x1="45455" y1="39967" x2="45455" y2="39967"/>
                        <a14:foregroundMark x1="66000" y1="40635" x2="66000" y2="40635"/>
                        <a14:foregroundMark x1="66000" y1="39465" x2="66000" y2="39465"/>
                        <a14:foregroundMark x1="65273" y1="36957" x2="66000" y2="42475"/>
                        <a14:foregroundMark x1="60000" y1="49666" x2="60000" y2="49666"/>
                        <a14:foregroundMark x1="60727" y1="56355" x2="60727" y2="56355"/>
                        <a14:foregroundMark x1="39636" y1="47324" x2="39636" y2="47324"/>
                        <a14:foregroundMark x1="36364" y1="48997" x2="36364" y2="48997"/>
                        <a14:foregroundMark x1="71091" y1="75753" x2="71091" y2="75753"/>
                        <a14:foregroundMark x1="67273" y1="75084" x2="67273" y2="75084"/>
                        <a14:foregroundMark x1="72545" y1="68395" x2="72545" y2="68395"/>
                        <a14:foregroundMark x1="67818" y1="66555" x2="67818" y2="66555"/>
                        <a14:foregroundMark x1="66000" y1="65385" x2="66000" y2="65385"/>
                        <a14:foregroundMark x1="67818" y1="66054" x2="71091" y2="69732"/>
                        <a14:foregroundMark x1="67818" y1="66555" x2="67818" y2="66555"/>
                        <a14:foregroundMark x1="67273" y1="66555" x2="67273" y2="66555"/>
                        <a14:foregroundMark x1="67273" y1="66555" x2="67273" y2="66555"/>
                        <a14:foregroundMark x1="56000" y1="72074" x2="56000" y2="72074"/>
                        <a14:foregroundMark x1="64000" y1="69732" x2="59273" y2="74415"/>
                        <a14:foregroundMark x1="68545" y1="66555" x2="64000" y2="67893"/>
                        <a14:foregroundMark x1="63273" y1="86622" x2="69818" y2="87124"/>
                        <a14:foregroundMark x1="42909" y1="68395" x2="43455" y2="75084"/>
                        <a14:foregroundMark x1="26364" y1="61204" x2="21091" y2="66555"/>
                        <a14:foregroundMark x1="11273" y1="59365" x2="6727" y2="6170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55767" y="2665215"/>
            <a:ext cx="2458130" cy="26726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7255" y="2080868"/>
            <a:ext cx="3213164" cy="269626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screen"/>
          <a:srcRect/>
          <a:stretch>
            <a:fillRect/>
          </a:stretch>
        </p:blipFill>
        <p:spPr>
          <a:xfrm rot="21325915">
            <a:off x="1479798" y="1974287"/>
            <a:ext cx="2964062" cy="29094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20604" r="40441"/>
          <a:stretch>
            <a:fillRect/>
          </a:stretch>
        </p:blipFill>
        <p:spPr>
          <a:xfrm>
            <a:off x="1319262" y="1622834"/>
            <a:ext cx="4629150" cy="3462170"/>
          </a:xfrm>
          <a:prstGeom prst="rect">
            <a:avLst/>
          </a:prstGeom>
        </p:spPr>
      </p:pic>
      <p:sp>
        <p:nvSpPr>
          <p:cNvPr id="8" name="Rectangle: Rounded Corners 7"/>
          <p:cNvSpPr/>
          <p:nvPr/>
        </p:nvSpPr>
        <p:spPr>
          <a:xfrm>
            <a:off x="6658423" y="4699362"/>
            <a:ext cx="3255035" cy="1159676"/>
          </a:xfrm>
          <a:prstGeom prst="roundRect">
            <a:avLst>
              <a:gd name="adj" fmla="val 19300"/>
            </a:avLst>
          </a:prstGeom>
          <a:solidFill>
            <a:srgbClr val="0064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16000" bIns="0" rtlCol="0" anchor="ctr"/>
          <a:lstStyle/>
          <a:p>
            <a:pPr algn="ctr">
              <a:spcAft>
                <a:spcPts val="1200"/>
              </a:spcAft>
            </a:pPr>
            <a:r>
              <a:rPr lang="en-GB" sz="4000" dirty="0">
                <a:solidFill>
                  <a:prstClr val="white"/>
                </a:solidFill>
                <a:latin typeface="Filson - Glyph" pitchFamily="50" charset="0"/>
              </a:rPr>
              <a:t>It’s Uranus!</a:t>
            </a:r>
          </a:p>
        </p:txBody>
      </p:sp>
      <p:sp>
        <p:nvSpPr>
          <p:cNvPr id="9" name="Oval 8"/>
          <p:cNvSpPr/>
          <p:nvPr/>
        </p:nvSpPr>
        <p:spPr>
          <a:xfrm>
            <a:off x="7212768" y="416507"/>
            <a:ext cx="2500911" cy="250091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spcAft>
                <a:spcPts val="1200"/>
              </a:spcAft>
            </a:pPr>
            <a:r>
              <a:rPr lang="en-US" sz="3600" dirty="0">
                <a:solidFill>
                  <a:srgbClr val="01407D"/>
                </a:solidFill>
                <a:latin typeface="Filson - Glyph" pitchFamily="50" charset="0"/>
              </a:rPr>
              <a:t>W</a:t>
            </a:r>
            <a:r>
              <a:rPr lang="en-GB" sz="3600" dirty="0">
                <a:solidFill>
                  <a:srgbClr val="01407D"/>
                </a:solidFill>
                <a:latin typeface="Filson - Glyph" pitchFamily="50" charset="0"/>
              </a:rPr>
              <a:t>hat’s hiding?</a:t>
            </a:r>
          </a:p>
        </p:txBody>
      </p:sp>
      <p:sp>
        <p:nvSpPr>
          <p:cNvPr id="11" name="Oval 10"/>
          <p:cNvSpPr/>
          <p:nvPr/>
        </p:nvSpPr>
        <p:spPr>
          <a:xfrm>
            <a:off x="7380560" y="584299"/>
            <a:ext cx="2165324" cy="2165324"/>
          </a:xfrm>
          <a:prstGeom prst="ellipse">
            <a:avLst/>
          </a:prstGeom>
          <a:noFill/>
          <a:ln w="44450" cap="rnd">
            <a:solidFill>
              <a:srgbClr val="00649C"/>
            </a:solidFill>
            <a:prstDash val="sys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spcAft>
                <a:spcPts val="1200"/>
              </a:spcAft>
            </a:pPr>
            <a:endParaRPr lang="en-GB" sz="2400" dirty="0">
              <a:solidFill>
                <a:prstClr val="white"/>
              </a:solidFill>
              <a:latin typeface="Filson - Glyph" pitchFamily="50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66" b="89967" l="6727" r="90000">
                        <a14:foregroundMark x1="57273" y1="45987" x2="57273" y2="45987"/>
                        <a14:foregroundMark x1="64545" y1="36455" x2="64545" y2="36455"/>
                        <a14:foregroundMark x1="65273" y1="30936" x2="65273" y2="30936"/>
                        <a14:foregroundMark x1="69273" y1="30936" x2="69273" y2="30936"/>
                        <a14:foregroundMark x1="71818" y1="30936" x2="71818" y2="30936"/>
                        <a14:foregroundMark x1="73818" y1="30936" x2="73818" y2="30936"/>
                        <a14:foregroundMark x1="74545" y1="29766" x2="74545" y2="29766"/>
                        <a14:foregroundMark x1="66000" y1="20569" x2="66000" y2="20569"/>
                        <a14:foregroundMark x1="61273" y1="13378" x2="61273" y2="13378"/>
                        <a14:foregroundMark x1="60000" y1="11538" x2="60000" y2="11538"/>
                        <a14:foregroundMark x1="47455" y1="24247" x2="47455" y2="24247"/>
                        <a14:foregroundMark x1="38909" y1="27258" x2="38909" y2="27258"/>
                        <a14:foregroundMark x1="50182" y1="38127" x2="50182" y2="38127"/>
                        <a14:foregroundMark x1="46182" y1="41806" x2="46182" y2="41806"/>
                        <a14:foregroundMark x1="45455" y1="39967" x2="45455" y2="39967"/>
                        <a14:foregroundMark x1="66000" y1="40635" x2="66000" y2="40635"/>
                        <a14:foregroundMark x1="66000" y1="39465" x2="66000" y2="39465"/>
                        <a14:foregroundMark x1="65273" y1="36957" x2="66000" y2="42475"/>
                        <a14:foregroundMark x1="60000" y1="49666" x2="60000" y2="49666"/>
                        <a14:foregroundMark x1="60727" y1="56355" x2="60727" y2="56355"/>
                        <a14:foregroundMark x1="39636" y1="47324" x2="39636" y2="47324"/>
                        <a14:foregroundMark x1="36364" y1="48997" x2="36364" y2="48997"/>
                        <a14:foregroundMark x1="71091" y1="75753" x2="71091" y2="75753"/>
                        <a14:foregroundMark x1="67273" y1="75084" x2="67273" y2="75084"/>
                        <a14:foregroundMark x1="72545" y1="68395" x2="72545" y2="68395"/>
                        <a14:foregroundMark x1="67818" y1="66555" x2="67818" y2="66555"/>
                        <a14:foregroundMark x1="66000" y1="65385" x2="66000" y2="65385"/>
                        <a14:foregroundMark x1="67818" y1="66054" x2="71091" y2="69732"/>
                        <a14:foregroundMark x1="67818" y1="66555" x2="67818" y2="66555"/>
                        <a14:foregroundMark x1="67273" y1="66555" x2="67273" y2="66555"/>
                        <a14:foregroundMark x1="67273" y1="66555" x2="67273" y2="66555"/>
                        <a14:foregroundMark x1="56000" y1="72074" x2="56000" y2="72074"/>
                        <a14:foregroundMark x1="64000" y1="69732" x2="59273" y2="74415"/>
                        <a14:foregroundMark x1="68545" y1="66555" x2="64000" y2="67893"/>
                        <a14:foregroundMark x1="63273" y1="86622" x2="69818" y2="87124"/>
                        <a14:foregroundMark x1="42909" y1="68395" x2="43455" y2="75084"/>
                        <a14:foregroundMark x1="26364" y1="61204" x2="21091" y2="66555"/>
                        <a14:foregroundMark x1="11273" y1="59365" x2="6727" y2="6170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55767" y="2665215"/>
            <a:ext cx="2458130" cy="26726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22519" y="2138958"/>
            <a:ext cx="2822636" cy="242992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screen"/>
          <a:srcRect/>
          <a:stretch>
            <a:fillRect/>
          </a:stretch>
        </p:blipFill>
        <p:spPr>
          <a:xfrm rot="21325915">
            <a:off x="1834263" y="1970335"/>
            <a:ext cx="2819130" cy="27671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20604" r="40441"/>
          <a:stretch>
            <a:fillRect/>
          </a:stretch>
        </p:blipFill>
        <p:spPr>
          <a:xfrm>
            <a:off x="1319262" y="1622834"/>
            <a:ext cx="4629150" cy="3462170"/>
          </a:xfrm>
          <a:prstGeom prst="rect">
            <a:avLst/>
          </a:prstGeom>
        </p:spPr>
      </p:pic>
      <p:sp>
        <p:nvSpPr>
          <p:cNvPr id="8" name="Rectangle: Rounded Corners 7"/>
          <p:cNvSpPr/>
          <p:nvPr/>
        </p:nvSpPr>
        <p:spPr>
          <a:xfrm>
            <a:off x="6658423" y="4699362"/>
            <a:ext cx="3255035" cy="1159676"/>
          </a:xfrm>
          <a:prstGeom prst="roundRect">
            <a:avLst>
              <a:gd name="adj" fmla="val 19300"/>
            </a:avLst>
          </a:prstGeom>
          <a:solidFill>
            <a:srgbClr val="0064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16000" bIns="0" rtlCol="0" anchor="ctr"/>
          <a:lstStyle/>
          <a:p>
            <a:pPr algn="ctr">
              <a:spcAft>
                <a:spcPts val="1200"/>
              </a:spcAft>
            </a:pPr>
            <a:r>
              <a:rPr lang="en-GB" sz="4000" dirty="0">
                <a:solidFill>
                  <a:prstClr val="white"/>
                </a:solidFill>
                <a:latin typeface="Filson - Glyph" pitchFamily="50" charset="0"/>
              </a:rPr>
              <a:t>It’s Venus!</a:t>
            </a:r>
          </a:p>
        </p:txBody>
      </p:sp>
      <p:sp>
        <p:nvSpPr>
          <p:cNvPr id="9" name="Oval 8"/>
          <p:cNvSpPr/>
          <p:nvPr/>
        </p:nvSpPr>
        <p:spPr>
          <a:xfrm>
            <a:off x="7212768" y="416507"/>
            <a:ext cx="2500911" cy="250091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spcAft>
                <a:spcPts val="1200"/>
              </a:spcAft>
            </a:pPr>
            <a:r>
              <a:rPr lang="en-US" sz="3600" dirty="0">
                <a:solidFill>
                  <a:srgbClr val="01407D"/>
                </a:solidFill>
                <a:latin typeface="Filson - Glyph" pitchFamily="50" charset="0"/>
              </a:rPr>
              <a:t>W</a:t>
            </a:r>
            <a:r>
              <a:rPr lang="en-GB" sz="3600" dirty="0">
                <a:solidFill>
                  <a:srgbClr val="01407D"/>
                </a:solidFill>
                <a:latin typeface="Filson - Glyph" pitchFamily="50" charset="0"/>
              </a:rPr>
              <a:t>hat’s hiding?</a:t>
            </a:r>
          </a:p>
        </p:txBody>
      </p:sp>
      <p:sp>
        <p:nvSpPr>
          <p:cNvPr id="11" name="Oval 10"/>
          <p:cNvSpPr/>
          <p:nvPr/>
        </p:nvSpPr>
        <p:spPr>
          <a:xfrm>
            <a:off x="7380560" y="584299"/>
            <a:ext cx="2165324" cy="2165324"/>
          </a:xfrm>
          <a:prstGeom prst="ellipse">
            <a:avLst/>
          </a:prstGeom>
          <a:noFill/>
          <a:ln w="44450" cap="rnd">
            <a:solidFill>
              <a:srgbClr val="00649C"/>
            </a:solidFill>
            <a:prstDash val="sys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spcAft>
                <a:spcPts val="1200"/>
              </a:spcAft>
            </a:pPr>
            <a:endParaRPr lang="en-GB" sz="2400" dirty="0">
              <a:solidFill>
                <a:prstClr val="white"/>
              </a:solidFill>
              <a:latin typeface="Filson - Glyph" pitchFamily="50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66" b="89967" l="6727" r="90000">
                        <a14:foregroundMark x1="57273" y1="45987" x2="57273" y2="45987"/>
                        <a14:foregroundMark x1="64545" y1="36455" x2="64545" y2="36455"/>
                        <a14:foregroundMark x1="65273" y1="30936" x2="65273" y2="30936"/>
                        <a14:foregroundMark x1="69273" y1="30936" x2="69273" y2="30936"/>
                        <a14:foregroundMark x1="71818" y1="30936" x2="71818" y2="30936"/>
                        <a14:foregroundMark x1="73818" y1="30936" x2="73818" y2="30936"/>
                        <a14:foregroundMark x1="74545" y1="29766" x2="74545" y2="29766"/>
                        <a14:foregroundMark x1="66000" y1="20569" x2="66000" y2="20569"/>
                        <a14:foregroundMark x1="61273" y1="13378" x2="61273" y2="13378"/>
                        <a14:foregroundMark x1="60000" y1="11538" x2="60000" y2="11538"/>
                        <a14:foregroundMark x1="47455" y1="24247" x2="47455" y2="24247"/>
                        <a14:foregroundMark x1="38909" y1="27258" x2="38909" y2="27258"/>
                        <a14:foregroundMark x1="50182" y1="38127" x2="50182" y2="38127"/>
                        <a14:foregroundMark x1="46182" y1="41806" x2="46182" y2="41806"/>
                        <a14:foregroundMark x1="45455" y1="39967" x2="45455" y2="39967"/>
                        <a14:foregroundMark x1="66000" y1="40635" x2="66000" y2="40635"/>
                        <a14:foregroundMark x1="66000" y1="39465" x2="66000" y2="39465"/>
                        <a14:foregroundMark x1="65273" y1="36957" x2="66000" y2="42475"/>
                        <a14:foregroundMark x1="60000" y1="49666" x2="60000" y2="49666"/>
                        <a14:foregroundMark x1="60727" y1="56355" x2="60727" y2="56355"/>
                        <a14:foregroundMark x1="39636" y1="47324" x2="39636" y2="47324"/>
                        <a14:foregroundMark x1="36364" y1="48997" x2="36364" y2="48997"/>
                        <a14:foregroundMark x1="71091" y1="75753" x2="71091" y2="75753"/>
                        <a14:foregroundMark x1="67273" y1="75084" x2="67273" y2="75084"/>
                        <a14:foregroundMark x1="72545" y1="68395" x2="72545" y2="68395"/>
                        <a14:foregroundMark x1="67818" y1="66555" x2="67818" y2="66555"/>
                        <a14:foregroundMark x1="66000" y1="65385" x2="66000" y2="65385"/>
                        <a14:foregroundMark x1="67818" y1="66054" x2="71091" y2="69732"/>
                        <a14:foregroundMark x1="67818" y1="66555" x2="67818" y2="66555"/>
                        <a14:foregroundMark x1="67273" y1="66555" x2="67273" y2="66555"/>
                        <a14:foregroundMark x1="67273" y1="66555" x2="67273" y2="66555"/>
                        <a14:foregroundMark x1="56000" y1="72074" x2="56000" y2="72074"/>
                        <a14:foregroundMark x1="64000" y1="69732" x2="59273" y2="74415"/>
                        <a14:foregroundMark x1="68545" y1="66555" x2="64000" y2="67893"/>
                        <a14:foregroundMark x1="63273" y1="86622" x2="69818" y2="87124"/>
                        <a14:foregroundMark x1="42909" y1="68395" x2="43455" y2="75084"/>
                        <a14:foregroundMark x1="26364" y1="61204" x2="21091" y2="66555"/>
                        <a14:foregroundMark x1="11273" y1="59365" x2="6727" y2="6170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55767" y="2665215"/>
            <a:ext cx="2458130" cy="26726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26868" y="2257580"/>
            <a:ext cx="2813937" cy="219267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screen"/>
          <a:srcRect/>
          <a:stretch>
            <a:fillRect/>
          </a:stretch>
        </p:blipFill>
        <p:spPr>
          <a:xfrm rot="21325915">
            <a:off x="1680895" y="2134409"/>
            <a:ext cx="2484819" cy="24390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20604" r="40441"/>
          <a:stretch>
            <a:fillRect/>
          </a:stretch>
        </p:blipFill>
        <p:spPr>
          <a:xfrm>
            <a:off x="1319262" y="1622834"/>
            <a:ext cx="4629150" cy="3462170"/>
          </a:xfrm>
          <a:prstGeom prst="rect">
            <a:avLst/>
          </a:prstGeom>
        </p:spPr>
      </p:pic>
      <p:sp>
        <p:nvSpPr>
          <p:cNvPr id="8" name="Rectangle: Rounded Corners 7"/>
          <p:cNvSpPr/>
          <p:nvPr/>
        </p:nvSpPr>
        <p:spPr>
          <a:xfrm>
            <a:off x="6658610" y="4699635"/>
            <a:ext cx="3626485" cy="1159510"/>
          </a:xfrm>
          <a:prstGeom prst="roundRect">
            <a:avLst>
              <a:gd name="adj" fmla="val 19300"/>
            </a:avLst>
          </a:prstGeom>
          <a:solidFill>
            <a:srgbClr val="0064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16000" bIns="0" rtlCol="0" anchor="ctr"/>
          <a:lstStyle/>
          <a:p>
            <a:pPr algn="ctr">
              <a:spcAft>
                <a:spcPts val="1200"/>
              </a:spcAft>
            </a:pPr>
            <a:r>
              <a:rPr lang="en-GB" sz="4000" dirty="0">
                <a:solidFill>
                  <a:prstClr val="white"/>
                </a:solidFill>
                <a:latin typeface="Filson - Glyph" pitchFamily="50" charset="0"/>
              </a:rPr>
              <a:t>It’s Neptune!</a:t>
            </a:r>
          </a:p>
        </p:txBody>
      </p:sp>
      <p:sp>
        <p:nvSpPr>
          <p:cNvPr id="9" name="Oval 8"/>
          <p:cNvSpPr/>
          <p:nvPr/>
        </p:nvSpPr>
        <p:spPr>
          <a:xfrm>
            <a:off x="7212768" y="416507"/>
            <a:ext cx="2500911" cy="250091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spcAft>
                <a:spcPts val="1200"/>
              </a:spcAft>
            </a:pPr>
            <a:r>
              <a:rPr lang="en-US" sz="3600" dirty="0">
                <a:solidFill>
                  <a:srgbClr val="01407D"/>
                </a:solidFill>
                <a:latin typeface="Filson - Glyph" pitchFamily="50" charset="0"/>
              </a:rPr>
              <a:t>W</a:t>
            </a:r>
            <a:r>
              <a:rPr lang="en-GB" sz="3600" dirty="0">
                <a:solidFill>
                  <a:srgbClr val="01407D"/>
                </a:solidFill>
                <a:latin typeface="Filson - Glyph" pitchFamily="50" charset="0"/>
              </a:rPr>
              <a:t>hat’s hiding?</a:t>
            </a:r>
          </a:p>
        </p:txBody>
      </p:sp>
      <p:sp>
        <p:nvSpPr>
          <p:cNvPr id="11" name="Oval 10"/>
          <p:cNvSpPr/>
          <p:nvPr/>
        </p:nvSpPr>
        <p:spPr>
          <a:xfrm>
            <a:off x="7380560" y="584299"/>
            <a:ext cx="2165324" cy="2165324"/>
          </a:xfrm>
          <a:prstGeom prst="ellipse">
            <a:avLst/>
          </a:prstGeom>
          <a:noFill/>
          <a:ln w="44450" cap="rnd">
            <a:solidFill>
              <a:srgbClr val="00649C"/>
            </a:solidFill>
            <a:prstDash val="sys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spcAft>
                <a:spcPts val="1200"/>
              </a:spcAft>
            </a:pPr>
            <a:endParaRPr lang="en-GB" sz="2400" dirty="0">
              <a:solidFill>
                <a:prstClr val="white"/>
              </a:solidFill>
              <a:latin typeface="Filson - Glyph" pitchFamily="50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66" b="89967" l="6727" r="90000">
                        <a14:foregroundMark x1="57273" y1="45987" x2="57273" y2="45987"/>
                        <a14:foregroundMark x1="64545" y1="36455" x2="64545" y2="36455"/>
                        <a14:foregroundMark x1="65273" y1="30936" x2="65273" y2="30936"/>
                        <a14:foregroundMark x1="69273" y1="30936" x2="69273" y2="30936"/>
                        <a14:foregroundMark x1="71818" y1="30936" x2="71818" y2="30936"/>
                        <a14:foregroundMark x1="73818" y1="30936" x2="73818" y2="30936"/>
                        <a14:foregroundMark x1="74545" y1="29766" x2="74545" y2="29766"/>
                        <a14:foregroundMark x1="66000" y1="20569" x2="66000" y2="20569"/>
                        <a14:foregroundMark x1="61273" y1="13378" x2="61273" y2="13378"/>
                        <a14:foregroundMark x1="60000" y1="11538" x2="60000" y2="11538"/>
                        <a14:foregroundMark x1="47455" y1="24247" x2="47455" y2="24247"/>
                        <a14:foregroundMark x1="38909" y1="27258" x2="38909" y2="27258"/>
                        <a14:foregroundMark x1="50182" y1="38127" x2="50182" y2="38127"/>
                        <a14:foregroundMark x1="46182" y1="41806" x2="46182" y2="41806"/>
                        <a14:foregroundMark x1="45455" y1="39967" x2="45455" y2="39967"/>
                        <a14:foregroundMark x1="66000" y1="40635" x2="66000" y2="40635"/>
                        <a14:foregroundMark x1="66000" y1="39465" x2="66000" y2="39465"/>
                        <a14:foregroundMark x1="65273" y1="36957" x2="66000" y2="42475"/>
                        <a14:foregroundMark x1="60000" y1="49666" x2="60000" y2="49666"/>
                        <a14:foregroundMark x1="60727" y1="56355" x2="60727" y2="56355"/>
                        <a14:foregroundMark x1="39636" y1="47324" x2="39636" y2="47324"/>
                        <a14:foregroundMark x1="36364" y1="48997" x2="36364" y2="48997"/>
                        <a14:foregroundMark x1="71091" y1="75753" x2="71091" y2="75753"/>
                        <a14:foregroundMark x1="67273" y1="75084" x2="67273" y2="75084"/>
                        <a14:foregroundMark x1="72545" y1="68395" x2="72545" y2="68395"/>
                        <a14:foregroundMark x1="67818" y1="66555" x2="67818" y2="66555"/>
                        <a14:foregroundMark x1="66000" y1="65385" x2="66000" y2="65385"/>
                        <a14:foregroundMark x1="67818" y1="66054" x2="71091" y2="69732"/>
                        <a14:foregroundMark x1="67818" y1="66555" x2="67818" y2="66555"/>
                        <a14:foregroundMark x1="67273" y1="66555" x2="67273" y2="66555"/>
                        <a14:foregroundMark x1="67273" y1="66555" x2="67273" y2="66555"/>
                        <a14:foregroundMark x1="56000" y1="72074" x2="56000" y2="72074"/>
                        <a14:foregroundMark x1="64000" y1="69732" x2="59273" y2="74415"/>
                        <a14:foregroundMark x1="68545" y1="66555" x2="64000" y2="67893"/>
                        <a14:foregroundMark x1="63273" y1="86622" x2="69818" y2="87124"/>
                        <a14:foregroundMark x1="42909" y1="68395" x2="43455" y2="75084"/>
                        <a14:foregroundMark x1="26364" y1="61204" x2="21091" y2="66555"/>
                        <a14:foregroundMark x1="11273" y1="59365" x2="6727" y2="6170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55767" y="2665215"/>
            <a:ext cx="2458130" cy="26726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02333" y="2208323"/>
            <a:ext cx="2811255" cy="244135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screen"/>
          <a:srcRect/>
          <a:stretch>
            <a:fillRect/>
          </a:stretch>
        </p:blipFill>
        <p:spPr>
          <a:xfrm rot="21325915">
            <a:off x="1601969" y="1805234"/>
            <a:ext cx="2760310" cy="27094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20604" r="40441"/>
          <a:stretch>
            <a:fillRect/>
          </a:stretch>
        </p:blipFill>
        <p:spPr>
          <a:xfrm>
            <a:off x="1319262" y="1622834"/>
            <a:ext cx="4629150" cy="3462170"/>
          </a:xfrm>
          <a:prstGeom prst="rect">
            <a:avLst/>
          </a:prstGeom>
        </p:spPr>
      </p:pic>
      <p:sp>
        <p:nvSpPr>
          <p:cNvPr id="8" name="Rectangle: Rounded Corners 7"/>
          <p:cNvSpPr/>
          <p:nvPr/>
        </p:nvSpPr>
        <p:spPr>
          <a:xfrm>
            <a:off x="6658423" y="4699362"/>
            <a:ext cx="3255035" cy="1159676"/>
          </a:xfrm>
          <a:prstGeom prst="roundRect">
            <a:avLst>
              <a:gd name="adj" fmla="val 19300"/>
            </a:avLst>
          </a:prstGeom>
          <a:solidFill>
            <a:srgbClr val="0064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16000" bIns="0" rtlCol="0" anchor="ctr"/>
          <a:lstStyle/>
          <a:p>
            <a:pPr algn="ctr">
              <a:spcAft>
                <a:spcPts val="1200"/>
              </a:spcAft>
            </a:pPr>
            <a:r>
              <a:rPr lang="en-GB" sz="4000" dirty="0">
                <a:solidFill>
                  <a:prstClr val="white"/>
                </a:solidFill>
                <a:latin typeface="Filson - Glyph" pitchFamily="50" charset="0"/>
              </a:rPr>
              <a:t>It’s Mars!</a:t>
            </a:r>
          </a:p>
        </p:txBody>
      </p:sp>
      <p:sp>
        <p:nvSpPr>
          <p:cNvPr id="9" name="Oval 8"/>
          <p:cNvSpPr/>
          <p:nvPr/>
        </p:nvSpPr>
        <p:spPr>
          <a:xfrm>
            <a:off x="7212768" y="416507"/>
            <a:ext cx="2500911" cy="250091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spcAft>
                <a:spcPts val="1200"/>
              </a:spcAft>
            </a:pPr>
            <a:r>
              <a:rPr lang="en-US" sz="3600" dirty="0">
                <a:solidFill>
                  <a:srgbClr val="01407D"/>
                </a:solidFill>
                <a:latin typeface="Filson - Glyph" pitchFamily="50" charset="0"/>
              </a:rPr>
              <a:t>W</a:t>
            </a:r>
            <a:r>
              <a:rPr lang="en-GB" sz="3600" dirty="0">
                <a:solidFill>
                  <a:srgbClr val="01407D"/>
                </a:solidFill>
                <a:latin typeface="Filson - Glyph" pitchFamily="50" charset="0"/>
              </a:rPr>
              <a:t>hat’s hiding?</a:t>
            </a:r>
          </a:p>
        </p:txBody>
      </p:sp>
      <p:sp>
        <p:nvSpPr>
          <p:cNvPr id="11" name="Oval 10"/>
          <p:cNvSpPr/>
          <p:nvPr/>
        </p:nvSpPr>
        <p:spPr>
          <a:xfrm>
            <a:off x="7380560" y="584299"/>
            <a:ext cx="2165324" cy="2165324"/>
          </a:xfrm>
          <a:prstGeom prst="ellipse">
            <a:avLst/>
          </a:prstGeom>
          <a:noFill/>
          <a:ln w="44450" cap="rnd">
            <a:solidFill>
              <a:srgbClr val="00649C"/>
            </a:solidFill>
            <a:prstDash val="sys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spcAft>
                <a:spcPts val="1200"/>
              </a:spcAft>
            </a:pPr>
            <a:endParaRPr lang="en-GB" sz="2400" dirty="0">
              <a:solidFill>
                <a:prstClr val="white"/>
              </a:solidFill>
              <a:latin typeface="Filson - Glyph" pitchFamily="50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66" b="89967" l="6727" r="90000">
                        <a14:foregroundMark x1="57273" y1="45987" x2="57273" y2="45987"/>
                        <a14:foregroundMark x1="64545" y1="36455" x2="64545" y2="36455"/>
                        <a14:foregroundMark x1="65273" y1="30936" x2="65273" y2="30936"/>
                        <a14:foregroundMark x1="69273" y1="30936" x2="69273" y2="30936"/>
                        <a14:foregroundMark x1="71818" y1="30936" x2="71818" y2="30936"/>
                        <a14:foregroundMark x1="73818" y1="30936" x2="73818" y2="30936"/>
                        <a14:foregroundMark x1="74545" y1="29766" x2="74545" y2="29766"/>
                        <a14:foregroundMark x1="66000" y1="20569" x2="66000" y2="20569"/>
                        <a14:foregroundMark x1="61273" y1="13378" x2="61273" y2="13378"/>
                        <a14:foregroundMark x1="60000" y1="11538" x2="60000" y2="11538"/>
                        <a14:foregroundMark x1="47455" y1="24247" x2="47455" y2="24247"/>
                        <a14:foregroundMark x1="38909" y1="27258" x2="38909" y2="27258"/>
                        <a14:foregroundMark x1="50182" y1="38127" x2="50182" y2="38127"/>
                        <a14:foregroundMark x1="46182" y1="41806" x2="46182" y2="41806"/>
                        <a14:foregroundMark x1="45455" y1="39967" x2="45455" y2="39967"/>
                        <a14:foregroundMark x1="66000" y1="40635" x2="66000" y2="40635"/>
                        <a14:foregroundMark x1="66000" y1="39465" x2="66000" y2="39465"/>
                        <a14:foregroundMark x1="65273" y1="36957" x2="66000" y2="42475"/>
                        <a14:foregroundMark x1="60000" y1="49666" x2="60000" y2="49666"/>
                        <a14:foregroundMark x1="60727" y1="56355" x2="60727" y2="56355"/>
                        <a14:foregroundMark x1="39636" y1="47324" x2="39636" y2="47324"/>
                        <a14:foregroundMark x1="36364" y1="48997" x2="36364" y2="48997"/>
                        <a14:foregroundMark x1="71091" y1="75753" x2="71091" y2="75753"/>
                        <a14:foregroundMark x1="67273" y1="75084" x2="67273" y2="75084"/>
                        <a14:foregroundMark x1="72545" y1="68395" x2="72545" y2="68395"/>
                        <a14:foregroundMark x1="67818" y1="66555" x2="67818" y2="66555"/>
                        <a14:foregroundMark x1="66000" y1="65385" x2="66000" y2="65385"/>
                        <a14:foregroundMark x1="67818" y1="66054" x2="71091" y2="69732"/>
                        <a14:foregroundMark x1="67818" y1="66555" x2="67818" y2="66555"/>
                        <a14:foregroundMark x1="67273" y1="66555" x2="67273" y2="66555"/>
                        <a14:foregroundMark x1="67273" y1="66555" x2="67273" y2="66555"/>
                        <a14:foregroundMark x1="56000" y1="72074" x2="56000" y2="72074"/>
                        <a14:foregroundMark x1="64000" y1="69732" x2="59273" y2="74415"/>
                        <a14:foregroundMark x1="68545" y1="66555" x2="64000" y2="67893"/>
                        <a14:foregroundMark x1="63273" y1="86622" x2="69818" y2="87124"/>
                        <a14:foregroundMark x1="42909" y1="68395" x2="43455" y2="75084"/>
                        <a14:foregroundMark x1="26364" y1="61204" x2="21091" y2="66555"/>
                        <a14:foregroundMark x1="11273" y1="59365" x2="6727" y2="6170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55767" y="2665215"/>
            <a:ext cx="2458130" cy="26726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29568" y="2126738"/>
            <a:ext cx="3088179" cy="245436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screen"/>
          <a:srcRect/>
          <a:stretch>
            <a:fillRect/>
          </a:stretch>
        </p:blipFill>
        <p:spPr>
          <a:xfrm rot="21325915">
            <a:off x="2376253" y="1499939"/>
            <a:ext cx="2888193" cy="28349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20604" r="40441"/>
          <a:stretch>
            <a:fillRect/>
          </a:stretch>
        </p:blipFill>
        <p:spPr>
          <a:xfrm>
            <a:off x="1319262" y="1622834"/>
            <a:ext cx="4629150" cy="3462170"/>
          </a:xfrm>
          <a:prstGeom prst="rect">
            <a:avLst/>
          </a:prstGeom>
        </p:spPr>
      </p:pic>
      <p:sp>
        <p:nvSpPr>
          <p:cNvPr id="8" name="Rectangle: Rounded Corners 7"/>
          <p:cNvSpPr/>
          <p:nvPr/>
        </p:nvSpPr>
        <p:spPr>
          <a:xfrm>
            <a:off x="6658610" y="4699635"/>
            <a:ext cx="3615690" cy="1159510"/>
          </a:xfrm>
          <a:prstGeom prst="roundRect">
            <a:avLst>
              <a:gd name="adj" fmla="val 19300"/>
            </a:avLst>
          </a:prstGeom>
          <a:solidFill>
            <a:srgbClr val="0064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16000" bIns="0" rtlCol="0" anchor="ctr"/>
          <a:lstStyle/>
          <a:p>
            <a:pPr algn="ctr">
              <a:spcAft>
                <a:spcPts val="1200"/>
              </a:spcAft>
            </a:pPr>
            <a:r>
              <a:rPr lang="en-GB" sz="4000" dirty="0">
                <a:solidFill>
                  <a:prstClr val="white"/>
                </a:solidFill>
                <a:latin typeface="Filson - Glyph" pitchFamily="50" charset="0"/>
              </a:rPr>
              <a:t>It’s Jupiter!</a:t>
            </a:r>
          </a:p>
        </p:txBody>
      </p:sp>
      <p:sp>
        <p:nvSpPr>
          <p:cNvPr id="9" name="Oval 8"/>
          <p:cNvSpPr/>
          <p:nvPr/>
        </p:nvSpPr>
        <p:spPr>
          <a:xfrm>
            <a:off x="7212768" y="416507"/>
            <a:ext cx="2500911" cy="250091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spcAft>
                <a:spcPts val="1200"/>
              </a:spcAft>
            </a:pPr>
            <a:r>
              <a:rPr lang="en-US" sz="3600" dirty="0">
                <a:solidFill>
                  <a:srgbClr val="01407D"/>
                </a:solidFill>
                <a:latin typeface="Filson - Glyph" pitchFamily="50" charset="0"/>
              </a:rPr>
              <a:t>W</a:t>
            </a:r>
            <a:r>
              <a:rPr lang="en-GB" sz="3600" dirty="0">
                <a:solidFill>
                  <a:srgbClr val="01407D"/>
                </a:solidFill>
                <a:latin typeface="Filson - Glyph" pitchFamily="50" charset="0"/>
              </a:rPr>
              <a:t>hat’s hiding?</a:t>
            </a:r>
          </a:p>
        </p:txBody>
      </p:sp>
      <p:sp>
        <p:nvSpPr>
          <p:cNvPr id="11" name="Oval 10"/>
          <p:cNvSpPr/>
          <p:nvPr/>
        </p:nvSpPr>
        <p:spPr>
          <a:xfrm>
            <a:off x="7380560" y="584299"/>
            <a:ext cx="2165324" cy="2165324"/>
          </a:xfrm>
          <a:prstGeom prst="ellipse">
            <a:avLst/>
          </a:prstGeom>
          <a:noFill/>
          <a:ln w="44450" cap="rnd">
            <a:solidFill>
              <a:srgbClr val="00649C"/>
            </a:solidFill>
            <a:prstDash val="sys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spcAft>
                <a:spcPts val="1200"/>
              </a:spcAft>
            </a:pPr>
            <a:endParaRPr lang="en-GB" sz="2400" dirty="0">
              <a:solidFill>
                <a:prstClr val="white"/>
              </a:solidFill>
              <a:latin typeface="Filson - Glyph" pitchFamily="50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66" b="89967" l="6727" r="90000">
                        <a14:foregroundMark x1="57273" y1="45987" x2="57273" y2="45987"/>
                        <a14:foregroundMark x1="64545" y1="36455" x2="64545" y2="36455"/>
                        <a14:foregroundMark x1="65273" y1="30936" x2="65273" y2="30936"/>
                        <a14:foregroundMark x1="69273" y1="30936" x2="69273" y2="30936"/>
                        <a14:foregroundMark x1="71818" y1="30936" x2="71818" y2="30936"/>
                        <a14:foregroundMark x1="73818" y1="30936" x2="73818" y2="30936"/>
                        <a14:foregroundMark x1="74545" y1="29766" x2="74545" y2="29766"/>
                        <a14:foregroundMark x1="66000" y1="20569" x2="66000" y2="20569"/>
                        <a14:foregroundMark x1="61273" y1="13378" x2="61273" y2="13378"/>
                        <a14:foregroundMark x1="60000" y1="11538" x2="60000" y2="11538"/>
                        <a14:foregroundMark x1="47455" y1="24247" x2="47455" y2="24247"/>
                        <a14:foregroundMark x1="38909" y1="27258" x2="38909" y2="27258"/>
                        <a14:foregroundMark x1="50182" y1="38127" x2="50182" y2="38127"/>
                        <a14:foregroundMark x1="46182" y1="41806" x2="46182" y2="41806"/>
                        <a14:foregroundMark x1="45455" y1="39967" x2="45455" y2="39967"/>
                        <a14:foregroundMark x1="66000" y1="40635" x2="66000" y2="40635"/>
                        <a14:foregroundMark x1="66000" y1="39465" x2="66000" y2="39465"/>
                        <a14:foregroundMark x1="65273" y1="36957" x2="66000" y2="42475"/>
                        <a14:foregroundMark x1="60000" y1="49666" x2="60000" y2="49666"/>
                        <a14:foregroundMark x1="60727" y1="56355" x2="60727" y2="56355"/>
                        <a14:foregroundMark x1="39636" y1="47324" x2="39636" y2="47324"/>
                        <a14:foregroundMark x1="36364" y1="48997" x2="36364" y2="48997"/>
                        <a14:foregroundMark x1="71091" y1="75753" x2="71091" y2="75753"/>
                        <a14:foregroundMark x1="67273" y1="75084" x2="67273" y2="75084"/>
                        <a14:foregroundMark x1="72545" y1="68395" x2="72545" y2="68395"/>
                        <a14:foregroundMark x1="67818" y1="66555" x2="67818" y2="66555"/>
                        <a14:foregroundMark x1="66000" y1="65385" x2="66000" y2="65385"/>
                        <a14:foregroundMark x1="67818" y1="66054" x2="71091" y2="69732"/>
                        <a14:foregroundMark x1="67818" y1="66555" x2="67818" y2="66555"/>
                        <a14:foregroundMark x1="67273" y1="66555" x2="67273" y2="66555"/>
                        <a14:foregroundMark x1="67273" y1="66555" x2="67273" y2="66555"/>
                        <a14:foregroundMark x1="56000" y1="72074" x2="56000" y2="72074"/>
                        <a14:foregroundMark x1="64000" y1="69732" x2="59273" y2="74415"/>
                        <a14:foregroundMark x1="68545" y1="66555" x2="64000" y2="67893"/>
                        <a14:foregroundMark x1="63273" y1="86622" x2="69818" y2="87124"/>
                        <a14:foregroundMark x1="42909" y1="68395" x2="43455" y2="75084"/>
                        <a14:foregroundMark x1="26364" y1="61204" x2="21091" y2="66555"/>
                        <a14:foregroundMark x1="11273" y1="59365" x2="6727" y2="6170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55767" y="2665215"/>
            <a:ext cx="2458130" cy="26726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77201" y="2223398"/>
            <a:ext cx="2784939" cy="241120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screen"/>
          <a:srcRect/>
          <a:stretch>
            <a:fillRect/>
          </a:stretch>
        </p:blipFill>
        <p:spPr>
          <a:xfrm rot="21325915">
            <a:off x="1773223" y="1773245"/>
            <a:ext cx="2777760" cy="27265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/>
          <p:cNvSpPr/>
          <p:nvPr/>
        </p:nvSpPr>
        <p:spPr>
          <a:xfrm>
            <a:off x="3460698" y="4496162"/>
            <a:ext cx="5270604" cy="1091838"/>
          </a:xfrm>
          <a:prstGeom prst="roundRect">
            <a:avLst>
              <a:gd name="adj" fmla="val 19300"/>
            </a:avLst>
          </a:prstGeom>
          <a:solidFill>
            <a:srgbClr val="0064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16000" bIns="0" rtlCol="0" anchor="b"/>
          <a:lstStyle/>
          <a:p>
            <a:pPr algn="ctr">
              <a:spcAft>
                <a:spcPts val="1200"/>
              </a:spcAft>
            </a:pPr>
            <a:r>
              <a:rPr lang="en-GB" sz="7200" dirty="0">
                <a:solidFill>
                  <a:prstClr val="white"/>
                </a:solidFill>
                <a:latin typeface="Cooper Black" panose="0208090404030B020404" pitchFamily="18" charset="77"/>
              </a:rPr>
              <a:t>Well done!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66" b="89967" l="6727" r="90000">
                        <a14:foregroundMark x1="57273" y1="45987" x2="57273" y2="45987"/>
                        <a14:foregroundMark x1="64545" y1="36455" x2="64545" y2="36455"/>
                        <a14:foregroundMark x1="65273" y1="30936" x2="65273" y2="30936"/>
                        <a14:foregroundMark x1="69273" y1="30936" x2="69273" y2="30936"/>
                        <a14:foregroundMark x1="71818" y1="30936" x2="71818" y2="30936"/>
                        <a14:foregroundMark x1="73818" y1="30936" x2="73818" y2="30936"/>
                        <a14:foregroundMark x1="74545" y1="29766" x2="74545" y2="29766"/>
                        <a14:foregroundMark x1="66000" y1="20569" x2="66000" y2="20569"/>
                        <a14:foregroundMark x1="61273" y1="13378" x2="61273" y2="13378"/>
                        <a14:foregroundMark x1="60000" y1="11538" x2="60000" y2="11538"/>
                        <a14:foregroundMark x1="47455" y1="24247" x2="47455" y2="24247"/>
                        <a14:foregroundMark x1="38909" y1="27258" x2="38909" y2="27258"/>
                        <a14:foregroundMark x1="50182" y1="38127" x2="50182" y2="38127"/>
                        <a14:foregroundMark x1="46182" y1="41806" x2="46182" y2="41806"/>
                        <a14:foregroundMark x1="45455" y1="39967" x2="45455" y2="39967"/>
                        <a14:foregroundMark x1="66000" y1="40635" x2="66000" y2="40635"/>
                        <a14:foregroundMark x1="66000" y1="39465" x2="66000" y2="39465"/>
                        <a14:foregroundMark x1="65273" y1="36957" x2="66000" y2="42475"/>
                        <a14:foregroundMark x1="60000" y1="49666" x2="60000" y2="49666"/>
                        <a14:foregroundMark x1="60727" y1="56355" x2="60727" y2="56355"/>
                        <a14:foregroundMark x1="39636" y1="47324" x2="39636" y2="47324"/>
                        <a14:foregroundMark x1="36364" y1="48997" x2="36364" y2="48997"/>
                        <a14:foregroundMark x1="71091" y1="75753" x2="71091" y2="75753"/>
                        <a14:foregroundMark x1="67273" y1="75084" x2="67273" y2="75084"/>
                        <a14:foregroundMark x1="72545" y1="68395" x2="72545" y2="68395"/>
                        <a14:foregroundMark x1="67818" y1="66555" x2="67818" y2="66555"/>
                        <a14:foregroundMark x1="66000" y1="65385" x2="66000" y2="65385"/>
                        <a14:foregroundMark x1="67818" y1="66054" x2="71091" y2="69732"/>
                        <a14:foregroundMark x1="67818" y1="66555" x2="67818" y2="66555"/>
                        <a14:foregroundMark x1="67273" y1="66555" x2="67273" y2="66555"/>
                        <a14:foregroundMark x1="67273" y1="66555" x2="67273" y2="66555"/>
                        <a14:foregroundMark x1="56000" y1="72074" x2="56000" y2="72074"/>
                        <a14:foregroundMark x1="64000" y1="69732" x2="59273" y2="74415"/>
                        <a14:foregroundMark x1="68545" y1="66555" x2="64000" y2="67893"/>
                        <a14:foregroundMark x1="63273" y1="86622" x2="69818" y2="87124"/>
                        <a14:foregroundMark x1="42909" y1="68395" x2="43455" y2="75084"/>
                        <a14:foregroundMark x1="26364" y1="61204" x2="21091" y2="66555"/>
                        <a14:foregroundMark x1="11273" y1="59365" x2="6727" y2="6170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35194" y="472040"/>
            <a:ext cx="3888005" cy="42273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LISTENING –  Pupils’ Book (p.91)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33394" y="5839470"/>
            <a:ext cx="9387779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altLang="x-none" sz="1600" dirty="0">
                <a:latin typeface="Calibri" panose="020F0502020204030204" pitchFamily="34" charset="0"/>
                <a:cs typeface="Calibri" panose="020F0502020204030204" pitchFamily="34" charset="0"/>
              </a:rPr>
              <a:t>Ask</a:t>
            </a:r>
            <a:r>
              <a:rPr lang="x-non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x-none" sz="1600">
                <a:latin typeface="Calibri" panose="020F0502020204030204" pitchFamily="34" charset="0"/>
                <a:cs typeface="Calibri" panose="020F0502020204030204" pitchFamily="34" charset="0"/>
              </a:rPr>
              <a:t>students</a:t>
            </a:r>
            <a:r>
              <a:rPr lang="en-US" altLang="x-none" sz="1600">
                <a:latin typeface="Calibri" panose="020F0502020204030204" pitchFamily="34" charset="0"/>
                <a:cs typeface="Calibri" panose="020F0502020204030204" pitchFamily="34" charset="0"/>
              </a:rPr>
              <a:t> to</a:t>
            </a:r>
            <a:r>
              <a:rPr lang="x-none" sz="16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1600" dirty="0">
                <a:latin typeface="Calibri" panose="020F0502020204030204" pitchFamily="34" charset="0"/>
                <a:cs typeface="Calibri" panose="020F0502020204030204" pitchFamily="34" charset="0"/>
              </a:rPr>
              <a:t>close their books and look at the picture on the slide</a:t>
            </a:r>
            <a:r>
              <a:rPr lang="x-none" sz="160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Play the audio, students listen. </a:t>
            </a:r>
          </a:p>
          <a:p>
            <a:pPr marL="285750" indent="-285750" fontAlgn="base">
              <a:buFontTx/>
              <a:buChar char="-"/>
            </a:pPr>
            <a:r>
              <a:rPr lang="vi-VN" sz="1600" dirty="0">
                <a:latin typeface="Calibri" panose="020F0502020204030204" pitchFamily="34" charset="0"/>
                <a:cs typeface="Calibri" panose="020F0502020204030204" pitchFamily="34" charset="0"/>
              </a:rPr>
              <a:t>Ask some students to recall any details that they can remember, such as the names of planets, years, etc.</a:t>
            </a:r>
          </a:p>
          <a:p>
            <a:pPr marL="285750" indent="-285750" fontAlgn="base">
              <a:buFontTx/>
              <a:buChar char="-"/>
            </a:pPr>
            <a:r>
              <a:rPr lang="vi-VN" sz="1600" dirty="0">
                <a:latin typeface="Calibri" panose="020F0502020204030204" pitchFamily="34" charset="0"/>
                <a:cs typeface="Calibri" panose="020F0502020204030204" pitchFamily="34" charset="0"/>
              </a:rPr>
              <a:t>Click on “Example” to see some examples.</a:t>
            </a:r>
            <a:endParaRPr lang="x-none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b="84108"/>
          <a:stretch>
            <a:fillRect/>
          </a:stretch>
        </p:blipFill>
        <p:spPr>
          <a:xfrm>
            <a:off x="413609" y="921719"/>
            <a:ext cx="11140964" cy="51696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261028" y="950184"/>
            <a:ext cx="3834972" cy="496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1173" y="108330"/>
            <a:ext cx="1066800" cy="1066800"/>
          </a:xfrm>
          <a:prstGeom prst="rect">
            <a:avLst/>
          </a:prstGeom>
        </p:spPr>
      </p:pic>
      <p:pic>
        <p:nvPicPr>
          <p:cNvPr id="10" name="8.0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18116" y="794595"/>
            <a:ext cx="812800" cy="812800"/>
          </a:xfrm>
          <a:prstGeom prst="rect">
            <a:avLst/>
          </a:prstGeom>
        </p:spPr>
      </p:pic>
      <p:sp>
        <p:nvSpPr>
          <p:cNvPr id="12" name="Rectangle: Rounded Corners 13"/>
          <p:cNvSpPr/>
          <p:nvPr/>
        </p:nvSpPr>
        <p:spPr>
          <a:xfrm>
            <a:off x="5175275" y="4988312"/>
            <a:ext cx="1617631" cy="556521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lang="en-SG" sz="2800" b="1" kern="0" dirty="0">
                <a:solidFill>
                  <a:srgbClr val="FFFFFF"/>
                </a:solidFill>
                <a:sym typeface="Arial" panose="020B0604020202020204"/>
              </a:rPr>
              <a:t>Example</a:t>
            </a:r>
            <a:endParaRPr kumimoji="0" lang="en-SG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sym typeface="Arial" panose="020B0604020202020204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5000473" y="1832899"/>
            <a:ext cx="1977640" cy="830997"/>
            <a:chOff x="2095499" y="1157289"/>
            <a:chExt cx="1731405" cy="825396"/>
          </a:xfrm>
        </p:grpSpPr>
        <p:sp>
          <p:nvSpPr>
            <p:cNvPr id="14" name="Oval Callout 13"/>
            <p:cNvSpPr/>
            <p:nvPr/>
          </p:nvSpPr>
          <p:spPr>
            <a:xfrm>
              <a:off x="2095499" y="1157289"/>
              <a:ext cx="1731405" cy="825396"/>
            </a:xfrm>
            <a:prstGeom prst="wedgeEllipseCallout">
              <a:avLst>
                <a:gd name="adj1" fmla="val -62248"/>
                <a:gd name="adj2" fmla="val 31208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385996" y="1319987"/>
              <a:ext cx="115041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Mars</a:t>
              </a:r>
              <a:endParaRPr lang="x-none" sz="2800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7449916" y="3334199"/>
            <a:ext cx="1977640" cy="830997"/>
            <a:chOff x="2095499" y="1157289"/>
            <a:chExt cx="1731405" cy="825396"/>
          </a:xfrm>
        </p:grpSpPr>
        <p:sp>
          <p:nvSpPr>
            <p:cNvPr id="17" name="Oval Callout 16"/>
            <p:cNvSpPr/>
            <p:nvPr/>
          </p:nvSpPr>
          <p:spPr>
            <a:xfrm>
              <a:off x="2095499" y="1157289"/>
              <a:ext cx="1731405" cy="825396"/>
            </a:xfrm>
            <a:prstGeom prst="wedgeEllipseCallout">
              <a:avLst>
                <a:gd name="adj1" fmla="val -62248"/>
                <a:gd name="adj2" fmla="val 31208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385996" y="1319987"/>
              <a:ext cx="115041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Jupiter</a:t>
              </a:r>
              <a:endParaRPr lang="x-none" sz="2800" dirty="0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9720514" y="4708775"/>
            <a:ext cx="1977640" cy="830997"/>
            <a:chOff x="2095499" y="1157289"/>
            <a:chExt cx="1731405" cy="825396"/>
          </a:xfrm>
        </p:grpSpPr>
        <p:sp>
          <p:nvSpPr>
            <p:cNvPr id="20" name="Oval Callout 19"/>
            <p:cNvSpPr/>
            <p:nvPr/>
          </p:nvSpPr>
          <p:spPr>
            <a:xfrm>
              <a:off x="2095499" y="1157289"/>
              <a:ext cx="1731405" cy="825396"/>
            </a:xfrm>
            <a:prstGeom prst="wedgeEllipseCallout">
              <a:avLst>
                <a:gd name="adj1" fmla="val -62248"/>
                <a:gd name="adj2" fmla="val 31208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385996" y="1319987"/>
              <a:ext cx="115041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1977</a:t>
              </a:r>
              <a:endParaRPr lang="x-none" sz="2800" dirty="0"/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44567" y="1646372"/>
            <a:ext cx="1092309" cy="105589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27556" y="2702271"/>
            <a:ext cx="1163965" cy="1088307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2177010" y="936906"/>
            <a:ext cx="24727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Listen and say</a:t>
            </a:r>
            <a:endParaRPr lang="x-none" sz="2800" b="1" dirty="0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8602" y="1646372"/>
            <a:ext cx="4211635" cy="3934162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7771286" y="1017795"/>
            <a:ext cx="3093968" cy="496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72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PRE-READING –  Pupils’ Book (p.91)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39137" y="5944641"/>
            <a:ext cx="9387779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altLang="x-none" sz="1600">
                <a:latin typeface="Calibri" panose="020F0502020204030204" pitchFamily="34" charset="0"/>
                <a:cs typeface="Calibri" panose="020F0502020204030204" pitchFamily="34" charset="0"/>
              </a:rPr>
              <a:t>Ask</a:t>
            </a:r>
            <a:r>
              <a:rPr lang="x-none" sz="1600">
                <a:latin typeface="Calibri" panose="020F0502020204030204" pitchFamily="34" charset="0"/>
                <a:cs typeface="Calibri" panose="020F0502020204030204" pitchFamily="34" charset="0"/>
              </a:rPr>
              <a:t> students</a:t>
            </a:r>
            <a:r>
              <a:rPr lang="en-US" altLang="x-none" sz="1600">
                <a:latin typeface="Calibri" panose="020F0502020204030204" pitchFamily="34" charset="0"/>
                <a:cs typeface="Calibri" panose="020F0502020204030204" pitchFamily="34" charset="0"/>
              </a:rPr>
              <a:t> to</a:t>
            </a:r>
            <a:r>
              <a:rPr lang="vi-VN" sz="1600" dirty="0">
                <a:latin typeface="Calibri" panose="020F0502020204030204" pitchFamily="34" charset="0"/>
                <a:cs typeface="Calibri" panose="020F0502020204030204" pitchFamily="34" charset="0"/>
              </a:rPr>
              <a:t> open their books. Play the audio, students listen and repeat what they hear.</a:t>
            </a:r>
          </a:p>
          <a:p>
            <a:pPr marL="285750" indent="-285750">
              <a:buFontTx/>
              <a:buChar char="-"/>
            </a:pPr>
            <a:r>
              <a:rPr lang="vi-VN" sz="1600" dirty="0">
                <a:latin typeface="Calibri" panose="020F0502020204030204" pitchFamily="34" charset="0"/>
                <a:cs typeface="Calibri" panose="020F0502020204030204" pitchFamily="34" charset="0"/>
              </a:rPr>
              <a:t>Then, </a:t>
            </a:r>
            <a:r>
              <a:rPr lang="en-US" altLang="vi-VN" sz="1600" dirty="0">
                <a:latin typeface="Calibri" panose="020F0502020204030204" pitchFamily="34" charset="0"/>
                <a:cs typeface="Calibri" panose="020F0502020204030204" pitchFamily="34" charset="0"/>
              </a:rPr>
              <a:t>ask </a:t>
            </a:r>
            <a:r>
              <a:rPr lang="en-US" sz="1600" dirty="0"/>
              <a:t>students to work in pairs to read and underline the names of planets which have in the text.</a:t>
            </a:r>
          </a:p>
          <a:p>
            <a:pPr marL="285750" indent="-285750">
              <a:buFontTx/>
              <a:buChar char="-"/>
            </a:pPr>
            <a:r>
              <a:rPr lang="en-US" sz="1600" dirty="0"/>
              <a:t>Show the answer to check.  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399094" y="1575054"/>
            <a:ext cx="11140964" cy="3253014"/>
            <a:chOff x="413609" y="1609272"/>
            <a:chExt cx="11140964" cy="325301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3609" y="1609272"/>
              <a:ext cx="11140964" cy="32530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4542906" y="1617867"/>
              <a:ext cx="2882370" cy="4966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21173" y="108330"/>
            <a:ext cx="1066800" cy="1066800"/>
          </a:xfrm>
          <a:prstGeom prst="rect">
            <a:avLst/>
          </a:prstGeom>
        </p:spPr>
      </p:pic>
      <p:pic>
        <p:nvPicPr>
          <p:cNvPr id="10" name="8.0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24219" y="1370916"/>
            <a:ext cx="812800" cy="812800"/>
          </a:xfrm>
          <a:prstGeom prst="rect">
            <a:avLst/>
          </a:prstGeom>
        </p:spPr>
      </p:pic>
      <p:sp>
        <p:nvSpPr>
          <p:cNvPr id="12" name="Rectangle: Rounded Corners 13"/>
          <p:cNvSpPr/>
          <p:nvPr/>
        </p:nvSpPr>
        <p:spPr>
          <a:xfrm>
            <a:off x="5287184" y="5032206"/>
            <a:ext cx="1617631" cy="556521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lang="en-SG" sz="2800" b="1" kern="0" dirty="0">
                <a:solidFill>
                  <a:srgbClr val="FFFFFF"/>
                </a:solidFill>
                <a:sym typeface="Arial" panose="020B0604020202020204"/>
              </a:rPr>
              <a:t>Answer</a:t>
            </a:r>
            <a:endParaRPr kumimoji="0" lang="en-SG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sym typeface="Arial" panose="020B0604020202020204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3439886" y="3207657"/>
            <a:ext cx="63862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123477" y="3664857"/>
            <a:ext cx="86943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1605249" y="4644571"/>
            <a:ext cx="86943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72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READING –  Pupils’ Book (p.91)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39137" y="5944641"/>
            <a:ext cx="9387779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- Ask students to read the text again and do the quiz. 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- Ask students to work in pairs. Students share the answers with their partners. 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- Then, the teacher shows the answers to check.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1173" y="108330"/>
            <a:ext cx="1066800" cy="10668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4486" y="670758"/>
            <a:ext cx="7243028" cy="4974787"/>
          </a:xfrm>
          <a:prstGeom prst="rect">
            <a:avLst/>
          </a:prstGeom>
        </p:spPr>
      </p:pic>
      <p:sp>
        <p:nvSpPr>
          <p:cNvPr id="12" name="Rectangle: Rounded Corners 13"/>
          <p:cNvSpPr/>
          <p:nvPr/>
        </p:nvSpPr>
        <p:spPr>
          <a:xfrm>
            <a:off x="10014347" y="5045029"/>
            <a:ext cx="1389974" cy="556521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lang="en-SG" sz="2800" b="1" kern="0" dirty="0">
                <a:solidFill>
                  <a:srgbClr val="FFFFFF"/>
                </a:solidFill>
                <a:sym typeface="Arial" panose="020B0604020202020204"/>
              </a:rPr>
              <a:t>Answer</a:t>
            </a:r>
            <a:endParaRPr kumimoji="0" lang="en-SG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sym typeface="Arial" panose="020B0604020202020204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734" y="1925797"/>
            <a:ext cx="2629021" cy="2464707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3338287" y="1480457"/>
            <a:ext cx="377371" cy="36285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Oval 16"/>
          <p:cNvSpPr/>
          <p:nvPr/>
        </p:nvSpPr>
        <p:spPr>
          <a:xfrm>
            <a:off x="5210629" y="2786743"/>
            <a:ext cx="435428" cy="4064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/>
          <p:cNvSpPr/>
          <p:nvPr/>
        </p:nvSpPr>
        <p:spPr>
          <a:xfrm flipV="1">
            <a:off x="7315200" y="3429000"/>
            <a:ext cx="406400" cy="44631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8"/>
          <p:cNvSpPr/>
          <p:nvPr/>
        </p:nvSpPr>
        <p:spPr>
          <a:xfrm flipH="1" flipV="1">
            <a:off x="3367314" y="4177193"/>
            <a:ext cx="377370" cy="36285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Oval 19"/>
          <p:cNvSpPr/>
          <p:nvPr/>
        </p:nvSpPr>
        <p:spPr>
          <a:xfrm>
            <a:off x="3338287" y="5238692"/>
            <a:ext cx="406397" cy="36285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WARM-UP ACTIVITY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1173" y="108330"/>
            <a:ext cx="1066800" cy="1066800"/>
          </a:xfrm>
          <a:prstGeom prst="rect">
            <a:avLst/>
          </a:prstGeom>
        </p:spPr>
      </p:pic>
      <p:sp>
        <p:nvSpPr>
          <p:cNvPr id="10" name="Rectangle: Rounded Corners 6"/>
          <p:cNvSpPr/>
          <p:nvPr/>
        </p:nvSpPr>
        <p:spPr>
          <a:xfrm>
            <a:off x="2120765" y="1873147"/>
            <a:ext cx="7968036" cy="299889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12071" r="12396"/>
          <a:stretch>
            <a:fillRect/>
          </a:stretch>
        </p:blipFill>
        <p:spPr>
          <a:xfrm>
            <a:off x="9216492" y="1426620"/>
            <a:ext cx="1181120" cy="110117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245595" y="2090172"/>
            <a:ext cx="7700810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fontAlgn="base">
              <a:buFontTx/>
              <a:buChar char="-"/>
            </a:pPr>
            <a:r>
              <a:rPr lang="en-US" sz="2400" dirty="0"/>
              <a:t>Ask students to work in groups of 3 or 4. </a:t>
            </a:r>
          </a:p>
          <a:p>
            <a:pPr marL="342900" indent="-342900" fontAlgn="base">
              <a:buFontTx/>
              <a:buChar char="-"/>
            </a:pPr>
            <a:r>
              <a:rPr lang="en-US" sz="2400" dirty="0"/>
              <a:t>The teacher gives each group a sheet of word search.</a:t>
            </a:r>
          </a:p>
          <a:p>
            <a:pPr marL="342900" indent="-342900" fontAlgn="base">
              <a:buFontTx/>
              <a:buChar char="-"/>
            </a:pPr>
            <a:r>
              <a:rPr lang="en-US" sz="2400" dirty="0"/>
              <a:t>Then, students will discuss and find the words from the hint line next to the table of words following the vertical, horizontal, and diagonal. They have 5 minutes to play. </a:t>
            </a:r>
          </a:p>
          <a:p>
            <a:pPr marL="342900" indent="-342900" fontAlgn="base">
              <a:buFontTx/>
              <a:buChar char="-"/>
            </a:pPr>
            <a:r>
              <a:rPr lang="en-US" sz="2400" dirty="0"/>
              <a:t>The fastest group that finds all correct words will receive 2 points.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2783" y="861901"/>
            <a:ext cx="6604000" cy="10668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62489" y="5739472"/>
            <a:ext cx="904684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altLang="x-none" sz="1600" dirty="0"/>
              <a:t>Ask</a:t>
            </a:r>
            <a:r>
              <a:rPr lang="x-none" sz="1600" dirty="0"/>
              <a:t> students</a:t>
            </a:r>
            <a:r>
              <a:rPr lang="en-US" altLang="x-none" sz="1600" dirty="0"/>
              <a:t> to</a:t>
            </a:r>
            <a:r>
              <a:rPr lang="x-none" sz="1600" dirty="0"/>
              <a:t> work in pairs</a:t>
            </a:r>
            <a:r>
              <a:rPr lang="en-US" sz="1600" dirty="0"/>
              <a:t> and have them ask/answer the questions: “Which planet do you like best?”, “Did spacecrafts explore this planet before?” or “Which group is this planet in?” Then switch roles.</a:t>
            </a:r>
          </a:p>
          <a:p>
            <a:pPr marL="285750" indent="-285750">
              <a:buFontTx/>
              <a:buChar char="-"/>
            </a:pPr>
            <a:r>
              <a:rPr lang="en-US" sz="1600" dirty="0"/>
              <a:t>Invite some pairs to present in front of the class. Give points if they give a good dialogue.</a:t>
            </a:r>
          </a:p>
        </p:txBody>
      </p:sp>
      <p:pic>
        <p:nvPicPr>
          <p:cNvPr id="4" name="Google Shape;878;p32"/>
          <p:cNvPicPr preferRelativeResize="0"/>
          <p:nvPr/>
        </p:nvPicPr>
        <p:blipFill rotWithShape="1">
          <a:blip r:embed="rId2"/>
          <a:srcRect l="27814" r="28419" b="46489"/>
          <a:stretch>
            <a:fillRect/>
          </a:stretch>
        </p:blipFill>
        <p:spPr>
          <a:xfrm>
            <a:off x="1555420" y="3071074"/>
            <a:ext cx="2949305" cy="2539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883;p32"/>
          <p:cNvPicPr preferRelativeResize="0"/>
          <p:nvPr/>
        </p:nvPicPr>
        <p:blipFill rotWithShape="1">
          <a:blip r:embed="rId3"/>
          <a:srcRect l="28345" r="29907" b="36384"/>
          <a:stretch>
            <a:fillRect/>
          </a:stretch>
        </p:blipFill>
        <p:spPr>
          <a:xfrm>
            <a:off x="9233067" y="3085366"/>
            <a:ext cx="2446725" cy="262552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/>
          <p:cNvSpPr/>
          <p:nvPr/>
        </p:nvSpPr>
        <p:spPr>
          <a:xfrm>
            <a:off x="7472364" y="2182494"/>
            <a:ext cx="2314575" cy="8742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613" y="894666"/>
            <a:ext cx="10533387" cy="207751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21173" y="108330"/>
            <a:ext cx="1066800" cy="10668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0464799" y="2146710"/>
            <a:ext cx="784603" cy="6110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Google Shape;281;p15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POST READING –  Pupils’ Book (p.91)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1173" y="108330"/>
            <a:ext cx="1066800" cy="10668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0464799" y="2146710"/>
            <a:ext cx="784603" cy="6110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Google Shape;281;p15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POST READING –  Pupils’ Book (p.91)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202029" y="6026724"/>
            <a:ext cx="778794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fontAlgn="base">
              <a:buFontTx/>
              <a:buChar char="-"/>
            </a:pPr>
            <a:r>
              <a:rPr lang="en-US" sz="1800" dirty="0"/>
              <a:t>Invite some pairs to present in front of the class. Give points if they have </a:t>
            </a:r>
            <a:r>
              <a:rPr lang="en-US" sz="1800" dirty="0" smtClean="0"/>
              <a:t>good conversations.</a:t>
            </a:r>
            <a:endParaRPr lang="en-US" sz="1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28345" r="29907"/>
          <a:stretch>
            <a:fillRect/>
          </a:stretch>
        </p:blipFill>
        <p:spPr>
          <a:xfrm>
            <a:off x="9999478" y="2060575"/>
            <a:ext cx="2247679" cy="37913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27815" r="28420"/>
          <a:stretch>
            <a:fillRect/>
          </a:stretch>
        </p:blipFill>
        <p:spPr>
          <a:xfrm>
            <a:off x="26056" y="2117736"/>
            <a:ext cx="2356262" cy="3791374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5604801" y="3173441"/>
            <a:ext cx="4442699" cy="1138795"/>
            <a:chOff x="2095499" y="1157288"/>
            <a:chExt cx="3587814" cy="1338997"/>
          </a:xfrm>
        </p:grpSpPr>
        <p:sp>
          <p:nvSpPr>
            <p:cNvPr id="10" name="Oval Callout 9"/>
            <p:cNvSpPr/>
            <p:nvPr/>
          </p:nvSpPr>
          <p:spPr>
            <a:xfrm>
              <a:off x="2095499" y="1157288"/>
              <a:ext cx="3587814" cy="1338997"/>
            </a:xfrm>
            <a:prstGeom prst="wedgeEllipseCallout">
              <a:avLst>
                <a:gd name="adj1" fmla="val 57219"/>
                <a:gd name="adj2" fmla="val 39045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463995" y="1305377"/>
              <a:ext cx="2850821" cy="11218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Which planet do you like best?</a:t>
              </a:r>
              <a:endParaRPr lang="x-none" sz="28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5756190" y="1636124"/>
            <a:ext cx="4708609" cy="1136401"/>
            <a:chOff x="4338119" y="3028657"/>
            <a:chExt cx="4348390" cy="1136401"/>
          </a:xfrm>
        </p:grpSpPr>
        <p:sp>
          <p:nvSpPr>
            <p:cNvPr id="17" name="Oval Callout 16"/>
            <p:cNvSpPr/>
            <p:nvPr/>
          </p:nvSpPr>
          <p:spPr>
            <a:xfrm>
              <a:off x="4338119" y="3028657"/>
              <a:ext cx="4348390" cy="1136401"/>
            </a:xfrm>
            <a:prstGeom prst="wedgeEllipseCallout">
              <a:avLst>
                <a:gd name="adj1" fmla="val 44416"/>
                <a:gd name="adj2" fmla="val 60681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598658" y="3141119"/>
              <a:ext cx="382731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effectLst/>
                </a:rPr>
                <a:t>They are in two groups: inner and outer.</a:t>
              </a:r>
              <a:endParaRPr lang="en-US" sz="2800" dirty="0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4937760" y="711835"/>
            <a:ext cx="312674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2"/>
                </a:solidFill>
                <a:latin typeface="Carter One" panose="03080802040405060005" pitchFamily="66" charset="77"/>
              </a:rPr>
              <a:t>EXAMPLE</a:t>
            </a:r>
            <a:endParaRPr lang="en-US" dirty="0">
              <a:solidFill>
                <a:schemeClr val="accent2"/>
              </a:solidFill>
              <a:latin typeface="Carter One" panose="03080802040405060005" pitchFamily="66" charset="77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2256260" y="2502029"/>
            <a:ext cx="3755955" cy="1138795"/>
            <a:chOff x="2095499" y="1275876"/>
            <a:chExt cx="3587814" cy="1338997"/>
          </a:xfrm>
        </p:grpSpPr>
        <p:sp>
          <p:nvSpPr>
            <p:cNvPr id="21" name="Oval Callout 20"/>
            <p:cNvSpPr/>
            <p:nvPr/>
          </p:nvSpPr>
          <p:spPr>
            <a:xfrm>
              <a:off x="2095499" y="1275876"/>
              <a:ext cx="3587814" cy="1338997"/>
            </a:xfrm>
            <a:prstGeom prst="wedgeEllipseCallout">
              <a:avLst>
                <a:gd name="adj1" fmla="val -50919"/>
                <a:gd name="adj2" fmla="val 41594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463996" y="1374325"/>
              <a:ext cx="2850821" cy="11218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My favourite planet is Uranus.</a:t>
              </a:r>
              <a:endParaRPr lang="x-none" sz="28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347647" y="1200056"/>
            <a:ext cx="4442699" cy="1138795"/>
            <a:chOff x="2095499" y="1157288"/>
            <a:chExt cx="3587814" cy="1338997"/>
          </a:xfrm>
        </p:grpSpPr>
        <p:sp>
          <p:nvSpPr>
            <p:cNvPr id="24" name="Oval Callout 23"/>
            <p:cNvSpPr/>
            <p:nvPr/>
          </p:nvSpPr>
          <p:spPr>
            <a:xfrm>
              <a:off x="2095499" y="1157288"/>
              <a:ext cx="3587814" cy="1338997"/>
            </a:xfrm>
            <a:prstGeom prst="wedgeEllipseCallout">
              <a:avLst>
                <a:gd name="adj1" fmla="val -50919"/>
                <a:gd name="adj2" fmla="val 41594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463996" y="1374325"/>
              <a:ext cx="285082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Which group are eight planets in?</a:t>
              </a:r>
              <a:endParaRPr lang="x-none" sz="28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2527193" y="6187130"/>
            <a:ext cx="68054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fontAlgn="base">
              <a:buFontTx/>
              <a:buChar char="-"/>
            </a:pPr>
            <a:r>
              <a:rPr lang="en-US" sz="1800" dirty="0"/>
              <a:t>Show the pictures, students look and say the words aloud.</a:t>
            </a:r>
          </a:p>
        </p:txBody>
      </p:sp>
      <p:sp>
        <p:nvSpPr>
          <p:cNvPr id="7" name="Google Shape;281;p15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PRODUCTION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3932739" y="2589672"/>
            <a:ext cx="1386087" cy="50951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Venus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984686" y="2602554"/>
            <a:ext cx="1171492" cy="50951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Earth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9992252" y="2596425"/>
            <a:ext cx="1120982" cy="50951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Mars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733133" y="2589672"/>
            <a:ext cx="1823762" cy="50951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Mercury</a:t>
            </a:r>
            <a:endParaRPr lang="x-none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922384" y="5135263"/>
            <a:ext cx="1445260" cy="50951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Jupiter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3958090" y="5135262"/>
            <a:ext cx="1335384" cy="50951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Saturn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419096" y="713270"/>
            <a:ext cx="2553104" cy="1768673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1" name="Rounded Rectangle 20"/>
          <p:cNvSpPr/>
          <p:nvPr/>
        </p:nvSpPr>
        <p:spPr>
          <a:xfrm>
            <a:off x="3349231" y="727805"/>
            <a:ext cx="2553104" cy="1768673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4" name="Rounded Rectangle 23"/>
          <p:cNvSpPr/>
          <p:nvPr/>
        </p:nvSpPr>
        <p:spPr>
          <a:xfrm>
            <a:off x="6279366" y="747083"/>
            <a:ext cx="2553104" cy="1768673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5" name="Rounded Rectangle 24"/>
          <p:cNvSpPr/>
          <p:nvPr/>
        </p:nvSpPr>
        <p:spPr>
          <a:xfrm>
            <a:off x="9209501" y="738572"/>
            <a:ext cx="2553104" cy="1768673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6" name="Rounded Rectangle 25"/>
          <p:cNvSpPr/>
          <p:nvPr/>
        </p:nvSpPr>
        <p:spPr>
          <a:xfrm>
            <a:off x="433610" y="3235221"/>
            <a:ext cx="2553104" cy="1768673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7" name="Rounded Rectangle 26"/>
          <p:cNvSpPr/>
          <p:nvPr/>
        </p:nvSpPr>
        <p:spPr>
          <a:xfrm>
            <a:off x="3363745" y="3249756"/>
            <a:ext cx="2553104" cy="1768673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8" name="Rounded Rectangle 27"/>
          <p:cNvSpPr/>
          <p:nvPr/>
        </p:nvSpPr>
        <p:spPr>
          <a:xfrm>
            <a:off x="6293880" y="3269034"/>
            <a:ext cx="2553104" cy="1768673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9" name="Rounded Rectangle 28"/>
          <p:cNvSpPr/>
          <p:nvPr/>
        </p:nvSpPr>
        <p:spPr>
          <a:xfrm>
            <a:off x="9224015" y="3260523"/>
            <a:ext cx="2553104" cy="1768673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0" name="Rounded Rectangle 29"/>
          <p:cNvSpPr/>
          <p:nvPr/>
        </p:nvSpPr>
        <p:spPr>
          <a:xfrm>
            <a:off x="6956546" y="5136535"/>
            <a:ext cx="1445260" cy="50951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Uranus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9803295" y="5137439"/>
            <a:ext cx="1770353" cy="50951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Neptune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936" y="789085"/>
            <a:ext cx="2024864" cy="160561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0438" y="817379"/>
            <a:ext cx="2089368" cy="1628079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2231" y="827793"/>
            <a:ext cx="1979169" cy="162416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10738" y="822992"/>
            <a:ext cx="1999326" cy="158898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5012" y="3274448"/>
            <a:ext cx="1950299" cy="1688571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63969" y="3314235"/>
            <a:ext cx="1954063" cy="1639714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01495" y="3334939"/>
            <a:ext cx="1904398" cy="1639438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60954" y="3322414"/>
            <a:ext cx="1896034" cy="16465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4" grpId="0" animBg="1"/>
      <p:bldP spid="16" grpId="0" animBg="1"/>
      <p:bldP spid="30" grpId="0" animBg="1"/>
      <p:bldP spid="3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Google Shape;1035;p43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HOMEWORK</a:t>
            </a:r>
            <a:endParaRPr dirty="0"/>
          </a:p>
        </p:txBody>
      </p:sp>
      <p:sp>
        <p:nvSpPr>
          <p:cNvPr id="1036" name="Google Shape;1036;p43"/>
          <p:cNvSpPr/>
          <p:nvPr/>
        </p:nvSpPr>
        <p:spPr>
          <a:xfrm>
            <a:off x="1989104" y="2730500"/>
            <a:ext cx="8061563" cy="2657707"/>
          </a:xfrm>
          <a:prstGeom prst="roundRect">
            <a:avLst>
              <a:gd name="adj" fmla="val 16667"/>
            </a:avLst>
          </a:prstGeom>
          <a:solidFill>
            <a:srgbClr val="C4E0B2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 panose="020F0502020204030204"/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1037" name="Google Shape;1037;p43"/>
          <p:cNvPicPr preferRelativeResize="0"/>
          <p:nvPr/>
        </p:nvPicPr>
        <p:blipFill rotWithShape="1">
          <a:blip r:embed="rId3"/>
          <a:srcRect l="12071" r="12396"/>
          <a:stretch>
            <a:fillRect/>
          </a:stretch>
        </p:blipFill>
        <p:spPr>
          <a:xfrm>
            <a:off x="9716231" y="1469793"/>
            <a:ext cx="1181120" cy="1101175"/>
          </a:xfrm>
          <a:prstGeom prst="rect">
            <a:avLst/>
          </a:prstGeom>
          <a:noFill/>
          <a:ln>
            <a:noFill/>
          </a:ln>
        </p:spPr>
      </p:pic>
      <p:sp>
        <p:nvSpPr>
          <p:cNvPr id="1038" name="Google Shape;1038;p43"/>
          <p:cNvSpPr txBox="1"/>
          <p:nvPr/>
        </p:nvSpPr>
        <p:spPr>
          <a:xfrm>
            <a:off x="2381945" y="4079976"/>
            <a:ext cx="733428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 panose="020F0502020204030204"/>
              <a:buChar char="-"/>
            </a:pPr>
            <a:r>
              <a:rPr lang="en-US" sz="2800" b="0" i="0" u="none" strike="noStrike" cap="none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Do exercises in the Activity Book (page </a:t>
            </a:r>
            <a:r>
              <a:rPr lang="en-US" sz="2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70</a:t>
            </a:r>
            <a:r>
              <a:rPr lang="en-US" sz="2800" b="0" i="0" u="none" strike="noStrike" cap="none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).</a:t>
            </a:r>
            <a:endParaRPr dirty="0"/>
          </a:p>
        </p:txBody>
      </p:sp>
      <p:sp>
        <p:nvSpPr>
          <p:cNvPr id="1039" name="Google Shape;1039;p43"/>
          <p:cNvSpPr txBox="1"/>
          <p:nvPr/>
        </p:nvSpPr>
        <p:spPr>
          <a:xfrm>
            <a:off x="2353216" y="6253287"/>
            <a:ext cx="7606554" cy="397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 panose="020F0502020204030204"/>
              <a:buChar char="-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Check the answers in the Teacher’s Book (page 156) or Active Teach.</a:t>
            </a:r>
            <a:endParaRPr dirty="0"/>
          </a:p>
        </p:txBody>
      </p:sp>
      <p:sp>
        <p:nvSpPr>
          <p:cNvPr id="1040" name="Google Shape;1040;p43"/>
          <p:cNvSpPr txBox="1"/>
          <p:nvPr/>
        </p:nvSpPr>
        <p:spPr>
          <a:xfrm>
            <a:off x="2381945" y="3365841"/>
            <a:ext cx="6707505" cy="5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 panose="020F0502020204030204"/>
              <a:buChar char="-"/>
            </a:pPr>
            <a:r>
              <a:rPr lang="en-US" sz="2800" b="0" i="0" u="none" strike="noStrike" cap="none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Review vocabulary and grammar.</a:t>
            </a:r>
          </a:p>
        </p:txBody>
      </p:sp>
      <p:pic>
        <p:nvPicPr>
          <p:cNvPr id="1041" name="Google Shape;1041;p43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2976596" y="1200985"/>
            <a:ext cx="7226300" cy="177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09273" y="108330"/>
            <a:ext cx="878699" cy="8786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"/>
          <p:cNvSpPr/>
          <p:nvPr/>
        </p:nvSpPr>
        <p:spPr>
          <a:xfrm>
            <a:off x="7716505" y="1276763"/>
            <a:ext cx="4259179" cy="4021378"/>
          </a:xfrm>
          <a:prstGeom prst="roundRect">
            <a:avLst>
              <a:gd name="adj" fmla="val 16667"/>
            </a:avLst>
          </a:prstGeom>
          <a:solidFill>
            <a:srgbClr val="C4E0B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92" name="Google Shape;92;p2"/>
          <p:cNvSpPr txBox="1"/>
          <p:nvPr/>
        </p:nvSpPr>
        <p:spPr>
          <a:xfrm>
            <a:off x="8005263" y="2511423"/>
            <a:ext cx="3777916" cy="1107955"/>
          </a:xfrm>
          <a:prstGeom prst="rect">
            <a:avLst/>
          </a:prstGeom>
          <a:solidFill>
            <a:srgbClr val="A8D08C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2200" b="0" i="0" u="none" strike="noStrike" cap="none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- To correctly read and pronounce the planets in the solar system.</a:t>
            </a:r>
            <a:endParaRPr sz="2200" b="0" i="0" u="none" strike="noStrike" cap="none" dirty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93" name="Google Shape;93;p2"/>
          <p:cNvSpPr txBox="1"/>
          <p:nvPr/>
        </p:nvSpPr>
        <p:spPr>
          <a:xfrm>
            <a:off x="8005263" y="3836530"/>
            <a:ext cx="3777916" cy="430847"/>
          </a:xfrm>
          <a:prstGeom prst="rect">
            <a:avLst/>
          </a:prstGeom>
          <a:solidFill>
            <a:srgbClr val="A8D08C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0" i="0" u="none" strike="noStrike" cap="none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- PB </a:t>
            </a:r>
            <a:r>
              <a:rPr lang="en-US" sz="2200" b="0" i="0" u="none" strike="noStrike" cap="none" dirty="0" smtClea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pp.</a:t>
            </a:r>
            <a:r>
              <a:rPr lang="en-US" sz="2200" dirty="0" smtClean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90,91</a:t>
            </a:r>
            <a:endParaRPr sz="2200" b="0" i="0" u="none" strike="noStrike" cap="none" dirty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94" name="Google Shape;94;p2"/>
          <p:cNvSpPr txBox="1"/>
          <p:nvPr/>
        </p:nvSpPr>
        <p:spPr>
          <a:xfrm>
            <a:off x="8005263" y="4502035"/>
            <a:ext cx="3777916" cy="430847"/>
          </a:xfrm>
          <a:prstGeom prst="rect">
            <a:avLst/>
          </a:prstGeom>
          <a:solidFill>
            <a:srgbClr val="A8D08C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0" i="0" u="none" strike="noStrike" cap="none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- AB p.</a:t>
            </a:r>
            <a:r>
              <a:rPr lang="en-US" sz="22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70</a:t>
            </a:r>
            <a:endParaRPr sz="2200" b="0" i="0" u="none" strike="noStrike" cap="none" dirty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95" name="Google Shape;95;p2"/>
          <p:cNvSpPr txBox="1"/>
          <p:nvPr/>
        </p:nvSpPr>
        <p:spPr>
          <a:xfrm>
            <a:off x="8160678" y="1457675"/>
            <a:ext cx="3382200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UNIT 8 – Lesson 1</a:t>
            </a:r>
            <a:endParaRPr sz="2800" b="1" i="0" u="none" strike="noStrike" cap="none" dirty="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</a:pPr>
            <a:endParaRPr sz="1200" b="0" i="0" u="none" strike="noStrike" cap="none" dirty="0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6" name="Google Shape;96;p2"/>
          <p:cNvSpPr txBox="1"/>
          <p:nvPr/>
        </p:nvSpPr>
        <p:spPr>
          <a:xfrm>
            <a:off x="8805900" y="1934709"/>
            <a:ext cx="276523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/>
              <a:buNone/>
            </a:pPr>
            <a:r>
              <a:rPr lang="en-US" sz="2400" b="1" i="0" u="none" strike="noStrike" cap="none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We’ve learned…</a:t>
            </a:r>
            <a:endParaRPr sz="1200" b="0" i="0" u="none" strike="noStrike" cap="none" dirty="0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09273" y="108330"/>
            <a:ext cx="878699" cy="8786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2179" b="2241"/>
          <a:stretch>
            <a:fillRect/>
          </a:stretch>
        </p:blipFill>
        <p:spPr>
          <a:xfrm>
            <a:off x="3886199" y="663439"/>
            <a:ext cx="3666159" cy="516734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975" y="649992"/>
            <a:ext cx="3678449" cy="51673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WARM-UP ACTIVITY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1352" y="693689"/>
            <a:ext cx="7161198" cy="5979600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sp>
        <p:nvSpPr>
          <p:cNvPr id="5" name="Rectangle: Rounded Corners 13"/>
          <p:cNvSpPr/>
          <p:nvPr/>
        </p:nvSpPr>
        <p:spPr>
          <a:xfrm>
            <a:off x="10081310" y="3150739"/>
            <a:ext cx="1617631" cy="556521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SG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Arial" panose="020B0604020202020204"/>
              </a:rPr>
              <a:t>ANSWER</a:t>
            </a:r>
            <a:endParaRPr kumimoji="0" lang="en-SG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sym typeface="Arial" panose="020B0604020202020204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595282" y="2918012"/>
            <a:ext cx="2487706" cy="322729"/>
          </a:xfrm>
          <a:prstGeom prst="round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2595282" y="1785842"/>
            <a:ext cx="3236558" cy="322729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8162365" y="1586753"/>
            <a:ext cx="968188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7989645" y="1838435"/>
            <a:ext cx="1316915" cy="0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ounded Rectangle 20"/>
          <p:cNvSpPr/>
          <p:nvPr/>
        </p:nvSpPr>
        <p:spPr>
          <a:xfrm rot="2649291">
            <a:off x="3629477" y="5126893"/>
            <a:ext cx="3429291" cy="32381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/>
          <p:cNvCxnSpPr/>
          <p:nvPr/>
        </p:nvCxnSpPr>
        <p:spPr>
          <a:xfrm>
            <a:off x="8162365" y="2136135"/>
            <a:ext cx="96818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ounded Rectangle 23"/>
          <p:cNvSpPr/>
          <p:nvPr/>
        </p:nvSpPr>
        <p:spPr>
          <a:xfrm rot="5400000">
            <a:off x="5674728" y="3488971"/>
            <a:ext cx="1465731" cy="323816"/>
          </a:xfrm>
          <a:prstGeom prst="round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Connector 24"/>
          <p:cNvCxnSpPr/>
          <p:nvPr/>
        </p:nvCxnSpPr>
        <p:spPr>
          <a:xfrm>
            <a:off x="8296836" y="2409559"/>
            <a:ext cx="685800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ounded Rectangle 26"/>
          <p:cNvSpPr/>
          <p:nvPr/>
        </p:nvSpPr>
        <p:spPr>
          <a:xfrm rot="5400000">
            <a:off x="4556201" y="3835919"/>
            <a:ext cx="2948122" cy="323817"/>
          </a:xfrm>
          <a:prstGeom prst="round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/>
          <p:cNvCxnSpPr/>
          <p:nvPr/>
        </p:nvCxnSpPr>
        <p:spPr>
          <a:xfrm>
            <a:off x="8162365" y="2656798"/>
            <a:ext cx="968188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ounded Rectangle 29"/>
          <p:cNvSpPr/>
          <p:nvPr/>
        </p:nvSpPr>
        <p:spPr>
          <a:xfrm rot="5400000">
            <a:off x="5521061" y="3629628"/>
            <a:ext cx="2518878" cy="323816"/>
          </a:xfrm>
          <a:prstGeom prst="roundRect">
            <a:avLst/>
          </a:prstGeom>
          <a:noFill/>
          <a:ln w="38100">
            <a:solidFill>
              <a:srgbClr val="9F216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8192047" y="2918012"/>
            <a:ext cx="938506" cy="0"/>
          </a:xfrm>
          <a:prstGeom prst="line">
            <a:avLst/>
          </a:prstGeom>
          <a:ln w="28575">
            <a:solidFill>
              <a:srgbClr val="9F21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ounded Rectangle 32"/>
          <p:cNvSpPr/>
          <p:nvPr/>
        </p:nvSpPr>
        <p:spPr>
          <a:xfrm rot="5400000">
            <a:off x="4779623" y="-17995"/>
            <a:ext cx="322728" cy="4719404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Connector 33"/>
          <p:cNvCxnSpPr/>
          <p:nvPr/>
        </p:nvCxnSpPr>
        <p:spPr>
          <a:xfrm>
            <a:off x="7840320" y="3200724"/>
            <a:ext cx="1574867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ounded Rectangle 35"/>
          <p:cNvSpPr/>
          <p:nvPr/>
        </p:nvSpPr>
        <p:spPr>
          <a:xfrm rot="5400000">
            <a:off x="6249035" y="3999323"/>
            <a:ext cx="1794117" cy="309191"/>
          </a:xfrm>
          <a:prstGeom prst="roundRect">
            <a:avLst/>
          </a:prstGeom>
          <a:noFill/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Connector 36"/>
          <p:cNvCxnSpPr/>
          <p:nvPr/>
        </p:nvCxnSpPr>
        <p:spPr>
          <a:xfrm>
            <a:off x="8296836" y="3463234"/>
            <a:ext cx="654826" cy="0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ounded Rectangle 38"/>
          <p:cNvSpPr/>
          <p:nvPr/>
        </p:nvSpPr>
        <p:spPr>
          <a:xfrm rot="2751796">
            <a:off x="2450434" y="4958732"/>
            <a:ext cx="3866118" cy="298680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Straight Connector 39"/>
          <p:cNvCxnSpPr/>
          <p:nvPr/>
        </p:nvCxnSpPr>
        <p:spPr>
          <a:xfrm>
            <a:off x="8147482" y="3746897"/>
            <a:ext cx="983071" cy="0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ounded Rectangle 41"/>
          <p:cNvSpPr/>
          <p:nvPr/>
        </p:nvSpPr>
        <p:spPr>
          <a:xfrm rot="2649291">
            <a:off x="3382453" y="5492262"/>
            <a:ext cx="2472431" cy="335464"/>
          </a:xfrm>
          <a:prstGeom prst="round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3" name="Straight Connector 42"/>
          <p:cNvCxnSpPr/>
          <p:nvPr/>
        </p:nvCxnSpPr>
        <p:spPr>
          <a:xfrm>
            <a:off x="8296836" y="4000484"/>
            <a:ext cx="685800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Picture 4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21173" y="108330"/>
            <a:ext cx="1066800" cy="1066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  <p:bldP spid="21" grpId="0" animBg="1"/>
      <p:bldP spid="24" grpId="0" animBg="1"/>
      <p:bldP spid="27" grpId="0" animBg="1"/>
      <p:bldP spid="30" grpId="0" animBg="1"/>
      <p:bldP spid="33" grpId="0" animBg="1"/>
      <p:bldP spid="36" grpId="0" animBg="1"/>
      <p:bldP spid="39" grpId="0" animBg="1"/>
      <p:bldP spid="4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LEAD-IN</a:t>
            </a:r>
          </a:p>
        </p:txBody>
      </p:sp>
      <p:sp>
        <p:nvSpPr>
          <p:cNvPr id="4" name="AutoShape 6" descr="https://lh7-us.googleusercontent.com/1WebCuZxPNH3uQrY78iCMFfMXidoj2vEuzMWHrJGlQZ_EBM_dCb5JM1q7qGbRYrJ0ovmgEabof0n7ZvssBPOkLqOu1Y208wpv_jltEAxcxC8xIyWM-phfVIhFxcsM0G-m26xOLwbXoilmCQtcMViRQ=s2048"/>
          <p:cNvSpPr>
            <a:spLocks noChangeAspect="1" noChangeArrowheads="1"/>
          </p:cNvSpPr>
          <p:nvPr/>
        </p:nvSpPr>
        <p:spPr bwMode="auto">
          <a:xfrm>
            <a:off x="155575" y="841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006394" y="6026724"/>
            <a:ext cx="7863040" cy="922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1800" dirty="0">
                <a:latin typeface="+mn-lt"/>
              </a:rPr>
              <a:t>-</a:t>
            </a:r>
            <a:r>
              <a:rPr lang="en-US" sz="1800" dirty="0">
                <a:effectLst/>
                <a:latin typeface="+mn-lt"/>
              </a:rPr>
              <a:t> Ask students to work in pairs. Use the stopwatch and explain that they have one minute to answer two questions: </a:t>
            </a:r>
          </a:p>
          <a:p>
            <a:pPr fontAlgn="base"/>
            <a:r>
              <a:rPr lang="en-US" sz="1800" dirty="0">
                <a:effectLst/>
                <a:latin typeface="+mn-lt"/>
              </a:rPr>
              <a:t>1. Where are the students? 2. What are they doing?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046654" y="925494"/>
            <a:ext cx="495969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Where are the students?</a:t>
            </a:r>
            <a:endParaRPr lang="x-none" sz="32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082279" y="2243842"/>
            <a:ext cx="44138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What are they doing?</a:t>
            </a:r>
            <a:endParaRPr lang="x-none" sz="32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149478" y="1589596"/>
            <a:ext cx="56270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They are in the science room.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endParaRPr lang="x-none" sz="32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17068" b="6074"/>
          <a:stretch>
            <a:fillRect/>
          </a:stretch>
        </p:blipFill>
        <p:spPr>
          <a:xfrm>
            <a:off x="130706" y="649601"/>
            <a:ext cx="4657282" cy="502842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082279" y="2884928"/>
            <a:ext cx="527300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They are studying science.</a:t>
            </a:r>
            <a:endParaRPr lang="x-none" sz="32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4331" y="3481118"/>
            <a:ext cx="2341776" cy="218737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21173" y="108330"/>
            <a:ext cx="1066800" cy="1066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0" grpId="0"/>
      <p:bldP spid="22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VOCABULARY –  Let’s explore!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252914" y="6203707"/>
            <a:ext cx="5976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180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x-none" sz="1800">
                <a:latin typeface="Calibri" panose="020F0502020204030204" pitchFamily="34" charset="0"/>
                <a:cs typeface="Calibri" panose="020F0502020204030204" pitchFamily="34" charset="0"/>
              </a:rPr>
              <a:t>Play </a:t>
            </a:r>
            <a:r>
              <a:rPr lang="x-none" sz="1800" dirty="0">
                <a:latin typeface="Calibri" panose="020F0502020204030204" pitchFamily="34" charset="0"/>
                <a:cs typeface="Calibri" panose="020F0502020204030204" pitchFamily="34" charset="0"/>
              </a:rPr>
              <a:t>the audio, </a:t>
            </a:r>
            <a:r>
              <a:rPr lang="x-none" sz="1800">
                <a:latin typeface="Calibri" panose="020F0502020204030204" pitchFamily="34" charset="0"/>
                <a:cs typeface="Calibri" panose="020F0502020204030204" pitchFamily="34" charset="0"/>
              </a:rPr>
              <a:t>students listen</a:t>
            </a:r>
            <a:r>
              <a:rPr lang="vi-VN" sz="1800" dirty="0">
                <a:latin typeface="Calibri" panose="020F0502020204030204" pitchFamily="34" charset="0"/>
                <a:cs typeface="Calibri" panose="020F0502020204030204" pitchFamily="34" charset="0"/>
              </a:rPr>
              <a:t>, point and repeat</a:t>
            </a:r>
            <a:r>
              <a:rPr lang="x-none" sz="18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x-none" sz="1800" dirty="0">
                <a:latin typeface="Calibri" panose="020F0502020204030204" pitchFamily="34" charset="0"/>
                <a:cs typeface="Calibri" panose="020F0502020204030204" pitchFamily="34" charset="0"/>
              </a:rPr>
              <a:t>the words.</a:t>
            </a:r>
          </a:p>
        </p:txBody>
      </p:sp>
      <p:sp>
        <p:nvSpPr>
          <p:cNvPr id="5" name="Rectangle 4"/>
          <p:cNvSpPr/>
          <p:nvPr/>
        </p:nvSpPr>
        <p:spPr>
          <a:xfrm>
            <a:off x="9195758" y="678466"/>
            <a:ext cx="982489" cy="3394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3" name="Rectangle 12"/>
          <p:cNvSpPr/>
          <p:nvPr/>
        </p:nvSpPr>
        <p:spPr>
          <a:xfrm>
            <a:off x="9386888" y="678466"/>
            <a:ext cx="1322446" cy="3394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21173" y="108330"/>
            <a:ext cx="1066800" cy="106680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969508" y="678466"/>
            <a:ext cx="10051665" cy="4857765"/>
            <a:chOff x="969508" y="678466"/>
            <a:chExt cx="10051665" cy="485776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69508" y="848191"/>
              <a:ext cx="9895745" cy="468804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9687002" y="678466"/>
              <a:ext cx="1334171" cy="4966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5" name="8.0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17380" y="64173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58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31971" t="2930" r="32991"/>
          <a:stretch>
            <a:fillRect/>
          </a:stretch>
        </p:blipFill>
        <p:spPr>
          <a:xfrm>
            <a:off x="-127537" y="1747967"/>
            <a:ext cx="2158123" cy="421033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535234" y="2876315"/>
            <a:ext cx="40583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chemeClr val="accent1"/>
                </a:solidFill>
              </a:rPr>
              <a:t>Mercury</a:t>
            </a:r>
          </a:p>
        </p:txBody>
      </p:sp>
      <p:sp>
        <p:nvSpPr>
          <p:cNvPr id="11" name="Speech Bubble: Rectangle with Corners Rounded 10"/>
          <p:cNvSpPr/>
          <p:nvPr/>
        </p:nvSpPr>
        <p:spPr>
          <a:xfrm rot="438702">
            <a:off x="1022757" y="849452"/>
            <a:ext cx="2387558" cy="898773"/>
          </a:xfrm>
          <a:prstGeom prst="wedgeRoundRectCallout">
            <a:avLst>
              <a:gd name="adj1" fmla="val -37344"/>
              <a:gd name="adj2" fmla="val 70954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x-non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/>
              <a:t>Let’s spell!</a:t>
            </a:r>
          </a:p>
        </p:txBody>
      </p:sp>
      <p:sp>
        <p:nvSpPr>
          <p:cNvPr id="14" name="Freeform 7"/>
          <p:cNvSpPr/>
          <p:nvPr/>
        </p:nvSpPr>
        <p:spPr>
          <a:xfrm>
            <a:off x="2182454" y="4466818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M</a:t>
            </a:r>
          </a:p>
        </p:txBody>
      </p:sp>
      <p:sp>
        <p:nvSpPr>
          <p:cNvPr id="15" name="Freeform 7"/>
          <p:cNvSpPr/>
          <p:nvPr/>
        </p:nvSpPr>
        <p:spPr>
          <a:xfrm>
            <a:off x="2832130" y="4472726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e</a:t>
            </a:r>
          </a:p>
        </p:txBody>
      </p:sp>
      <p:sp>
        <p:nvSpPr>
          <p:cNvPr id="16" name="Freeform 7"/>
          <p:cNvSpPr/>
          <p:nvPr/>
        </p:nvSpPr>
        <p:spPr>
          <a:xfrm>
            <a:off x="3500824" y="4478244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r</a:t>
            </a:r>
          </a:p>
        </p:txBody>
      </p:sp>
      <p:sp>
        <p:nvSpPr>
          <p:cNvPr id="20" name="Freeform 7"/>
          <p:cNvSpPr/>
          <p:nvPr/>
        </p:nvSpPr>
        <p:spPr>
          <a:xfrm>
            <a:off x="4168080" y="4474836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c</a:t>
            </a:r>
          </a:p>
        </p:txBody>
      </p:sp>
      <p:sp>
        <p:nvSpPr>
          <p:cNvPr id="21" name="Freeform 7"/>
          <p:cNvSpPr/>
          <p:nvPr/>
        </p:nvSpPr>
        <p:spPr>
          <a:xfrm>
            <a:off x="4799397" y="4474508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u</a:t>
            </a:r>
          </a:p>
        </p:txBody>
      </p:sp>
      <p:sp>
        <p:nvSpPr>
          <p:cNvPr id="22" name="Freeform 7"/>
          <p:cNvSpPr/>
          <p:nvPr/>
        </p:nvSpPr>
        <p:spPr>
          <a:xfrm>
            <a:off x="5453375" y="4482583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r</a:t>
            </a:r>
          </a:p>
        </p:txBody>
      </p:sp>
      <p:sp>
        <p:nvSpPr>
          <p:cNvPr id="23" name="Freeform 7"/>
          <p:cNvSpPr/>
          <p:nvPr/>
        </p:nvSpPr>
        <p:spPr>
          <a:xfrm>
            <a:off x="6096000" y="4473983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y</a:t>
            </a:r>
          </a:p>
        </p:txBody>
      </p:sp>
      <p:sp>
        <p:nvSpPr>
          <p:cNvPr id="9" name="Rectangle 8"/>
          <p:cNvSpPr/>
          <p:nvPr/>
        </p:nvSpPr>
        <p:spPr>
          <a:xfrm>
            <a:off x="4002740" y="6234970"/>
            <a:ext cx="436132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Students listen and repeat the word.</a:t>
            </a:r>
            <a:endParaRPr lang="en-US" sz="2000" dirty="0"/>
          </a:p>
        </p:txBody>
      </p:sp>
      <p:pic>
        <p:nvPicPr>
          <p:cNvPr id="2" name="8.0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167.305664" end="17545.82031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14036" y="2013803"/>
            <a:ext cx="962065" cy="962065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7355888" y="1688735"/>
            <a:ext cx="4491190" cy="3143677"/>
            <a:chOff x="3726041" y="738034"/>
            <a:chExt cx="4491190" cy="3143677"/>
          </a:xfrm>
        </p:grpSpPr>
        <p:sp>
          <p:nvSpPr>
            <p:cNvPr id="18" name="Rectangle 17"/>
            <p:cNvSpPr/>
            <p:nvPr/>
          </p:nvSpPr>
          <p:spPr>
            <a:xfrm>
              <a:off x="3726041" y="738034"/>
              <a:ext cx="4491190" cy="314367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</a:t>
              </a: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186910" y="854908"/>
              <a:ext cx="3641881" cy="2887835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21173" y="108330"/>
            <a:ext cx="1066800" cy="1066800"/>
          </a:xfrm>
          <a:prstGeom prst="rect">
            <a:avLst/>
          </a:prstGeom>
        </p:spPr>
      </p:pic>
      <p:sp>
        <p:nvSpPr>
          <p:cNvPr id="13" name="Google Shape;281;p15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VOCABULARY –  Let’s explore!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8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9" grpId="0"/>
      <p:bldP spid="11" grpId="0" animBg="1"/>
      <p:bldP spid="14" grpId="0" animBg="1"/>
      <p:bldP spid="15" grpId="0" animBg="1"/>
      <p:bldP spid="16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31971" t="2930" r="32991"/>
          <a:stretch>
            <a:fillRect/>
          </a:stretch>
        </p:blipFill>
        <p:spPr>
          <a:xfrm>
            <a:off x="0" y="1716513"/>
            <a:ext cx="2158123" cy="421033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024954" y="2867567"/>
            <a:ext cx="276826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chemeClr val="accent1"/>
                </a:solidFill>
              </a:rPr>
              <a:t>Venus</a:t>
            </a:r>
            <a:endParaRPr lang="en-US" sz="7000" b="1" dirty="0">
              <a:solidFill>
                <a:schemeClr val="accent1"/>
              </a:solidFill>
            </a:endParaRPr>
          </a:p>
        </p:txBody>
      </p:sp>
      <p:sp>
        <p:nvSpPr>
          <p:cNvPr id="13" name="Freeform 7"/>
          <p:cNvSpPr/>
          <p:nvPr/>
        </p:nvSpPr>
        <p:spPr>
          <a:xfrm>
            <a:off x="2748861" y="4475706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V</a:t>
            </a:r>
          </a:p>
        </p:txBody>
      </p:sp>
      <p:sp>
        <p:nvSpPr>
          <p:cNvPr id="14" name="Freeform 7"/>
          <p:cNvSpPr/>
          <p:nvPr/>
        </p:nvSpPr>
        <p:spPr>
          <a:xfrm>
            <a:off x="3398537" y="4481614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e</a:t>
            </a:r>
          </a:p>
        </p:txBody>
      </p:sp>
      <p:sp>
        <p:nvSpPr>
          <p:cNvPr id="15" name="Freeform 7"/>
          <p:cNvSpPr/>
          <p:nvPr/>
        </p:nvSpPr>
        <p:spPr>
          <a:xfrm>
            <a:off x="4067231" y="4487132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n</a:t>
            </a:r>
          </a:p>
        </p:txBody>
      </p:sp>
      <p:sp>
        <p:nvSpPr>
          <p:cNvPr id="16" name="Freeform 7"/>
          <p:cNvSpPr/>
          <p:nvPr/>
        </p:nvSpPr>
        <p:spPr>
          <a:xfrm>
            <a:off x="4734487" y="4483724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u</a:t>
            </a:r>
          </a:p>
        </p:txBody>
      </p:sp>
      <p:sp>
        <p:nvSpPr>
          <p:cNvPr id="20" name="Freeform 7"/>
          <p:cNvSpPr/>
          <p:nvPr/>
        </p:nvSpPr>
        <p:spPr>
          <a:xfrm>
            <a:off x="5365804" y="4483396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s</a:t>
            </a:r>
          </a:p>
        </p:txBody>
      </p:sp>
      <p:sp>
        <p:nvSpPr>
          <p:cNvPr id="23" name="Speech Bubble: Rectangle with Corners Rounded 22"/>
          <p:cNvSpPr/>
          <p:nvPr/>
        </p:nvSpPr>
        <p:spPr>
          <a:xfrm rot="438702">
            <a:off x="988968" y="974638"/>
            <a:ext cx="2269690" cy="777682"/>
          </a:xfrm>
          <a:prstGeom prst="wedgeRoundRectCallout">
            <a:avLst>
              <a:gd name="adj1" fmla="val -37344"/>
              <a:gd name="adj2" fmla="val 70954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x-non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/>
              <a:t>Let’s spell!</a:t>
            </a:r>
          </a:p>
        </p:txBody>
      </p:sp>
      <p:sp>
        <p:nvSpPr>
          <p:cNvPr id="9" name="Rectangle 8"/>
          <p:cNvSpPr/>
          <p:nvPr/>
        </p:nvSpPr>
        <p:spPr>
          <a:xfrm>
            <a:off x="4002740" y="6234970"/>
            <a:ext cx="436132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Students listen and repeat the word.</a:t>
            </a:r>
            <a:endParaRPr lang="en-US"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1173" y="108330"/>
            <a:ext cx="1066800" cy="1066800"/>
          </a:xfrm>
          <a:prstGeom prst="rect">
            <a:avLst/>
          </a:prstGeom>
        </p:spPr>
      </p:pic>
      <p:sp>
        <p:nvSpPr>
          <p:cNvPr id="3" name="Google Shape;281;p15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VOCABULARY –  Let’s explore!</a:t>
            </a:r>
          </a:p>
        </p:txBody>
      </p:sp>
      <p:pic>
        <p:nvPicPr>
          <p:cNvPr id="5" name="8.0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347.765625" end="15544.390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014036" y="2013803"/>
            <a:ext cx="962065" cy="962065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6946672" y="1624087"/>
            <a:ext cx="4887537" cy="3137155"/>
            <a:chOff x="6946672" y="1624087"/>
            <a:chExt cx="4887537" cy="3137155"/>
          </a:xfrm>
        </p:grpSpPr>
        <p:sp>
          <p:nvSpPr>
            <p:cNvPr id="18" name="Rectangle 17"/>
            <p:cNvSpPr/>
            <p:nvPr/>
          </p:nvSpPr>
          <p:spPr>
            <a:xfrm>
              <a:off x="6946672" y="1624087"/>
              <a:ext cx="4887537" cy="313715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</a:t>
              </a: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596348" y="1763987"/>
              <a:ext cx="3734775" cy="2910214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7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9" grpId="0"/>
      <p:bldP spid="13" grpId="0" animBg="1"/>
      <p:bldP spid="14" grpId="0" animBg="1"/>
      <p:bldP spid="15" grpId="0" animBg="1"/>
      <p:bldP spid="16" grpId="0" animBg="1"/>
      <p:bldP spid="20" grpId="0" animBg="1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31971" t="2930" r="32991"/>
          <a:stretch>
            <a:fillRect/>
          </a:stretch>
        </p:blipFill>
        <p:spPr>
          <a:xfrm>
            <a:off x="0" y="1716513"/>
            <a:ext cx="2158123" cy="421033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024954" y="2867567"/>
            <a:ext cx="276826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chemeClr val="accent1"/>
                </a:solidFill>
              </a:rPr>
              <a:t>Earth</a:t>
            </a:r>
            <a:endParaRPr lang="en-US" sz="7000" b="1" dirty="0">
              <a:solidFill>
                <a:schemeClr val="accent1"/>
              </a:solidFill>
            </a:endParaRPr>
          </a:p>
        </p:txBody>
      </p:sp>
      <p:sp>
        <p:nvSpPr>
          <p:cNvPr id="13" name="Freeform 7"/>
          <p:cNvSpPr/>
          <p:nvPr/>
        </p:nvSpPr>
        <p:spPr>
          <a:xfrm>
            <a:off x="2748861" y="4475706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E</a:t>
            </a:r>
          </a:p>
        </p:txBody>
      </p:sp>
      <p:sp>
        <p:nvSpPr>
          <p:cNvPr id="14" name="Freeform 7"/>
          <p:cNvSpPr/>
          <p:nvPr/>
        </p:nvSpPr>
        <p:spPr>
          <a:xfrm>
            <a:off x="3398537" y="4481614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a</a:t>
            </a:r>
          </a:p>
        </p:txBody>
      </p:sp>
      <p:sp>
        <p:nvSpPr>
          <p:cNvPr id="15" name="Freeform 7"/>
          <p:cNvSpPr/>
          <p:nvPr/>
        </p:nvSpPr>
        <p:spPr>
          <a:xfrm>
            <a:off x="4067231" y="4487132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r</a:t>
            </a:r>
          </a:p>
        </p:txBody>
      </p:sp>
      <p:sp>
        <p:nvSpPr>
          <p:cNvPr id="16" name="Freeform 7"/>
          <p:cNvSpPr/>
          <p:nvPr/>
        </p:nvSpPr>
        <p:spPr>
          <a:xfrm>
            <a:off x="4734487" y="4483724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t</a:t>
            </a:r>
          </a:p>
        </p:txBody>
      </p:sp>
      <p:sp>
        <p:nvSpPr>
          <p:cNvPr id="20" name="Freeform 7"/>
          <p:cNvSpPr/>
          <p:nvPr/>
        </p:nvSpPr>
        <p:spPr>
          <a:xfrm>
            <a:off x="5365804" y="4483396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h</a:t>
            </a:r>
          </a:p>
        </p:txBody>
      </p:sp>
      <p:sp>
        <p:nvSpPr>
          <p:cNvPr id="23" name="Speech Bubble: Rectangle with Corners Rounded 22"/>
          <p:cNvSpPr/>
          <p:nvPr/>
        </p:nvSpPr>
        <p:spPr>
          <a:xfrm rot="438702">
            <a:off x="988968" y="974638"/>
            <a:ext cx="2269690" cy="777682"/>
          </a:xfrm>
          <a:prstGeom prst="wedgeRoundRectCallout">
            <a:avLst>
              <a:gd name="adj1" fmla="val -37344"/>
              <a:gd name="adj2" fmla="val 70954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x-non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/>
              <a:t>Let’s spell!</a:t>
            </a:r>
          </a:p>
        </p:txBody>
      </p:sp>
      <p:sp>
        <p:nvSpPr>
          <p:cNvPr id="9" name="Rectangle 8"/>
          <p:cNvSpPr/>
          <p:nvPr/>
        </p:nvSpPr>
        <p:spPr>
          <a:xfrm>
            <a:off x="4002740" y="6234970"/>
            <a:ext cx="436132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Students listen and repeat the word.</a:t>
            </a:r>
            <a:endParaRPr lang="en-US"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1173" y="108330"/>
            <a:ext cx="1066800" cy="1066800"/>
          </a:xfrm>
          <a:prstGeom prst="rect">
            <a:avLst/>
          </a:prstGeom>
        </p:spPr>
      </p:pic>
      <p:sp>
        <p:nvSpPr>
          <p:cNvPr id="3" name="Google Shape;281;p15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VOCABULARY –  Let’s explore!</a:t>
            </a:r>
          </a:p>
        </p:txBody>
      </p:sp>
      <p:pic>
        <p:nvPicPr>
          <p:cNvPr id="5" name="8.0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863.881836" end="13348.59863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772422" y="2016535"/>
            <a:ext cx="962065" cy="962065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6946672" y="1624087"/>
            <a:ext cx="4887537" cy="3137155"/>
            <a:chOff x="6946672" y="1624087"/>
            <a:chExt cx="4887537" cy="3137155"/>
          </a:xfrm>
        </p:grpSpPr>
        <p:sp>
          <p:nvSpPr>
            <p:cNvPr id="18" name="Rectangle 17"/>
            <p:cNvSpPr/>
            <p:nvPr/>
          </p:nvSpPr>
          <p:spPr>
            <a:xfrm>
              <a:off x="6946672" y="1624087"/>
              <a:ext cx="4887537" cy="313715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</a:t>
              </a: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700271" y="1753794"/>
              <a:ext cx="3543020" cy="290750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4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9" grpId="0"/>
      <p:bldP spid="13" grpId="0" animBg="1"/>
      <p:bldP spid="14" grpId="0" animBg="1"/>
      <p:bldP spid="15" grpId="0" animBg="1"/>
      <p:bldP spid="16" grpId="0" animBg="1"/>
      <p:bldP spid="20" grpId="0" animBg="1"/>
      <p:bldP spid="2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952</Words>
  <Application>Microsoft Office PowerPoint</Application>
  <PresentationFormat>Widescreen</PresentationFormat>
  <Paragraphs>205</Paragraphs>
  <Slides>34</Slides>
  <Notes>7</Notes>
  <HiddenSlides>0</HiddenSlides>
  <MMClips>11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4" baseType="lpstr">
      <vt:lpstr>Arial</vt:lpstr>
      <vt:lpstr>Calibri</vt:lpstr>
      <vt:lpstr>Calibri Light</vt:lpstr>
      <vt:lpstr>Carter One</vt:lpstr>
      <vt:lpstr>Cooper Black</vt:lpstr>
      <vt:lpstr>Filson - Glyph</vt:lpstr>
      <vt:lpstr>Roboto</vt:lpstr>
      <vt:lpstr>Twinkl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lenguyennhatha@outlook.com</dc:creator>
  <cp:lastModifiedBy>Admin</cp:lastModifiedBy>
  <cp:revision>10</cp:revision>
  <dcterms:created xsi:type="dcterms:W3CDTF">2024-02-29T08:20:00Z</dcterms:created>
  <dcterms:modified xsi:type="dcterms:W3CDTF">2024-11-12T09:22:49Z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8B7EE6536A554284A8C43FE67BEB7A3C_12</vt:lpwstr>
  </property>
  <property fmtid="{D5CDD505-2E9C-101B-9397-08002B2CF9AE}" pid="3" name="KSOProductBuildVer">
    <vt:lpwstr>1033-12.2.0.18911</vt:lpwstr>
  </property>
</Properties>
</file>