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507" r:id="rId4"/>
    <p:sldId id="263" r:id="rId5"/>
    <p:sldId id="308" r:id="rId6"/>
    <p:sldId id="309" r:id="rId7"/>
    <p:sldId id="310" r:id="rId8"/>
    <p:sldId id="311" r:id="rId9"/>
    <p:sldId id="312" r:id="rId10"/>
    <p:sldId id="314" r:id="rId11"/>
    <p:sldId id="498" r:id="rId12"/>
    <p:sldId id="978" r:id="rId13"/>
    <p:sldId id="986" r:id="rId14"/>
    <p:sldId id="677" r:id="rId15"/>
    <p:sldId id="307" r:id="rId16"/>
    <p:sldId id="987" r:id="rId17"/>
    <p:sldId id="980" r:id="rId18"/>
    <p:sldId id="979" r:id="rId19"/>
    <p:sldId id="988" r:id="rId20"/>
    <p:sldId id="981" r:id="rId21"/>
    <p:sldId id="989" r:id="rId22"/>
    <p:sldId id="990" r:id="rId23"/>
    <p:sldId id="991" r:id="rId24"/>
    <p:sldId id="992" r:id="rId25"/>
    <p:sldId id="993" r:id="rId26"/>
    <p:sldId id="994" r:id="rId27"/>
    <p:sldId id="513" r:id="rId28"/>
    <p:sldId id="298" r:id="rId29"/>
    <p:sldId id="985" r:id="rId30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21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86" autoAdjust="0"/>
    <p:restoredTop sz="94679"/>
  </p:normalViewPr>
  <p:slideViewPr>
    <p:cSldViewPr snapToGrid="0">
      <p:cViewPr varScale="1">
        <p:scale>
          <a:sx n="62" d="100"/>
          <a:sy n="62" d="100"/>
        </p:scale>
        <p:origin x="8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72A99-3B7E-D94E-AB26-54A40D65F415}" type="datetimeFigureOut">
              <a:rPr lang="en-VN" smtClean="0"/>
              <a:t>11/13/2024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0CEA5-F8E3-D541-AB59-2C2507F6BB7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92182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293A46"/>
              </a:solidFill>
              <a:effectLst/>
              <a:highlight>
                <a:srgbClr val="FFFFFF"/>
              </a:highlight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822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CEA5-F8E3-D541-AB59-2C2507F6BB73}" type="slidenum">
              <a:rPr lang="en-VN" smtClean="0"/>
              <a:t>27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55657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6862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5AF6C-D6FB-B75D-AC74-63161D8AD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4FE940-AF0B-6DB8-3C1D-B04F8C4C1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9AB72-0859-A127-4D1B-3DFA7BF9C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VN" smtClean="0"/>
              <a:t>11/13/2024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00445-74DB-5848-B0BA-2D123446E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649D9-325D-0961-FB8E-E15A9465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71533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3A618-051B-4703-EE80-C3CC97CA5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59002-70CF-A4F8-C461-D5CBBF38D4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18253-72D1-10C2-997C-A271AD022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VN" smtClean="0"/>
              <a:t>11/13/2024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2FA92-75A8-F88F-C4B6-D114C8CE4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D507F-547A-7D09-C9CE-739138044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25362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B14CD8-8C6B-F050-4CE3-4C45A3DFC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03B59-23FC-9E38-16E3-82A4AF9721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BBD09-A9F8-D760-239D-39A1B0AB9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VN" smtClean="0"/>
              <a:t>11/13/2024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C9E2D-7F0D-1F31-F44B-0748780BA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7B2BA-DE89-F194-9113-E64BE5836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18769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C49DC-B580-8FED-21F0-CC8E807D5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09350-68A8-928F-EC1B-FB4BEEF26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82C78-9013-6B1A-6F64-A0508A7BC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VN" smtClean="0"/>
              <a:t>11/13/2024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70955-72B8-8883-A900-490910618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9AF7C-911F-409B-FA69-15411A13D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90959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5BA02-60D6-1C8D-418A-AD475F903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3E88E3-ABB1-00BF-4FDF-E7B1288EC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DA3F2-4F80-A1EF-6EEB-336D45990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VN" smtClean="0"/>
              <a:t>11/13/2024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AB0D5-7C56-7E68-6572-A98DD3371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7F8DA-EF13-A323-5A03-C9C5B7465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63929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A6B43-CED2-8CE5-2E6B-79853AA6F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FFFC3-37A9-19CA-F92C-7375AFA07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F525C-AB1B-0935-4442-BEE052C30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A6D890-C447-572D-6EE6-0998D9FBB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VN" smtClean="0"/>
              <a:t>11/13/2024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CA8AF3-7742-7D1B-7E75-A8E8A3D4D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749939-5C62-B5D9-831C-421DF856E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76764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3262A-01F1-8CB8-65C7-AEFFE75AD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D010FF-BFAD-DAF4-DF4D-0E4924705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E3A6F8-C8E3-25C7-914B-490222A57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11A52C-B4F0-72A0-29E2-E365F3D656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1A9570-3BEC-702A-08DF-F35072E40D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7B944-C20D-C445-9E6C-26C4F488F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VN" smtClean="0"/>
              <a:t>11/13/2024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DCF950-DA70-DECE-71A6-C435DFAD4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325C7B-F31C-FE1D-73C6-C59FE0186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96280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C9243-D3D1-FC50-805F-2C7771188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4930EC-942E-6DA5-3EDE-000A610B2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VN" smtClean="0"/>
              <a:t>11/13/2024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7701F6-003D-9D9C-8102-4087D9F2A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F8B40-2045-F00F-66B3-0C4FD4DDC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16013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D95DB9-9E23-045E-6C12-BAE1EC84B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VN" smtClean="0"/>
              <a:t>11/13/2024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D708F-22EE-D104-5B2D-639590E24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B3A2F0-4C2B-0454-2ECD-B99F5CA30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35761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85B5D-25BF-1F63-A6F8-A13486382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48246-2B80-2531-1005-C3CF36AFE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7FFCA-9ED3-33D9-8875-4A53A4A0C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651AF6-E018-D5A6-4427-FC3A09FAB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VN" smtClean="0"/>
              <a:t>11/13/2024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E7F83-FCF9-24E7-9701-834D55E23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163D7-E5E2-68C1-EBFA-DA77E6280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58736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D8CAE-2845-A4D7-EBE5-438DCB6C3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E815A7-06F3-3F86-FD72-ED60EFDEF1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E2F9D3-38A6-786E-FAC4-2F0F72FAD7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1AEEE-01B9-EDD2-ECC2-FB7B7FE1E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VN" smtClean="0"/>
              <a:t>11/13/2024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9FE21-E03B-5C25-2BEA-832D435F5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B98DE9-8F16-CBAD-E1EA-432385725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11647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0708DF-9787-238B-7A55-DCEC47FA5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0B99F-DF38-A5F5-4D4C-2DD5577F0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BEE28-A77C-B35E-F747-5391004709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9B4AB-33A7-924A-A4D0-C0B80A2D0B2C}" type="datetimeFigureOut">
              <a:rPr lang="en-VN" smtClean="0"/>
              <a:t>11/13/2024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C37A8-D71F-A794-CB34-77C9D031D1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73F6D-7999-E272-8468-46248FA453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0056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7.wav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audio" Target="../media/audio7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B1A4C1-2307-763E-230E-C19C0BA13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51078"/>
            <a:ext cx="12317021" cy="6909078"/>
          </a:xfrm>
          <a:prstGeom prst="rect">
            <a:avLst/>
          </a:prstGeom>
        </p:spPr>
      </p:pic>
      <p:sp>
        <p:nvSpPr>
          <p:cNvPr id="84" name="Google Shape;84;p1"/>
          <p:cNvSpPr/>
          <p:nvPr/>
        </p:nvSpPr>
        <p:spPr>
          <a:xfrm>
            <a:off x="2839209" y="2128837"/>
            <a:ext cx="7131083" cy="2114550"/>
          </a:xfrm>
          <a:prstGeom prst="roundRect">
            <a:avLst>
              <a:gd name="adj" fmla="val 16667"/>
            </a:avLst>
          </a:prstGeom>
          <a:solidFill>
            <a:srgbClr val="E2F3DB"/>
          </a:solidFill>
          <a:ln w="28575" cap="flat" cmpd="sng">
            <a:solidFill>
              <a:srgbClr val="BD41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UNIT 8 – </a:t>
            </a:r>
            <a:r>
              <a:rPr lang="en-US" sz="44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LET’S EXPLORE!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Lesson 4 – Phonics</a:t>
            </a:r>
            <a:endParaRPr dirty="0"/>
          </a:p>
        </p:txBody>
      </p:sp>
      <p:pic>
        <p:nvPicPr>
          <p:cNvPr id="5" name="Google Shape;89;p1">
            <a:extLst>
              <a:ext uri="{FF2B5EF4-FFF2-40B4-BE49-F238E27FC236}">
                <a16:creationId xmlns:a16="http://schemas.microsoft.com/office/drawing/2014/main" id="{925A386E-0C84-FA0C-CD0F-37244111928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20806" y="3514055"/>
            <a:ext cx="4935669" cy="347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351A50-7549-4732-5B5C-2593050E0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2791" y="3745837"/>
            <a:ext cx="2009504" cy="200950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>
            <a:extLst>
              <a:ext uri="{FF2B5EF4-FFF2-40B4-BE49-F238E27FC236}">
                <a16:creationId xmlns:a16="http://schemas.microsoft.com/office/drawing/2014/main" id="{88FE3548-633B-074A-B008-87119EB57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8" y="132140"/>
            <a:ext cx="11615738" cy="156966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 latinLnBrk="1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ko-KR" sz="9600" b="1" dirty="0" err="1">
                <a:solidFill>
                  <a:srgbClr val="000000"/>
                </a:solidFill>
                <a:latin typeface="Calibri" panose="020F0502020204030204" pitchFamily="34" charset="0"/>
                <a:ea typeface="봄의왈츠" pitchFamily="18" charset="-127"/>
                <a:cs typeface="Calibri" panose="020F0502020204030204" pitchFamily="34" charset="0"/>
              </a:rPr>
              <a:t>llittesae</a:t>
            </a:r>
            <a:endParaRPr kumimoji="1" lang="en-US" altLang="ko-KR" sz="9600" b="1" dirty="0">
              <a:solidFill>
                <a:srgbClr val="000000"/>
              </a:solidFill>
              <a:latin typeface="Calibri" panose="020F0502020204030204" pitchFamily="34" charset="0"/>
              <a:ea typeface="봄의왈츠" pitchFamily="18" charset="-127"/>
              <a:cs typeface="Calibri" panose="020F0502020204030204" pitchFamily="34" charset="0"/>
            </a:endParaRPr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48A0144E-04BE-F941-A5AD-C04FCC48F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49950"/>
            <a:ext cx="12192000" cy="908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VN" altLang="en-VN" sz="1800">
              <a:solidFill>
                <a:srgbClr val="000000"/>
              </a:solidFill>
            </a:endParaRPr>
          </a:p>
        </p:txBody>
      </p:sp>
      <p:sp>
        <p:nvSpPr>
          <p:cNvPr id="82949" name="AutoShape 5">
            <a:extLst>
              <a:ext uri="{FF2B5EF4-FFF2-40B4-BE49-F238E27FC236}">
                <a16:creationId xmlns:a16="http://schemas.microsoft.com/office/drawing/2014/main" id="{F387855D-217D-9942-B034-18B819761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4" y="2060575"/>
            <a:ext cx="1754187" cy="2736850"/>
          </a:xfrm>
          <a:prstGeom prst="downArrow">
            <a:avLst>
              <a:gd name="adj1" fmla="val 50000"/>
              <a:gd name="adj2" fmla="val 39005"/>
            </a:avLst>
          </a:prstGeom>
          <a:solidFill>
            <a:srgbClr val="33996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VN" altLang="en-VN" sz="1800">
              <a:solidFill>
                <a:srgbClr val="000000"/>
              </a:solidFill>
            </a:endParaRPr>
          </a:p>
        </p:txBody>
      </p:sp>
      <p:sp>
        <p:nvSpPr>
          <p:cNvPr id="82950" name="Rectangle 6">
            <a:extLst>
              <a:ext uri="{FF2B5EF4-FFF2-40B4-BE49-F238E27FC236}">
                <a16:creationId xmlns:a16="http://schemas.microsoft.com/office/drawing/2014/main" id="{8B917906-4B1D-B345-A482-3F3B807CD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2575" y="2679701"/>
            <a:ext cx="403225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8800" b="1" u="sng">
                <a:solidFill>
                  <a:srgbClr val="FF0000"/>
                </a:solidFill>
                <a:latin typeface="Sylfaen" pitchFamily="18" charset="0"/>
                <a:ea typeface="굴림" panose="020B0600000101010101" pitchFamily="34" charset="-127"/>
              </a:rPr>
              <a:t>Ready?</a:t>
            </a:r>
            <a:endParaRPr lang="en-US" altLang="en-VN" sz="8800" b="1" u="sng">
              <a:solidFill>
                <a:srgbClr val="FF0000"/>
              </a:solidFill>
              <a:latin typeface="Sylfaen" pitchFamily="18" charset="0"/>
            </a:endParaRPr>
          </a:p>
        </p:txBody>
      </p:sp>
      <p:sp>
        <p:nvSpPr>
          <p:cNvPr id="82951" name="AutoShape 7">
            <a:extLst>
              <a:ext uri="{FF2B5EF4-FFF2-40B4-BE49-F238E27FC236}">
                <a16:creationId xmlns:a16="http://schemas.microsoft.com/office/drawing/2014/main" id="{C0822908-5A5B-D047-BCCB-6819A1C6F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0938" y="2346326"/>
            <a:ext cx="2303462" cy="2162175"/>
          </a:xfrm>
          <a:custGeom>
            <a:avLst/>
            <a:gdLst>
              <a:gd name="T0" fmla="*/ 122822620 w 21600"/>
              <a:gd name="T1" fmla="*/ 0 h 21600"/>
              <a:gd name="T2" fmla="*/ 35971119 w 21600"/>
              <a:gd name="T3" fmla="*/ 31693682 h 21600"/>
              <a:gd name="T4" fmla="*/ 0 w 21600"/>
              <a:gd name="T5" fmla="*/ 108217660 h 21600"/>
              <a:gd name="T6" fmla="*/ 35971119 w 21600"/>
              <a:gd name="T7" fmla="*/ 184741537 h 21600"/>
              <a:gd name="T8" fmla="*/ 122822620 w 21600"/>
              <a:gd name="T9" fmla="*/ 216435219 h 21600"/>
              <a:gd name="T10" fmla="*/ 209674122 w 21600"/>
              <a:gd name="T11" fmla="*/ 184741537 h 21600"/>
              <a:gd name="T12" fmla="*/ 245645240 w 21600"/>
              <a:gd name="T13" fmla="*/ 108217660 h 21600"/>
              <a:gd name="T14" fmla="*/ 209674122 w 21600"/>
              <a:gd name="T15" fmla="*/ 31693682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V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52" name="Rectangle 8">
            <a:extLst>
              <a:ext uri="{FF2B5EF4-FFF2-40B4-BE49-F238E27FC236}">
                <a16:creationId xmlns:a16="http://schemas.microsoft.com/office/drawing/2014/main" id="{1CDB8233-8D3A-CE41-A099-9A5D139A5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8" y="2679701"/>
            <a:ext cx="3744912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5000" b="1">
                <a:solidFill>
                  <a:srgbClr val="FF0000"/>
                </a:solidFill>
                <a:latin typeface="Sylfaen" pitchFamily="18" charset="0"/>
                <a:ea typeface="굴림" panose="020B0600000101010101" pitchFamily="34" charset="-127"/>
              </a:rPr>
              <a:t>GO!</a:t>
            </a:r>
            <a:endParaRPr lang="en-US" altLang="en-VN" sz="15000" b="1">
              <a:solidFill>
                <a:srgbClr val="FF0000"/>
              </a:solidFill>
              <a:latin typeface="Sylfaen" pitchFamily="18" charset="0"/>
            </a:endParaRPr>
          </a:p>
        </p:txBody>
      </p:sp>
      <p:sp>
        <p:nvSpPr>
          <p:cNvPr id="82953" name="Text Box 9">
            <a:extLst>
              <a:ext uri="{FF2B5EF4-FFF2-40B4-BE49-F238E27FC236}">
                <a16:creationId xmlns:a16="http://schemas.microsoft.com/office/drawing/2014/main" id="{5908CB93-7B8C-5447-A26E-48C359468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5288340"/>
            <a:ext cx="11615738" cy="156966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 latinLnBrk="1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ko-KR" sz="9600" b="1" dirty="0">
                <a:solidFill>
                  <a:srgbClr val="000000"/>
                </a:solidFill>
                <a:latin typeface="Calibri" panose="020F0502020204030204" pitchFamily="34" charset="0"/>
                <a:ea typeface="봄의왈츠" pitchFamily="18" charset="-127"/>
                <a:cs typeface="Calibri" panose="020F0502020204030204" pitchFamily="34" charset="0"/>
              </a:rPr>
              <a:t>satellite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eyouread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2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29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50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7" presetClass="exit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20000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0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0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0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opardy Think Music 1m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0" fill="hold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0" fill="hold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0" fill="hold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0" fill="hold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4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29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48" presetID="53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29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82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82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 animBg="1"/>
      <p:bldP spid="82947" grpId="0" animBg="1"/>
      <p:bldP spid="82947" grpId="1" animBg="1"/>
      <p:bldP spid="82949" grpId="0" animBg="1"/>
      <p:bldP spid="82950" grpId="0"/>
      <p:bldP spid="82950" grpId="1"/>
      <p:bldP spid="82952" grpId="0"/>
      <p:bldP spid="82952" grpId="1"/>
      <p:bldP spid="8295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https://lh7-us.googleusercontent.com/1WebCuZxPNH3uQrY78iCMFfMXidoj2vEuzMWHrJGlQZ_EBM_dCb5JM1q7qGbRYrJ0ovmgEabof0n7ZvssBPOkLqOu1Y208wpv_jltEAxcxC8xIyWM-phfVIhFxcsM0G-m26xOLwbXoilmCQtcMViRQ=s2048"/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87070" y="5780782"/>
            <a:ext cx="78398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Tx/>
              <a:buChar char="-"/>
            </a:pPr>
            <a:r>
              <a:rPr lang="en-US" sz="1600" dirty="0">
                <a:latin typeface="+mn-lt"/>
              </a:rPr>
              <a:t>Have students look at Activity 1 on page 94.</a:t>
            </a:r>
            <a:r>
              <a:rPr lang="en-US" sz="1600" dirty="0"/>
              <a:t> </a:t>
            </a:r>
          </a:p>
          <a:p>
            <a:pPr marL="285750" indent="-285750" fontAlgn="base">
              <a:buFontTx/>
              <a:buChar char="-"/>
            </a:pPr>
            <a:r>
              <a:rPr lang="en-US" sz="1600" dirty="0"/>
              <a:t>The teacher elicits the type of questions: </a:t>
            </a:r>
            <a:r>
              <a:rPr lang="en-US" sz="1600" dirty="0" err="1"/>
              <a:t>wh</a:t>
            </a:r>
            <a:r>
              <a:rPr lang="en-US" sz="1600" dirty="0"/>
              <a:t>-questions </a:t>
            </a:r>
            <a:endParaRPr lang="en-US" sz="1600" dirty="0">
              <a:latin typeface="+mn-lt"/>
            </a:endParaRPr>
          </a:p>
          <a:p>
            <a:pPr marL="285750" indent="-285750" fontAlgn="base">
              <a:buFontTx/>
              <a:buChar char="-"/>
            </a:pPr>
            <a:r>
              <a:rPr lang="en-US" sz="1600" dirty="0">
                <a:latin typeface="+mn-lt"/>
              </a:rPr>
              <a:t>Play the audio, students listen and focus on the intonation at the end of the questions.</a:t>
            </a:r>
          </a:p>
          <a:p>
            <a:pPr marL="285750" indent="-285750" fontAlgn="base">
              <a:buFontTx/>
              <a:buChar char="-"/>
            </a:pPr>
            <a:r>
              <a:rPr lang="en-US" sz="1600" dirty="0">
                <a:effectLst/>
              </a:rPr>
              <a:t>Play the audio again, students listen and repeat.</a:t>
            </a:r>
            <a:endParaRPr lang="en-US" sz="1600" dirty="0">
              <a:effectLst/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1102B7-E8A0-135F-C7B0-37D80377ED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6205" y="108330"/>
            <a:ext cx="821767" cy="8217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FE81B1-E99B-F07A-27FF-E3C59BCE3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2360" y="1205023"/>
            <a:ext cx="9147275" cy="4078403"/>
          </a:xfrm>
          <a:prstGeom prst="rect">
            <a:avLst/>
          </a:prstGeom>
        </p:spPr>
      </p:pic>
      <p:sp>
        <p:nvSpPr>
          <p:cNvPr id="11" name="Google Shape;281;p15">
            <a:extLst>
              <a:ext uri="{FF2B5EF4-FFF2-40B4-BE49-F238E27FC236}">
                <a16:creationId xmlns:a16="http://schemas.microsoft.com/office/drawing/2014/main" id="{64BB6325-DB8A-433E-A54D-4C5F60767614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p.94</a:t>
            </a:r>
          </a:p>
        </p:txBody>
      </p:sp>
      <p:pic>
        <p:nvPicPr>
          <p:cNvPr id="6" name="8.08">
            <a:hlinkClick r:id="" action="ppaction://media"/>
            <a:extLst>
              <a:ext uri="{FF2B5EF4-FFF2-40B4-BE49-F238E27FC236}">
                <a16:creationId xmlns:a16="http://schemas.microsoft.com/office/drawing/2014/main" id="{46D4B79C-3149-4D17-9032-A3130D5FC4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27774" y="1121012"/>
            <a:ext cx="569646" cy="56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1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D7BB7B-F725-507C-2922-1B5E00AC6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208940E-3C88-3CC8-4A4A-284C0E6D4964}"/>
              </a:ext>
            </a:extLst>
          </p:cNvPr>
          <p:cNvGrpSpPr/>
          <p:nvPr/>
        </p:nvGrpSpPr>
        <p:grpSpPr>
          <a:xfrm>
            <a:off x="2186359" y="2105601"/>
            <a:ext cx="8031577" cy="1323399"/>
            <a:chOff x="1761559" y="883240"/>
            <a:chExt cx="6393882" cy="1323399"/>
          </a:xfrm>
        </p:grpSpPr>
        <p:sp>
          <p:nvSpPr>
            <p:cNvPr id="9" name="Google Shape;639;p29">
              <a:extLst>
                <a:ext uri="{FF2B5EF4-FFF2-40B4-BE49-F238E27FC236}">
                  <a16:creationId xmlns:a16="http://schemas.microsoft.com/office/drawing/2014/main" id="{7649D25B-8BD4-BA43-412B-EA15480B2EB1}"/>
                </a:ext>
              </a:extLst>
            </p:cNvPr>
            <p:cNvSpPr/>
            <p:nvPr/>
          </p:nvSpPr>
          <p:spPr>
            <a:xfrm>
              <a:off x="1761559" y="883240"/>
              <a:ext cx="6393882" cy="1323399"/>
            </a:xfrm>
            <a:prstGeom prst="wedgeRoundRectCallout">
              <a:avLst>
                <a:gd name="adj1" fmla="val -54031"/>
                <a:gd name="adj2" fmla="val 45394"/>
                <a:gd name="adj3" fmla="val 16667"/>
              </a:avLst>
            </a:prstGeom>
            <a:noFill/>
            <a:ln w="381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640;p29">
              <a:extLst>
                <a:ext uri="{FF2B5EF4-FFF2-40B4-BE49-F238E27FC236}">
                  <a16:creationId xmlns:a16="http://schemas.microsoft.com/office/drawing/2014/main" id="{5F4CDEAA-97A4-3799-3F73-F248EE22B13A}"/>
                </a:ext>
              </a:extLst>
            </p:cNvPr>
            <p:cNvSpPr txBox="1"/>
            <p:nvPr/>
          </p:nvSpPr>
          <p:spPr>
            <a:xfrm>
              <a:off x="1846037" y="1122633"/>
              <a:ext cx="6309404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Who stepped on the Moon first?</a:t>
              </a:r>
              <a:endParaRPr lang="en-US" sz="5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E441203-49E8-0F8E-B1BB-D243610D5E80}"/>
              </a:ext>
            </a:extLst>
          </p:cNvPr>
          <p:cNvSpPr txBox="1"/>
          <p:nvPr/>
        </p:nvSpPr>
        <p:spPr>
          <a:xfrm>
            <a:off x="1796999" y="5710325"/>
            <a:ext cx="8810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>
                <a:latin typeface="Calibri" panose="020F0502020204030204" pitchFamily="34" charset="0"/>
                <a:cs typeface="Calibri" panose="020F0502020204030204" pitchFamily="34" charset="0"/>
              </a:rPr>
              <a:t>Students listen again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VN" dirty="0">
                <a:latin typeface="Calibri" panose="020F0502020204030204" pitchFamily="34" charset="0"/>
                <a:cs typeface="Calibri" panose="020F0502020204030204" pitchFamily="34" charset="0"/>
              </a:rPr>
              <a:t>each question.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Then, the teacher explains that they will learn about the intonation in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Wh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-questions.</a:t>
            </a:r>
          </a:p>
          <a:p>
            <a:pPr marL="285750" indent="-285750">
              <a:buFontTx/>
              <a:buChar char="-"/>
            </a:pPr>
            <a:r>
              <a:rPr lang="en-VN" dirty="0">
                <a:latin typeface="Calibri" panose="020F0502020204030204" pitchFamily="34" charset="0"/>
                <a:cs typeface="Calibri" panose="020F0502020204030204" pitchFamily="34" charset="0"/>
              </a:rPr>
              <a:t>Students listen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to</a:t>
            </a:r>
            <a:r>
              <a:rPr lang="en-V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VN" dirty="0">
                <a:latin typeface="Calibri" panose="020F0502020204030204" pitchFamily="34" charset="0"/>
                <a:cs typeface="Calibri" panose="020F0502020204030204" pitchFamily="34" charset="0"/>
              </a:rPr>
              <a:t>teacher’s guide and mark the correct intonation at the end of the two question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VN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2136BA-B0B9-0FA5-3324-08C1955B36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>
            <a:fillRect/>
          </a:stretch>
        </p:blipFill>
        <p:spPr>
          <a:xfrm>
            <a:off x="34522" y="1996566"/>
            <a:ext cx="1966534" cy="3836719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B365531-CA2C-9519-37DB-CD034CB973E7}"/>
              </a:ext>
            </a:extLst>
          </p:cNvPr>
          <p:cNvCxnSpPr>
            <a:cxnSpLocks/>
          </p:cNvCxnSpPr>
          <p:nvPr/>
        </p:nvCxnSpPr>
        <p:spPr>
          <a:xfrm>
            <a:off x="8701820" y="2206291"/>
            <a:ext cx="616449" cy="27740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0F5342-62F1-CF75-D5DA-C4B4487B7D3C}"/>
              </a:ext>
            </a:extLst>
          </p:cNvPr>
          <p:cNvCxnSpPr>
            <a:cxnSpLocks/>
          </p:cNvCxnSpPr>
          <p:nvPr/>
        </p:nvCxnSpPr>
        <p:spPr>
          <a:xfrm>
            <a:off x="8620018" y="3052840"/>
            <a:ext cx="698251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Google Shape;638;p29">
            <a:extLst>
              <a:ext uri="{FF2B5EF4-FFF2-40B4-BE49-F238E27FC236}">
                <a16:creationId xmlns:a16="http://schemas.microsoft.com/office/drawing/2014/main" id="{730E41B5-5204-A29A-A06C-9C8A7AAF35AD}"/>
              </a:ext>
            </a:extLst>
          </p:cNvPr>
          <p:cNvSpPr/>
          <p:nvPr/>
        </p:nvSpPr>
        <p:spPr>
          <a:xfrm>
            <a:off x="4885334" y="4955891"/>
            <a:ext cx="2421332" cy="55652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INTONATION</a:t>
            </a:r>
            <a:endParaRPr dirty="0"/>
          </a:p>
        </p:txBody>
      </p:sp>
      <p:sp>
        <p:nvSpPr>
          <p:cNvPr id="34" name="Google Shape;281;p15">
            <a:extLst>
              <a:ext uri="{FF2B5EF4-FFF2-40B4-BE49-F238E27FC236}">
                <a16:creationId xmlns:a16="http://schemas.microsoft.com/office/drawing/2014/main" id="{9CA9B18A-56CE-323E-3918-3173744D28B4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p.94</a:t>
            </a:r>
          </a:p>
        </p:txBody>
      </p:sp>
      <p:pic>
        <p:nvPicPr>
          <p:cNvPr id="2" name="8.08">
            <a:hlinkClick r:id="" action="ppaction://media"/>
            <a:extLst>
              <a:ext uri="{FF2B5EF4-FFF2-40B4-BE49-F238E27FC236}">
                <a16:creationId xmlns:a16="http://schemas.microsoft.com/office/drawing/2014/main" id="{0FB5E2C8-D93F-DD3D-47F3-A97DE28F01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05.5676" end="3547.10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9106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8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D7BB7B-F725-507C-2922-1B5E00AC6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208940E-3C88-3CC8-4A4A-284C0E6D4964}"/>
              </a:ext>
            </a:extLst>
          </p:cNvPr>
          <p:cNvGrpSpPr/>
          <p:nvPr/>
        </p:nvGrpSpPr>
        <p:grpSpPr>
          <a:xfrm>
            <a:off x="2186359" y="2105601"/>
            <a:ext cx="8031577" cy="1323399"/>
            <a:chOff x="1761559" y="883240"/>
            <a:chExt cx="6393882" cy="1323399"/>
          </a:xfrm>
        </p:grpSpPr>
        <p:sp>
          <p:nvSpPr>
            <p:cNvPr id="9" name="Google Shape;639;p29">
              <a:extLst>
                <a:ext uri="{FF2B5EF4-FFF2-40B4-BE49-F238E27FC236}">
                  <a16:creationId xmlns:a16="http://schemas.microsoft.com/office/drawing/2014/main" id="{7649D25B-8BD4-BA43-412B-EA15480B2EB1}"/>
                </a:ext>
              </a:extLst>
            </p:cNvPr>
            <p:cNvSpPr/>
            <p:nvPr/>
          </p:nvSpPr>
          <p:spPr>
            <a:xfrm>
              <a:off x="1761559" y="883240"/>
              <a:ext cx="6393882" cy="1323399"/>
            </a:xfrm>
            <a:prstGeom prst="wedgeRoundRectCallout">
              <a:avLst>
                <a:gd name="adj1" fmla="val -54031"/>
                <a:gd name="adj2" fmla="val 45394"/>
                <a:gd name="adj3" fmla="val 16667"/>
              </a:avLst>
            </a:prstGeom>
            <a:noFill/>
            <a:ln w="381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640;p29">
              <a:extLst>
                <a:ext uri="{FF2B5EF4-FFF2-40B4-BE49-F238E27FC236}">
                  <a16:creationId xmlns:a16="http://schemas.microsoft.com/office/drawing/2014/main" id="{5F4CDEAA-97A4-3799-3F73-F248EE22B13A}"/>
                </a:ext>
              </a:extLst>
            </p:cNvPr>
            <p:cNvSpPr txBox="1"/>
            <p:nvPr/>
          </p:nvSpPr>
          <p:spPr>
            <a:xfrm>
              <a:off x="1846037" y="1122633"/>
              <a:ext cx="6309404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Who explored Mars first?</a:t>
              </a:r>
              <a:endParaRPr lang="en-US" sz="5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E441203-49E8-0F8E-B1BB-D243610D5E80}"/>
              </a:ext>
            </a:extLst>
          </p:cNvPr>
          <p:cNvSpPr txBox="1"/>
          <p:nvPr/>
        </p:nvSpPr>
        <p:spPr>
          <a:xfrm>
            <a:off x="1796999" y="5710325"/>
            <a:ext cx="8810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>
                <a:latin typeface="Calibri" panose="020F0502020204030204" pitchFamily="34" charset="0"/>
                <a:cs typeface="Calibri" panose="020F0502020204030204" pitchFamily="34" charset="0"/>
              </a:rPr>
              <a:t>Students listen again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VN" dirty="0">
                <a:latin typeface="Calibri" panose="020F0502020204030204" pitchFamily="34" charset="0"/>
                <a:cs typeface="Calibri" panose="020F0502020204030204" pitchFamily="34" charset="0"/>
              </a:rPr>
              <a:t>each question.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Then, the teacher explains that they will learn about the intonation in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Wh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-questions.</a:t>
            </a:r>
          </a:p>
          <a:p>
            <a:pPr marL="285750" indent="-285750">
              <a:buFontTx/>
              <a:buChar char="-"/>
            </a:pPr>
            <a:r>
              <a:rPr lang="en-VN" dirty="0">
                <a:latin typeface="Calibri" panose="020F0502020204030204" pitchFamily="34" charset="0"/>
                <a:cs typeface="Calibri" panose="020F0502020204030204" pitchFamily="34" charset="0"/>
              </a:rPr>
              <a:t>Students listen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to</a:t>
            </a:r>
            <a:r>
              <a:rPr lang="en-V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VN" dirty="0">
                <a:latin typeface="Calibri" panose="020F0502020204030204" pitchFamily="34" charset="0"/>
                <a:cs typeface="Calibri" panose="020F0502020204030204" pitchFamily="34" charset="0"/>
              </a:rPr>
              <a:t>teacher’s guide and mark the correct intonation at the end of the two question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VN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2136BA-B0B9-0FA5-3324-08C1955B36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>
            <a:fillRect/>
          </a:stretch>
        </p:blipFill>
        <p:spPr>
          <a:xfrm>
            <a:off x="34522" y="1996566"/>
            <a:ext cx="1966534" cy="3836719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B365531-CA2C-9519-37DB-CD034CB973E7}"/>
              </a:ext>
            </a:extLst>
          </p:cNvPr>
          <p:cNvCxnSpPr>
            <a:cxnSpLocks/>
          </p:cNvCxnSpPr>
          <p:nvPr/>
        </p:nvCxnSpPr>
        <p:spPr>
          <a:xfrm>
            <a:off x="8044665" y="2198670"/>
            <a:ext cx="770562" cy="22062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0F5342-62F1-CF75-D5DA-C4B4487B7D3C}"/>
              </a:ext>
            </a:extLst>
          </p:cNvPr>
          <p:cNvCxnSpPr>
            <a:cxnSpLocks/>
          </p:cNvCxnSpPr>
          <p:nvPr/>
        </p:nvCxnSpPr>
        <p:spPr>
          <a:xfrm>
            <a:off x="7808360" y="3052840"/>
            <a:ext cx="100686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Google Shape;638;p29">
            <a:extLst>
              <a:ext uri="{FF2B5EF4-FFF2-40B4-BE49-F238E27FC236}">
                <a16:creationId xmlns:a16="http://schemas.microsoft.com/office/drawing/2014/main" id="{730E41B5-5204-A29A-A06C-9C8A7AAF35AD}"/>
              </a:ext>
            </a:extLst>
          </p:cNvPr>
          <p:cNvSpPr/>
          <p:nvPr/>
        </p:nvSpPr>
        <p:spPr>
          <a:xfrm>
            <a:off x="4885334" y="4955891"/>
            <a:ext cx="2421332" cy="55652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INTONATION</a:t>
            </a:r>
            <a:endParaRPr dirty="0"/>
          </a:p>
        </p:txBody>
      </p:sp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3EEFE7F9-E784-16F9-23C3-7BF457FB1504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p.94</a:t>
            </a:r>
          </a:p>
        </p:txBody>
      </p:sp>
      <p:pic>
        <p:nvPicPr>
          <p:cNvPr id="5" name="8 (mp3cut.net)">
            <a:hlinkClick r:id="" action="ppaction://media"/>
            <a:extLst>
              <a:ext uri="{FF2B5EF4-FFF2-40B4-BE49-F238E27FC236}">
                <a16:creationId xmlns:a16="http://schemas.microsoft.com/office/drawing/2014/main" id="{F25E281A-96FD-4A72-B08C-0E3EF6A861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90885" y="61072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0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7020410-83BE-D51B-9F77-634A12D75FC3}"/>
              </a:ext>
            </a:extLst>
          </p:cNvPr>
          <p:cNvSpPr txBox="1"/>
          <p:nvPr/>
        </p:nvSpPr>
        <p:spPr>
          <a:xfrm>
            <a:off x="3133681" y="5926226"/>
            <a:ext cx="63383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Work</a:t>
            </a:r>
            <a:r>
              <a:rPr lang="en-VN" sz="1600" dirty="0"/>
              <a:t> in pairs.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Students l</a:t>
            </a:r>
            <a:r>
              <a:rPr lang="en-VN" sz="1600" dirty="0"/>
              <a:t>ook at Activity 1, then switch roles to read each question.</a:t>
            </a:r>
          </a:p>
          <a:p>
            <a:pPr marL="285750" indent="-285750">
              <a:buFontTx/>
              <a:buChar char="-"/>
            </a:pPr>
            <a:r>
              <a:rPr lang="en-VN" sz="1600" dirty="0"/>
              <a:t>After finishing, </a:t>
            </a:r>
            <a:r>
              <a:rPr lang="en-US" sz="1600" dirty="0"/>
              <a:t>teacher </a:t>
            </a:r>
            <a:r>
              <a:rPr lang="en-VN" sz="1600" dirty="0"/>
              <a:t>invite</a:t>
            </a:r>
            <a:r>
              <a:rPr lang="en-US" sz="1600" dirty="0"/>
              <a:t>s</a:t>
            </a:r>
            <a:r>
              <a:rPr lang="en-VN" sz="1600" dirty="0"/>
              <a:t> some students to call out the questions.</a:t>
            </a:r>
          </a:p>
        </p:txBody>
      </p:sp>
      <p:sp>
        <p:nvSpPr>
          <p:cNvPr id="7" name="Google Shape;281;p15">
            <a:extLst>
              <a:ext uri="{FF2B5EF4-FFF2-40B4-BE49-F238E27FC236}">
                <a16:creationId xmlns:a16="http://schemas.microsoft.com/office/drawing/2014/main" id="{EA6555BA-EDC4-8158-2A3B-232D6E81BDF2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p.94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C9AD27-454F-BDE1-6ED7-AEC694701C8E}"/>
              </a:ext>
            </a:extLst>
          </p:cNvPr>
          <p:cNvSpPr/>
          <p:nvPr/>
        </p:nvSpPr>
        <p:spPr>
          <a:xfrm>
            <a:off x="1341912" y="950026"/>
            <a:ext cx="213756" cy="332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A8839F-B194-DCB6-195B-C80D30CE8E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345" r="29907"/>
          <a:stretch/>
        </p:blipFill>
        <p:spPr>
          <a:xfrm flipH="1">
            <a:off x="0" y="2399746"/>
            <a:ext cx="2090639" cy="35264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C57A9F-E71C-5BE7-8BB8-D1385719C15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815" r="28420"/>
          <a:stretch/>
        </p:blipFill>
        <p:spPr>
          <a:xfrm flipH="1">
            <a:off x="9752609" y="2057291"/>
            <a:ext cx="2356262" cy="379137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7E35E3B-2867-7BD3-DE58-D8B4743D35FB}"/>
              </a:ext>
            </a:extLst>
          </p:cNvPr>
          <p:cNvGrpSpPr/>
          <p:nvPr/>
        </p:nvGrpSpPr>
        <p:grpSpPr>
          <a:xfrm>
            <a:off x="1222375" y="1054708"/>
            <a:ext cx="4249511" cy="1573708"/>
            <a:chOff x="2095499" y="1157288"/>
            <a:chExt cx="4222237" cy="1217661"/>
          </a:xfrm>
        </p:grpSpPr>
        <p:sp>
          <p:nvSpPr>
            <p:cNvPr id="5" name="Oval Callout 4">
              <a:extLst>
                <a:ext uri="{FF2B5EF4-FFF2-40B4-BE49-F238E27FC236}">
                  <a16:creationId xmlns:a16="http://schemas.microsoft.com/office/drawing/2014/main" id="{F19CAE62-A6D8-74DB-823C-E4058DBAC878}"/>
                </a:ext>
              </a:extLst>
            </p:cNvPr>
            <p:cNvSpPr/>
            <p:nvPr/>
          </p:nvSpPr>
          <p:spPr>
            <a:xfrm>
              <a:off x="2095499" y="1157288"/>
              <a:ext cx="4222237" cy="979653"/>
            </a:xfrm>
            <a:prstGeom prst="wedgeEllipseCallout">
              <a:avLst>
                <a:gd name="adj1" fmla="val -42326"/>
                <a:gd name="adj2" fmla="val 52908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16590C-ABB9-0330-5570-7AB0BB1BCC98}"/>
                </a:ext>
              </a:extLst>
            </p:cNvPr>
            <p:cNvSpPr txBox="1"/>
            <p:nvPr/>
          </p:nvSpPr>
          <p:spPr>
            <a:xfrm>
              <a:off x="2409427" y="1303305"/>
              <a:ext cx="3602885" cy="1071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Who stepped on the Moon first?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x-none" sz="28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486EED7-9729-843B-158C-0380C4DC68A3}"/>
              </a:ext>
            </a:extLst>
          </p:cNvPr>
          <p:cNvGrpSpPr/>
          <p:nvPr/>
        </p:nvGrpSpPr>
        <p:grpSpPr>
          <a:xfrm>
            <a:off x="6612163" y="1107686"/>
            <a:ext cx="4357462" cy="1292060"/>
            <a:chOff x="5782097" y="3212284"/>
            <a:chExt cx="5243513" cy="1292060"/>
          </a:xfrm>
        </p:grpSpPr>
        <p:sp>
          <p:nvSpPr>
            <p:cNvPr id="11" name="Oval Callout 10">
              <a:extLst>
                <a:ext uri="{FF2B5EF4-FFF2-40B4-BE49-F238E27FC236}">
                  <a16:creationId xmlns:a16="http://schemas.microsoft.com/office/drawing/2014/main" id="{84AA3D87-8B7E-53C2-7B4D-A7F6B6E7CB6D}"/>
                </a:ext>
              </a:extLst>
            </p:cNvPr>
            <p:cNvSpPr/>
            <p:nvPr/>
          </p:nvSpPr>
          <p:spPr>
            <a:xfrm>
              <a:off x="5782097" y="3212284"/>
              <a:ext cx="5243513" cy="1292060"/>
            </a:xfrm>
            <a:prstGeom prst="wedgeEllipseCallout">
              <a:avLst>
                <a:gd name="adj1" fmla="val 34451"/>
                <a:gd name="adj2" fmla="val 6068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4B0173B-F0E5-EEA9-8329-7975E65B9B49}"/>
                </a:ext>
              </a:extLst>
            </p:cNvPr>
            <p:cNvSpPr txBox="1"/>
            <p:nvPr/>
          </p:nvSpPr>
          <p:spPr>
            <a:xfrm>
              <a:off x="6482184" y="3445810"/>
              <a:ext cx="40290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Who explored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Mars first?</a:t>
              </a:r>
              <a:endParaRPr lang="en-US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ED13E82-2554-90FD-D4A0-7FDC9B9850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pic>
        <p:nvPicPr>
          <p:cNvPr id="10" name="8.08">
            <a:hlinkClick r:id="" action="ppaction://media"/>
            <a:extLst>
              <a:ext uri="{FF2B5EF4-FFF2-40B4-BE49-F238E27FC236}">
                <a16:creationId xmlns:a16="http://schemas.microsoft.com/office/drawing/2014/main" id="{E1EE969D-B63A-8CD3-8F94-9513E83FE0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05.5676" end="3547.10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6910654"/>
            <a:ext cx="812800" cy="812800"/>
          </a:xfrm>
          <a:prstGeom prst="rect">
            <a:avLst/>
          </a:prstGeom>
        </p:spPr>
      </p:pic>
      <p:pic>
        <p:nvPicPr>
          <p:cNvPr id="16" name="8 (mp3cut.net)">
            <a:hlinkClick r:id="" action="ppaction://media"/>
            <a:extLst>
              <a:ext uri="{FF2B5EF4-FFF2-40B4-BE49-F238E27FC236}">
                <a16:creationId xmlns:a16="http://schemas.microsoft.com/office/drawing/2014/main" id="{AA77F1B9-DFDF-47FE-8676-76FC5B8610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9268" y="69593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91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5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PRE-LISTENING –  Pupils’ Book (p.94)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D7BB7B-F725-507C-2922-1B5E00AC6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8664401-D755-9F5C-1859-926DA0E922D2}"/>
              </a:ext>
            </a:extLst>
          </p:cNvPr>
          <p:cNvSpPr/>
          <p:nvPr/>
        </p:nvSpPr>
        <p:spPr>
          <a:xfrm>
            <a:off x="7771286" y="1017795"/>
            <a:ext cx="3093968" cy="49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398EF0-223A-5843-F3FB-69DFAFEB773F}"/>
              </a:ext>
            </a:extLst>
          </p:cNvPr>
          <p:cNvSpPr txBox="1"/>
          <p:nvPr/>
        </p:nvSpPr>
        <p:spPr>
          <a:xfrm>
            <a:off x="1730937" y="5934670"/>
            <a:ext cx="89783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udents work individually,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look at Activity 2 and guess the answers for question 1 to 4.</a:t>
            </a:r>
          </a:p>
          <a:p>
            <a:pPr marL="285750" indent="-285750" fontAlgn="base">
              <a:buFontTx/>
              <a:buChar char="-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Then, work in pairs to check the answers together.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8952EF7-B5A9-B3DB-4BB7-85D51B080163}"/>
              </a:ext>
            </a:extLst>
          </p:cNvPr>
          <p:cNvGrpSpPr/>
          <p:nvPr/>
        </p:nvGrpSpPr>
        <p:grpSpPr>
          <a:xfrm>
            <a:off x="1130300" y="1402354"/>
            <a:ext cx="9579034" cy="3589075"/>
            <a:chOff x="1130300" y="1402354"/>
            <a:chExt cx="9579034" cy="35890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6E6805-E140-D0A3-A946-D793553D5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0300" y="1402354"/>
              <a:ext cx="9579034" cy="3589075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37538F9-7D47-D134-24AE-12E7F4B54E23}"/>
                </a:ext>
              </a:extLst>
            </p:cNvPr>
            <p:cNvSpPr/>
            <p:nvPr/>
          </p:nvSpPr>
          <p:spPr>
            <a:xfrm>
              <a:off x="2965485" y="1957022"/>
              <a:ext cx="2365241" cy="426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948A4D9-F34C-5FB1-F9A0-8C5DCFD906F0}"/>
                </a:ext>
              </a:extLst>
            </p:cNvPr>
            <p:cNvSpPr/>
            <p:nvPr/>
          </p:nvSpPr>
          <p:spPr>
            <a:xfrm>
              <a:off x="7891495" y="1402354"/>
              <a:ext cx="2757126" cy="8115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VN" sz="26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4069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3F4BB70-BD17-B93E-A085-CB03669FB70E}"/>
              </a:ext>
            </a:extLst>
          </p:cNvPr>
          <p:cNvGrpSpPr/>
          <p:nvPr/>
        </p:nvGrpSpPr>
        <p:grpSpPr>
          <a:xfrm>
            <a:off x="1130300" y="1017795"/>
            <a:ext cx="9734953" cy="3589075"/>
            <a:chOff x="1130300" y="1017795"/>
            <a:chExt cx="9734953" cy="35890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6E6805-E140-D0A3-A946-D793553D5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0300" y="1017795"/>
              <a:ext cx="9579034" cy="3589075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37538F9-7D47-D134-24AE-12E7F4B54E23}"/>
                </a:ext>
              </a:extLst>
            </p:cNvPr>
            <p:cNvSpPr/>
            <p:nvPr/>
          </p:nvSpPr>
          <p:spPr>
            <a:xfrm>
              <a:off x="3034074" y="1024893"/>
              <a:ext cx="7831179" cy="8115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VN" sz="2600" b="1" dirty="0">
                  <a:solidFill>
                    <a:schemeClr val="tx1"/>
                  </a:solidFill>
                </a:rPr>
                <a:t>Listen and check</a:t>
              </a:r>
            </a:p>
          </p:txBody>
        </p:sp>
      </p:grpSp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LISTENING –  Pupils’ Book (p.94)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D7BB7B-F725-507C-2922-1B5E00AC66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8664401-D755-9F5C-1859-926DA0E922D2}"/>
              </a:ext>
            </a:extLst>
          </p:cNvPr>
          <p:cNvSpPr/>
          <p:nvPr/>
        </p:nvSpPr>
        <p:spPr>
          <a:xfrm>
            <a:off x="7771286" y="1017795"/>
            <a:ext cx="3093968" cy="49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398EF0-223A-5843-F3FB-69DFAFEB773F}"/>
              </a:ext>
            </a:extLst>
          </p:cNvPr>
          <p:cNvSpPr txBox="1"/>
          <p:nvPr/>
        </p:nvSpPr>
        <p:spPr>
          <a:xfrm>
            <a:off x="2042776" y="6026724"/>
            <a:ext cx="89783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Play the audio, students listen and check.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Play the audio again, students listen and mark the intonation.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0545E31C-8176-7A66-775A-94367780A097}"/>
              </a:ext>
            </a:extLst>
          </p:cNvPr>
          <p:cNvSpPr/>
          <p:nvPr/>
        </p:nvSpPr>
        <p:spPr>
          <a:xfrm>
            <a:off x="5287183" y="5005634"/>
            <a:ext cx="1617631" cy="556521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SG" sz="2800" b="1" kern="0" dirty="0">
                <a:solidFill>
                  <a:srgbClr val="FFFFFF"/>
                </a:solidFill>
                <a:sym typeface="Arial"/>
              </a:rPr>
              <a:t>Answer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E6F2B37C-4C4E-6672-17AF-A316E2F23E36}"/>
              </a:ext>
            </a:extLst>
          </p:cNvPr>
          <p:cNvSpPr/>
          <p:nvPr/>
        </p:nvSpPr>
        <p:spPr>
          <a:xfrm>
            <a:off x="5399315" y="2235200"/>
            <a:ext cx="1161142" cy="1553029"/>
          </a:xfrm>
          <a:custGeom>
            <a:avLst/>
            <a:gdLst>
              <a:gd name="connsiteX0" fmla="*/ 0 w 1219200"/>
              <a:gd name="connsiteY0" fmla="*/ 0 h 1436914"/>
              <a:gd name="connsiteX1" fmla="*/ 725715 w 1219200"/>
              <a:gd name="connsiteY1" fmla="*/ 362857 h 1436914"/>
              <a:gd name="connsiteX2" fmla="*/ 1219200 w 1219200"/>
              <a:gd name="connsiteY2" fmla="*/ 1436914 h 143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9200" h="1436914">
                <a:moveTo>
                  <a:pt x="0" y="0"/>
                </a:moveTo>
                <a:cubicBezTo>
                  <a:pt x="261257" y="61685"/>
                  <a:pt x="522515" y="123371"/>
                  <a:pt x="725715" y="362857"/>
                </a:cubicBezTo>
                <a:cubicBezTo>
                  <a:pt x="928915" y="602343"/>
                  <a:pt x="1074057" y="1019628"/>
                  <a:pt x="1219200" y="1436914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8BF1DCAC-5BE1-5F6A-FD46-A69913BD3C4B}"/>
              </a:ext>
            </a:extLst>
          </p:cNvPr>
          <p:cNvSpPr/>
          <p:nvPr/>
        </p:nvSpPr>
        <p:spPr>
          <a:xfrm>
            <a:off x="5529943" y="2964670"/>
            <a:ext cx="1059543" cy="373616"/>
          </a:xfrm>
          <a:custGeom>
            <a:avLst/>
            <a:gdLst>
              <a:gd name="connsiteX0" fmla="*/ 0 w 1059543"/>
              <a:gd name="connsiteY0" fmla="*/ 54301 h 373616"/>
              <a:gd name="connsiteX1" fmla="*/ 667657 w 1059543"/>
              <a:gd name="connsiteY1" fmla="*/ 25273 h 373616"/>
              <a:gd name="connsiteX2" fmla="*/ 1059543 w 1059543"/>
              <a:gd name="connsiteY2" fmla="*/ 373616 h 373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9543" h="373616">
                <a:moveTo>
                  <a:pt x="0" y="54301"/>
                </a:moveTo>
                <a:cubicBezTo>
                  <a:pt x="245533" y="13177"/>
                  <a:pt x="491067" y="-27946"/>
                  <a:pt x="667657" y="25273"/>
                </a:cubicBezTo>
                <a:cubicBezTo>
                  <a:pt x="844248" y="78492"/>
                  <a:pt x="951895" y="226054"/>
                  <a:pt x="1059543" y="373616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5182C94-6739-DC0E-E26F-925C4541C287}"/>
              </a:ext>
            </a:extLst>
          </p:cNvPr>
          <p:cNvSpPr/>
          <p:nvPr/>
        </p:nvSpPr>
        <p:spPr>
          <a:xfrm>
            <a:off x="5471886" y="2278743"/>
            <a:ext cx="1103085" cy="1567543"/>
          </a:xfrm>
          <a:custGeom>
            <a:avLst/>
            <a:gdLst>
              <a:gd name="connsiteX0" fmla="*/ 0 w 1103085"/>
              <a:gd name="connsiteY0" fmla="*/ 1567543 h 1567543"/>
              <a:gd name="connsiteX1" fmla="*/ 769257 w 1103085"/>
              <a:gd name="connsiteY1" fmla="*/ 1262743 h 1567543"/>
              <a:gd name="connsiteX2" fmla="*/ 957943 w 1103085"/>
              <a:gd name="connsiteY2" fmla="*/ 232228 h 1567543"/>
              <a:gd name="connsiteX3" fmla="*/ 1103085 w 1103085"/>
              <a:gd name="connsiteY3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85" h="1567543">
                <a:moveTo>
                  <a:pt x="0" y="1567543"/>
                </a:moveTo>
                <a:cubicBezTo>
                  <a:pt x="304800" y="1526419"/>
                  <a:pt x="609600" y="1485295"/>
                  <a:pt x="769257" y="1262743"/>
                </a:cubicBezTo>
                <a:cubicBezTo>
                  <a:pt x="928914" y="1040191"/>
                  <a:pt x="902305" y="442685"/>
                  <a:pt x="957943" y="232228"/>
                </a:cubicBezTo>
                <a:cubicBezTo>
                  <a:pt x="1013581" y="21771"/>
                  <a:pt x="1058333" y="10885"/>
                  <a:pt x="1103085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3297E-85AC-58C4-132A-D9924C662F90}"/>
              </a:ext>
            </a:extLst>
          </p:cNvPr>
          <p:cNvSpPr/>
          <p:nvPr/>
        </p:nvSpPr>
        <p:spPr>
          <a:xfrm>
            <a:off x="4252685" y="2728686"/>
            <a:ext cx="2365829" cy="1600457"/>
          </a:xfrm>
          <a:custGeom>
            <a:avLst/>
            <a:gdLst>
              <a:gd name="connsiteX0" fmla="*/ 0 w 2365829"/>
              <a:gd name="connsiteY0" fmla="*/ 1567543 h 1600457"/>
              <a:gd name="connsiteX1" fmla="*/ 1625600 w 2365829"/>
              <a:gd name="connsiteY1" fmla="*/ 1393371 h 1600457"/>
              <a:gd name="connsiteX2" fmla="*/ 2365829 w 2365829"/>
              <a:gd name="connsiteY2" fmla="*/ 0 h 160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65829" h="1600457">
                <a:moveTo>
                  <a:pt x="0" y="1567543"/>
                </a:moveTo>
                <a:cubicBezTo>
                  <a:pt x="615647" y="1611085"/>
                  <a:pt x="1231295" y="1654628"/>
                  <a:pt x="1625600" y="1393371"/>
                </a:cubicBezTo>
                <a:cubicBezTo>
                  <a:pt x="2019905" y="1132114"/>
                  <a:pt x="2192867" y="566057"/>
                  <a:pt x="2365829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2" name="8.09">
            <a:hlinkClick r:id="" action="ppaction://media"/>
            <a:extLst>
              <a:ext uri="{FF2B5EF4-FFF2-40B4-BE49-F238E27FC236}">
                <a16:creationId xmlns:a16="http://schemas.microsoft.com/office/drawing/2014/main" id="{A0ED35C6-B1EE-90D8-66D2-C72812C5AA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598" y="1003721"/>
            <a:ext cx="927951" cy="9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7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  <p:bldP spid="4" grpId="0" animBg="1"/>
      <p:bldP spid="6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POST LISTENING –  Pupils’ Book (p.94)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D7BB7B-F725-507C-2922-1B5E00AC6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8664401-D755-9F5C-1859-926DA0E922D2}"/>
              </a:ext>
            </a:extLst>
          </p:cNvPr>
          <p:cNvSpPr/>
          <p:nvPr/>
        </p:nvSpPr>
        <p:spPr>
          <a:xfrm>
            <a:off x="7771286" y="1017795"/>
            <a:ext cx="3093968" cy="49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4F4E12-F855-4417-F952-5A2B0EB63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572" y="1017795"/>
            <a:ext cx="6853424" cy="748800"/>
          </a:xfrm>
          <a:prstGeom prst="rect">
            <a:avLst/>
          </a:prstGeom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2D569764-E34B-6294-FA9C-BA9286C8E75C}"/>
              </a:ext>
            </a:extLst>
          </p:cNvPr>
          <p:cNvSpPr/>
          <p:nvPr/>
        </p:nvSpPr>
        <p:spPr>
          <a:xfrm>
            <a:off x="1991197" y="1977791"/>
            <a:ext cx="8654175" cy="33470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FB71E1-B214-694F-625D-A8496884BFAC}"/>
              </a:ext>
            </a:extLst>
          </p:cNvPr>
          <p:cNvSpPr txBox="1"/>
          <p:nvPr/>
        </p:nvSpPr>
        <p:spPr>
          <a:xfrm>
            <a:off x="2171404" y="2250481"/>
            <a:ext cx="829376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 listening, ask students to work in pairs to read and pronounce the falling intonation of each question in Activity 2.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switch roles to practice together.</a:t>
            </a:r>
            <a:endParaRPr lang="en-US" sz="20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some students to present in front of the class and give them 2 points.</a:t>
            </a:r>
            <a:endParaRPr lang="en-US" sz="2000" dirty="0"/>
          </a:p>
          <a:p>
            <a:pPr marL="342900" indent="-34290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20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C9271E-092E-B50E-9BD9-55F6386FF4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71" r="12396"/>
          <a:stretch/>
        </p:blipFill>
        <p:spPr>
          <a:xfrm>
            <a:off x="9989694" y="1491670"/>
            <a:ext cx="1031479" cy="96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18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POST LISTENING –  Pupils’ Book (p.94)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D7BB7B-F725-507C-2922-1B5E00AC6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27BB34D-0475-4A93-AD0F-CE04C36B0D58}"/>
              </a:ext>
            </a:extLst>
          </p:cNvPr>
          <p:cNvGrpSpPr/>
          <p:nvPr/>
        </p:nvGrpSpPr>
        <p:grpSpPr>
          <a:xfrm>
            <a:off x="6173959" y="1135492"/>
            <a:ext cx="4005607" cy="1239459"/>
            <a:chOff x="320034" y="1053802"/>
            <a:chExt cx="3506870" cy="1231105"/>
          </a:xfrm>
        </p:grpSpPr>
        <p:sp>
          <p:nvSpPr>
            <p:cNvPr id="17" name="Oval Callout 16">
              <a:extLst>
                <a:ext uri="{FF2B5EF4-FFF2-40B4-BE49-F238E27FC236}">
                  <a16:creationId xmlns:a16="http://schemas.microsoft.com/office/drawing/2014/main" id="{209D2A45-AF5A-9FC6-037E-0ABD0C5DF0B4}"/>
                </a:ext>
              </a:extLst>
            </p:cNvPr>
            <p:cNvSpPr/>
            <p:nvPr/>
          </p:nvSpPr>
          <p:spPr>
            <a:xfrm>
              <a:off x="320034" y="1053802"/>
              <a:ext cx="3506870" cy="1231105"/>
            </a:xfrm>
            <a:prstGeom prst="wedgeEllipseCallout">
              <a:avLst>
                <a:gd name="adj1" fmla="val 52949"/>
                <a:gd name="adj2" fmla="val 48973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9E6E5D2-7866-E5A1-6424-0E664B9A85C8}"/>
                </a:ext>
              </a:extLst>
            </p:cNvPr>
            <p:cNvSpPr txBox="1"/>
            <p:nvPr/>
          </p:nvSpPr>
          <p:spPr>
            <a:xfrm>
              <a:off x="597152" y="1244371"/>
              <a:ext cx="3030520" cy="947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There are eight planets.</a:t>
              </a:r>
              <a:endParaRPr lang="x-none" sz="28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222D5C-6CD1-3DD7-43E1-B6CCD002B418}"/>
              </a:ext>
            </a:extLst>
          </p:cNvPr>
          <p:cNvGrpSpPr/>
          <p:nvPr/>
        </p:nvGrpSpPr>
        <p:grpSpPr>
          <a:xfrm>
            <a:off x="1326746" y="961848"/>
            <a:ext cx="4005607" cy="1657669"/>
            <a:chOff x="2095498" y="1157289"/>
            <a:chExt cx="3724758" cy="1646496"/>
          </a:xfrm>
        </p:grpSpPr>
        <p:sp>
          <p:nvSpPr>
            <p:cNvPr id="20" name="Oval Callout 19">
              <a:extLst>
                <a:ext uri="{FF2B5EF4-FFF2-40B4-BE49-F238E27FC236}">
                  <a16:creationId xmlns:a16="http://schemas.microsoft.com/office/drawing/2014/main" id="{4C98A8FF-4283-C8F7-6E1D-42E046E49E55}"/>
                </a:ext>
              </a:extLst>
            </p:cNvPr>
            <p:cNvSpPr/>
            <p:nvPr/>
          </p:nvSpPr>
          <p:spPr>
            <a:xfrm>
              <a:off x="2095498" y="1157289"/>
              <a:ext cx="3724758" cy="1646496"/>
            </a:xfrm>
            <a:prstGeom prst="wedgeEllipseCallout">
              <a:avLst>
                <a:gd name="adj1" fmla="val -54024"/>
                <a:gd name="adj2" fmla="val 50175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3861207-9A57-0B47-F505-B7AFE8064D92}"/>
                </a:ext>
              </a:extLst>
            </p:cNvPr>
            <p:cNvSpPr txBox="1"/>
            <p:nvPr/>
          </p:nvSpPr>
          <p:spPr>
            <a:xfrm>
              <a:off x="2497963" y="1290731"/>
              <a:ext cx="2919827" cy="1375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How many planets are there in the solar system?</a:t>
              </a:r>
              <a:endParaRPr lang="x-none" sz="2800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C398EF0-223A-5843-F3FB-69DFAFEB773F}"/>
              </a:ext>
            </a:extLst>
          </p:cNvPr>
          <p:cNvSpPr txBox="1"/>
          <p:nvPr/>
        </p:nvSpPr>
        <p:spPr>
          <a:xfrm>
            <a:off x="3005431" y="6172564"/>
            <a:ext cx="65903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Work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 pairs. Students switch roles to ask and answer. </a:t>
            </a:r>
          </a:p>
        </p:txBody>
      </p:sp>
      <p:pic>
        <p:nvPicPr>
          <p:cNvPr id="22" name="Google Shape;878;p32">
            <a:extLst>
              <a:ext uri="{FF2B5EF4-FFF2-40B4-BE49-F238E27FC236}">
                <a16:creationId xmlns:a16="http://schemas.microsoft.com/office/drawing/2014/main" id="{EE590807-BBC6-0898-DB4E-40450832562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7814" r="28419" b="46489"/>
          <a:stretch/>
        </p:blipFill>
        <p:spPr>
          <a:xfrm>
            <a:off x="0" y="3739334"/>
            <a:ext cx="2446725" cy="1998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883;p32">
            <a:extLst>
              <a:ext uri="{FF2B5EF4-FFF2-40B4-BE49-F238E27FC236}">
                <a16:creationId xmlns:a16="http://schemas.microsoft.com/office/drawing/2014/main" id="{083E873F-7296-6FE5-D38E-24982A02433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8345" r="29907" b="36384"/>
          <a:stretch/>
        </p:blipFill>
        <p:spPr>
          <a:xfrm>
            <a:off x="10378090" y="3833055"/>
            <a:ext cx="1861954" cy="19980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6EB4E0D-00C6-E363-ACA8-0DDAE1CFA582}"/>
              </a:ext>
            </a:extLst>
          </p:cNvPr>
          <p:cNvGrpSpPr/>
          <p:nvPr/>
        </p:nvGrpSpPr>
        <p:grpSpPr>
          <a:xfrm>
            <a:off x="8215086" y="3429000"/>
            <a:ext cx="2530537" cy="731209"/>
            <a:chOff x="320034" y="1053802"/>
            <a:chExt cx="3506870" cy="1231105"/>
          </a:xfrm>
        </p:grpSpPr>
        <p:sp>
          <p:nvSpPr>
            <p:cNvPr id="7" name="Oval Callout 6">
              <a:extLst>
                <a:ext uri="{FF2B5EF4-FFF2-40B4-BE49-F238E27FC236}">
                  <a16:creationId xmlns:a16="http://schemas.microsoft.com/office/drawing/2014/main" id="{0170B3E0-D6F0-1C61-2264-373091BCD744}"/>
                </a:ext>
              </a:extLst>
            </p:cNvPr>
            <p:cNvSpPr/>
            <p:nvPr/>
          </p:nvSpPr>
          <p:spPr>
            <a:xfrm>
              <a:off x="320034" y="1053802"/>
              <a:ext cx="3506870" cy="1231105"/>
            </a:xfrm>
            <a:prstGeom prst="wedgeEllipseCallout">
              <a:avLst>
                <a:gd name="adj1" fmla="val 52949"/>
                <a:gd name="adj2" fmla="val 48973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1EE171F-2FF4-0B75-FD5E-EDDA1A0F5A3A}"/>
                </a:ext>
              </a:extLst>
            </p:cNvPr>
            <p:cNvSpPr txBox="1"/>
            <p:nvPr/>
          </p:nvSpPr>
          <p:spPr>
            <a:xfrm>
              <a:off x="597152" y="1244372"/>
              <a:ext cx="3030521" cy="880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It’s Jupiter.</a:t>
              </a:r>
              <a:endParaRPr lang="x-none" sz="28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50BC4B6-7831-9176-B7D2-258BC33285CB}"/>
              </a:ext>
            </a:extLst>
          </p:cNvPr>
          <p:cNvGrpSpPr/>
          <p:nvPr/>
        </p:nvGrpSpPr>
        <p:grpSpPr>
          <a:xfrm>
            <a:off x="1891347" y="2788114"/>
            <a:ext cx="5163742" cy="1950230"/>
            <a:chOff x="2095498" y="1157289"/>
            <a:chExt cx="3724758" cy="1937085"/>
          </a:xfrm>
        </p:grpSpPr>
        <p:sp>
          <p:nvSpPr>
            <p:cNvPr id="11" name="Oval Callout 10">
              <a:extLst>
                <a:ext uri="{FF2B5EF4-FFF2-40B4-BE49-F238E27FC236}">
                  <a16:creationId xmlns:a16="http://schemas.microsoft.com/office/drawing/2014/main" id="{175B0D23-C5D9-0F7D-0292-ED3840928794}"/>
                </a:ext>
              </a:extLst>
            </p:cNvPr>
            <p:cNvSpPr/>
            <p:nvPr/>
          </p:nvSpPr>
          <p:spPr>
            <a:xfrm>
              <a:off x="2095498" y="1157289"/>
              <a:ext cx="3724758" cy="1646496"/>
            </a:xfrm>
            <a:prstGeom prst="wedgeEllipseCallout">
              <a:avLst>
                <a:gd name="adj1" fmla="val -54024"/>
                <a:gd name="adj2" fmla="val 50175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49D8DD1-C8B0-E1EF-1523-3F78B0ED753E}"/>
                </a:ext>
              </a:extLst>
            </p:cNvPr>
            <p:cNvSpPr txBox="1"/>
            <p:nvPr/>
          </p:nvSpPr>
          <p:spPr>
            <a:xfrm>
              <a:off x="2497963" y="1290731"/>
              <a:ext cx="2919827" cy="1803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Which is the larger planet in the solar system, Saturn or Jupiter?</a:t>
              </a:r>
              <a:endParaRPr lang="x-none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1899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POST LISTENING –  Pupils’ Book (p.94)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D7BB7B-F725-507C-2922-1B5E00AC6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27BB34D-0475-4A93-AD0F-CE04C36B0D58}"/>
              </a:ext>
            </a:extLst>
          </p:cNvPr>
          <p:cNvGrpSpPr/>
          <p:nvPr/>
        </p:nvGrpSpPr>
        <p:grpSpPr>
          <a:xfrm>
            <a:off x="716588" y="1381041"/>
            <a:ext cx="4005607" cy="1239459"/>
            <a:chOff x="320034" y="1053802"/>
            <a:chExt cx="3506870" cy="1231105"/>
          </a:xfrm>
        </p:grpSpPr>
        <p:sp>
          <p:nvSpPr>
            <p:cNvPr id="17" name="Oval Callout 16">
              <a:extLst>
                <a:ext uri="{FF2B5EF4-FFF2-40B4-BE49-F238E27FC236}">
                  <a16:creationId xmlns:a16="http://schemas.microsoft.com/office/drawing/2014/main" id="{209D2A45-AF5A-9FC6-037E-0ABD0C5DF0B4}"/>
                </a:ext>
              </a:extLst>
            </p:cNvPr>
            <p:cNvSpPr/>
            <p:nvPr/>
          </p:nvSpPr>
          <p:spPr>
            <a:xfrm>
              <a:off x="320034" y="1053802"/>
              <a:ext cx="3506870" cy="1231105"/>
            </a:xfrm>
            <a:prstGeom prst="wedgeEllipseCallout">
              <a:avLst>
                <a:gd name="adj1" fmla="val -49596"/>
                <a:gd name="adj2" fmla="val 44289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9E6E5D2-7866-E5A1-6424-0E664B9A85C8}"/>
                </a:ext>
              </a:extLst>
            </p:cNvPr>
            <p:cNvSpPr txBox="1"/>
            <p:nvPr/>
          </p:nvSpPr>
          <p:spPr>
            <a:xfrm>
              <a:off x="597152" y="1244371"/>
              <a:ext cx="3030520" cy="947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It is about 4.6 million years old.</a:t>
              </a:r>
              <a:endParaRPr lang="x-none" sz="28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222D5C-6CD1-3DD7-43E1-B6CCD002B418}"/>
              </a:ext>
            </a:extLst>
          </p:cNvPr>
          <p:cNvGrpSpPr/>
          <p:nvPr/>
        </p:nvGrpSpPr>
        <p:grpSpPr>
          <a:xfrm>
            <a:off x="6534063" y="1257208"/>
            <a:ext cx="4005607" cy="1088455"/>
            <a:chOff x="2095498" y="1157289"/>
            <a:chExt cx="3724758" cy="1081119"/>
          </a:xfrm>
        </p:grpSpPr>
        <p:sp>
          <p:nvSpPr>
            <p:cNvPr id="20" name="Oval Callout 19">
              <a:extLst>
                <a:ext uri="{FF2B5EF4-FFF2-40B4-BE49-F238E27FC236}">
                  <a16:creationId xmlns:a16="http://schemas.microsoft.com/office/drawing/2014/main" id="{4C98A8FF-4283-C8F7-6E1D-42E046E49E55}"/>
                </a:ext>
              </a:extLst>
            </p:cNvPr>
            <p:cNvSpPr/>
            <p:nvPr/>
          </p:nvSpPr>
          <p:spPr>
            <a:xfrm>
              <a:off x="2095498" y="1157289"/>
              <a:ext cx="3724758" cy="1081119"/>
            </a:xfrm>
            <a:prstGeom prst="wedgeEllipseCallout">
              <a:avLst>
                <a:gd name="adj1" fmla="val 50695"/>
                <a:gd name="adj2" fmla="val 7017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3861207-9A57-0B47-F505-B7AFE8064D92}"/>
                </a:ext>
              </a:extLst>
            </p:cNvPr>
            <p:cNvSpPr txBox="1"/>
            <p:nvPr/>
          </p:nvSpPr>
          <p:spPr>
            <a:xfrm>
              <a:off x="2497963" y="1290731"/>
              <a:ext cx="2919827" cy="947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How old is the solar system?</a:t>
              </a:r>
              <a:endParaRPr lang="x-none" sz="2800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C398EF0-223A-5843-F3FB-69DFAFEB773F}"/>
              </a:ext>
            </a:extLst>
          </p:cNvPr>
          <p:cNvSpPr txBox="1"/>
          <p:nvPr/>
        </p:nvSpPr>
        <p:spPr>
          <a:xfrm>
            <a:off x="3005431" y="6172564"/>
            <a:ext cx="65903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Work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 pairs. Students switch roles to ask and answer. </a:t>
            </a:r>
          </a:p>
        </p:txBody>
      </p:sp>
      <p:pic>
        <p:nvPicPr>
          <p:cNvPr id="22" name="Google Shape;878;p32">
            <a:extLst>
              <a:ext uri="{FF2B5EF4-FFF2-40B4-BE49-F238E27FC236}">
                <a16:creationId xmlns:a16="http://schemas.microsoft.com/office/drawing/2014/main" id="{EE590807-BBC6-0898-DB4E-40450832562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7814" r="28419" b="46489"/>
          <a:stretch/>
        </p:blipFill>
        <p:spPr>
          <a:xfrm>
            <a:off x="0" y="3739334"/>
            <a:ext cx="2446725" cy="1998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883;p32">
            <a:extLst>
              <a:ext uri="{FF2B5EF4-FFF2-40B4-BE49-F238E27FC236}">
                <a16:creationId xmlns:a16="http://schemas.microsoft.com/office/drawing/2014/main" id="{083E873F-7296-6FE5-D38E-24982A02433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8345" r="29907" b="36384"/>
          <a:stretch/>
        </p:blipFill>
        <p:spPr>
          <a:xfrm>
            <a:off x="10378090" y="3833055"/>
            <a:ext cx="1861954" cy="19980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6EB4E0D-00C6-E363-ACA8-0DDAE1CFA582}"/>
              </a:ext>
            </a:extLst>
          </p:cNvPr>
          <p:cNvGrpSpPr/>
          <p:nvPr/>
        </p:nvGrpSpPr>
        <p:grpSpPr>
          <a:xfrm>
            <a:off x="1781667" y="2958204"/>
            <a:ext cx="4255135" cy="1266921"/>
            <a:chOff x="320034" y="1053802"/>
            <a:chExt cx="3506870" cy="1231105"/>
          </a:xfrm>
        </p:grpSpPr>
        <p:sp>
          <p:nvSpPr>
            <p:cNvPr id="7" name="Oval Callout 6">
              <a:extLst>
                <a:ext uri="{FF2B5EF4-FFF2-40B4-BE49-F238E27FC236}">
                  <a16:creationId xmlns:a16="http://schemas.microsoft.com/office/drawing/2014/main" id="{0170B3E0-D6F0-1C61-2264-373091BCD744}"/>
                </a:ext>
              </a:extLst>
            </p:cNvPr>
            <p:cNvSpPr/>
            <p:nvPr/>
          </p:nvSpPr>
          <p:spPr>
            <a:xfrm>
              <a:off x="320034" y="1053802"/>
              <a:ext cx="3506870" cy="1231105"/>
            </a:xfrm>
            <a:prstGeom prst="wedgeEllipseCallout">
              <a:avLst>
                <a:gd name="adj1" fmla="val -52110"/>
                <a:gd name="adj2" fmla="val 4439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1EE171F-2FF4-0B75-FD5E-EDDA1A0F5A3A}"/>
                </a:ext>
              </a:extLst>
            </p:cNvPr>
            <p:cNvSpPr txBox="1"/>
            <p:nvPr/>
          </p:nvSpPr>
          <p:spPr>
            <a:xfrm>
              <a:off x="597152" y="1244371"/>
              <a:ext cx="3030520" cy="927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It’s a small object made of ice, dust and gas.</a:t>
              </a:r>
              <a:endParaRPr lang="x-none" sz="28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50BC4B6-7831-9176-B7D2-258BC33285CB}"/>
              </a:ext>
            </a:extLst>
          </p:cNvPr>
          <p:cNvGrpSpPr/>
          <p:nvPr/>
        </p:nvGrpSpPr>
        <p:grpSpPr>
          <a:xfrm>
            <a:off x="6300619" y="3078980"/>
            <a:ext cx="4599141" cy="754074"/>
            <a:chOff x="2095498" y="1157289"/>
            <a:chExt cx="3724758" cy="1646496"/>
          </a:xfrm>
        </p:grpSpPr>
        <p:sp>
          <p:nvSpPr>
            <p:cNvPr id="11" name="Oval Callout 10">
              <a:extLst>
                <a:ext uri="{FF2B5EF4-FFF2-40B4-BE49-F238E27FC236}">
                  <a16:creationId xmlns:a16="http://schemas.microsoft.com/office/drawing/2014/main" id="{175B0D23-C5D9-0F7D-0292-ED3840928794}"/>
                </a:ext>
              </a:extLst>
            </p:cNvPr>
            <p:cNvSpPr/>
            <p:nvPr/>
          </p:nvSpPr>
          <p:spPr>
            <a:xfrm>
              <a:off x="2095498" y="1157289"/>
              <a:ext cx="3724758" cy="1646496"/>
            </a:xfrm>
            <a:prstGeom prst="wedgeEllipseCallout">
              <a:avLst>
                <a:gd name="adj1" fmla="val 44439"/>
                <a:gd name="adj2" fmla="val 65573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49D8DD1-C8B0-E1EF-1523-3F78B0ED753E}"/>
                </a:ext>
              </a:extLst>
            </p:cNvPr>
            <p:cNvSpPr txBox="1"/>
            <p:nvPr/>
          </p:nvSpPr>
          <p:spPr>
            <a:xfrm>
              <a:off x="2522819" y="1357172"/>
              <a:ext cx="2919827" cy="519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What is a comet?</a:t>
              </a:r>
              <a:endParaRPr lang="x-none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9483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/>
          <p:nvPr/>
        </p:nvSpPr>
        <p:spPr>
          <a:xfrm>
            <a:off x="6586849" y="1229262"/>
            <a:ext cx="4077193" cy="3995881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6875607" y="2463922"/>
            <a:ext cx="3550928" cy="1107955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To correctly read and pronounce falling intonation in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-questions.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6875607" y="3773780"/>
            <a:ext cx="3550928" cy="430847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PB p.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94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6875607" y="4384969"/>
            <a:ext cx="3550928" cy="430847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AB p.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73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6875607" y="1427337"/>
            <a:ext cx="33822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UNIT 8 – Lesson </a:t>
            </a:r>
            <a:r>
              <a:rPr lang="en-US" sz="2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7520829" y="1904371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We’re learning…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4A81D4-8C67-F9F5-2D5C-72224F445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9273" y="108330"/>
            <a:ext cx="878699" cy="878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5F168A-ACF4-96B4-AEE9-221AE3FCBD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008" y="676893"/>
            <a:ext cx="3593149" cy="50634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D7BB7B-F725-507C-2922-1B5E00AC6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8664401-D755-9F5C-1859-926DA0E922D2}"/>
              </a:ext>
            </a:extLst>
          </p:cNvPr>
          <p:cNvSpPr/>
          <p:nvPr/>
        </p:nvSpPr>
        <p:spPr>
          <a:xfrm>
            <a:off x="7771286" y="1017795"/>
            <a:ext cx="3093968" cy="49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Google Shape;281;p15">
            <a:extLst>
              <a:ext uri="{FF2B5EF4-FFF2-40B4-BE49-F238E27FC236}">
                <a16:creationId xmlns:a16="http://schemas.microsoft.com/office/drawing/2014/main" id="{FE5DD60B-CC3F-D3D7-BA59-C43632C8547F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p.94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98CB11-8B6F-5203-0E44-5C2CF04C1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991" y="709634"/>
            <a:ext cx="8648343" cy="3789001"/>
          </a:xfrm>
          <a:prstGeom prst="rect">
            <a:avLst/>
          </a:prstGeom>
        </p:spPr>
      </p:pic>
      <p:pic>
        <p:nvPicPr>
          <p:cNvPr id="13" name="Google Shape;883;p32">
            <a:extLst>
              <a:ext uri="{FF2B5EF4-FFF2-40B4-BE49-F238E27FC236}">
                <a16:creationId xmlns:a16="http://schemas.microsoft.com/office/drawing/2014/main" id="{6EB85CE2-968F-7C4C-6D70-A981ED3E1DD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8345" r="29907" b="36384"/>
          <a:stretch/>
        </p:blipFill>
        <p:spPr>
          <a:xfrm>
            <a:off x="10378090" y="3833055"/>
            <a:ext cx="1861954" cy="1998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A2AFB3-FFD3-14E2-F2AB-C2518AB6A9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06440">
            <a:off x="1294255" y="4317649"/>
            <a:ext cx="1381530" cy="1475725"/>
          </a:xfrm>
          <a:prstGeom prst="rect">
            <a:avLst/>
          </a:prstGeom>
        </p:spPr>
      </p:pic>
      <p:sp>
        <p:nvSpPr>
          <p:cNvPr id="24" name="Cloud Callout 23">
            <a:extLst>
              <a:ext uri="{FF2B5EF4-FFF2-40B4-BE49-F238E27FC236}">
                <a16:creationId xmlns:a16="http://schemas.microsoft.com/office/drawing/2014/main" id="{F7E3E6E5-05FE-CA01-4744-1710CEEEAA99}"/>
              </a:ext>
            </a:extLst>
          </p:cNvPr>
          <p:cNvSpPr/>
          <p:nvPr/>
        </p:nvSpPr>
        <p:spPr>
          <a:xfrm>
            <a:off x="208618" y="3218455"/>
            <a:ext cx="2191657" cy="885371"/>
          </a:xfrm>
          <a:prstGeom prst="cloudCallout">
            <a:avLst>
              <a:gd name="adj1" fmla="val 30160"/>
              <a:gd name="adj2" fmla="val 80532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>
                <a:solidFill>
                  <a:schemeClr val="tx1"/>
                </a:solidFill>
              </a:rPr>
              <a:t>I’m Neptune.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700A4E-37ED-8C46-B3E3-8F91E349C399}"/>
              </a:ext>
            </a:extLst>
          </p:cNvPr>
          <p:cNvSpPr txBox="1"/>
          <p:nvPr/>
        </p:nvSpPr>
        <p:spPr>
          <a:xfrm>
            <a:off x="3089974" y="5845634"/>
            <a:ext cx="65903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Have students look at Activity 3.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Then, put students in pairs to ask and answer about Neptune.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example is on the next slide.</a:t>
            </a:r>
          </a:p>
        </p:txBody>
      </p:sp>
    </p:spTree>
    <p:extLst>
      <p:ext uri="{BB962C8B-B14F-4D97-AF65-F5344CB8AC3E}">
        <p14:creationId xmlns:p14="http://schemas.microsoft.com/office/powerpoint/2010/main" val="113902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D7BB7B-F725-507C-2922-1B5E00AC6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8664401-D755-9F5C-1859-926DA0E922D2}"/>
              </a:ext>
            </a:extLst>
          </p:cNvPr>
          <p:cNvSpPr/>
          <p:nvPr/>
        </p:nvSpPr>
        <p:spPr>
          <a:xfrm>
            <a:off x="7771286" y="1017795"/>
            <a:ext cx="3093968" cy="49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Google Shape;281;p15">
            <a:extLst>
              <a:ext uri="{FF2B5EF4-FFF2-40B4-BE49-F238E27FC236}">
                <a16:creationId xmlns:a16="http://schemas.microsoft.com/office/drawing/2014/main" id="{FE5DD60B-CC3F-D3D7-BA59-C43632C8547F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p.94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700A4E-37ED-8C46-B3E3-8F91E349C399}"/>
              </a:ext>
            </a:extLst>
          </p:cNvPr>
          <p:cNvSpPr txBox="1"/>
          <p:nvPr/>
        </p:nvSpPr>
        <p:spPr>
          <a:xfrm>
            <a:off x="2001403" y="6142838"/>
            <a:ext cx="82747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The teacher elicits the class how to form questions with How + an adjective.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0639A1-5FD3-7702-BE84-75E7E5E945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71" t="2930" r="32991"/>
          <a:stretch>
            <a:fillRect/>
          </a:stretch>
        </p:blipFill>
        <p:spPr>
          <a:xfrm>
            <a:off x="69682" y="1941113"/>
            <a:ext cx="1966534" cy="3836719"/>
          </a:xfrm>
          <a:prstGeom prst="rect">
            <a:avLst/>
          </a:prstGeom>
        </p:spPr>
      </p:pic>
      <p:sp>
        <p:nvSpPr>
          <p:cNvPr id="4" name="Google Shape;958;p37">
            <a:extLst>
              <a:ext uri="{FF2B5EF4-FFF2-40B4-BE49-F238E27FC236}">
                <a16:creationId xmlns:a16="http://schemas.microsoft.com/office/drawing/2014/main" id="{9EEDD34B-CAC8-16B6-B512-8D10897C568C}"/>
              </a:ext>
            </a:extLst>
          </p:cNvPr>
          <p:cNvSpPr/>
          <p:nvPr/>
        </p:nvSpPr>
        <p:spPr>
          <a:xfrm>
            <a:off x="3527757" y="787249"/>
            <a:ext cx="5222001" cy="957756"/>
          </a:xfrm>
          <a:prstGeom prst="bevel">
            <a:avLst>
              <a:gd name="adj" fmla="val 12500"/>
            </a:avLst>
          </a:prstGeom>
          <a:solidFill>
            <a:srgbClr val="F4B081"/>
          </a:solidFill>
          <a:ln w="12700" cap="flat" cmpd="sng">
            <a:solidFill>
              <a:srgbClr val="64341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latin typeface="Calibri"/>
                <a:ea typeface="Calibri"/>
                <a:cs typeface="Calibri"/>
                <a:sym typeface="Calibri"/>
              </a:rPr>
              <a:t>How + </a:t>
            </a:r>
            <a:r>
              <a:rPr lang="en-US" sz="4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an adjective</a:t>
            </a:r>
            <a:endParaRPr sz="44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B554030-3F29-29FC-9EAB-2AEAC22DA171}"/>
              </a:ext>
            </a:extLst>
          </p:cNvPr>
          <p:cNvGrpSpPr/>
          <p:nvPr/>
        </p:nvGrpSpPr>
        <p:grpSpPr>
          <a:xfrm>
            <a:off x="2036216" y="2006873"/>
            <a:ext cx="4828476" cy="1266921"/>
            <a:chOff x="320034" y="1053802"/>
            <a:chExt cx="3506870" cy="1231105"/>
          </a:xfrm>
        </p:grpSpPr>
        <p:sp>
          <p:nvSpPr>
            <p:cNvPr id="6" name="Oval Callout 5">
              <a:extLst>
                <a:ext uri="{FF2B5EF4-FFF2-40B4-BE49-F238E27FC236}">
                  <a16:creationId xmlns:a16="http://schemas.microsoft.com/office/drawing/2014/main" id="{6CAA75B8-5994-FBB5-38F2-F6BDEFE01714}"/>
                </a:ext>
              </a:extLst>
            </p:cNvPr>
            <p:cNvSpPr/>
            <p:nvPr/>
          </p:nvSpPr>
          <p:spPr>
            <a:xfrm>
              <a:off x="320034" y="1053802"/>
              <a:ext cx="3506870" cy="1231105"/>
            </a:xfrm>
            <a:prstGeom prst="wedgeEllipseCallout">
              <a:avLst>
                <a:gd name="adj1" fmla="val -52110"/>
                <a:gd name="adj2" fmla="val 4439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915BA4-313C-37CA-8112-8373FAF41FDA}"/>
                </a:ext>
              </a:extLst>
            </p:cNvPr>
            <p:cNvSpPr txBox="1"/>
            <p:nvPr/>
          </p:nvSpPr>
          <p:spPr>
            <a:xfrm>
              <a:off x="597152" y="1244371"/>
              <a:ext cx="3030520" cy="927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How </a:t>
              </a:r>
              <a:r>
                <a:rPr lang="en-US" sz="2800" dirty="0">
                  <a:solidFill>
                    <a:srgbClr val="FF0000"/>
                  </a:solidFill>
                </a:rPr>
                <a:t>far</a:t>
              </a:r>
              <a:r>
                <a:rPr lang="en-US" sz="2800" dirty="0"/>
                <a:t> is your home from school?</a:t>
              </a:r>
              <a:endParaRPr lang="x-none" sz="28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6AF9CC4-5232-BB88-5FDF-6765A22496F3}"/>
              </a:ext>
            </a:extLst>
          </p:cNvPr>
          <p:cNvGrpSpPr/>
          <p:nvPr/>
        </p:nvGrpSpPr>
        <p:grpSpPr>
          <a:xfrm>
            <a:off x="1780840" y="3522099"/>
            <a:ext cx="4828476" cy="957756"/>
            <a:chOff x="320034" y="1053803"/>
            <a:chExt cx="3506870" cy="930680"/>
          </a:xfrm>
        </p:grpSpPr>
        <p:sp>
          <p:nvSpPr>
            <p:cNvPr id="11" name="Oval Callout 10">
              <a:extLst>
                <a:ext uri="{FF2B5EF4-FFF2-40B4-BE49-F238E27FC236}">
                  <a16:creationId xmlns:a16="http://schemas.microsoft.com/office/drawing/2014/main" id="{DAA45A15-1519-EC52-8350-760E6DA6C49B}"/>
                </a:ext>
              </a:extLst>
            </p:cNvPr>
            <p:cNvSpPr/>
            <p:nvPr/>
          </p:nvSpPr>
          <p:spPr>
            <a:xfrm>
              <a:off x="320034" y="1053803"/>
              <a:ext cx="3506870" cy="930680"/>
            </a:xfrm>
            <a:prstGeom prst="wedgeEllipseCallout">
              <a:avLst>
                <a:gd name="adj1" fmla="val -52110"/>
                <a:gd name="adj2" fmla="val 4439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6213C7A-C154-A0CC-26AD-EED471C02E4D}"/>
                </a:ext>
              </a:extLst>
            </p:cNvPr>
            <p:cNvSpPr txBox="1"/>
            <p:nvPr/>
          </p:nvSpPr>
          <p:spPr>
            <a:xfrm>
              <a:off x="597152" y="1244371"/>
              <a:ext cx="3030520" cy="508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How </a:t>
              </a:r>
              <a:r>
                <a:rPr lang="en-US" sz="2800" dirty="0">
                  <a:solidFill>
                    <a:srgbClr val="FF0000"/>
                  </a:solidFill>
                </a:rPr>
                <a:t>big</a:t>
              </a:r>
              <a:r>
                <a:rPr lang="en-US" sz="2800" dirty="0"/>
                <a:t> is your house?</a:t>
              </a:r>
              <a:endParaRPr lang="x-none" sz="28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9B801FB-8EC8-C97B-464F-FB7165262F76}"/>
              </a:ext>
            </a:extLst>
          </p:cNvPr>
          <p:cNvGrpSpPr/>
          <p:nvPr/>
        </p:nvGrpSpPr>
        <p:grpSpPr>
          <a:xfrm>
            <a:off x="2573024" y="4675967"/>
            <a:ext cx="4828476" cy="829573"/>
            <a:chOff x="320034" y="1053802"/>
            <a:chExt cx="3506870" cy="806121"/>
          </a:xfrm>
        </p:grpSpPr>
        <p:sp>
          <p:nvSpPr>
            <p:cNvPr id="16" name="Oval Callout 15">
              <a:extLst>
                <a:ext uri="{FF2B5EF4-FFF2-40B4-BE49-F238E27FC236}">
                  <a16:creationId xmlns:a16="http://schemas.microsoft.com/office/drawing/2014/main" id="{03546680-C824-21BD-15F6-F49BBDB0E8E4}"/>
                </a:ext>
              </a:extLst>
            </p:cNvPr>
            <p:cNvSpPr/>
            <p:nvPr/>
          </p:nvSpPr>
          <p:spPr>
            <a:xfrm>
              <a:off x="320034" y="1053802"/>
              <a:ext cx="3506870" cy="806121"/>
            </a:xfrm>
            <a:prstGeom prst="wedgeEllipseCallout">
              <a:avLst>
                <a:gd name="adj1" fmla="val -52110"/>
                <a:gd name="adj2" fmla="val 4439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13A696A-0992-BB17-FF28-1917A156B706}"/>
                </a:ext>
              </a:extLst>
            </p:cNvPr>
            <p:cNvSpPr txBox="1"/>
            <p:nvPr/>
          </p:nvSpPr>
          <p:spPr>
            <a:xfrm>
              <a:off x="597152" y="1244371"/>
              <a:ext cx="3030520" cy="508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How </a:t>
              </a:r>
              <a:r>
                <a:rPr lang="en-US" sz="2800" dirty="0">
                  <a:solidFill>
                    <a:srgbClr val="FF0000"/>
                  </a:solidFill>
                </a:rPr>
                <a:t>high</a:t>
              </a:r>
              <a:r>
                <a:rPr lang="en-US" sz="2800" dirty="0"/>
                <a:t> is your house?</a:t>
              </a:r>
              <a:endParaRPr lang="x-none" sz="28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0B20F34-7E72-5B86-7EB3-B48B1A25FFB6}"/>
              </a:ext>
            </a:extLst>
          </p:cNvPr>
          <p:cNvGrpSpPr/>
          <p:nvPr/>
        </p:nvGrpSpPr>
        <p:grpSpPr>
          <a:xfrm>
            <a:off x="7127185" y="1890172"/>
            <a:ext cx="4828476" cy="1266921"/>
            <a:chOff x="320034" y="1053802"/>
            <a:chExt cx="3506870" cy="1231105"/>
          </a:xfrm>
        </p:grpSpPr>
        <p:sp>
          <p:nvSpPr>
            <p:cNvPr id="19" name="Oval Callout 18">
              <a:extLst>
                <a:ext uri="{FF2B5EF4-FFF2-40B4-BE49-F238E27FC236}">
                  <a16:creationId xmlns:a16="http://schemas.microsoft.com/office/drawing/2014/main" id="{FBCCAFBA-1689-4128-B466-520740FB554C}"/>
                </a:ext>
              </a:extLst>
            </p:cNvPr>
            <p:cNvSpPr/>
            <p:nvPr/>
          </p:nvSpPr>
          <p:spPr>
            <a:xfrm>
              <a:off x="320034" y="1053802"/>
              <a:ext cx="3506870" cy="1231105"/>
            </a:xfrm>
            <a:prstGeom prst="wedgeEllipseCallout">
              <a:avLst>
                <a:gd name="adj1" fmla="val -52110"/>
                <a:gd name="adj2" fmla="val 4439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F067E2B-1428-C99A-E2A2-AA78DD6B0FB5}"/>
                </a:ext>
              </a:extLst>
            </p:cNvPr>
            <p:cNvSpPr txBox="1"/>
            <p:nvPr/>
          </p:nvSpPr>
          <p:spPr>
            <a:xfrm>
              <a:off x="597152" y="1244371"/>
              <a:ext cx="3030520" cy="927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How </a:t>
              </a:r>
              <a:r>
                <a:rPr lang="en-US" sz="2800" dirty="0">
                  <a:solidFill>
                    <a:srgbClr val="FF0000"/>
                  </a:solidFill>
                </a:rPr>
                <a:t>many</a:t>
              </a:r>
              <a:r>
                <a:rPr lang="en-US" sz="2800" dirty="0"/>
                <a:t> people live in your home?</a:t>
              </a:r>
              <a:endParaRPr lang="x-none" sz="2800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AB7BF4-6C02-3442-836C-5170CB960B24}"/>
              </a:ext>
            </a:extLst>
          </p:cNvPr>
          <p:cNvGrpSpPr/>
          <p:nvPr/>
        </p:nvGrpSpPr>
        <p:grpSpPr>
          <a:xfrm>
            <a:off x="7127185" y="3516926"/>
            <a:ext cx="4828476" cy="1266921"/>
            <a:chOff x="320034" y="1053802"/>
            <a:chExt cx="3506870" cy="1231105"/>
          </a:xfrm>
        </p:grpSpPr>
        <p:sp>
          <p:nvSpPr>
            <p:cNvPr id="22" name="Oval Callout 21">
              <a:extLst>
                <a:ext uri="{FF2B5EF4-FFF2-40B4-BE49-F238E27FC236}">
                  <a16:creationId xmlns:a16="http://schemas.microsoft.com/office/drawing/2014/main" id="{701CFEAB-501C-B4A3-2F56-80DB8896010F}"/>
                </a:ext>
              </a:extLst>
            </p:cNvPr>
            <p:cNvSpPr/>
            <p:nvPr/>
          </p:nvSpPr>
          <p:spPr>
            <a:xfrm>
              <a:off x="320034" y="1053802"/>
              <a:ext cx="3506870" cy="1231105"/>
            </a:xfrm>
            <a:prstGeom prst="wedgeEllipseCallout">
              <a:avLst>
                <a:gd name="adj1" fmla="val -52110"/>
                <a:gd name="adj2" fmla="val 4439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8223AA8-4916-1349-419B-C366A769E880}"/>
                </a:ext>
              </a:extLst>
            </p:cNvPr>
            <p:cNvSpPr txBox="1"/>
            <p:nvPr/>
          </p:nvSpPr>
          <p:spPr>
            <a:xfrm>
              <a:off x="597152" y="1244371"/>
              <a:ext cx="3030520" cy="927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How </a:t>
              </a:r>
              <a:r>
                <a:rPr lang="en-US" sz="2800" dirty="0">
                  <a:solidFill>
                    <a:srgbClr val="FF0000"/>
                  </a:solidFill>
                </a:rPr>
                <a:t>long</a:t>
              </a:r>
              <a:r>
                <a:rPr lang="en-US" sz="2800" dirty="0"/>
                <a:t> does it take you to walk home?</a:t>
              </a:r>
              <a:endParaRPr lang="x-none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2232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D7BB7B-F725-507C-2922-1B5E00AC6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8664401-D755-9F5C-1859-926DA0E922D2}"/>
              </a:ext>
            </a:extLst>
          </p:cNvPr>
          <p:cNvSpPr/>
          <p:nvPr/>
        </p:nvSpPr>
        <p:spPr>
          <a:xfrm>
            <a:off x="7771286" y="1017795"/>
            <a:ext cx="3093968" cy="49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Google Shape;281;p15">
            <a:extLst>
              <a:ext uri="{FF2B5EF4-FFF2-40B4-BE49-F238E27FC236}">
                <a16:creationId xmlns:a16="http://schemas.microsoft.com/office/drawing/2014/main" id="{FE5DD60B-CC3F-D3D7-BA59-C43632C8547F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p.94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700A4E-37ED-8C46-B3E3-8F91E349C399}"/>
              </a:ext>
            </a:extLst>
          </p:cNvPr>
          <p:cNvSpPr txBox="1"/>
          <p:nvPr/>
        </p:nvSpPr>
        <p:spPr>
          <a:xfrm>
            <a:off x="1958644" y="5999277"/>
            <a:ext cx="82747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Put students in pairs to use how far/ how big/ how high/ how many/ how long for each sentence from Facts about Neptune to make the corresponding questions.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B554030-3F29-29FC-9EAB-2AEAC22DA171}"/>
              </a:ext>
            </a:extLst>
          </p:cNvPr>
          <p:cNvGrpSpPr/>
          <p:nvPr/>
        </p:nvGrpSpPr>
        <p:grpSpPr>
          <a:xfrm>
            <a:off x="5606002" y="2562611"/>
            <a:ext cx="4330568" cy="1266921"/>
            <a:chOff x="320034" y="1053802"/>
            <a:chExt cx="3506870" cy="1231105"/>
          </a:xfrm>
        </p:grpSpPr>
        <p:sp>
          <p:nvSpPr>
            <p:cNvPr id="6" name="Oval Callout 5">
              <a:extLst>
                <a:ext uri="{FF2B5EF4-FFF2-40B4-BE49-F238E27FC236}">
                  <a16:creationId xmlns:a16="http://schemas.microsoft.com/office/drawing/2014/main" id="{6CAA75B8-5994-FBB5-38F2-F6BDEFE01714}"/>
                </a:ext>
              </a:extLst>
            </p:cNvPr>
            <p:cNvSpPr/>
            <p:nvPr/>
          </p:nvSpPr>
          <p:spPr>
            <a:xfrm>
              <a:off x="320034" y="1053802"/>
              <a:ext cx="3506870" cy="1231105"/>
            </a:xfrm>
            <a:prstGeom prst="wedgeEllipseCallout">
              <a:avLst>
                <a:gd name="adj1" fmla="val 60314"/>
                <a:gd name="adj2" fmla="val 5584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915BA4-313C-37CA-8112-8373FAF41FDA}"/>
                </a:ext>
              </a:extLst>
            </p:cNvPr>
            <p:cNvSpPr txBox="1"/>
            <p:nvPr/>
          </p:nvSpPr>
          <p:spPr>
            <a:xfrm>
              <a:off x="597152" y="1244371"/>
              <a:ext cx="3030520" cy="927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How far is Neptune </a:t>
              </a:r>
            </a:p>
            <a:p>
              <a:pPr algn="ctr"/>
              <a:r>
                <a:rPr lang="en-US" sz="2800" dirty="0"/>
                <a:t>from the Sun?</a:t>
              </a:r>
              <a:endParaRPr lang="x-none" sz="2800" dirty="0"/>
            </a:p>
          </p:txBody>
        </p:sp>
      </p:grpSp>
      <p:pic>
        <p:nvPicPr>
          <p:cNvPr id="10" name="Google Shape;878;p32">
            <a:extLst>
              <a:ext uri="{FF2B5EF4-FFF2-40B4-BE49-F238E27FC236}">
                <a16:creationId xmlns:a16="http://schemas.microsoft.com/office/drawing/2014/main" id="{E6465500-7F2B-77D4-040B-CA91CA563BA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7814" r="28419" b="46489"/>
          <a:stretch/>
        </p:blipFill>
        <p:spPr>
          <a:xfrm flipH="1">
            <a:off x="9318270" y="3661928"/>
            <a:ext cx="2446725" cy="1998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12DA736-1A04-D5B6-80E0-B0B4DCF3F2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734" y="1268080"/>
            <a:ext cx="8778148" cy="9216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A939D7-76C0-B350-3C76-933FD616DB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890" y="3603905"/>
            <a:ext cx="5785109" cy="164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0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D7BB7B-F725-507C-2922-1B5E00AC6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8664401-D755-9F5C-1859-926DA0E922D2}"/>
              </a:ext>
            </a:extLst>
          </p:cNvPr>
          <p:cNvSpPr/>
          <p:nvPr/>
        </p:nvSpPr>
        <p:spPr>
          <a:xfrm>
            <a:off x="7771286" y="1017795"/>
            <a:ext cx="3093968" cy="49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Google Shape;281;p15">
            <a:extLst>
              <a:ext uri="{FF2B5EF4-FFF2-40B4-BE49-F238E27FC236}">
                <a16:creationId xmlns:a16="http://schemas.microsoft.com/office/drawing/2014/main" id="{FE5DD60B-CC3F-D3D7-BA59-C43632C8547F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p.94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700A4E-37ED-8C46-B3E3-8F91E349C399}"/>
              </a:ext>
            </a:extLst>
          </p:cNvPr>
          <p:cNvSpPr txBox="1"/>
          <p:nvPr/>
        </p:nvSpPr>
        <p:spPr>
          <a:xfrm>
            <a:off x="1958644" y="5999277"/>
            <a:ext cx="82747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Put students in pairs to use how far/ how big/ how high/ how many/ how long for each sentence from Facts about Neptune to make the corresponding questions.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B554030-3F29-29FC-9EAB-2AEAC22DA171}"/>
              </a:ext>
            </a:extLst>
          </p:cNvPr>
          <p:cNvGrpSpPr/>
          <p:nvPr/>
        </p:nvGrpSpPr>
        <p:grpSpPr>
          <a:xfrm>
            <a:off x="5606002" y="2701249"/>
            <a:ext cx="4330568" cy="1128284"/>
            <a:chOff x="320034" y="1188520"/>
            <a:chExt cx="3506870" cy="1096387"/>
          </a:xfrm>
        </p:grpSpPr>
        <p:sp>
          <p:nvSpPr>
            <p:cNvPr id="6" name="Oval Callout 5">
              <a:extLst>
                <a:ext uri="{FF2B5EF4-FFF2-40B4-BE49-F238E27FC236}">
                  <a16:creationId xmlns:a16="http://schemas.microsoft.com/office/drawing/2014/main" id="{6CAA75B8-5994-FBB5-38F2-F6BDEFE01714}"/>
                </a:ext>
              </a:extLst>
            </p:cNvPr>
            <p:cNvSpPr/>
            <p:nvPr/>
          </p:nvSpPr>
          <p:spPr>
            <a:xfrm>
              <a:off x="320034" y="1188520"/>
              <a:ext cx="3506870" cy="1096387"/>
            </a:xfrm>
            <a:prstGeom prst="wedgeEllipseCallout">
              <a:avLst>
                <a:gd name="adj1" fmla="val 60314"/>
                <a:gd name="adj2" fmla="val 5584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915BA4-313C-37CA-8112-8373FAF41FDA}"/>
                </a:ext>
              </a:extLst>
            </p:cNvPr>
            <p:cNvSpPr txBox="1"/>
            <p:nvPr/>
          </p:nvSpPr>
          <p:spPr>
            <a:xfrm>
              <a:off x="558209" y="1474676"/>
              <a:ext cx="3030520" cy="568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How big is Neptune?</a:t>
              </a:r>
              <a:endParaRPr lang="x-none" sz="3200" dirty="0"/>
            </a:p>
          </p:txBody>
        </p:sp>
      </p:grpSp>
      <p:pic>
        <p:nvPicPr>
          <p:cNvPr id="10" name="Google Shape;878;p32">
            <a:extLst>
              <a:ext uri="{FF2B5EF4-FFF2-40B4-BE49-F238E27FC236}">
                <a16:creationId xmlns:a16="http://schemas.microsoft.com/office/drawing/2014/main" id="{E6465500-7F2B-77D4-040B-CA91CA563BA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7814" r="28419" b="46489"/>
          <a:stretch/>
        </p:blipFill>
        <p:spPr>
          <a:xfrm flipH="1">
            <a:off x="9318270" y="3661928"/>
            <a:ext cx="2446725" cy="1998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CB5B70-5278-E94C-517F-8E8E140E9A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27" y="1198052"/>
            <a:ext cx="10245887" cy="6557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113F4B6-5689-C753-97E1-030015318492}"/>
              </a:ext>
            </a:extLst>
          </p:cNvPr>
          <p:cNvSpPr/>
          <p:nvPr/>
        </p:nvSpPr>
        <p:spPr>
          <a:xfrm>
            <a:off x="3181863" y="810016"/>
            <a:ext cx="2914136" cy="489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VN" sz="2600" b="1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D12087-CC38-902D-CBE7-6B7C1BA0DD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005" y="2787902"/>
            <a:ext cx="4620681" cy="247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8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D7BB7B-F725-507C-2922-1B5E00AC6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8664401-D755-9F5C-1859-926DA0E922D2}"/>
              </a:ext>
            </a:extLst>
          </p:cNvPr>
          <p:cNvSpPr/>
          <p:nvPr/>
        </p:nvSpPr>
        <p:spPr>
          <a:xfrm>
            <a:off x="7771286" y="1017795"/>
            <a:ext cx="3093968" cy="49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Google Shape;281;p15">
            <a:extLst>
              <a:ext uri="{FF2B5EF4-FFF2-40B4-BE49-F238E27FC236}">
                <a16:creationId xmlns:a16="http://schemas.microsoft.com/office/drawing/2014/main" id="{FE5DD60B-CC3F-D3D7-BA59-C43632C8547F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p.94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700A4E-37ED-8C46-B3E3-8F91E349C399}"/>
              </a:ext>
            </a:extLst>
          </p:cNvPr>
          <p:cNvSpPr txBox="1"/>
          <p:nvPr/>
        </p:nvSpPr>
        <p:spPr>
          <a:xfrm>
            <a:off x="1958644" y="5999277"/>
            <a:ext cx="82747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Put students in pairs to use how far/ how big/ how high/ how many/ how long for each sentence from Facts about Neptune to make the corresponding questions.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B554030-3F29-29FC-9EAB-2AEAC22DA171}"/>
              </a:ext>
            </a:extLst>
          </p:cNvPr>
          <p:cNvGrpSpPr/>
          <p:nvPr/>
        </p:nvGrpSpPr>
        <p:grpSpPr>
          <a:xfrm>
            <a:off x="5606002" y="2645999"/>
            <a:ext cx="4330568" cy="1128284"/>
            <a:chOff x="320034" y="1188520"/>
            <a:chExt cx="3506870" cy="1096387"/>
          </a:xfrm>
        </p:grpSpPr>
        <p:sp>
          <p:nvSpPr>
            <p:cNvPr id="6" name="Oval Callout 5">
              <a:extLst>
                <a:ext uri="{FF2B5EF4-FFF2-40B4-BE49-F238E27FC236}">
                  <a16:creationId xmlns:a16="http://schemas.microsoft.com/office/drawing/2014/main" id="{6CAA75B8-5994-FBB5-38F2-F6BDEFE01714}"/>
                </a:ext>
              </a:extLst>
            </p:cNvPr>
            <p:cNvSpPr/>
            <p:nvPr/>
          </p:nvSpPr>
          <p:spPr>
            <a:xfrm>
              <a:off x="320034" y="1188520"/>
              <a:ext cx="3506870" cy="1096387"/>
            </a:xfrm>
            <a:prstGeom prst="wedgeEllipseCallout">
              <a:avLst>
                <a:gd name="adj1" fmla="val 60314"/>
                <a:gd name="adj2" fmla="val 5584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915BA4-313C-37CA-8112-8373FAF41FDA}"/>
                </a:ext>
              </a:extLst>
            </p:cNvPr>
            <p:cNvSpPr txBox="1"/>
            <p:nvPr/>
          </p:nvSpPr>
          <p:spPr>
            <a:xfrm>
              <a:off x="477244" y="1188520"/>
              <a:ext cx="3192449" cy="1046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How high are the clouds on Neptune?</a:t>
              </a:r>
              <a:endParaRPr lang="x-none" sz="3200" dirty="0"/>
            </a:p>
          </p:txBody>
        </p:sp>
      </p:grpSp>
      <p:pic>
        <p:nvPicPr>
          <p:cNvPr id="10" name="Google Shape;878;p32">
            <a:extLst>
              <a:ext uri="{FF2B5EF4-FFF2-40B4-BE49-F238E27FC236}">
                <a16:creationId xmlns:a16="http://schemas.microsoft.com/office/drawing/2014/main" id="{E6465500-7F2B-77D4-040B-CA91CA563BA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7814" r="28419" b="46489"/>
          <a:stretch/>
        </p:blipFill>
        <p:spPr>
          <a:xfrm flipH="1">
            <a:off x="9318270" y="3675222"/>
            <a:ext cx="2446725" cy="19980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113F4B6-5689-C753-97E1-030015318492}"/>
              </a:ext>
            </a:extLst>
          </p:cNvPr>
          <p:cNvSpPr/>
          <p:nvPr/>
        </p:nvSpPr>
        <p:spPr>
          <a:xfrm>
            <a:off x="3181863" y="810016"/>
            <a:ext cx="2914136" cy="489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VN" sz="2600" b="1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A65C35-87B7-61A9-04AD-B5861F2ED4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920" y="1051733"/>
            <a:ext cx="8917391" cy="8999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96A890-94F9-8763-1F73-45A841C1A4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609" y="2503237"/>
            <a:ext cx="3137641" cy="284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0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D7BB7B-F725-507C-2922-1B5E00AC6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8664401-D755-9F5C-1859-926DA0E922D2}"/>
              </a:ext>
            </a:extLst>
          </p:cNvPr>
          <p:cNvSpPr/>
          <p:nvPr/>
        </p:nvSpPr>
        <p:spPr>
          <a:xfrm>
            <a:off x="7771286" y="1017795"/>
            <a:ext cx="3093968" cy="49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Google Shape;281;p15">
            <a:extLst>
              <a:ext uri="{FF2B5EF4-FFF2-40B4-BE49-F238E27FC236}">
                <a16:creationId xmlns:a16="http://schemas.microsoft.com/office/drawing/2014/main" id="{FE5DD60B-CC3F-D3D7-BA59-C43632C8547F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p.94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700A4E-37ED-8C46-B3E3-8F91E349C399}"/>
              </a:ext>
            </a:extLst>
          </p:cNvPr>
          <p:cNvSpPr txBox="1"/>
          <p:nvPr/>
        </p:nvSpPr>
        <p:spPr>
          <a:xfrm>
            <a:off x="1958644" y="5999277"/>
            <a:ext cx="82747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Put students in pairs to use how far/ how big/ how high/ how many/ how long for each sentence from Facts about Neptune to make the corresponding questions.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B554030-3F29-29FC-9EAB-2AEAC22DA171}"/>
              </a:ext>
            </a:extLst>
          </p:cNvPr>
          <p:cNvGrpSpPr/>
          <p:nvPr/>
        </p:nvGrpSpPr>
        <p:grpSpPr>
          <a:xfrm>
            <a:off x="5297875" y="2323589"/>
            <a:ext cx="4838700" cy="2214498"/>
            <a:chOff x="320034" y="1188520"/>
            <a:chExt cx="3506870" cy="1690544"/>
          </a:xfrm>
        </p:grpSpPr>
        <p:sp>
          <p:nvSpPr>
            <p:cNvPr id="6" name="Oval Callout 5">
              <a:extLst>
                <a:ext uri="{FF2B5EF4-FFF2-40B4-BE49-F238E27FC236}">
                  <a16:creationId xmlns:a16="http://schemas.microsoft.com/office/drawing/2014/main" id="{6CAA75B8-5994-FBB5-38F2-F6BDEFE01714}"/>
                </a:ext>
              </a:extLst>
            </p:cNvPr>
            <p:cNvSpPr/>
            <p:nvPr/>
          </p:nvSpPr>
          <p:spPr>
            <a:xfrm>
              <a:off x="320034" y="1188520"/>
              <a:ext cx="3506870" cy="1096387"/>
            </a:xfrm>
            <a:prstGeom prst="wedgeEllipseCallout">
              <a:avLst>
                <a:gd name="adj1" fmla="val 60314"/>
                <a:gd name="adj2" fmla="val 5584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915BA4-313C-37CA-8112-8373FAF41FDA}"/>
                </a:ext>
              </a:extLst>
            </p:cNvPr>
            <p:cNvSpPr txBox="1"/>
            <p:nvPr/>
          </p:nvSpPr>
          <p:spPr>
            <a:xfrm>
              <a:off x="478302" y="1353779"/>
              <a:ext cx="3268695" cy="152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How many known moons does Neptune have?</a:t>
              </a:r>
              <a:endParaRPr lang="x-none" sz="3200" dirty="0"/>
            </a:p>
          </p:txBody>
        </p:sp>
      </p:grpSp>
      <p:pic>
        <p:nvPicPr>
          <p:cNvPr id="10" name="Google Shape;878;p32">
            <a:extLst>
              <a:ext uri="{FF2B5EF4-FFF2-40B4-BE49-F238E27FC236}">
                <a16:creationId xmlns:a16="http://schemas.microsoft.com/office/drawing/2014/main" id="{E6465500-7F2B-77D4-040B-CA91CA563BA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7814" r="28419" b="46489"/>
          <a:stretch/>
        </p:blipFill>
        <p:spPr>
          <a:xfrm flipH="1">
            <a:off x="9318270" y="3661928"/>
            <a:ext cx="2446725" cy="19980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113F4B6-5689-C753-97E1-030015318492}"/>
              </a:ext>
            </a:extLst>
          </p:cNvPr>
          <p:cNvSpPr/>
          <p:nvPr/>
        </p:nvSpPr>
        <p:spPr>
          <a:xfrm>
            <a:off x="3181863" y="810016"/>
            <a:ext cx="2914136" cy="489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VN" sz="2600" b="1" dirty="0">
              <a:solidFill>
                <a:schemeClr val="tx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F8D12A2-60B3-C9D9-F465-6D11770F66BB}"/>
              </a:ext>
            </a:extLst>
          </p:cNvPr>
          <p:cNvGrpSpPr/>
          <p:nvPr/>
        </p:nvGrpSpPr>
        <p:grpSpPr>
          <a:xfrm>
            <a:off x="427005" y="913564"/>
            <a:ext cx="7772400" cy="876156"/>
            <a:chOff x="427005" y="848260"/>
            <a:chExt cx="7772400" cy="87615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807EDFB-B8C4-64FD-D6BB-1BE5A87E7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7005" y="957540"/>
              <a:ext cx="7772400" cy="76687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7B147ED-E4EA-4728-BCEC-BB98AA725B72}"/>
                </a:ext>
              </a:extLst>
            </p:cNvPr>
            <p:cNvSpPr/>
            <p:nvPr/>
          </p:nvSpPr>
          <p:spPr>
            <a:xfrm>
              <a:off x="1769423" y="848260"/>
              <a:ext cx="451263" cy="237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2A5B205-7E70-0D0A-283E-8A02A9C5D4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936" y="2258785"/>
            <a:ext cx="3187104" cy="340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94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D7BB7B-F725-507C-2922-1B5E00AC6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8664401-D755-9F5C-1859-926DA0E922D2}"/>
              </a:ext>
            </a:extLst>
          </p:cNvPr>
          <p:cNvSpPr/>
          <p:nvPr/>
        </p:nvSpPr>
        <p:spPr>
          <a:xfrm>
            <a:off x="7771286" y="1017795"/>
            <a:ext cx="3093968" cy="49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Google Shape;281;p15">
            <a:extLst>
              <a:ext uri="{FF2B5EF4-FFF2-40B4-BE49-F238E27FC236}">
                <a16:creationId xmlns:a16="http://schemas.microsoft.com/office/drawing/2014/main" id="{FE5DD60B-CC3F-D3D7-BA59-C43632C8547F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p.94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700A4E-37ED-8C46-B3E3-8F91E349C399}"/>
              </a:ext>
            </a:extLst>
          </p:cNvPr>
          <p:cNvSpPr txBox="1"/>
          <p:nvPr/>
        </p:nvSpPr>
        <p:spPr>
          <a:xfrm>
            <a:off x="1958644" y="5999277"/>
            <a:ext cx="82747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Put students in pairs to use how far/ how big/ how high/ how many/ how long for each sentence from Facts about Neptune to make the corresponding questions.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B554030-3F29-29FC-9EAB-2AEAC22DA171}"/>
              </a:ext>
            </a:extLst>
          </p:cNvPr>
          <p:cNvGrpSpPr/>
          <p:nvPr/>
        </p:nvGrpSpPr>
        <p:grpSpPr>
          <a:xfrm>
            <a:off x="5606002" y="2701248"/>
            <a:ext cx="4330568" cy="1177809"/>
            <a:chOff x="320034" y="1188520"/>
            <a:chExt cx="3506870" cy="1144512"/>
          </a:xfrm>
        </p:grpSpPr>
        <p:sp>
          <p:nvSpPr>
            <p:cNvPr id="6" name="Oval Callout 5">
              <a:extLst>
                <a:ext uri="{FF2B5EF4-FFF2-40B4-BE49-F238E27FC236}">
                  <a16:creationId xmlns:a16="http://schemas.microsoft.com/office/drawing/2014/main" id="{6CAA75B8-5994-FBB5-38F2-F6BDEFE01714}"/>
                </a:ext>
              </a:extLst>
            </p:cNvPr>
            <p:cNvSpPr/>
            <p:nvPr/>
          </p:nvSpPr>
          <p:spPr>
            <a:xfrm>
              <a:off x="320034" y="1188520"/>
              <a:ext cx="3506870" cy="1096387"/>
            </a:xfrm>
            <a:prstGeom prst="wedgeEllipseCallout">
              <a:avLst>
                <a:gd name="adj1" fmla="val 60314"/>
                <a:gd name="adj2" fmla="val 5584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915BA4-313C-37CA-8112-8373FAF41FDA}"/>
                </a:ext>
              </a:extLst>
            </p:cNvPr>
            <p:cNvSpPr txBox="1"/>
            <p:nvPr/>
          </p:nvSpPr>
          <p:spPr>
            <a:xfrm>
              <a:off x="506094" y="1286267"/>
              <a:ext cx="3134750" cy="1046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How long is a day on Neptune?</a:t>
              </a:r>
              <a:endParaRPr lang="x-none" sz="3200" dirty="0"/>
            </a:p>
          </p:txBody>
        </p:sp>
      </p:grpSp>
      <p:pic>
        <p:nvPicPr>
          <p:cNvPr id="10" name="Google Shape;878;p32">
            <a:extLst>
              <a:ext uri="{FF2B5EF4-FFF2-40B4-BE49-F238E27FC236}">
                <a16:creationId xmlns:a16="http://schemas.microsoft.com/office/drawing/2014/main" id="{E6465500-7F2B-77D4-040B-CA91CA563BA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7814" r="28419" b="46489"/>
          <a:stretch/>
        </p:blipFill>
        <p:spPr>
          <a:xfrm flipH="1">
            <a:off x="9318270" y="3661928"/>
            <a:ext cx="2446725" cy="19980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113F4B6-5689-C753-97E1-030015318492}"/>
              </a:ext>
            </a:extLst>
          </p:cNvPr>
          <p:cNvSpPr/>
          <p:nvPr/>
        </p:nvSpPr>
        <p:spPr>
          <a:xfrm>
            <a:off x="3181863" y="810016"/>
            <a:ext cx="2914136" cy="489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VN" sz="2600" b="1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54F960-A11A-7EEF-0FC8-73FE3B88C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005" y="1091523"/>
            <a:ext cx="8891265" cy="6673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BE8076-5356-B99D-4AC2-C85DE1A960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283" y="2453231"/>
            <a:ext cx="3080294" cy="275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29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E045CF-F000-6F87-1D66-126EF3B6B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E6044E44-23FC-4D74-88C0-D691DA62D5F7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EA756E-6ABC-5F60-1425-28E218047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697085"/>
            <a:ext cx="7772400" cy="7348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176A6-823C-AC8D-08A5-35C0F1623CB7}"/>
              </a:ext>
            </a:extLst>
          </p:cNvPr>
          <p:cNvSpPr txBox="1"/>
          <p:nvPr/>
        </p:nvSpPr>
        <p:spPr>
          <a:xfrm>
            <a:off x="1958644" y="5934670"/>
            <a:ext cx="82747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buFontTx/>
              <a:buChar char="-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Put students in pairs and switch roles to ask and answer about Neptune.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teacher goes around to check the right intonation for questions. 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Then, invite some pairs present in front of the whole class and give them a point.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E440BF-82B9-65BE-E5CB-BE8B417FBAFC}"/>
              </a:ext>
            </a:extLst>
          </p:cNvPr>
          <p:cNvGrpSpPr/>
          <p:nvPr/>
        </p:nvGrpSpPr>
        <p:grpSpPr>
          <a:xfrm>
            <a:off x="791567" y="1559693"/>
            <a:ext cx="4005607" cy="1239459"/>
            <a:chOff x="320034" y="1053802"/>
            <a:chExt cx="3506870" cy="1231105"/>
          </a:xfrm>
        </p:grpSpPr>
        <p:sp>
          <p:nvSpPr>
            <p:cNvPr id="14" name="Oval Callout 13">
              <a:extLst>
                <a:ext uri="{FF2B5EF4-FFF2-40B4-BE49-F238E27FC236}">
                  <a16:creationId xmlns:a16="http://schemas.microsoft.com/office/drawing/2014/main" id="{F80C3D0B-87B7-572B-B08E-398E381E609F}"/>
                </a:ext>
              </a:extLst>
            </p:cNvPr>
            <p:cNvSpPr/>
            <p:nvPr/>
          </p:nvSpPr>
          <p:spPr>
            <a:xfrm>
              <a:off x="320034" y="1053802"/>
              <a:ext cx="3506870" cy="1231105"/>
            </a:xfrm>
            <a:prstGeom prst="wedgeEllipseCallout">
              <a:avLst>
                <a:gd name="adj1" fmla="val -49596"/>
                <a:gd name="adj2" fmla="val 44289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6C463FC-D27C-D012-47AD-46B3E22EEA0A}"/>
                </a:ext>
              </a:extLst>
            </p:cNvPr>
            <p:cNvSpPr txBox="1"/>
            <p:nvPr/>
          </p:nvSpPr>
          <p:spPr>
            <a:xfrm>
              <a:off x="597152" y="1244371"/>
              <a:ext cx="3030520" cy="947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How far is Neptune from the Sun?</a:t>
              </a:r>
              <a:endParaRPr lang="x-none" sz="28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96179A1-1160-F4F6-53AB-D9ED8249631B}"/>
              </a:ext>
            </a:extLst>
          </p:cNvPr>
          <p:cNvGrpSpPr/>
          <p:nvPr/>
        </p:nvGrpSpPr>
        <p:grpSpPr>
          <a:xfrm>
            <a:off x="5602726" y="1435860"/>
            <a:ext cx="5011924" cy="1949241"/>
            <a:chOff x="2095498" y="1157289"/>
            <a:chExt cx="3724758" cy="1936104"/>
          </a:xfrm>
        </p:grpSpPr>
        <p:sp>
          <p:nvSpPr>
            <p:cNvPr id="17" name="Oval Callout 16">
              <a:extLst>
                <a:ext uri="{FF2B5EF4-FFF2-40B4-BE49-F238E27FC236}">
                  <a16:creationId xmlns:a16="http://schemas.microsoft.com/office/drawing/2014/main" id="{D74F5974-A49A-3125-C9CB-E25AACD8B398}"/>
                </a:ext>
              </a:extLst>
            </p:cNvPr>
            <p:cNvSpPr/>
            <p:nvPr/>
          </p:nvSpPr>
          <p:spPr>
            <a:xfrm>
              <a:off x="2095498" y="1157289"/>
              <a:ext cx="3724758" cy="1602701"/>
            </a:xfrm>
            <a:prstGeom prst="wedgeEllipseCallout">
              <a:avLst>
                <a:gd name="adj1" fmla="val 49510"/>
                <a:gd name="adj2" fmla="val 48834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66B17C-7183-D51B-0B5F-34B4EF97FAED}"/>
                </a:ext>
              </a:extLst>
            </p:cNvPr>
            <p:cNvSpPr txBox="1"/>
            <p:nvPr/>
          </p:nvSpPr>
          <p:spPr>
            <a:xfrm>
              <a:off x="2515915" y="1289750"/>
              <a:ext cx="2919827" cy="1803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Neptune is about 4.5 billion </a:t>
              </a:r>
              <a:r>
                <a:rPr lang="en-US" sz="2800" dirty="0" err="1"/>
                <a:t>kilometres</a:t>
              </a:r>
              <a:r>
                <a:rPr lang="en-US" sz="2800" dirty="0"/>
                <a:t> from the Sun on average.</a:t>
              </a:r>
              <a:endParaRPr lang="x-none" sz="2800" dirty="0"/>
            </a:p>
          </p:txBody>
        </p:sp>
      </p:grpSp>
      <p:pic>
        <p:nvPicPr>
          <p:cNvPr id="19" name="Google Shape;878;p32">
            <a:extLst>
              <a:ext uri="{FF2B5EF4-FFF2-40B4-BE49-F238E27FC236}">
                <a16:creationId xmlns:a16="http://schemas.microsoft.com/office/drawing/2014/main" id="{9E7AA3AB-7A9E-254A-134D-91C51474419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7814" r="28419" b="46489"/>
          <a:stretch/>
        </p:blipFill>
        <p:spPr>
          <a:xfrm>
            <a:off x="0" y="3739334"/>
            <a:ext cx="2446725" cy="1998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883;p32">
            <a:extLst>
              <a:ext uri="{FF2B5EF4-FFF2-40B4-BE49-F238E27FC236}">
                <a16:creationId xmlns:a16="http://schemas.microsoft.com/office/drawing/2014/main" id="{8456A439-A826-7490-FBB6-2DADDBC413B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8345" r="29907" b="36384"/>
          <a:stretch/>
        </p:blipFill>
        <p:spPr>
          <a:xfrm>
            <a:off x="10378090" y="3833055"/>
            <a:ext cx="1861954" cy="19980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97C1943-3ABF-C695-915C-222D6790D1C7}"/>
              </a:ext>
            </a:extLst>
          </p:cNvPr>
          <p:cNvGrpSpPr/>
          <p:nvPr/>
        </p:nvGrpSpPr>
        <p:grpSpPr>
          <a:xfrm>
            <a:off x="1496607" y="2882082"/>
            <a:ext cx="3689433" cy="1266921"/>
            <a:chOff x="320035" y="1053802"/>
            <a:chExt cx="3040647" cy="1231105"/>
          </a:xfrm>
        </p:grpSpPr>
        <p:sp>
          <p:nvSpPr>
            <p:cNvPr id="22" name="Oval Callout 21">
              <a:extLst>
                <a:ext uri="{FF2B5EF4-FFF2-40B4-BE49-F238E27FC236}">
                  <a16:creationId xmlns:a16="http://schemas.microsoft.com/office/drawing/2014/main" id="{E30B9EAE-829E-C8CA-0BDC-1C41B50AD497}"/>
                </a:ext>
              </a:extLst>
            </p:cNvPr>
            <p:cNvSpPr/>
            <p:nvPr/>
          </p:nvSpPr>
          <p:spPr>
            <a:xfrm>
              <a:off x="320035" y="1053802"/>
              <a:ext cx="3040647" cy="1231105"/>
            </a:xfrm>
            <a:prstGeom prst="wedgeEllipseCallout">
              <a:avLst>
                <a:gd name="adj1" fmla="val -44854"/>
                <a:gd name="adj2" fmla="val 47202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3D90ED3-7E13-02BA-F837-51D6DD592ABC}"/>
                </a:ext>
              </a:extLst>
            </p:cNvPr>
            <p:cNvSpPr txBox="1"/>
            <p:nvPr/>
          </p:nvSpPr>
          <p:spPr>
            <a:xfrm>
              <a:off x="386579" y="1220109"/>
              <a:ext cx="2869040" cy="927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Neptune has 14 known moons.</a:t>
              </a:r>
              <a:endParaRPr lang="x-none" sz="2800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46BFB1B-11C0-CC2C-6B2E-642E037A20FD}"/>
              </a:ext>
            </a:extLst>
          </p:cNvPr>
          <p:cNvGrpSpPr/>
          <p:nvPr/>
        </p:nvGrpSpPr>
        <p:grpSpPr>
          <a:xfrm>
            <a:off x="5851706" y="3103348"/>
            <a:ext cx="5011924" cy="1613772"/>
            <a:chOff x="2095498" y="1157289"/>
            <a:chExt cx="3724758" cy="2060219"/>
          </a:xfrm>
        </p:grpSpPr>
        <p:sp>
          <p:nvSpPr>
            <p:cNvPr id="25" name="Oval Callout 24">
              <a:extLst>
                <a:ext uri="{FF2B5EF4-FFF2-40B4-BE49-F238E27FC236}">
                  <a16:creationId xmlns:a16="http://schemas.microsoft.com/office/drawing/2014/main" id="{C85325F6-D07B-7991-F485-78E91194A087}"/>
                </a:ext>
              </a:extLst>
            </p:cNvPr>
            <p:cNvSpPr/>
            <p:nvPr/>
          </p:nvSpPr>
          <p:spPr>
            <a:xfrm>
              <a:off x="2095498" y="1157289"/>
              <a:ext cx="3724758" cy="1646496"/>
            </a:xfrm>
            <a:prstGeom prst="wedgeEllipseCallout">
              <a:avLst>
                <a:gd name="adj1" fmla="val 50894"/>
                <a:gd name="adj2" fmla="val 59273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3B3BFAC-5A32-44C3-1C27-1A920A833634}"/>
                </a:ext>
              </a:extLst>
            </p:cNvPr>
            <p:cNvSpPr txBox="1"/>
            <p:nvPr/>
          </p:nvSpPr>
          <p:spPr>
            <a:xfrm>
              <a:off x="2418887" y="1364665"/>
              <a:ext cx="3235346" cy="1852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How many known moons does Neptune have?</a:t>
              </a:r>
              <a:endParaRPr lang="x-none" sz="280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1DFF4DA-6198-7BCA-E6C6-543C4AC47EA9}"/>
              </a:ext>
            </a:extLst>
          </p:cNvPr>
          <p:cNvGrpSpPr/>
          <p:nvPr/>
        </p:nvGrpSpPr>
        <p:grpSpPr>
          <a:xfrm>
            <a:off x="2456151" y="4455141"/>
            <a:ext cx="1770343" cy="753848"/>
            <a:chOff x="320035" y="1053802"/>
            <a:chExt cx="3040647" cy="1231105"/>
          </a:xfrm>
        </p:grpSpPr>
        <p:sp>
          <p:nvSpPr>
            <p:cNvPr id="28" name="Oval Callout 27">
              <a:extLst>
                <a:ext uri="{FF2B5EF4-FFF2-40B4-BE49-F238E27FC236}">
                  <a16:creationId xmlns:a16="http://schemas.microsoft.com/office/drawing/2014/main" id="{C1800C85-37FF-5D64-F81A-2AB70BA74B5B}"/>
                </a:ext>
              </a:extLst>
            </p:cNvPr>
            <p:cNvSpPr/>
            <p:nvPr/>
          </p:nvSpPr>
          <p:spPr>
            <a:xfrm>
              <a:off x="320035" y="1053802"/>
              <a:ext cx="3040647" cy="1231105"/>
            </a:xfrm>
            <a:prstGeom prst="wedgeEllipseCallout">
              <a:avLst>
                <a:gd name="adj1" fmla="val -44854"/>
                <a:gd name="adj2" fmla="val 47202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E7C4C2D-FFAB-B736-16AD-0F04AB68399B}"/>
                </a:ext>
              </a:extLst>
            </p:cNvPr>
            <p:cNvSpPr txBox="1"/>
            <p:nvPr/>
          </p:nvSpPr>
          <p:spPr>
            <a:xfrm>
              <a:off x="386579" y="1220109"/>
              <a:ext cx="2869040" cy="508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…..?</a:t>
              </a:r>
              <a:endParaRPr lang="x-none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DE29604-0285-8F53-55C3-15A5BEE4F383}"/>
              </a:ext>
            </a:extLst>
          </p:cNvPr>
          <p:cNvGrpSpPr/>
          <p:nvPr/>
        </p:nvGrpSpPr>
        <p:grpSpPr>
          <a:xfrm>
            <a:off x="8211857" y="4712641"/>
            <a:ext cx="1770343" cy="753848"/>
            <a:chOff x="320035" y="1053802"/>
            <a:chExt cx="3040647" cy="1231105"/>
          </a:xfrm>
        </p:grpSpPr>
        <p:sp>
          <p:nvSpPr>
            <p:cNvPr id="31" name="Oval Callout 30">
              <a:extLst>
                <a:ext uri="{FF2B5EF4-FFF2-40B4-BE49-F238E27FC236}">
                  <a16:creationId xmlns:a16="http://schemas.microsoft.com/office/drawing/2014/main" id="{FD12FDB6-1234-999C-AAD5-E85B78DBB7B2}"/>
                </a:ext>
              </a:extLst>
            </p:cNvPr>
            <p:cNvSpPr/>
            <p:nvPr/>
          </p:nvSpPr>
          <p:spPr>
            <a:xfrm>
              <a:off x="320035" y="1053802"/>
              <a:ext cx="3040647" cy="1231105"/>
            </a:xfrm>
            <a:prstGeom prst="wedgeEllipseCallout">
              <a:avLst>
                <a:gd name="adj1" fmla="val 63814"/>
                <a:gd name="adj2" fmla="val 4247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372EB52-0556-CF37-0EFA-5DDDC77362F6}"/>
                </a:ext>
              </a:extLst>
            </p:cNvPr>
            <p:cNvSpPr txBox="1"/>
            <p:nvPr/>
          </p:nvSpPr>
          <p:spPr>
            <a:xfrm>
              <a:off x="386580" y="1220110"/>
              <a:ext cx="2869040" cy="854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….</a:t>
              </a:r>
              <a:endParaRPr lang="x-none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4054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43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dirty="0"/>
          </a:p>
        </p:txBody>
      </p:sp>
      <p:sp>
        <p:nvSpPr>
          <p:cNvPr id="1036" name="Google Shape;1036;p43"/>
          <p:cNvSpPr/>
          <p:nvPr/>
        </p:nvSpPr>
        <p:spPr>
          <a:xfrm>
            <a:off x="1989104" y="2730500"/>
            <a:ext cx="8061563" cy="2657707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7" name="Google Shape;1037;p43"/>
          <p:cNvPicPr preferRelativeResize="0"/>
          <p:nvPr/>
        </p:nvPicPr>
        <p:blipFill rotWithShape="1">
          <a:blip r:embed="rId3">
            <a:alphaModFix/>
          </a:blip>
          <a:srcRect l="12071" r="12396"/>
          <a:stretch/>
        </p:blipFill>
        <p:spPr>
          <a:xfrm>
            <a:off x="9716231" y="1469793"/>
            <a:ext cx="1181120" cy="110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8" name="Google Shape;1038;p43"/>
          <p:cNvSpPr txBox="1"/>
          <p:nvPr/>
        </p:nvSpPr>
        <p:spPr>
          <a:xfrm>
            <a:off x="2381945" y="4079976"/>
            <a:ext cx="733428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Char char="-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 exercises in the Activity Book (page 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73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 dirty="0"/>
          </a:p>
        </p:txBody>
      </p:sp>
      <p:sp>
        <p:nvSpPr>
          <p:cNvPr id="1039" name="Google Shape;1039;p43"/>
          <p:cNvSpPr txBox="1"/>
          <p:nvPr/>
        </p:nvSpPr>
        <p:spPr>
          <a:xfrm>
            <a:off x="2353216" y="6253287"/>
            <a:ext cx="760655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Check answers in the Teacher’s Book (page 163) or Active Teach.</a:t>
            </a:r>
            <a:endParaRPr dirty="0"/>
          </a:p>
        </p:txBody>
      </p:sp>
      <p:sp>
        <p:nvSpPr>
          <p:cNvPr id="1040" name="Google Shape;1040;p43"/>
          <p:cNvSpPr txBox="1"/>
          <p:nvPr/>
        </p:nvSpPr>
        <p:spPr>
          <a:xfrm>
            <a:off x="3129965" y="3385826"/>
            <a:ext cx="60530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Char char="-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Review 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ocabulary and grammar.</a:t>
            </a:r>
            <a:endParaRPr dirty="0"/>
          </a:p>
        </p:txBody>
      </p:sp>
      <p:pic>
        <p:nvPicPr>
          <p:cNvPr id="1041" name="Google Shape;1041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76596" y="1200985"/>
            <a:ext cx="7226300" cy="17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041F96-6951-CF87-7781-9F2DAB60F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9273" y="108330"/>
            <a:ext cx="878699" cy="87869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/>
          <p:nvPr/>
        </p:nvSpPr>
        <p:spPr>
          <a:xfrm>
            <a:off x="6586849" y="1229262"/>
            <a:ext cx="4077193" cy="3995881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6875607" y="2463922"/>
            <a:ext cx="3550928" cy="1107955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To correctly read and pronounce falling intonation in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-questions.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6875607" y="3773780"/>
            <a:ext cx="3550928" cy="430847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PB p.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94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6875607" y="4384969"/>
            <a:ext cx="3550928" cy="430847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AB p.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73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6875607" y="1427337"/>
            <a:ext cx="33822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UNIT 8 – Lesson </a:t>
            </a:r>
            <a:r>
              <a:rPr lang="en-US" sz="2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7520829" y="1904371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We’ve learned…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4A81D4-8C67-F9F5-2D5C-72224F445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9273" y="108330"/>
            <a:ext cx="878699" cy="878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5F168A-ACF4-96B4-AEE9-221AE3FCBD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008" y="676893"/>
            <a:ext cx="3593149" cy="506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71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D5507A-E83E-2652-FB14-671E9984D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4" name="Google Shape;384;p15">
            <a:extLst>
              <a:ext uri="{FF2B5EF4-FFF2-40B4-BE49-F238E27FC236}">
                <a16:creationId xmlns:a16="http://schemas.microsoft.com/office/drawing/2014/main" id="{63063414-1E6E-21FC-4364-C03BD7CBE88D}"/>
              </a:ext>
            </a:extLst>
          </p:cNvPr>
          <p:cNvSpPr/>
          <p:nvPr/>
        </p:nvSpPr>
        <p:spPr>
          <a:xfrm>
            <a:off x="2120765" y="1873147"/>
            <a:ext cx="7968036" cy="3328245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386;p15">
            <a:extLst>
              <a:ext uri="{FF2B5EF4-FFF2-40B4-BE49-F238E27FC236}">
                <a16:creationId xmlns:a16="http://schemas.microsoft.com/office/drawing/2014/main" id="{779E53EE-D352-4BF7-2F46-BEC39615143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2071" r="12396"/>
          <a:stretch/>
        </p:blipFill>
        <p:spPr>
          <a:xfrm>
            <a:off x="9216492" y="1426620"/>
            <a:ext cx="1181120" cy="11011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0CA350-6FE5-FF85-17B7-3448A6BA94A9}"/>
              </a:ext>
            </a:extLst>
          </p:cNvPr>
          <p:cNvSpPr txBox="1"/>
          <p:nvPr/>
        </p:nvSpPr>
        <p:spPr>
          <a:xfrm>
            <a:off x="2355085" y="859894"/>
            <a:ext cx="7286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chemeClr val="accent2"/>
                </a:solidFill>
                <a:latin typeface="Carter One" panose="03080802040405060005" pitchFamily="66" charset="77"/>
              </a:rPr>
              <a:t>Activity: UNSCRAMBLED WORDS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688D48-49B2-FFAB-20E1-A784C244C621}"/>
              </a:ext>
            </a:extLst>
          </p:cNvPr>
          <p:cNvSpPr txBox="1"/>
          <p:nvPr/>
        </p:nvSpPr>
        <p:spPr>
          <a:xfrm>
            <a:off x="2319611" y="1956183"/>
            <a:ext cx="77159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</a:t>
            </a:r>
            <a:r>
              <a:rPr lang="en-VN" sz="2400" dirty="0"/>
              <a:t>ivide the class into groups of 4 to 5 students.</a:t>
            </a:r>
          </a:p>
          <a:p>
            <a:pPr marL="342900" indent="-342900">
              <a:buFontTx/>
              <a:buChar char="-"/>
            </a:pPr>
            <a:r>
              <a:rPr lang="en-VN" sz="2400" dirty="0"/>
              <a:t>Each </a:t>
            </a:r>
            <a:r>
              <a:rPr lang="en-US" sz="2400" dirty="0"/>
              <a:t>group</a:t>
            </a:r>
            <a:r>
              <a:rPr lang="en-VN" sz="2400" dirty="0"/>
              <a:t> takes out a mini-board. Students in the group will take turns writing down the answer</a:t>
            </a:r>
            <a:r>
              <a:rPr lang="en-US" sz="2400" dirty="0"/>
              <a:t>s</a:t>
            </a:r>
            <a:r>
              <a:rPr lang="en-VN" sz="2400" dirty="0"/>
              <a:t>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S</a:t>
            </a:r>
            <a:r>
              <a:rPr lang="en-VN" sz="2400" dirty="0"/>
              <a:t>how </a:t>
            </a:r>
            <a:r>
              <a:rPr lang="en-US" sz="2400" dirty="0"/>
              <a:t>unscrambled</a:t>
            </a:r>
            <a:r>
              <a:rPr lang="en-VN" sz="2400" dirty="0"/>
              <a:t> letters on each slide, students look and write </a:t>
            </a:r>
            <a:r>
              <a:rPr lang="en-US" sz="2400" dirty="0"/>
              <a:t>them</a:t>
            </a:r>
            <a:r>
              <a:rPr lang="en-VN" sz="2400" dirty="0"/>
              <a:t> into the correct word. </a:t>
            </a:r>
          </a:p>
          <a:p>
            <a:pPr marL="342900" indent="-342900">
              <a:buFontTx/>
              <a:buChar char="-"/>
            </a:pPr>
            <a:r>
              <a:rPr lang="en-VN" sz="2400" dirty="0"/>
              <a:t>Students raise the board</a:t>
            </a:r>
            <a:r>
              <a:rPr lang="en-US" sz="2400" dirty="0"/>
              <a:t>s</a:t>
            </a:r>
            <a:r>
              <a:rPr lang="en-VN" sz="2400" dirty="0"/>
              <a:t> after </a:t>
            </a:r>
            <a:r>
              <a:rPr lang="en-US" sz="2400" dirty="0"/>
              <a:t>finishing</a:t>
            </a:r>
            <a:r>
              <a:rPr lang="en-VN" sz="2400" dirty="0"/>
              <a:t> the word. </a:t>
            </a:r>
            <a:r>
              <a:rPr lang="en-US" sz="2400" dirty="0"/>
              <a:t>The teacher</a:t>
            </a:r>
            <a:r>
              <a:rPr lang="en-VN" sz="2400" dirty="0"/>
              <a:t> </a:t>
            </a:r>
            <a:r>
              <a:rPr lang="en-US" sz="2400" dirty="0"/>
              <a:t>looks</a:t>
            </a:r>
            <a:r>
              <a:rPr lang="en-VN" sz="2400" dirty="0"/>
              <a:t> and checks the answer</a:t>
            </a:r>
            <a:r>
              <a:rPr lang="en-US" sz="2400" dirty="0"/>
              <a:t>s</a:t>
            </a:r>
            <a:r>
              <a:rPr lang="en-VN" sz="2400" dirty="0"/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</a:t>
            </a:r>
            <a:r>
              <a:rPr lang="en-VN" sz="2400" dirty="0"/>
              <a:t>he first group with the correct answer receives 2 points. </a:t>
            </a:r>
          </a:p>
        </p:txBody>
      </p:sp>
    </p:spTree>
    <p:extLst>
      <p:ext uri="{BB962C8B-B14F-4D97-AF65-F5344CB8AC3E}">
        <p14:creationId xmlns:p14="http://schemas.microsoft.com/office/powerpoint/2010/main" val="2247336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3052096C-B4DB-4444-A4E6-3EE486E22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7298" y="868361"/>
            <a:ext cx="7746715" cy="68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8000" b="1" u="sng" dirty="0">
                <a:solidFill>
                  <a:srgbClr val="FF0000"/>
                </a:solidFill>
                <a:latin typeface="Sylfaen" pitchFamily="18" charset="0"/>
                <a:ea typeface="굴림" panose="020B0600000101010101" pitchFamily="34" charset="-127"/>
              </a:rPr>
              <a:t>UNSCRAMBLE</a:t>
            </a:r>
            <a:endParaRPr lang="en-US" altLang="en-VN" sz="8000" b="1" u="sng" dirty="0">
              <a:solidFill>
                <a:srgbClr val="FF0000"/>
              </a:solidFill>
              <a:latin typeface="Sylfaen" pitchFamily="18" charset="0"/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92022169-7A3A-0446-805C-60C058019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0762" y="5373688"/>
            <a:ext cx="4692651" cy="758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7500" b="1" u="sng" dirty="0">
                <a:solidFill>
                  <a:srgbClr val="FF0000"/>
                </a:solidFill>
                <a:latin typeface="Sylfaen" pitchFamily="18" charset="0"/>
                <a:ea typeface="굴림" panose="020B0600000101010101" pitchFamily="34" charset="-127"/>
              </a:rPr>
              <a:t>GAME!</a:t>
            </a:r>
            <a:endParaRPr lang="en-US" altLang="en-VN" sz="7500" b="1" u="sng" dirty="0">
              <a:solidFill>
                <a:srgbClr val="FF0000"/>
              </a:solidFill>
              <a:latin typeface="Sylfaen" pitchFamily="18" charset="0"/>
            </a:endParaRPr>
          </a:p>
        </p:txBody>
      </p:sp>
      <p:sp>
        <p:nvSpPr>
          <p:cNvPr id="9220" name="Text Box 4">
            <a:extLst>
              <a:ext uri="{FF2B5EF4-FFF2-40B4-BE49-F238E27FC236}">
                <a16:creationId xmlns:a16="http://schemas.microsoft.com/office/drawing/2014/main" id="{FE2A525E-B566-C144-BB12-3F0A21E71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926" y="1773239"/>
            <a:ext cx="101282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0000" dirty="0">
                <a:solidFill>
                  <a:srgbClr val="3399FF"/>
                </a:solidFill>
                <a:latin typeface="Sylfaen" pitchFamily="18" charset="0"/>
                <a:ea typeface="굴림" panose="020B0600000101010101" pitchFamily="34" charset="-127"/>
              </a:rPr>
              <a:t>R</a:t>
            </a:r>
            <a:endParaRPr lang="en-US" altLang="en-VN" sz="10000" dirty="0">
              <a:solidFill>
                <a:srgbClr val="3399FF"/>
              </a:solidFill>
              <a:latin typeface="Sylfaen" pitchFamily="18" charset="0"/>
            </a:endParaRPr>
          </a:p>
        </p:txBody>
      </p:sp>
      <p:sp>
        <p:nvSpPr>
          <p:cNvPr id="3077" name="Text Box 5">
            <a:extLst>
              <a:ext uri="{FF2B5EF4-FFF2-40B4-BE49-F238E27FC236}">
                <a16:creationId xmlns:a16="http://schemas.microsoft.com/office/drawing/2014/main" id="{C7AFE4F3-35A1-7F4A-A103-AA6412D78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2938" y="2635251"/>
            <a:ext cx="1841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VN" altLang="en-VN" sz="8000">
              <a:solidFill>
                <a:srgbClr val="000000"/>
              </a:solidFill>
              <a:latin typeface="Sylfaen" pitchFamily="18" charset="0"/>
            </a:endParaRPr>
          </a:p>
        </p:txBody>
      </p:sp>
      <p:sp>
        <p:nvSpPr>
          <p:cNvPr id="3078" name="Text Box 6">
            <a:extLst>
              <a:ext uri="{FF2B5EF4-FFF2-40B4-BE49-F238E27FC236}">
                <a16:creationId xmlns:a16="http://schemas.microsoft.com/office/drawing/2014/main" id="{2C625DA0-B90D-8244-90C6-470422112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2419351"/>
            <a:ext cx="1841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VN" altLang="en-VN" sz="8000">
              <a:solidFill>
                <a:srgbClr val="000000"/>
              </a:solidFill>
              <a:latin typeface="Sylfaen" pitchFamily="18" charset="0"/>
            </a:endParaRPr>
          </a:p>
        </p:txBody>
      </p:sp>
      <p:sp>
        <p:nvSpPr>
          <p:cNvPr id="9223" name="Text Box 7">
            <a:extLst>
              <a:ext uri="{FF2B5EF4-FFF2-40B4-BE49-F238E27FC236}">
                <a16:creationId xmlns:a16="http://schemas.microsoft.com/office/drawing/2014/main" id="{1E6DD551-3C86-1F48-B940-A9EF46C06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8076" y="2276476"/>
            <a:ext cx="74612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0000">
                <a:solidFill>
                  <a:srgbClr val="3399FF"/>
                </a:solidFill>
                <a:latin typeface="Sylfaen" pitchFamily="18" charset="0"/>
                <a:ea typeface="굴림" panose="020B0600000101010101" pitchFamily="34" charset="-127"/>
              </a:rPr>
              <a:t>a</a:t>
            </a:r>
            <a:endParaRPr lang="en-US" altLang="en-VN" sz="10000">
              <a:solidFill>
                <a:srgbClr val="3399FF"/>
              </a:solidFill>
              <a:latin typeface="Sylfaen" pitchFamily="18" charset="0"/>
            </a:endParaRPr>
          </a:p>
        </p:txBody>
      </p:sp>
      <p:sp>
        <p:nvSpPr>
          <p:cNvPr id="9224" name="Text Box 8">
            <a:extLst>
              <a:ext uri="{FF2B5EF4-FFF2-40B4-BE49-F238E27FC236}">
                <a16:creationId xmlns:a16="http://schemas.microsoft.com/office/drawing/2014/main" id="{88F4C1E3-A427-8E48-9558-72DF446CB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4563" y="1844676"/>
            <a:ext cx="8509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0000">
                <a:solidFill>
                  <a:srgbClr val="3399FF"/>
                </a:solidFill>
                <a:latin typeface="Sylfaen" pitchFamily="18" charset="0"/>
                <a:ea typeface="굴림" panose="020B0600000101010101" pitchFamily="34" charset="-127"/>
              </a:rPr>
              <a:t>b</a:t>
            </a:r>
            <a:endParaRPr lang="en-US" altLang="en-VN" sz="10000">
              <a:solidFill>
                <a:srgbClr val="3399FF"/>
              </a:solidFill>
              <a:latin typeface="Sylfaen" pitchFamily="18" charset="0"/>
            </a:endParaRPr>
          </a:p>
        </p:txBody>
      </p:sp>
      <p:sp>
        <p:nvSpPr>
          <p:cNvPr id="9225" name="Text Box 9">
            <a:extLst>
              <a:ext uri="{FF2B5EF4-FFF2-40B4-BE49-F238E27FC236}">
                <a16:creationId xmlns:a16="http://schemas.microsoft.com/office/drawing/2014/main" id="{28D5B25B-5DE2-4A47-9FBD-E67D86443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3" y="1700214"/>
            <a:ext cx="8509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0000">
                <a:solidFill>
                  <a:srgbClr val="3399FF"/>
                </a:solidFill>
                <a:latin typeface="Sylfaen" pitchFamily="18" charset="0"/>
                <a:ea typeface="굴림" panose="020B0600000101010101" pitchFamily="34" charset="-127"/>
              </a:rPr>
              <a:t>b</a:t>
            </a:r>
            <a:endParaRPr lang="en-US" altLang="en-VN" sz="10000">
              <a:solidFill>
                <a:srgbClr val="3399FF"/>
              </a:solidFill>
              <a:latin typeface="Sylfaen" pitchFamily="18" charset="0"/>
            </a:endParaRPr>
          </a:p>
        </p:txBody>
      </p:sp>
      <p:sp>
        <p:nvSpPr>
          <p:cNvPr id="9226" name="Text Box 10">
            <a:extLst>
              <a:ext uri="{FF2B5EF4-FFF2-40B4-BE49-F238E27FC236}">
                <a16:creationId xmlns:a16="http://schemas.microsoft.com/office/drawing/2014/main" id="{309239C5-1072-0D4F-B1A9-79E4A672E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4425" y="2565401"/>
            <a:ext cx="5461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0000">
                <a:solidFill>
                  <a:srgbClr val="3399FF"/>
                </a:solidFill>
                <a:latin typeface="Sylfaen" pitchFamily="18" charset="0"/>
                <a:ea typeface="굴림" panose="020B0600000101010101" pitchFamily="34" charset="-127"/>
              </a:rPr>
              <a:t>i</a:t>
            </a:r>
            <a:endParaRPr lang="en-US" altLang="en-VN" sz="10000">
              <a:solidFill>
                <a:srgbClr val="3399FF"/>
              </a:solidFill>
              <a:latin typeface="Sylfaen" pitchFamily="18" charset="0"/>
            </a:endParaRPr>
          </a:p>
        </p:txBody>
      </p:sp>
      <p:sp>
        <p:nvSpPr>
          <p:cNvPr id="9227" name="Text Box 11">
            <a:extLst>
              <a:ext uri="{FF2B5EF4-FFF2-40B4-BE49-F238E27FC236}">
                <a16:creationId xmlns:a16="http://schemas.microsoft.com/office/drawing/2014/main" id="{B6FDD4F5-C37E-7A4A-81DD-9C9939A3C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2538" y="2708276"/>
            <a:ext cx="6032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0000">
                <a:solidFill>
                  <a:srgbClr val="3399FF"/>
                </a:solidFill>
                <a:latin typeface="Sylfaen" pitchFamily="18" charset="0"/>
                <a:ea typeface="굴림" panose="020B0600000101010101" pitchFamily="34" charset="-127"/>
              </a:rPr>
              <a:t>t</a:t>
            </a:r>
            <a:endParaRPr lang="en-US" altLang="en-VN" sz="10000">
              <a:solidFill>
                <a:srgbClr val="3399FF"/>
              </a:solidFill>
              <a:latin typeface="Sylfaen" pitchFamily="18" charset="0"/>
            </a:endParaRPr>
          </a:p>
        </p:txBody>
      </p:sp>
      <p:sp>
        <p:nvSpPr>
          <p:cNvPr id="3084" name="Line 12">
            <a:extLst>
              <a:ext uri="{FF2B5EF4-FFF2-40B4-BE49-F238E27FC236}">
                <a16:creationId xmlns:a16="http://schemas.microsoft.com/office/drawing/2014/main" id="{794F23A7-FEAB-F146-8549-CACBD7BC4BE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92539" y="5084763"/>
            <a:ext cx="4391025" cy="0"/>
          </a:xfrm>
          <a:prstGeom prst="line">
            <a:avLst/>
          </a:prstGeom>
          <a:noFill/>
          <a:ln w="5080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V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229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C142C3D9-C8C8-6745-97F8-13834B6D3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1" y="1773237"/>
            <a:ext cx="2333624" cy="210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4436CB07-AD74-44B2-12D9-8EAD9B99BF86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304F6F-DFA9-F3E6-8334-2049C736E0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03 -0.01528 C 0.0513 -0.04815 0.02083 -0.08102 -0.0194 -0.11667 C -0.05964 -0.15208 -0.11016 -0.19028 -0.15873 -0.22917 C -0.20755 -0.26806 -0.28008 -0.35486 -0.31133 -0.34931 C -0.34193 -0.34375 -0.35274 -0.26065 -0.34505 -0.19607 C -0.33763 -0.13171 -0.24766 1.11111E-6 -0.26654 0.03842 C -0.28503 0.07685 -0.38698 0.05023 -0.45794 0.03472 C -0.52878 0.01898 -0.65508 -0.07593 -0.69245 -0.05671 C -0.73021 -0.0375 -0.68985 0.0912 -0.68399 0.14977 C -0.67826 0.20856 -0.67474 0.26829 -0.65755 0.29606 C -0.63985 0.32384 -0.60443 0.31412 -0.58008 0.3169 C -0.55547 0.31967 -0.52878 0.31551 -0.5112 0.31296 C -0.49362 0.31042 -0.48229 0.30717 -0.47292 0.30185 C -0.46419 0.29653 -0.4668 0.28657 -0.45729 0.28125 C -0.44766 0.27592 -0.42474 0.27176 -0.41563 0.26921 " pathEditMode="relative" rAng="0" ptsTypes="AAAAAAAAAAAAAAA">
                                      <p:cBhvr>
                                        <p:cTn id="6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-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5 0.00069 C -0.03398 -0.01945 -0.05664 -0.03912 -0.09752 -0.04815 C -0.13815 -0.05718 -0.22135 -0.02616 -0.25664 -0.05394 C -0.29179 -0.08125 -0.31315 -0.16065 -0.30872 -0.2132 C -0.30416 -0.26574 -0.27916 -0.33519 -0.22968 -0.36875 C -0.1802 -0.40255 -0.06888 -0.42454 -0.01145 -0.41574 C 0.04597 -0.40695 0.08972 -0.35185 0.11524 -0.31644 C 0.14076 -0.28102 0.1504 -0.22222 0.1418 -0.20371 C 0.13334 -0.18519 0.0931 -0.22408 0.06394 -0.20463 C 0.03477 -0.18519 -0.00742 -0.12037 -0.03333 -0.08658 C -0.05924 -0.05255 -0.0832 -0.03056 -0.09101 -0.00023 C -0.09882 0.03009 -0.09127 0.06157 -0.07981 0.0956 C -0.06835 0.12963 -0.03398 0.18148 -0.022 0.20417 " pathEditMode="relative" rAng="0" ptsTypes="AAAAAAAAAAAAA">
                                      <p:cBhvr>
                                        <p:cTn id="8" dur="2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-1076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45 -0.00139 C 0.07487 -0.07431 0.11041 -0.14676 0.14661 -0.15533 C 0.18268 -0.16389 0.21432 -0.11019 0.25625 -0.05232 C 0.2983 0.00555 0.37487 0.11805 0.39869 0.19166 C 0.42239 0.2655 0.42942 0.34629 0.39869 0.3905 C 0.36797 0.43449 0.27591 0.45254 0.21406 0.45601 C 0.15234 0.45995 0.07643 0.43402 0.02812 0.41273 C -0.02006 0.39166 -0.06771 0.32338 -0.07605 0.33009 C -0.08438 0.3375 -0.02839 0.46736 -0.02188 0.45648 C -0.01524 0.4456 -0.03295 0.30486 -0.03594 0.26504 " pathEditMode="relative" rAng="0" ptsTypes="AAAAAAAAAA">
                                      <p:cBhvr>
                                        <p:cTn id="10" dur="2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4" y="151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09 -0.00486 C 0.0392 0.0544 0.12461 0.11366 0.1793 0.14884 C 0.23399 0.18426 0.23295 0.18912 0.28216 0.20718 C 0.33151 0.22523 0.42787 0.2625 0.47513 0.25787 C 0.52227 0.25324 0.5543 0.2294 0.56524 0.17894 C 0.57617 0.12847 0.55951 0.00394 0.54128 -0.04421 C 0.52305 -0.09236 0.48203 -0.11528 0.45534 -0.10995 C 0.42852 -0.10463 0.40795 -0.03102 0.38086 -0.01227 C 0.35352 0.00648 0.3138 0.01528 0.29193 0.00278 C 0.27005 -0.00972 0.27487 -0.05046 0.24974 -0.0875 C 0.22461 -0.1243 0.1711 -0.21528 0.14128 -0.21875 C 0.11133 -0.22222 0.07175 -0.15347 0.07097 -0.1081 C 0.07005 -0.0625 0.10716 0.01435 0.13568 0.05486 C 0.1642 0.0963 0.2112 0.09977 0.24128 0.13773 C 0.27123 0.17593 0.30065 0.25394 0.31628 0.28449 " pathEditMode="relative" rAng="0" ptsTypes="AAAAAAAAAAAAAAA">
                                      <p:cBhvr>
                                        <p:cTn id="12" dur="2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29" y="375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6 0.00347 C 0.1539 -0.02269 0.24791 -0.04838 0.29088 -0.10232 C 0.33372 -0.15625 0.32031 -0.25949 0.31757 -0.32199 C 0.31484 -0.38287 0.30455 -0.44838 0.27382 -0.47176 C 0.24309 -0.49514 0.20455 -0.47222 0.13307 -0.46227 C 0.06145 -0.45232 -0.07162 -0.43125 -0.15573 -0.41134 C -0.23972 -0.39167 -0.38594 -0.39607 -0.3711 -0.34167 C -0.35638 -0.28843 -0.12618 -0.14815 -0.06693 -0.08912 C -0.00782 -0.03009 -0.02292 -0.01574 -0.01628 0.01273 C -0.00964 0.04143 -0.01472 0.07199 -0.02761 0.08264 C -0.04037 0.09329 -0.0948 0.06389 -0.09375 0.07708 C -0.09271 0.09004 -0.03607 0.14329 -0.02097 0.16088 " pathEditMode="relative" rAng="0" ptsTypes="AAAAAAAAAAAA">
                                      <p:cBhvr>
                                        <p:cTn id="14" dur="2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164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73 -0.00278 C -0.08268 0.06898 -0.13451 0.14051 -0.15456 0.19028 C -0.17448 0.24051 -0.19779 0.27593 -0.15039 0.29746 C -0.103 0.31875 0.05885 0.34699 0.12968 0.31806 C 0.20091 0.28889 0.23528 0.21528 0.27539 0.12292 C 0.31549 0.03009 0.32929 -0.19167 0.36927 -0.23912 C 0.40885 -0.28657 0.47695 -0.20509 0.51445 -0.16227 C 0.55182 -0.11967 0.62018 -0.02407 0.59466 0.01783 C 0.56875 0.05972 0.40364 0.06921 0.3595 0.08912 C 0.31549 0.10903 0.33633 0.12755 0.33021 0.13773 " pathEditMode="relative" rAng="0" ptsTypes="AAAAAAAAAA">
                                      <p:cBhvr>
                                        <p:cTn id="16" dur="2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67" y="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  <p:bldP spid="9223" grpId="0"/>
      <p:bldP spid="9224" grpId="0"/>
      <p:bldP spid="9225" grpId="0"/>
      <p:bldP spid="9226" grpId="0"/>
      <p:bldP spid="92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>
            <a:extLst>
              <a:ext uri="{FF2B5EF4-FFF2-40B4-BE49-F238E27FC236}">
                <a16:creationId xmlns:a16="http://schemas.microsoft.com/office/drawing/2014/main" id="{C7D48D38-4C1C-D440-8B63-8EC09ABA1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9" y="201991"/>
            <a:ext cx="11472862" cy="156966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 latinLnBrk="1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ko-KR" sz="9600" b="1" dirty="0" err="1">
                <a:solidFill>
                  <a:srgbClr val="000000"/>
                </a:solidFill>
                <a:latin typeface="Calibri" panose="020F0502020204030204" pitchFamily="34" charset="0"/>
                <a:ea typeface="봄의왈츠" pitchFamily="18" charset="-127"/>
                <a:cs typeface="Calibri" panose="020F0502020204030204" pitchFamily="34" charset="0"/>
              </a:rPr>
              <a:t>scopetele</a:t>
            </a:r>
            <a:endParaRPr kumimoji="1" lang="en-US" altLang="ko-KR" sz="9600" b="1" dirty="0">
              <a:solidFill>
                <a:srgbClr val="000000"/>
              </a:solidFill>
              <a:latin typeface="Calibri" panose="020F0502020204030204" pitchFamily="34" charset="0"/>
              <a:ea typeface="봄의왈츠" pitchFamily="18" charset="-127"/>
              <a:cs typeface="Calibri" panose="020F0502020204030204" pitchFamily="34" charset="0"/>
            </a:endParaRP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E86C4DF9-EF10-F64A-B465-0D8446180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949950"/>
            <a:ext cx="12192000" cy="908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VN" altLang="en-VN" sz="1800">
              <a:solidFill>
                <a:srgbClr val="000000"/>
              </a:solidFill>
            </a:endParaRPr>
          </a:p>
        </p:txBody>
      </p:sp>
      <p:sp>
        <p:nvSpPr>
          <p:cNvPr id="98308" name="AutoShape 4">
            <a:extLst>
              <a:ext uri="{FF2B5EF4-FFF2-40B4-BE49-F238E27FC236}">
                <a16:creationId xmlns:a16="http://schemas.microsoft.com/office/drawing/2014/main" id="{EB8D22F3-A556-C142-BEAC-37446B564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4" y="2060575"/>
            <a:ext cx="1754187" cy="2736850"/>
          </a:xfrm>
          <a:prstGeom prst="downArrow">
            <a:avLst>
              <a:gd name="adj1" fmla="val 50000"/>
              <a:gd name="adj2" fmla="val 39005"/>
            </a:avLst>
          </a:prstGeom>
          <a:solidFill>
            <a:srgbClr val="33996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VN" altLang="en-VN" sz="1800">
              <a:solidFill>
                <a:srgbClr val="000000"/>
              </a:solidFill>
            </a:endParaRPr>
          </a:p>
        </p:txBody>
      </p:sp>
      <p:sp>
        <p:nvSpPr>
          <p:cNvPr id="98309" name="Rectangle 5">
            <a:extLst>
              <a:ext uri="{FF2B5EF4-FFF2-40B4-BE49-F238E27FC236}">
                <a16:creationId xmlns:a16="http://schemas.microsoft.com/office/drawing/2014/main" id="{F191180D-C531-094F-AE56-9E66BAF2D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2575" y="2679701"/>
            <a:ext cx="403225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8800" b="1" u="sng">
                <a:solidFill>
                  <a:srgbClr val="FF0000"/>
                </a:solidFill>
                <a:latin typeface="Sylfaen" pitchFamily="18" charset="0"/>
                <a:ea typeface="굴림" panose="020B0600000101010101" pitchFamily="34" charset="-127"/>
              </a:rPr>
              <a:t>Ready?</a:t>
            </a:r>
            <a:endParaRPr lang="en-US" altLang="en-VN" sz="8800" b="1" u="sng">
              <a:solidFill>
                <a:srgbClr val="FF0000"/>
              </a:solidFill>
              <a:latin typeface="Sylfaen" pitchFamily="18" charset="0"/>
            </a:endParaRPr>
          </a:p>
        </p:txBody>
      </p:sp>
      <p:sp>
        <p:nvSpPr>
          <p:cNvPr id="98310" name="AutoShape 6">
            <a:extLst>
              <a:ext uri="{FF2B5EF4-FFF2-40B4-BE49-F238E27FC236}">
                <a16:creationId xmlns:a16="http://schemas.microsoft.com/office/drawing/2014/main" id="{90C9D031-B3DA-6F48-9FE5-08C9A7149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0938" y="2346326"/>
            <a:ext cx="2303462" cy="2162175"/>
          </a:xfrm>
          <a:custGeom>
            <a:avLst/>
            <a:gdLst>
              <a:gd name="T0" fmla="*/ 122822620 w 21600"/>
              <a:gd name="T1" fmla="*/ 0 h 21600"/>
              <a:gd name="T2" fmla="*/ 35971119 w 21600"/>
              <a:gd name="T3" fmla="*/ 31693682 h 21600"/>
              <a:gd name="T4" fmla="*/ 0 w 21600"/>
              <a:gd name="T5" fmla="*/ 108217660 h 21600"/>
              <a:gd name="T6" fmla="*/ 35971119 w 21600"/>
              <a:gd name="T7" fmla="*/ 184741537 h 21600"/>
              <a:gd name="T8" fmla="*/ 122822620 w 21600"/>
              <a:gd name="T9" fmla="*/ 216435219 h 21600"/>
              <a:gd name="T10" fmla="*/ 209674122 w 21600"/>
              <a:gd name="T11" fmla="*/ 184741537 h 21600"/>
              <a:gd name="T12" fmla="*/ 245645240 w 21600"/>
              <a:gd name="T13" fmla="*/ 108217660 h 21600"/>
              <a:gd name="T14" fmla="*/ 209674122 w 21600"/>
              <a:gd name="T15" fmla="*/ 31693682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V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8311" name="Rectangle 7">
            <a:extLst>
              <a:ext uri="{FF2B5EF4-FFF2-40B4-BE49-F238E27FC236}">
                <a16:creationId xmlns:a16="http://schemas.microsoft.com/office/drawing/2014/main" id="{7B53457E-E2F8-9840-8198-8EFB8AA5A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8" y="2679701"/>
            <a:ext cx="3744912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5000" b="1">
                <a:solidFill>
                  <a:srgbClr val="FF0000"/>
                </a:solidFill>
                <a:latin typeface="Sylfaen" pitchFamily="18" charset="0"/>
                <a:ea typeface="굴림" panose="020B0600000101010101" pitchFamily="34" charset="-127"/>
              </a:rPr>
              <a:t>GO!</a:t>
            </a:r>
            <a:endParaRPr lang="en-US" altLang="en-VN" sz="15000" b="1">
              <a:solidFill>
                <a:srgbClr val="FF0000"/>
              </a:solidFill>
              <a:latin typeface="Sylfaen" pitchFamily="18" charset="0"/>
            </a:endParaRPr>
          </a:p>
        </p:txBody>
      </p:sp>
      <p:sp>
        <p:nvSpPr>
          <p:cNvPr id="98312" name="Text Box 8">
            <a:extLst>
              <a:ext uri="{FF2B5EF4-FFF2-40B4-BE49-F238E27FC236}">
                <a16:creationId xmlns:a16="http://schemas.microsoft.com/office/drawing/2014/main" id="{72FFE774-BE6C-D04C-AF48-2E40B38ED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9" y="5251827"/>
            <a:ext cx="11472862" cy="156966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 latinLnBrk="1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ko-KR" sz="9600" b="1" dirty="0">
                <a:solidFill>
                  <a:srgbClr val="000000"/>
                </a:solidFill>
                <a:latin typeface="Calibri" panose="020F0502020204030204" pitchFamily="34" charset="0"/>
                <a:ea typeface="봄의왈츠" pitchFamily="18" charset="-127"/>
                <a:cs typeface="Calibri" panose="020F0502020204030204" pitchFamily="34" charset="0"/>
              </a:rPr>
              <a:t>telescope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eyouread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8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8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50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7" presetClass="exit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0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0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0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0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opardy Think Music 1m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8" presetID="53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 animBg="1"/>
      <p:bldP spid="98307" grpId="0" animBg="1"/>
      <p:bldP spid="98307" grpId="1" animBg="1"/>
      <p:bldP spid="98308" grpId="0" animBg="1"/>
      <p:bldP spid="98309" grpId="0"/>
      <p:bldP spid="98309" grpId="1"/>
      <p:bldP spid="98311" grpId="0"/>
      <p:bldP spid="98311" grpId="1"/>
      <p:bldP spid="983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>
            <a:extLst>
              <a:ext uri="{FF2B5EF4-FFF2-40B4-BE49-F238E27FC236}">
                <a16:creationId xmlns:a16="http://schemas.microsoft.com/office/drawing/2014/main" id="{C7D48D38-4C1C-D440-8B63-8EC09ABA1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9" y="201991"/>
            <a:ext cx="11472862" cy="156966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 latinLnBrk="1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ko-KR" sz="9600" b="1" dirty="0" err="1">
                <a:solidFill>
                  <a:srgbClr val="000000"/>
                </a:solidFill>
                <a:latin typeface="Calibri" panose="020F0502020204030204" pitchFamily="34" charset="0"/>
                <a:ea typeface="봄의왈츠" pitchFamily="18" charset="-127"/>
                <a:cs typeface="Calibri" panose="020F0502020204030204" pitchFamily="34" charset="0"/>
              </a:rPr>
              <a:t>mteoc</a:t>
            </a:r>
            <a:endParaRPr kumimoji="1" lang="en-US" altLang="ko-KR" sz="9600" b="1" dirty="0">
              <a:solidFill>
                <a:srgbClr val="000000"/>
              </a:solidFill>
              <a:latin typeface="Calibri" panose="020F0502020204030204" pitchFamily="34" charset="0"/>
              <a:ea typeface="봄의왈츠" pitchFamily="18" charset="-127"/>
              <a:cs typeface="Calibri" panose="020F0502020204030204" pitchFamily="34" charset="0"/>
            </a:endParaRP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E86C4DF9-EF10-F64A-B465-0D8446180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949950"/>
            <a:ext cx="12192000" cy="908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VN" altLang="en-VN" sz="1800">
              <a:solidFill>
                <a:srgbClr val="000000"/>
              </a:solidFill>
            </a:endParaRPr>
          </a:p>
        </p:txBody>
      </p:sp>
      <p:sp>
        <p:nvSpPr>
          <p:cNvPr id="98308" name="AutoShape 4">
            <a:extLst>
              <a:ext uri="{FF2B5EF4-FFF2-40B4-BE49-F238E27FC236}">
                <a16:creationId xmlns:a16="http://schemas.microsoft.com/office/drawing/2014/main" id="{EB8D22F3-A556-C142-BEAC-37446B564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4" y="2060575"/>
            <a:ext cx="1754187" cy="2736850"/>
          </a:xfrm>
          <a:prstGeom prst="downArrow">
            <a:avLst>
              <a:gd name="adj1" fmla="val 50000"/>
              <a:gd name="adj2" fmla="val 39005"/>
            </a:avLst>
          </a:prstGeom>
          <a:solidFill>
            <a:srgbClr val="33996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VN" altLang="en-VN" sz="1800">
              <a:solidFill>
                <a:srgbClr val="000000"/>
              </a:solidFill>
            </a:endParaRPr>
          </a:p>
        </p:txBody>
      </p:sp>
      <p:sp>
        <p:nvSpPr>
          <p:cNvPr id="98309" name="Rectangle 5">
            <a:extLst>
              <a:ext uri="{FF2B5EF4-FFF2-40B4-BE49-F238E27FC236}">
                <a16:creationId xmlns:a16="http://schemas.microsoft.com/office/drawing/2014/main" id="{F191180D-C531-094F-AE56-9E66BAF2D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2575" y="2679701"/>
            <a:ext cx="403225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8800" b="1" u="sng">
                <a:solidFill>
                  <a:srgbClr val="FF0000"/>
                </a:solidFill>
                <a:latin typeface="Sylfaen" pitchFamily="18" charset="0"/>
                <a:ea typeface="굴림" panose="020B0600000101010101" pitchFamily="34" charset="-127"/>
              </a:rPr>
              <a:t>Ready?</a:t>
            </a:r>
            <a:endParaRPr lang="en-US" altLang="en-VN" sz="8800" b="1" u="sng">
              <a:solidFill>
                <a:srgbClr val="FF0000"/>
              </a:solidFill>
              <a:latin typeface="Sylfaen" pitchFamily="18" charset="0"/>
            </a:endParaRPr>
          </a:p>
        </p:txBody>
      </p:sp>
      <p:sp>
        <p:nvSpPr>
          <p:cNvPr id="98310" name="AutoShape 6">
            <a:extLst>
              <a:ext uri="{FF2B5EF4-FFF2-40B4-BE49-F238E27FC236}">
                <a16:creationId xmlns:a16="http://schemas.microsoft.com/office/drawing/2014/main" id="{90C9D031-B3DA-6F48-9FE5-08C9A7149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0938" y="2346326"/>
            <a:ext cx="2303462" cy="2162175"/>
          </a:xfrm>
          <a:custGeom>
            <a:avLst/>
            <a:gdLst>
              <a:gd name="T0" fmla="*/ 122822620 w 21600"/>
              <a:gd name="T1" fmla="*/ 0 h 21600"/>
              <a:gd name="T2" fmla="*/ 35971119 w 21600"/>
              <a:gd name="T3" fmla="*/ 31693682 h 21600"/>
              <a:gd name="T4" fmla="*/ 0 w 21600"/>
              <a:gd name="T5" fmla="*/ 108217660 h 21600"/>
              <a:gd name="T6" fmla="*/ 35971119 w 21600"/>
              <a:gd name="T7" fmla="*/ 184741537 h 21600"/>
              <a:gd name="T8" fmla="*/ 122822620 w 21600"/>
              <a:gd name="T9" fmla="*/ 216435219 h 21600"/>
              <a:gd name="T10" fmla="*/ 209674122 w 21600"/>
              <a:gd name="T11" fmla="*/ 184741537 h 21600"/>
              <a:gd name="T12" fmla="*/ 245645240 w 21600"/>
              <a:gd name="T13" fmla="*/ 108217660 h 21600"/>
              <a:gd name="T14" fmla="*/ 209674122 w 21600"/>
              <a:gd name="T15" fmla="*/ 31693682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V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8311" name="Rectangle 7">
            <a:extLst>
              <a:ext uri="{FF2B5EF4-FFF2-40B4-BE49-F238E27FC236}">
                <a16:creationId xmlns:a16="http://schemas.microsoft.com/office/drawing/2014/main" id="{7B53457E-E2F8-9840-8198-8EFB8AA5A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8" y="2679701"/>
            <a:ext cx="3744912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5000" b="1">
                <a:solidFill>
                  <a:srgbClr val="FF0000"/>
                </a:solidFill>
                <a:latin typeface="Sylfaen" pitchFamily="18" charset="0"/>
                <a:ea typeface="굴림" panose="020B0600000101010101" pitchFamily="34" charset="-127"/>
              </a:rPr>
              <a:t>GO!</a:t>
            </a:r>
            <a:endParaRPr lang="en-US" altLang="en-VN" sz="15000" b="1">
              <a:solidFill>
                <a:srgbClr val="FF0000"/>
              </a:solidFill>
              <a:latin typeface="Sylfaen" pitchFamily="18" charset="0"/>
            </a:endParaRPr>
          </a:p>
        </p:txBody>
      </p:sp>
      <p:sp>
        <p:nvSpPr>
          <p:cNvPr id="98312" name="Text Box 8">
            <a:extLst>
              <a:ext uri="{FF2B5EF4-FFF2-40B4-BE49-F238E27FC236}">
                <a16:creationId xmlns:a16="http://schemas.microsoft.com/office/drawing/2014/main" id="{72FFE774-BE6C-D04C-AF48-2E40B38ED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9" y="5251827"/>
            <a:ext cx="11472862" cy="156966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 latinLnBrk="1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ko-KR" sz="9600" b="1" dirty="0">
                <a:solidFill>
                  <a:srgbClr val="000000"/>
                </a:solidFill>
                <a:latin typeface="Calibri" panose="020F0502020204030204" pitchFamily="34" charset="0"/>
                <a:ea typeface="봄의왈츠" pitchFamily="18" charset="-127"/>
                <a:cs typeface="Calibri" panose="020F0502020204030204" pitchFamily="34" charset="0"/>
              </a:rPr>
              <a:t>comet</a:t>
            </a:r>
          </a:p>
        </p:txBody>
      </p:sp>
    </p:spTree>
    <p:extLst>
      <p:ext uri="{BB962C8B-B14F-4D97-AF65-F5344CB8AC3E}">
        <p14:creationId xmlns:p14="http://schemas.microsoft.com/office/powerpoint/2010/main" val="216117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eyouread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8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8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50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7" presetClass="exit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0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0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0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0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opardy Think Music 1m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8" presetID="53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 animBg="1"/>
      <p:bldP spid="98307" grpId="0" animBg="1"/>
      <p:bldP spid="98307" grpId="1" animBg="1"/>
      <p:bldP spid="98308" grpId="0" animBg="1"/>
      <p:bldP spid="98309" grpId="0"/>
      <p:bldP spid="98309" grpId="1"/>
      <p:bldP spid="98311" grpId="0"/>
      <p:bldP spid="98311" grpId="1"/>
      <p:bldP spid="983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>
            <a:extLst>
              <a:ext uri="{FF2B5EF4-FFF2-40B4-BE49-F238E27FC236}">
                <a16:creationId xmlns:a16="http://schemas.microsoft.com/office/drawing/2014/main" id="{C7D48D38-4C1C-D440-8B63-8EC09ABA1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9" y="201991"/>
            <a:ext cx="11472862" cy="156966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 latinLnBrk="1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ko-KR" sz="9600" b="1" dirty="0" err="1">
                <a:solidFill>
                  <a:srgbClr val="000000"/>
                </a:solidFill>
                <a:latin typeface="Calibri" panose="020F0502020204030204" pitchFamily="34" charset="0"/>
                <a:ea typeface="봄의왈츠" pitchFamily="18" charset="-127"/>
                <a:cs typeface="Calibri" panose="020F0502020204030204" pitchFamily="34" charset="0"/>
              </a:rPr>
              <a:t>tekorc</a:t>
            </a:r>
            <a:endParaRPr kumimoji="1" lang="en-US" altLang="ko-KR" sz="9600" b="1" dirty="0">
              <a:solidFill>
                <a:srgbClr val="000000"/>
              </a:solidFill>
              <a:latin typeface="Calibri" panose="020F0502020204030204" pitchFamily="34" charset="0"/>
              <a:ea typeface="봄의왈츠" pitchFamily="18" charset="-127"/>
              <a:cs typeface="Calibri" panose="020F0502020204030204" pitchFamily="34" charset="0"/>
            </a:endParaRP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E86C4DF9-EF10-F64A-B465-0D8446180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949950"/>
            <a:ext cx="12192000" cy="908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VN" altLang="en-VN" sz="1800">
              <a:solidFill>
                <a:srgbClr val="000000"/>
              </a:solidFill>
            </a:endParaRPr>
          </a:p>
        </p:txBody>
      </p:sp>
      <p:sp>
        <p:nvSpPr>
          <p:cNvPr id="98308" name="AutoShape 4">
            <a:extLst>
              <a:ext uri="{FF2B5EF4-FFF2-40B4-BE49-F238E27FC236}">
                <a16:creationId xmlns:a16="http://schemas.microsoft.com/office/drawing/2014/main" id="{EB8D22F3-A556-C142-BEAC-37446B564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4" y="2060575"/>
            <a:ext cx="1754187" cy="2736850"/>
          </a:xfrm>
          <a:prstGeom prst="downArrow">
            <a:avLst>
              <a:gd name="adj1" fmla="val 50000"/>
              <a:gd name="adj2" fmla="val 39005"/>
            </a:avLst>
          </a:prstGeom>
          <a:solidFill>
            <a:srgbClr val="33996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VN" altLang="en-VN" sz="1800">
              <a:solidFill>
                <a:srgbClr val="000000"/>
              </a:solidFill>
            </a:endParaRPr>
          </a:p>
        </p:txBody>
      </p:sp>
      <p:sp>
        <p:nvSpPr>
          <p:cNvPr id="98309" name="Rectangle 5">
            <a:extLst>
              <a:ext uri="{FF2B5EF4-FFF2-40B4-BE49-F238E27FC236}">
                <a16:creationId xmlns:a16="http://schemas.microsoft.com/office/drawing/2014/main" id="{F191180D-C531-094F-AE56-9E66BAF2D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2575" y="2679701"/>
            <a:ext cx="403225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8800" b="1" u="sng">
                <a:solidFill>
                  <a:srgbClr val="FF0000"/>
                </a:solidFill>
                <a:latin typeface="Sylfaen" pitchFamily="18" charset="0"/>
                <a:ea typeface="굴림" panose="020B0600000101010101" pitchFamily="34" charset="-127"/>
              </a:rPr>
              <a:t>Ready?</a:t>
            </a:r>
            <a:endParaRPr lang="en-US" altLang="en-VN" sz="8800" b="1" u="sng">
              <a:solidFill>
                <a:srgbClr val="FF0000"/>
              </a:solidFill>
              <a:latin typeface="Sylfaen" pitchFamily="18" charset="0"/>
            </a:endParaRPr>
          </a:p>
        </p:txBody>
      </p:sp>
      <p:sp>
        <p:nvSpPr>
          <p:cNvPr id="98310" name="AutoShape 6">
            <a:extLst>
              <a:ext uri="{FF2B5EF4-FFF2-40B4-BE49-F238E27FC236}">
                <a16:creationId xmlns:a16="http://schemas.microsoft.com/office/drawing/2014/main" id="{90C9D031-B3DA-6F48-9FE5-08C9A7149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0938" y="2346326"/>
            <a:ext cx="2303462" cy="2162175"/>
          </a:xfrm>
          <a:custGeom>
            <a:avLst/>
            <a:gdLst>
              <a:gd name="T0" fmla="*/ 122822620 w 21600"/>
              <a:gd name="T1" fmla="*/ 0 h 21600"/>
              <a:gd name="T2" fmla="*/ 35971119 w 21600"/>
              <a:gd name="T3" fmla="*/ 31693682 h 21600"/>
              <a:gd name="T4" fmla="*/ 0 w 21600"/>
              <a:gd name="T5" fmla="*/ 108217660 h 21600"/>
              <a:gd name="T6" fmla="*/ 35971119 w 21600"/>
              <a:gd name="T7" fmla="*/ 184741537 h 21600"/>
              <a:gd name="T8" fmla="*/ 122822620 w 21600"/>
              <a:gd name="T9" fmla="*/ 216435219 h 21600"/>
              <a:gd name="T10" fmla="*/ 209674122 w 21600"/>
              <a:gd name="T11" fmla="*/ 184741537 h 21600"/>
              <a:gd name="T12" fmla="*/ 245645240 w 21600"/>
              <a:gd name="T13" fmla="*/ 108217660 h 21600"/>
              <a:gd name="T14" fmla="*/ 209674122 w 21600"/>
              <a:gd name="T15" fmla="*/ 31693682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V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8311" name="Rectangle 7">
            <a:extLst>
              <a:ext uri="{FF2B5EF4-FFF2-40B4-BE49-F238E27FC236}">
                <a16:creationId xmlns:a16="http://schemas.microsoft.com/office/drawing/2014/main" id="{7B53457E-E2F8-9840-8198-8EFB8AA5A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8" y="2679701"/>
            <a:ext cx="3744912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5000" b="1">
                <a:solidFill>
                  <a:srgbClr val="FF0000"/>
                </a:solidFill>
                <a:latin typeface="Sylfaen" pitchFamily="18" charset="0"/>
                <a:ea typeface="굴림" panose="020B0600000101010101" pitchFamily="34" charset="-127"/>
              </a:rPr>
              <a:t>GO!</a:t>
            </a:r>
            <a:endParaRPr lang="en-US" altLang="en-VN" sz="15000" b="1">
              <a:solidFill>
                <a:srgbClr val="FF0000"/>
              </a:solidFill>
              <a:latin typeface="Sylfaen" pitchFamily="18" charset="0"/>
            </a:endParaRPr>
          </a:p>
        </p:txBody>
      </p:sp>
      <p:sp>
        <p:nvSpPr>
          <p:cNvPr id="98312" name="Text Box 8">
            <a:extLst>
              <a:ext uri="{FF2B5EF4-FFF2-40B4-BE49-F238E27FC236}">
                <a16:creationId xmlns:a16="http://schemas.microsoft.com/office/drawing/2014/main" id="{72FFE774-BE6C-D04C-AF48-2E40B38ED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9" y="5251827"/>
            <a:ext cx="11472862" cy="156966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 latinLnBrk="1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ko-KR" sz="9600" b="1" dirty="0">
                <a:solidFill>
                  <a:srgbClr val="000000"/>
                </a:solidFill>
                <a:latin typeface="Calibri" panose="020F0502020204030204" pitchFamily="34" charset="0"/>
                <a:ea typeface="봄의왈츠" pitchFamily="18" charset="-127"/>
                <a:cs typeface="Calibri" panose="020F0502020204030204" pitchFamily="34" charset="0"/>
              </a:rPr>
              <a:t>rocket</a:t>
            </a:r>
          </a:p>
        </p:txBody>
      </p:sp>
    </p:spTree>
    <p:extLst>
      <p:ext uri="{BB962C8B-B14F-4D97-AF65-F5344CB8AC3E}">
        <p14:creationId xmlns:p14="http://schemas.microsoft.com/office/powerpoint/2010/main" val="105130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eyouread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8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8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50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7" presetClass="exit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0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0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0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0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opardy Think Music 1m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8" presetID="53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 animBg="1"/>
      <p:bldP spid="98307" grpId="0" animBg="1"/>
      <p:bldP spid="98307" grpId="1" animBg="1"/>
      <p:bldP spid="98308" grpId="0" animBg="1"/>
      <p:bldP spid="98309" grpId="0"/>
      <p:bldP spid="98309" grpId="1"/>
      <p:bldP spid="98311" grpId="0"/>
      <p:bldP spid="98311" grpId="1"/>
      <p:bldP spid="983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>
            <a:extLst>
              <a:ext uri="{FF2B5EF4-FFF2-40B4-BE49-F238E27FC236}">
                <a16:creationId xmlns:a16="http://schemas.microsoft.com/office/drawing/2014/main" id="{C7D48D38-4C1C-D440-8B63-8EC09ABA1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9" y="201991"/>
            <a:ext cx="11472862" cy="156966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 latinLnBrk="1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ko-KR" sz="9600" b="1" dirty="0" err="1">
                <a:solidFill>
                  <a:srgbClr val="000000"/>
                </a:solidFill>
                <a:latin typeface="Calibri" panose="020F0502020204030204" pitchFamily="34" charset="0"/>
                <a:ea typeface="봄의왈츠" pitchFamily="18" charset="-127"/>
                <a:cs typeface="Calibri" panose="020F0502020204030204" pitchFamily="34" charset="0"/>
              </a:rPr>
              <a:t>cespa</a:t>
            </a:r>
            <a:r>
              <a:rPr kumimoji="1" lang="en-US" altLang="ko-KR" sz="9600" b="1" dirty="0">
                <a:solidFill>
                  <a:srgbClr val="000000"/>
                </a:solidFill>
                <a:latin typeface="Calibri" panose="020F0502020204030204" pitchFamily="34" charset="0"/>
                <a:ea typeface="봄의왈츠" pitchFamily="18" charset="-127"/>
                <a:cs typeface="Calibri" panose="020F0502020204030204" pitchFamily="34" charset="0"/>
              </a:rPr>
              <a:t> </a:t>
            </a:r>
            <a:r>
              <a:rPr kumimoji="1" lang="en-US" altLang="ko-KR" sz="9600" b="1" dirty="0" err="1">
                <a:solidFill>
                  <a:srgbClr val="000000"/>
                </a:solidFill>
                <a:latin typeface="Calibri" panose="020F0502020204030204" pitchFamily="34" charset="0"/>
                <a:ea typeface="봄의왈츠" pitchFamily="18" charset="-127"/>
                <a:cs typeface="Calibri" panose="020F0502020204030204" pitchFamily="34" charset="0"/>
              </a:rPr>
              <a:t>iontsta</a:t>
            </a:r>
            <a:r>
              <a:rPr kumimoji="1" lang="en-US" altLang="ko-KR" sz="9600" b="1" dirty="0">
                <a:solidFill>
                  <a:srgbClr val="000000"/>
                </a:solidFill>
                <a:latin typeface="Calibri" panose="020F0502020204030204" pitchFamily="34" charset="0"/>
                <a:ea typeface="봄의왈츠" pitchFamily="18" charset="-127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E86C4DF9-EF10-F64A-B465-0D8446180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949950"/>
            <a:ext cx="12192000" cy="908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VN" altLang="en-VN" sz="1800">
              <a:solidFill>
                <a:srgbClr val="000000"/>
              </a:solidFill>
            </a:endParaRPr>
          </a:p>
        </p:txBody>
      </p:sp>
      <p:sp>
        <p:nvSpPr>
          <p:cNvPr id="98308" name="AutoShape 4">
            <a:extLst>
              <a:ext uri="{FF2B5EF4-FFF2-40B4-BE49-F238E27FC236}">
                <a16:creationId xmlns:a16="http://schemas.microsoft.com/office/drawing/2014/main" id="{EB8D22F3-A556-C142-BEAC-37446B564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4" y="2060575"/>
            <a:ext cx="1754187" cy="2736850"/>
          </a:xfrm>
          <a:prstGeom prst="downArrow">
            <a:avLst>
              <a:gd name="adj1" fmla="val 50000"/>
              <a:gd name="adj2" fmla="val 39005"/>
            </a:avLst>
          </a:prstGeom>
          <a:solidFill>
            <a:srgbClr val="33996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VN" altLang="en-VN" sz="1800">
              <a:solidFill>
                <a:srgbClr val="000000"/>
              </a:solidFill>
            </a:endParaRPr>
          </a:p>
        </p:txBody>
      </p:sp>
      <p:sp>
        <p:nvSpPr>
          <p:cNvPr id="98309" name="Rectangle 5">
            <a:extLst>
              <a:ext uri="{FF2B5EF4-FFF2-40B4-BE49-F238E27FC236}">
                <a16:creationId xmlns:a16="http://schemas.microsoft.com/office/drawing/2014/main" id="{F191180D-C531-094F-AE56-9E66BAF2D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2575" y="2679701"/>
            <a:ext cx="403225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8800" b="1" u="sng">
                <a:solidFill>
                  <a:srgbClr val="FF0000"/>
                </a:solidFill>
                <a:latin typeface="Sylfaen" pitchFamily="18" charset="0"/>
                <a:ea typeface="굴림" panose="020B0600000101010101" pitchFamily="34" charset="-127"/>
              </a:rPr>
              <a:t>Ready?</a:t>
            </a:r>
            <a:endParaRPr lang="en-US" altLang="en-VN" sz="8800" b="1" u="sng">
              <a:solidFill>
                <a:srgbClr val="FF0000"/>
              </a:solidFill>
              <a:latin typeface="Sylfaen" pitchFamily="18" charset="0"/>
            </a:endParaRPr>
          </a:p>
        </p:txBody>
      </p:sp>
      <p:sp>
        <p:nvSpPr>
          <p:cNvPr id="98310" name="AutoShape 6">
            <a:extLst>
              <a:ext uri="{FF2B5EF4-FFF2-40B4-BE49-F238E27FC236}">
                <a16:creationId xmlns:a16="http://schemas.microsoft.com/office/drawing/2014/main" id="{90C9D031-B3DA-6F48-9FE5-08C9A7149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0938" y="2346326"/>
            <a:ext cx="2303462" cy="2162175"/>
          </a:xfrm>
          <a:custGeom>
            <a:avLst/>
            <a:gdLst>
              <a:gd name="T0" fmla="*/ 122822620 w 21600"/>
              <a:gd name="T1" fmla="*/ 0 h 21600"/>
              <a:gd name="T2" fmla="*/ 35971119 w 21600"/>
              <a:gd name="T3" fmla="*/ 31693682 h 21600"/>
              <a:gd name="T4" fmla="*/ 0 w 21600"/>
              <a:gd name="T5" fmla="*/ 108217660 h 21600"/>
              <a:gd name="T6" fmla="*/ 35971119 w 21600"/>
              <a:gd name="T7" fmla="*/ 184741537 h 21600"/>
              <a:gd name="T8" fmla="*/ 122822620 w 21600"/>
              <a:gd name="T9" fmla="*/ 216435219 h 21600"/>
              <a:gd name="T10" fmla="*/ 209674122 w 21600"/>
              <a:gd name="T11" fmla="*/ 184741537 h 21600"/>
              <a:gd name="T12" fmla="*/ 245645240 w 21600"/>
              <a:gd name="T13" fmla="*/ 108217660 h 21600"/>
              <a:gd name="T14" fmla="*/ 209674122 w 21600"/>
              <a:gd name="T15" fmla="*/ 31693682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V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8311" name="Rectangle 7">
            <a:extLst>
              <a:ext uri="{FF2B5EF4-FFF2-40B4-BE49-F238E27FC236}">
                <a16:creationId xmlns:a16="http://schemas.microsoft.com/office/drawing/2014/main" id="{7B53457E-E2F8-9840-8198-8EFB8AA5A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8" y="2679701"/>
            <a:ext cx="3744912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5000" b="1">
                <a:solidFill>
                  <a:srgbClr val="FF0000"/>
                </a:solidFill>
                <a:latin typeface="Sylfaen" pitchFamily="18" charset="0"/>
                <a:ea typeface="굴림" panose="020B0600000101010101" pitchFamily="34" charset="-127"/>
              </a:rPr>
              <a:t>GO!</a:t>
            </a:r>
            <a:endParaRPr lang="en-US" altLang="en-VN" sz="15000" b="1">
              <a:solidFill>
                <a:srgbClr val="FF0000"/>
              </a:solidFill>
              <a:latin typeface="Sylfaen" pitchFamily="18" charset="0"/>
            </a:endParaRPr>
          </a:p>
        </p:txBody>
      </p:sp>
      <p:sp>
        <p:nvSpPr>
          <p:cNvPr id="98312" name="Text Box 8">
            <a:extLst>
              <a:ext uri="{FF2B5EF4-FFF2-40B4-BE49-F238E27FC236}">
                <a16:creationId xmlns:a16="http://schemas.microsoft.com/office/drawing/2014/main" id="{72FFE774-BE6C-D04C-AF48-2E40B38ED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9" y="5251827"/>
            <a:ext cx="11472862" cy="156966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 latinLnBrk="1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ko-KR" sz="9600" b="1" dirty="0">
                <a:solidFill>
                  <a:srgbClr val="000000"/>
                </a:solidFill>
                <a:latin typeface="Calibri" panose="020F0502020204030204" pitchFamily="34" charset="0"/>
                <a:ea typeface="봄의왈츠" pitchFamily="18" charset="-127"/>
                <a:cs typeface="Calibri" panose="020F0502020204030204" pitchFamily="34" charset="0"/>
              </a:rPr>
              <a:t>space station</a:t>
            </a:r>
          </a:p>
        </p:txBody>
      </p:sp>
    </p:spTree>
    <p:extLst>
      <p:ext uri="{BB962C8B-B14F-4D97-AF65-F5344CB8AC3E}">
        <p14:creationId xmlns:p14="http://schemas.microsoft.com/office/powerpoint/2010/main" val="188522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eyouread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8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8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50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7" presetClass="exit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0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0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0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0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opardy Think Music 1m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8" presetID="53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 animBg="1"/>
      <p:bldP spid="98307" grpId="0" animBg="1"/>
      <p:bldP spid="98307" grpId="1" animBg="1"/>
      <p:bldP spid="98308" grpId="0" animBg="1"/>
      <p:bldP spid="98309" grpId="0"/>
      <p:bldP spid="98309" grpId="1"/>
      <p:bldP spid="98311" grpId="0"/>
      <p:bldP spid="98311" grpId="1"/>
      <p:bldP spid="983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>
            <a:extLst>
              <a:ext uri="{FF2B5EF4-FFF2-40B4-BE49-F238E27FC236}">
                <a16:creationId xmlns:a16="http://schemas.microsoft.com/office/drawing/2014/main" id="{C7D48D38-4C1C-D440-8B63-8EC09ABA1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9" y="201991"/>
            <a:ext cx="11472862" cy="156966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 latinLnBrk="1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ko-KR" sz="9600" b="1" dirty="0" err="1">
                <a:solidFill>
                  <a:srgbClr val="000000"/>
                </a:solidFill>
                <a:latin typeface="Calibri" panose="020F0502020204030204" pitchFamily="34" charset="0"/>
                <a:ea typeface="봄의왈츠" pitchFamily="18" charset="-127"/>
                <a:cs typeface="Calibri" panose="020F0502020204030204" pitchFamily="34" charset="0"/>
              </a:rPr>
              <a:t>uitspaces</a:t>
            </a:r>
            <a:endParaRPr kumimoji="1" lang="en-US" altLang="ko-KR" sz="9600" b="1" dirty="0">
              <a:solidFill>
                <a:srgbClr val="000000"/>
              </a:solidFill>
              <a:latin typeface="Calibri" panose="020F0502020204030204" pitchFamily="34" charset="0"/>
              <a:ea typeface="봄의왈츠" pitchFamily="18" charset="-127"/>
              <a:cs typeface="Calibri" panose="020F0502020204030204" pitchFamily="34" charset="0"/>
            </a:endParaRP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E86C4DF9-EF10-F64A-B465-0D8446180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949950"/>
            <a:ext cx="12192000" cy="908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VN" altLang="en-VN" sz="1800">
              <a:solidFill>
                <a:srgbClr val="000000"/>
              </a:solidFill>
            </a:endParaRPr>
          </a:p>
        </p:txBody>
      </p:sp>
      <p:sp>
        <p:nvSpPr>
          <p:cNvPr id="98308" name="AutoShape 4">
            <a:extLst>
              <a:ext uri="{FF2B5EF4-FFF2-40B4-BE49-F238E27FC236}">
                <a16:creationId xmlns:a16="http://schemas.microsoft.com/office/drawing/2014/main" id="{EB8D22F3-A556-C142-BEAC-37446B564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4" y="2060575"/>
            <a:ext cx="1754187" cy="2736850"/>
          </a:xfrm>
          <a:prstGeom prst="downArrow">
            <a:avLst>
              <a:gd name="adj1" fmla="val 50000"/>
              <a:gd name="adj2" fmla="val 39005"/>
            </a:avLst>
          </a:prstGeom>
          <a:solidFill>
            <a:srgbClr val="33996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VN" altLang="en-VN" sz="1800">
              <a:solidFill>
                <a:srgbClr val="000000"/>
              </a:solidFill>
            </a:endParaRPr>
          </a:p>
        </p:txBody>
      </p:sp>
      <p:sp>
        <p:nvSpPr>
          <p:cNvPr id="98309" name="Rectangle 5">
            <a:extLst>
              <a:ext uri="{FF2B5EF4-FFF2-40B4-BE49-F238E27FC236}">
                <a16:creationId xmlns:a16="http://schemas.microsoft.com/office/drawing/2014/main" id="{F191180D-C531-094F-AE56-9E66BAF2D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2575" y="2679701"/>
            <a:ext cx="403225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8800" b="1" u="sng">
                <a:solidFill>
                  <a:srgbClr val="FF0000"/>
                </a:solidFill>
                <a:latin typeface="Sylfaen" pitchFamily="18" charset="0"/>
                <a:ea typeface="굴림" panose="020B0600000101010101" pitchFamily="34" charset="-127"/>
              </a:rPr>
              <a:t>Ready?</a:t>
            </a:r>
            <a:endParaRPr lang="en-US" altLang="en-VN" sz="8800" b="1" u="sng">
              <a:solidFill>
                <a:srgbClr val="FF0000"/>
              </a:solidFill>
              <a:latin typeface="Sylfaen" pitchFamily="18" charset="0"/>
            </a:endParaRPr>
          </a:p>
        </p:txBody>
      </p:sp>
      <p:sp>
        <p:nvSpPr>
          <p:cNvPr id="98310" name="AutoShape 6">
            <a:extLst>
              <a:ext uri="{FF2B5EF4-FFF2-40B4-BE49-F238E27FC236}">
                <a16:creationId xmlns:a16="http://schemas.microsoft.com/office/drawing/2014/main" id="{90C9D031-B3DA-6F48-9FE5-08C9A7149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0938" y="2346326"/>
            <a:ext cx="2303462" cy="2162175"/>
          </a:xfrm>
          <a:custGeom>
            <a:avLst/>
            <a:gdLst>
              <a:gd name="T0" fmla="*/ 122822620 w 21600"/>
              <a:gd name="T1" fmla="*/ 0 h 21600"/>
              <a:gd name="T2" fmla="*/ 35971119 w 21600"/>
              <a:gd name="T3" fmla="*/ 31693682 h 21600"/>
              <a:gd name="T4" fmla="*/ 0 w 21600"/>
              <a:gd name="T5" fmla="*/ 108217660 h 21600"/>
              <a:gd name="T6" fmla="*/ 35971119 w 21600"/>
              <a:gd name="T7" fmla="*/ 184741537 h 21600"/>
              <a:gd name="T8" fmla="*/ 122822620 w 21600"/>
              <a:gd name="T9" fmla="*/ 216435219 h 21600"/>
              <a:gd name="T10" fmla="*/ 209674122 w 21600"/>
              <a:gd name="T11" fmla="*/ 184741537 h 21600"/>
              <a:gd name="T12" fmla="*/ 245645240 w 21600"/>
              <a:gd name="T13" fmla="*/ 108217660 h 21600"/>
              <a:gd name="T14" fmla="*/ 209674122 w 21600"/>
              <a:gd name="T15" fmla="*/ 31693682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V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8311" name="Rectangle 7">
            <a:extLst>
              <a:ext uri="{FF2B5EF4-FFF2-40B4-BE49-F238E27FC236}">
                <a16:creationId xmlns:a16="http://schemas.microsoft.com/office/drawing/2014/main" id="{7B53457E-E2F8-9840-8198-8EFB8AA5A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8" y="2679701"/>
            <a:ext cx="3744912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5000" b="1">
                <a:solidFill>
                  <a:srgbClr val="FF0000"/>
                </a:solidFill>
                <a:latin typeface="Sylfaen" pitchFamily="18" charset="0"/>
                <a:ea typeface="굴림" panose="020B0600000101010101" pitchFamily="34" charset="-127"/>
              </a:rPr>
              <a:t>GO!</a:t>
            </a:r>
            <a:endParaRPr lang="en-US" altLang="en-VN" sz="15000" b="1">
              <a:solidFill>
                <a:srgbClr val="FF0000"/>
              </a:solidFill>
              <a:latin typeface="Sylfaen" pitchFamily="18" charset="0"/>
            </a:endParaRPr>
          </a:p>
        </p:txBody>
      </p:sp>
      <p:sp>
        <p:nvSpPr>
          <p:cNvPr id="98312" name="Text Box 8">
            <a:extLst>
              <a:ext uri="{FF2B5EF4-FFF2-40B4-BE49-F238E27FC236}">
                <a16:creationId xmlns:a16="http://schemas.microsoft.com/office/drawing/2014/main" id="{72FFE774-BE6C-D04C-AF48-2E40B38ED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9" y="5251827"/>
            <a:ext cx="11472862" cy="156966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 latinLnBrk="1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ko-KR" sz="9600" b="1" dirty="0">
                <a:solidFill>
                  <a:srgbClr val="000000"/>
                </a:solidFill>
                <a:latin typeface="Calibri" panose="020F0502020204030204" pitchFamily="34" charset="0"/>
                <a:ea typeface="봄의왈츠" pitchFamily="18" charset="-127"/>
                <a:cs typeface="Calibri" panose="020F0502020204030204" pitchFamily="34" charset="0"/>
              </a:rPr>
              <a:t>spacesuit</a:t>
            </a:r>
          </a:p>
        </p:txBody>
      </p:sp>
    </p:spTree>
    <p:extLst>
      <p:ext uri="{BB962C8B-B14F-4D97-AF65-F5344CB8AC3E}">
        <p14:creationId xmlns:p14="http://schemas.microsoft.com/office/powerpoint/2010/main" val="417251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eyouread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8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8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50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7" presetClass="exit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0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0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0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0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opardy Think Music 1m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8" presetID="53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 animBg="1"/>
      <p:bldP spid="98307" grpId="0" animBg="1"/>
      <p:bldP spid="98307" grpId="1" animBg="1"/>
      <p:bldP spid="98308" grpId="0" animBg="1"/>
      <p:bldP spid="98309" grpId="0"/>
      <p:bldP spid="98309" grpId="1"/>
      <p:bldP spid="98311" grpId="0"/>
      <p:bldP spid="98311" grpId="1"/>
      <p:bldP spid="983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2010</TotalTime>
  <Words>1105</Words>
  <Application>Microsoft Office PowerPoint</Application>
  <PresentationFormat>Widescreen</PresentationFormat>
  <Paragraphs>143</Paragraphs>
  <Slides>29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Carter One</vt:lpstr>
      <vt:lpstr>Roboto</vt:lpstr>
      <vt:lpstr>Sylfaen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lenguyennhatha@outlook.com</dc:creator>
  <cp:lastModifiedBy>Lan Anh</cp:lastModifiedBy>
  <cp:revision>30</cp:revision>
  <dcterms:created xsi:type="dcterms:W3CDTF">2024-02-29T08:20:12Z</dcterms:created>
  <dcterms:modified xsi:type="dcterms:W3CDTF">2024-11-13T09:05:13Z</dcterms:modified>
</cp:coreProperties>
</file>