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7" r:id="rId2"/>
    <p:sldId id="1002" r:id="rId3"/>
    <p:sldId id="507" r:id="rId4"/>
    <p:sldId id="567" r:id="rId5"/>
    <p:sldId id="499" r:id="rId6"/>
    <p:sldId id="500" r:id="rId7"/>
    <p:sldId id="569" r:id="rId8"/>
    <p:sldId id="983" r:id="rId9"/>
    <p:sldId id="984" r:id="rId10"/>
    <p:sldId id="985" r:id="rId11"/>
    <p:sldId id="986" r:id="rId12"/>
    <p:sldId id="987" r:id="rId13"/>
    <p:sldId id="988" r:id="rId14"/>
    <p:sldId id="506" r:id="rId15"/>
    <p:sldId id="513" r:id="rId16"/>
    <p:sldId id="818" r:id="rId17"/>
    <p:sldId id="814" r:id="rId18"/>
    <p:sldId id="817" r:id="rId19"/>
    <p:sldId id="816" r:id="rId20"/>
    <p:sldId id="821" r:id="rId21"/>
    <p:sldId id="822" r:id="rId22"/>
    <p:sldId id="823" r:id="rId23"/>
    <p:sldId id="824" r:id="rId24"/>
    <p:sldId id="820" r:id="rId25"/>
    <p:sldId id="819" r:id="rId26"/>
    <p:sldId id="307" r:id="rId27"/>
    <p:sldId id="989" r:id="rId28"/>
    <p:sldId id="990" r:id="rId29"/>
    <p:sldId id="991" r:id="rId30"/>
    <p:sldId id="974" r:id="rId31"/>
    <p:sldId id="290" r:id="rId32"/>
    <p:sldId id="995" r:id="rId33"/>
    <p:sldId id="976" r:id="rId34"/>
    <p:sldId id="992" r:id="rId35"/>
    <p:sldId id="993" r:id="rId36"/>
    <p:sldId id="298" r:id="rId37"/>
    <p:sldId id="982" r:id="rId38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21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7008"/>
    <p:restoredTop sz="94708"/>
  </p:normalViewPr>
  <p:slideViewPr>
    <p:cSldViewPr snapToGrid="0">
      <p:cViewPr varScale="1">
        <p:scale>
          <a:sx n="67" d="100"/>
          <a:sy n="67" d="100"/>
        </p:scale>
        <p:origin x="192" y="9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F72A99-3B7E-D94E-AB26-54A40D65F415}" type="datetimeFigureOut">
              <a:rPr lang="en-VN" smtClean="0"/>
              <a:t>13/11/2024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0CEA5-F8E3-D541-AB59-2C2507F6BB7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92182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D036C-DF84-42E2-9BF7-99626793248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365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D036C-DF84-42E2-9BF7-99626793248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969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D036C-DF84-42E2-9BF7-99626793248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0516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D036C-DF84-42E2-9BF7-99626793248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6882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D036C-DF84-42E2-9BF7-99626793248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9482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D036C-DF84-42E2-9BF7-99626793248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8259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64498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85849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0956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CEA5-F8E3-D541-AB59-2C2507F6BB73}" type="slidenum">
              <a:rPr lang="en-VN" smtClean="0"/>
              <a:t>35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982393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73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293A46"/>
              </a:solidFill>
              <a:effectLst/>
              <a:highlight>
                <a:srgbClr val="FFFFFF"/>
              </a:highlight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822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293A46"/>
              </a:solidFill>
              <a:effectLst/>
              <a:highlight>
                <a:srgbClr val="FFFFFF"/>
              </a:highlight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739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CEA5-F8E3-D541-AB59-2C2507F6BB73}" type="slidenum">
              <a:rPr lang="en-VN" smtClean="0"/>
              <a:t>14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8515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D036C-DF84-42E2-9BF7-99626793248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09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D036C-DF84-42E2-9BF7-99626793248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99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D036C-DF84-42E2-9BF7-99626793248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8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D036C-DF84-42E2-9BF7-99626793248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573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5AF6C-D6FB-B75D-AC74-63161D8AD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4FE940-AF0B-6DB8-3C1D-B04F8C4C1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9AB72-0859-A127-4D1B-3DFA7BF9C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VN" smtClean="0"/>
              <a:t>13/11/2024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E00445-74DB-5848-B0BA-2D123446E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649D9-325D-0961-FB8E-E15A9465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71533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3A618-051B-4703-EE80-C3CC97CA5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59002-70CF-A4F8-C461-D5CBBF38D4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18253-72D1-10C2-997C-A271AD022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VN" smtClean="0"/>
              <a:t>13/11/2024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2FA92-75A8-F88F-C4B6-D114C8CE4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D507F-547A-7D09-C9CE-739138044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25362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B14CD8-8C6B-F050-4CE3-4C45A3DFC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03B59-23FC-9E38-16E3-82A4AF9721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0BBD09-A9F8-D760-239D-39A1B0AB9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VN" smtClean="0"/>
              <a:t>13/11/2024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C9E2D-7F0D-1F31-F44B-0748780BA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7B2BA-DE89-F194-9113-E64BE5836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18769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0936082789" descr="Chart, line chart&#10;&#10;Description automatically generated">
            <a:extLst>
              <a:ext uri="{FF2B5EF4-FFF2-40B4-BE49-F238E27FC236}">
                <a16:creationId xmlns:a16="http://schemas.microsoft.com/office/drawing/2014/main" id="{DAE7DB30-1871-0AAE-9721-FABE9E948F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3" name="MsPham0936082789">
            <a:extLst>
              <a:ext uri="{FF2B5EF4-FFF2-40B4-BE49-F238E27FC236}">
                <a16:creationId xmlns:a16="http://schemas.microsoft.com/office/drawing/2014/main" id="{893FCBF8-ADFA-827B-139E-E9CDF9D423B8}"/>
              </a:ext>
            </a:extLst>
          </p:cNvPr>
          <p:cNvSpPr/>
          <p:nvPr userDrawn="1"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723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C49DC-B580-8FED-21F0-CC8E807D5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09350-68A8-928F-EC1B-FB4BEEF26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82C78-9013-6B1A-6F64-A0508A7BC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VN" smtClean="0"/>
              <a:t>13/11/2024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70955-72B8-8883-A900-490910618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79AF7C-911F-409B-FA69-15411A13D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90959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5BA02-60D6-1C8D-418A-AD475F903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3E88E3-ABB1-00BF-4FDF-E7B1288EC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BDA3F2-4F80-A1EF-6EEB-336D45990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VN" smtClean="0"/>
              <a:t>13/11/2024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AB0D5-7C56-7E68-6572-A98DD3371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7F8DA-EF13-A323-5A03-C9C5B7465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63929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A6B43-CED2-8CE5-2E6B-79853AA6F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FFFC3-37A9-19CA-F92C-7375AFA07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9F525C-AB1B-0935-4442-BEE052C30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A6D890-C447-572D-6EE6-0998D9FBB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VN" smtClean="0"/>
              <a:t>13/11/2024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CA8AF3-7742-7D1B-7E75-A8E8A3D4D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749939-5C62-B5D9-831C-421DF856E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76764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3262A-01F1-8CB8-65C7-AEFFE75AD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D010FF-BFAD-DAF4-DF4D-0E4924705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E3A6F8-C8E3-25C7-914B-490222A57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11A52C-B4F0-72A0-29E2-E365F3D656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1A9570-3BEC-702A-08DF-F35072E40D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7B944-C20D-C445-9E6C-26C4F488F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VN" smtClean="0"/>
              <a:t>13/11/2024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DCF950-DA70-DECE-71A6-C435DFAD4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325C7B-F31C-FE1D-73C6-C59FE0186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96280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C9243-D3D1-FC50-805F-2C7771188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4930EC-942E-6DA5-3EDE-000A610B2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VN" smtClean="0"/>
              <a:t>13/11/2024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7701F6-003D-9D9C-8102-4087D9F2A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9F8B40-2045-F00F-66B3-0C4FD4DDC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16013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D95DB9-9E23-045E-6C12-BAE1EC84B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VN" smtClean="0"/>
              <a:t>13/11/2024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D708F-22EE-D104-5B2D-639590E24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B3A2F0-4C2B-0454-2ECD-B99F5CA30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35761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85B5D-25BF-1F63-A6F8-A13486382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C48246-2B80-2531-1005-C3CF36AFE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7FFCA-9ED3-33D9-8875-4A53A4A0C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651AF6-E018-D5A6-4427-FC3A09FAB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VN" smtClean="0"/>
              <a:t>13/11/2024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EE7F83-FCF9-24E7-9701-834D55E23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163D7-E5E2-68C1-EBFA-DA77E6280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58736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D8CAE-2845-A4D7-EBE5-438DCB6C3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E815A7-06F3-3F86-FD72-ED60EFDEF1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E2F9D3-38A6-786E-FAC4-2F0F72FAD7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71AEEE-01B9-EDD2-ECC2-FB7B7FE1E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VN" smtClean="0"/>
              <a:t>13/11/2024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99FE21-E03B-5C25-2BEA-832D435F5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B98DE9-8F16-CBAD-E1EA-432385725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11647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0708DF-9787-238B-7A55-DCEC47FA5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0B99F-DF38-A5F5-4D4C-2DD5577F0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BEE28-A77C-B35E-F747-5391004709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9B4AB-33A7-924A-A4D0-C0B80A2D0B2C}" type="datetimeFigureOut">
              <a:rPr lang="en-VN" smtClean="0"/>
              <a:t>13/11/2024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C37A8-D71F-A794-CB34-77C9D031D1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73F6D-7999-E272-8468-46248FA453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198E0-B7BF-0041-99C7-E8409B5164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0056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11" Type="http://schemas.openxmlformats.org/officeDocument/2006/relationships/image" Target="../media/image24.png"/><Relationship Id="rId5" Type="http://schemas.openxmlformats.org/officeDocument/2006/relationships/audio" Target="../media/audio3.wav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3.wav"/><Relationship Id="rId11" Type="http://schemas.openxmlformats.org/officeDocument/2006/relationships/image" Target="../media/image24.png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8.png"/><Relationship Id="rId1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11" Type="http://schemas.openxmlformats.org/officeDocument/2006/relationships/image" Target="../media/image24.png"/><Relationship Id="rId5" Type="http://schemas.openxmlformats.org/officeDocument/2006/relationships/audio" Target="../media/audio3.wav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3.wav"/><Relationship Id="rId11" Type="http://schemas.openxmlformats.org/officeDocument/2006/relationships/image" Target="../media/image24.png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8.png"/><Relationship Id="rId1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11" Type="http://schemas.openxmlformats.org/officeDocument/2006/relationships/image" Target="../media/image24.png"/><Relationship Id="rId5" Type="http://schemas.openxmlformats.org/officeDocument/2006/relationships/audio" Target="../media/audio3.wav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11" Type="http://schemas.openxmlformats.org/officeDocument/2006/relationships/image" Target="../media/image24.png"/><Relationship Id="rId5" Type="http://schemas.openxmlformats.org/officeDocument/2006/relationships/audio" Target="../media/audio3.wav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11" Type="http://schemas.openxmlformats.org/officeDocument/2006/relationships/image" Target="../media/image24.png"/><Relationship Id="rId5" Type="http://schemas.openxmlformats.org/officeDocument/2006/relationships/audio" Target="../media/audio3.wav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11" Type="http://schemas.openxmlformats.org/officeDocument/2006/relationships/image" Target="../media/image24.png"/><Relationship Id="rId5" Type="http://schemas.openxmlformats.org/officeDocument/2006/relationships/audio" Target="../media/audio3.wav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.png"/><Relationship Id="rId10" Type="http://schemas.openxmlformats.org/officeDocument/2006/relationships/image" Target="../media/image25.png"/><Relationship Id="rId4" Type="http://schemas.openxmlformats.org/officeDocument/2006/relationships/audio" Target="../media/audio5.wav"/><Relationship Id="rId9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8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7.jpe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B1A4C1-2307-763E-230E-C19C0BA13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51078"/>
            <a:ext cx="12317021" cy="6909078"/>
          </a:xfrm>
          <a:prstGeom prst="rect">
            <a:avLst/>
          </a:prstGeom>
        </p:spPr>
      </p:pic>
      <p:sp>
        <p:nvSpPr>
          <p:cNvPr id="84" name="Google Shape;84;p1"/>
          <p:cNvSpPr/>
          <p:nvPr/>
        </p:nvSpPr>
        <p:spPr>
          <a:xfrm>
            <a:off x="1460664" y="2054888"/>
            <a:ext cx="9619013" cy="2114550"/>
          </a:xfrm>
          <a:prstGeom prst="roundRect">
            <a:avLst>
              <a:gd name="adj" fmla="val 16667"/>
            </a:avLst>
          </a:prstGeom>
          <a:solidFill>
            <a:srgbClr val="E2F3DB"/>
          </a:solidFill>
          <a:ln w="28575" cap="flat" cmpd="sng">
            <a:solidFill>
              <a:srgbClr val="BD41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UNIT 8 – </a:t>
            </a:r>
            <a:r>
              <a:rPr lang="en-US" sz="44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LET’S EXPLORE!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Lesson 5A – Vocabulary and Grammar 2</a:t>
            </a:r>
            <a:endParaRPr dirty="0"/>
          </a:p>
        </p:txBody>
      </p:sp>
      <p:pic>
        <p:nvPicPr>
          <p:cNvPr id="5" name="Google Shape;89;p1">
            <a:extLst>
              <a:ext uri="{FF2B5EF4-FFF2-40B4-BE49-F238E27FC236}">
                <a16:creationId xmlns:a16="http://schemas.microsoft.com/office/drawing/2014/main" id="{925A386E-0C84-FA0C-CD0F-37244111928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20806" y="3514055"/>
            <a:ext cx="4935669" cy="347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351A50-7549-4732-5B5C-2593050E0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1436" y="3909625"/>
            <a:ext cx="2009504" cy="200950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0" y="1716513"/>
            <a:ext cx="2158123" cy="42103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3809255" y="3859766"/>
            <a:ext cx="5377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1"/>
                </a:solidFill>
              </a:rPr>
              <a:t>ten thousand</a:t>
            </a:r>
            <a:endParaRPr lang="en-US" sz="6600" b="1" dirty="0">
              <a:solidFill>
                <a:schemeClr val="accent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4002740" y="814813"/>
            <a:ext cx="4887537" cy="3137155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571E66D9-89BC-4E83-B029-DAC727971D2B}"/>
              </a:ext>
            </a:extLst>
          </p:cNvPr>
          <p:cNvSpPr/>
          <p:nvPr/>
        </p:nvSpPr>
        <p:spPr>
          <a:xfrm>
            <a:off x="5125555" y="501368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t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EDD86385-39EB-4923-BFEB-CC988F58AC54}"/>
              </a:ext>
            </a:extLst>
          </p:cNvPr>
          <p:cNvSpPr/>
          <p:nvPr/>
        </p:nvSpPr>
        <p:spPr>
          <a:xfrm rot="438702">
            <a:off x="988968" y="974638"/>
            <a:ext cx="2269690" cy="777682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7F00FC-8284-A59F-3E2A-1248F5740322}"/>
              </a:ext>
            </a:extLst>
          </p:cNvPr>
          <p:cNvSpPr/>
          <p:nvPr/>
        </p:nvSpPr>
        <p:spPr>
          <a:xfrm>
            <a:off x="4002740" y="6234970"/>
            <a:ext cx="43613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D99D50-FE8A-BEFE-CCC9-0F624A0993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1A69B877-8F7F-125D-9F57-9DA1E62EA82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Let’s explore!</a:t>
            </a:r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F1C2475D-540A-0A17-574E-E1429B6EC8CB}"/>
              </a:ext>
            </a:extLst>
          </p:cNvPr>
          <p:cNvSpPr/>
          <p:nvPr/>
        </p:nvSpPr>
        <p:spPr>
          <a:xfrm>
            <a:off x="5774274" y="501868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h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24437D0-26A4-0E32-3FBB-EAA02E45CCB3}"/>
              </a:ext>
            </a:extLst>
          </p:cNvPr>
          <p:cNvSpPr/>
          <p:nvPr/>
        </p:nvSpPr>
        <p:spPr>
          <a:xfrm>
            <a:off x="6441530" y="501527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o</a:t>
            </a:r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D2F0E52A-6F20-7048-9299-4083FC597EB7}"/>
              </a:ext>
            </a:extLst>
          </p:cNvPr>
          <p:cNvSpPr/>
          <p:nvPr/>
        </p:nvSpPr>
        <p:spPr>
          <a:xfrm>
            <a:off x="7072847" y="501494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u</a:t>
            </a:r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816EA36C-356E-36FD-30EB-AD132EB1007B}"/>
              </a:ext>
            </a:extLst>
          </p:cNvPr>
          <p:cNvSpPr/>
          <p:nvPr/>
        </p:nvSpPr>
        <p:spPr>
          <a:xfrm>
            <a:off x="7726825" y="502302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DFEBB1F3-3AA4-6F32-F439-0DDDB661A7A9}"/>
              </a:ext>
            </a:extLst>
          </p:cNvPr>
          <p:cNvSpPr/>
          <p:nvPr/>
        </p:nvSpPr>
        <p:spPr>
          <a:xfrm>
            <a:off x="8369450" y="502893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2F08E9F3-3278-CD06-F943-D52C68714A7E}"/>
              </a:ext>
            </a:extLst>
          </p:cNvPr>
          <p:cNvSpPr/>
          <p:nvPr/>
        </p:nvSpPr>
        <p:spPr>
          <a:xfrm>
            <a:off x="9026233" y="502664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29" name="Freeform 7">
            <a:extLst>
              <a:ext uri="{FF2B5EF4-FFF2-40B4-BE49-F238E27FC236}">
                <a16:creationId xmlns:a16="http://schemas.microsoft.com/office/drawing/2014/main" id="{30EFC38C-DD27-5ECE-38FA-0915834F99CF}"/>
              </a:ext>
            </a:extLst>
          </p:cNvPr>
          <p:cNvSpPr/>
          <p:nvPr/>
        </p:nvSpPr>
        <p:spPr>
          <a:xfrm>
            <a:off x="9668858" y="5018043"/>
            <a:ext cx="653978" cy="651918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68B3D58-CA5C-DCA7-6B75-1C24FFA2B34A}"/>
              </a:ext>
            </a:extLst>
          </p:cNvPr>
          <p:cNvSpPr/>
          <p:nvPr/>
        </p:nvSpPr>
        <p:spPr>
          <a:xfrm>
            <a:off x="2621075" y="502703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t</a:t>
            </a: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5FF325C2-09EB-1D7A-EFBD-F237DD747E95}"/>
              </a:ext>
            </a:extLst>
          </p:cNvPr>
          <p:cNvSpPr/>
          <p:nvPr/>
        </p:nvSpPr>
        <p:spPr>
          <a:xfrm>
            <a:off x="3289769" y="503255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E743AE89-E3E9-C6C3-C450-B9F32307829A}"/>
              </a:ext>
            </a:extLst>
          </p:cNvPr>
          <p:cNvSpPr/>
          <p:nvPr/>
        </p:nvSpPr>
        <p:spPr>
          <a:xfrm>
            <a:off x="3942511" y="502914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n</a:t>
            </a:r>
          </a:p>
        </p:txBody>
      </p:sp>
      <p:pic>
        <p:nvPicPr>
          <p:cNvPr id="12" name="8.10.mp3">
            <a:hlinkClick r:id="" action="ppaction://media"/>
            <a:extLst>
              <a:ext uri="{FF2B5EF4-FFF2-40B4-BE49-F238E27FC236}">
                <a16:creationId xmlns:a16="http://schemas.microsoft.com/office/drawing/2014/main" id="{47C3981A-0418-E5EB-EB2E-C6A10C05F6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985.6291" end="12085.134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5818" y="3926112"/>
            <a:ext cx="1014690" cy="101469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0D11759-CDD0-73DD-35A8-0FC4125A16DC}"/>
              </a:ext>
            </a:extLst>
          </p:cNvPr>
          <p:cNvGrpSpPr/>
          <p:nvPr/>
        </p:nvGrpSpPr>
        <p:grpSpPr>
          <a:xfrm>
            <a:off x="4115586" y="1198292"/>
            <a:ext cx="4611540" cy="2389066"/>
            <a:chOff x="4115586" y="1198292"/>
            <a:chExt cx="4611540" cy="238906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D70667B-9E12-5214-D1C1-5BAFC85F4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47626" y="1198292"/>
              <a:ext cx="4479500" cy="2389066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E170041-5C12-CFEA-ECAF-CDD48378533E}"/>
                </a:ext>
              </a:extLst>
            </p:cNvPr>
            <p:cNvSpPr/>
            <p:nvPr/>
          </p:nvSpPr>
          <p:spPr>
            <a:xfrm>
              <a:off x="4115586" y="1422417"/>
              <a:ext cx="238700" cy="580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  <p:extLst>
      <p:ext uri="{BB962C8B-B14F-4D97-AF65-F5344CB8AC3E}">
        <p14:creationId xmlns:p14="http://schemas.microsoft.com/office/powerpoint/2010/main" val="305059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1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9" grpId="0"/>
      <p:bldP spid="16" grpId="0" animBg="1"/>
      <p:bldP spid="23" grpId="0" animBg="1"/>
      <p:bldP spid="5" grpId="0" animBg="1"/>
      <p:bldP spid="7" grpId="0" animBg="1"/>
      <p:bldP spid="22" grpId="0" animBg="1"/>
      <p:bldP spid="25" grpId="0" animBg="1"/>
      <p:bldP spid="26" grpId="0" animBg="1"/>
      <p:bldP spid="28" grpId="0" animBg="1"/>
      <p:bldP spid="29" grpId="0" animBg="1"/>
      <p:bldP spid="8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0" y="1716513"/>
            <a:ext cx="2158123" cy="42103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3640436" y="3847597"/>
            <a:ext cx="5602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1"/>
                </a:solidFill>
              </a:rPr>
              <a:t>fifty thousand</a:t>
            </a:r>
            <a:endParaRPr lang="en-US" sz="6600" b="1" dirty="0">
              <a:solidFill>
                <a:schemeClr val="accent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4002740" y="814813"/>
            <a:ext cx="4887537" cy="3137155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571E66D9-89BC-4E83-B029-DAC727971D2B}"/>
              </a:ext>
            </a:extLst>
          </p:cNvPr>
          <p:cNvSpPr/>
          <p:nvPr/>
        </p:nvSpPr>
        <p:spPr>
          <a:xfrm>
            <a:off x="5734768" y="499632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t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EDD86385-39EB-4923-BFEB-CC988F58AC54}"/>
              </a:ext>
            </a:extLst>
          </p:cNvPr>
          <p:cNvSpPr/>
          <p:nvPr/>
        </p:nvSpPr>
        <p:spPr>
          <a:xfrm rot="438702">
            <a:off x="988968" y="974638"/>
            <a:ext cx="2269690" cy="777682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7F00FC-8284-A59F-3E2A-1248F5740322}"/>
              </a:ext>
            </a:extLst>
          </p:cNvPr>
          <p:cNvSpPr/>
          <p:nvPr/>
        </p:nvSpPr>
        <p:spPr>
          <a:xfrm>
            <a:off x="4002740" y="6234970"/>
            <a:ext cx="43613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D99D50-FE8A-BEFE-CCC9-0F624A0993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1A69B877-8F7F-125D-9F57-9DA1E62EA82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Let’s explore!</a:t>
            </a:r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F1C2475D-540A-0A17-574E-E1429B6EC8CB}"/>
              </a:ext>
            </a:extLst>
          </p:cNvPr>
          <p:cNvSpPr/>
          <p:nvPr/>
        </p:nvSpPr>
        <p:spPr>
          <a:xfrm>
            <a:off x="6383487" y="500132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h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24437D0-26A4-0E32-3FBB-EAA02E45CCB3}"/>
              </a:ext>
            </a:extLst>
          </p:cNvPr>
          <p:cNvSpPr/>
          <p:nvPr/>
        </p:nvSpPr>
        <p:spPr>
          <a:xfrm>
            <a:off x="7050743" y="499792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o</a:t>
            </a:r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D2F0E52A-6F20-7048-9299-4083FC597EB7}"/>
              </a:ext>
            </a:extLst>
          </p:cNvPr>
          <p:cNvSpPr/>
          <p:nvPr/>
        </p:nvSpPr>
        <p:spPr>
          <a:xfrm>
            <a:off x="7682060" y="499759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u</a:t>
            </a:r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816EA36C-356E-36FD-30EB-AD132EB1007B}"/>
              </a:ext>
            </a:extLst>
          </p:cNvPr>
          <p:cNvSpPr/>
          <p:nvPr/>
        </p:nvSpPr>
        <p:spPr>
          <a:xfrm>
            <a:off x="8336038" y="500566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DFEBB1F3-3AA4-6F32-F439-0DDDB661A7A9}"/>
              </a:ext>
            </a:extLst>
          </p:cNvPr>
          <p:cNvSpPr/>
          <p:nvPr/>
        </p:nvSpPr>
        <p:spPr>
          <a:xfrm>
            <a:off x="8978663" y="501158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2F08E9F3-3278-CD06-F943-D52C68714A7E}"/>
              </a:ext>
            </a:extLst>
          </p:cNvPr>
          <p:cNvSpPr/>
          <p:nvPr/>
        </p:nvSpPr>
        <p:spPr>
          <a:xfrm>
            <a:off x="9635446" y="500928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29" name="Freeform 7">
            <a:extLst>
              <a:ext uri="{FF2B5EF4-FFF2-40B4-BE49-F238E27FC236}">
                <a16:creationId xmlns:a16="http://schemas.microsoft.com/office/drawing/2014/main" id="{30EFC38C-DD27-5ECE-38FA-0915834F99CF}"/>
              </a:ext>
            </a:extLst>
          </p:cNvPr>
          <p:cNvSpPr/>
          <p:nvPr/>
        </p:nvSpPr>
        <p:spPr>
          <a:xfrm>
            <a:off x="10278071" y="5000687"/>
            <a:ext cx="653978" cy="651918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68B3D58-CA5C-DCA7-6B75-1C24FFA2B34A}"/>
              </a:ext>
            </a:extLst>
          </p:cNvPr>
          <p:cNvSpPr/>
          <p:nvPr/>
        </p:nvSpPr>
        <p:spPr>
          <a:xfrm>
            <a:off x="1913929" y="499612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f</a:t>
            </a: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5FF325C2-09EB-1D7A-EFBD-F237DD747E95}"/>
              </a:ext>
            </a:extLst>
          </p:cNvPr>
          <p:cNvSpPr/>
          <p:nvPr/>
        </p:nvSpPr>
        <p:spPr>
          <a:xfrm>
            <a:off x="2582623" y="500164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 err="1">
                <a:solidFill>
                  <a:prstClr val="white"/>
                </a:solidFill>
              </a:rPr>
              <a:t>i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E743AE89-E3E9-C6C3-C450-B9F32307829A}"/>
              </a:ext>
            </a:extLst>
          </p:cNvPr>
          <p:cNvSpPr/>
          <p:nvPr/>
        </p:nvSpPr>
        <p:spPr>
          <a:xfrm>
            <a:off x="3235365" y="499823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f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2F8DFFD1-1052-3C0B-B1AF-28AC63E36A17}"/>
              </a:ext>
            </a:extLst>
          </p:cNvPr>
          <p:cNvSpPr/>
          <p:nvPr/>
        </p:nvSpPr>
        <p:spPr>
          <a:xfrm>
            <a:off x="3881666" y="499263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t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3DAA623E-E1DF-5339-0A8F-60ADA8805058}"/>
              </a:ext>
            </a:extLst>
          </p:cNvPr>
          <p:cNvSpPr/>
          <p:nvPr/>
        </p:nvSpPr>
        <p:spPr>
          <a:xfrm>
            <a:off x="4534408" y="498922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y</a:t>
            </a:r>
          </a:p>
        </p:txBody>
      </p:sp>
      <p:pic>
        <p:nvPicPr>
          <p:cNvPr id="13" name="8.10.mp3">
            <a:hlinkClick r:id="" action="ppaction://media"/>
            <a:extLst>
              <a:ext uri="{FF2B5EF4-FFF2-40B4-BE49-F238E27FC236}">
                <a16:creationId xmlns:a16="http://schemas.microsoft.com/office/drawing/2014/main" id="{7F5188BD-CA42-5ED8-8F81-916208E7508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558.3669" end="7518.735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5818" y="3926112"/>
            <a:ext cx="1014690" cy="101469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1F386DB-F6B6-B059-2F45-03B778846DAC}"/>
              </a:ext>
            </a:extLst>
          </p:cNvPr>
          <p:cNvGrpSpPr/>
          <p:nvPr/>
        </p:nvGrpSpPr>
        <p:grpSpPr>
          <a:xfrm>
            <a:off x="4160824" y="1282179"/>
            <a:ext cx="4445325" cy="1983094"/>
            <a:chOff x="4160824" y="1282179"/>
            <a:chExt cx="4445325" cy="198309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41E5F0A-6A19-A833-14B7-AC8DCA8F5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60824" y="1282179"/>
              <a:ext cx="4445325" cy="1983094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3DFC162-E3A5-9EAC-FCA2-1821D54B024A}"/>
                </a:ext>
              </a:extLst>
            </p:cNvPr>
            <p:cNvSpPr/>
            <p:nvPr/>
          </p:nvSpPr>
          <p:spPr>
            <a:xfrm>
              <a:off x="4492869" y="1578747"/>
              <a:ext cx="307828" cy="417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  <p:extLst>
      <p:ext uri="{BB962C8B-B14F-4D97-AF65-F5344CB8AC3E}">
        <p14:creationId xmlns:p14="http://schemas.microsoft.com/office/powerpoint/2010/main" val="110290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18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9" grpId="0"/>
      <p:bldP spid="16" grpId="0" animBg="1"/>
      <p:bldP spid="23" grpId="0" animBg="1"/>
      <p:bldP spid="5" grpId="0" animBg="1"/>
      <p:bldP spid="7" grpId="0" animBg="1"/>
      <p:bldP spid="22" grpId="0" animBg="1"/>
      <p:bldP spid="25" grpId="0" animBg="1"/>
      <p:bldP spid="26" grpId="0" animBg="1"/>
      <p:bldP spid="28" grpId="0" animBg="1"/>
      <p:bldP spid="29" grpId="0" animBg="1"/>
      <p:bldP spid="8" grpId="0" animBg="1"/>
      <p:bldP spid="10" grpId="0" animBg="1"/>
      <p:bldP spid="11" grpId="0" animBg="1"/>
      <p:bldP spid="6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0" y="1716514"/>
            <a:ext cx="1715403" cy="33466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2455172" y="3848298"/>
            <a:ext cx="7982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1"/>
                </a:solidFill>
              </a:rPr>
              <a:t>a hundred thousand</a:t>
            </a:r>
            <a:endParaRPr lang="en-US" sz="6600" b="1" dirty="0">
              <a:solidFill>
                <a:schemeClr val="accent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4002740" y="814813"/>
            <a:ext cx="4887537" cy="3137155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571E66D9-89BC-4E83-B029-DAC727971D2B}"/>
              </a:ext>
            </a:extLst>
          </p:cNvPr>
          <p:cNvSpPr/>
          <p:nvPr/>
        </p:nvSpPr>
        <p:spPr>
          <a:xfrm>
            <a:off x="6837929" y="5059690"/>
            <a:ext cx="605886" cy="593884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t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EDD86385-39EB-4923-BFEB-CC988F58AC54}"/>
              </a:ext>
            </a:extLst>
          </p:cNvPr>
          <p:cNvSpPr/>
          <p:nvPr/>
        </p:nvSpPr>
        <p:spPr>
          <a:xfrm rot="438702">
            <a:off x="988968" y="974638"/>
            <a:ext cx="2269690" cy="777682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7F00FC-8284-A59F-3E2A-1248F5740322}"/>
              </a:ext>
            </a:extLst>
          </p:cNvPr>
          <p:cNvSpPr/>
          <p:nvPr/>
        </p:nvSpPr>
        <p:spPr>
          <a:xfrm>
            <a:off x="4002740" y="6234970"/>
            <a:ext cx="43613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D99D50-FE8A-BEFE-CCC9-0F624A0993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1A69B877-8F7F-125D-9F57-9DA1E62EA82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Let’s explore!</a:t>
            </a:r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F1C2475D-540A-0A17-574E-E1429B6EC8CB}"/>
              </a:ext>
            </a:extLst>
          </p:cNvPr>
          <p:cNvSpPr/>
          <p:nvPr/>
        </p:nvSpPr>
        <p:spPr>
          <a:xfrm>
            <a:off x="7445107" y="5063135"/>
            <a:ext cx="605886" cy="593884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h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24437D0-26A4-0E32-3FBB-EAA02E45CCB3}"/>
              </a:ext>
            </a:extLst>
          </p:cNvPr>
          <p:cNvSpPr/>
          <p:nvPr/>
        </p:nvSpPr>
        <p:spPr>
          <a:xfrm>
            <a:off x="8061126" y="5066573"/>
            <a:ext cx="605886" cy="593884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o</a:t>
            </a:r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D2F0E52A-6F20-7048-9299-4083FC597EB7}"/>
              </a:ext>
            </a:extLst>
          </p:cNvPr>
          <p:cNvSpPr/>
          <p:nvPr/>
        </p:nvSpPr>
        <p:spPr>
          <a:xfrm>
            <a:off x="8652436" y="5064738"/>
            <a:ext cx="605886" cy="597556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u</a:t>
            </a:r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816EA36C-356E-36FD-30EB-AD132EB1007B}"/>
              </a:ext>
            </a:extLst>
          </p:cNvPr>
          <p:cNvSpPr/>
          <p:nvPr/>
        </p:nvSpPr>
        <p:spPr>
          <a:xfrm>
            <a:off x="9258322" y="5066573"/>
            <a:ext cx="605886" cy="593884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DFEBB1F3-3AA4-6F32-F439-0DDDB661A7A9}"/>
              </a:ext>
            </a:extLst>
          </p:cNvPr>
          <p:cNvSpPr/>
          <p:nvPr/>
        </p:nvSpPr>
        <p:spPr>
          <a:xfrm>
            <a:off x="9864208" y="5066573"/>
            <a:ext cx="605886" cy="593884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2F08E9F3-3278-CD06-F943-D52C68714A7E}"/>
              </a:ext>
            </a:extLst>
          </p:cNvPr>
          <p:cNvSpPr/>
          <p:nvPr/>
        </p:nvSpPr>
        <p:spPr>
          <a:xfrm>
            <a:off x="10470095" y="5064737"/>
            <a:ext cx="605886" cy="593884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29" name="Freeform 7">
            <a:extLst>
              <a:ext uri="{FF2B5EF4-FFF2-40B4-BE49-F238E27FC236}">
                <a16:creationId xmlns:a16="http://schemas.microsoft.com/office/drawing/2014/main" id="{30EFC38C-DD27-5ECE-38FA-0915834F99CF}"/>
              </a:ext>
            </a:extLst>
          </p:cNvPr>
          <p:cNvSpPr/>
          <p:nvPr/>
        </p:nvSpPr>
        <p:spPr>
          <a:xfrm>
            <a:off x="11075981" y="5054643"/>
            <a:ext cx="605887" cy="603978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68B3D58-CA5C-DCA7-6B75-1C24FFA2B34A}"/>
              </a:ext>
            </a:extLst>
          </p:cNvPr>
          <p:cNvSpPr/>
          <p:nvPr/>
        </p:nvSpPr>
        <p:spPr>
          <a:xfrm>
            <a:off x="2122428" y="5055131"/>
            <a:ext cx="605886" cy="593884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h</a:t>
            </a: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5FF325C2-09EB-1D7A-EFBD-F237DD747E95}"/>
              </a:ext>
            </a:extLst>
          </p:cNvPr>
          <p:cNvSpPr/>
          <p:nvPr/>
        </p:nvSpPr>
        <p:spPr>
          <a:xfrm>
            <a:off x="2733769" y="5055131"/>
            <a:ext cx="605886" cy="593884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u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E743AE89-E3E9-C6C3-C450-B9F32307829A}"/>
              </a:ext>
            </a:extLst>
          </p:cNvPr>
          <p:cNvSpPr/>
          <p:nvPr/>
        </p:nvSpPr>
        <p:spPr>
          <a:xfrm>
            <a:off x="3344540" y="5055131"/>
            <a:ext cx="605886" cy="593884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2F8DFFD1-1052-3C0B-B1AF-28AC63E36A17}"/>
              </a:ext>
            </a:extLst>
          </p:cNvPr>
          <p:cNvSpPr/>
          <p:nvPr/>
        </p:nvSpPr>
        <p:spPr>
          <a:xfrm>
            <a:off x="3958039" y="5066422"/>
            <a:ext cx="605886" cy="593884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3DAA623E-E1DF-5339-0A8F-60ADA8805058}"/>
              </a:ext>
            </a:extLst>
          </p:cNvPr>
          <p:cNvSpPr/>
          <p:nvPr/>
        </p:nvSpPr>
        <p:spPr>
          <a:xfrm>
            <a:off x="4568810" y="5056219"/>
            <a:ext cx="605886" cy="593884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r</a:t>
            </a: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95618590-6329-1ABD-B9FC-792A7574C776}"/>
              </a:ext>
            </a:extLst>
          </p:cNvPr>
          <p:cNvSpPr/>
          <p:nvPr/>
        </p:nvSpPr>
        <p:spPr>
          <a:xfrm>
            <a:off x="5169811" y="5063349"/>
            <a:ext cx="605886" cy="593884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907C015-35E0-D102-A1F6-3DD23E256556}"/>
              </a:ext>
            </a:extLst>
          </p:cNvPr>
          <p:cNvSpPr/>
          <p:nvPr/>
        </p:nvSpPr>
        <p:spPr>
          <a:xfrm>
            <a:off x="5780582" y="5067660"/>
            <a:ext cx="605886" cy="593884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0901B38-EBC1-5EDA-5D45-B1E604244785}"/>
              </a:ext>
            </a:extLst>
          </p:cNvPr>
          <p:cNvSpPr/>
          <p:nvPr/>
        </p:nvSpPr>
        <p:spPr>
          <a:xfrm>
            <a:off x="1100535" y="5063135"/>
            <a:ext cx="605886" cy="593884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white"/>
                </a:solidFill>
              </a:rPr>
              <a:t>a</a:t>
            </a:r>
          </a:p>
        </p:txBody>
      </p:sp>
      <p:pic>
        <p:nvPicPr>
          <p:cNvPr id="17" name="8.10.mp3">
            <a:hlinkClick r:id="" action="ppaction://media"/>
            <a:extLst>
              <a:ext uri="{FF2B5EF4-FFF2-40B4-BE49-F238E27FC236}">
                <a16:creationId xmlns:a16="http://schemas.microsoft.com/office/drawing/2014/main" id="{B3E0E3B5-3FF8-ACEC-D3D2-0A909B1C0F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687.0921" end="3821.231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94100" y="2833608"/>
            <a:ext cx="1014690" cy="101469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04E1739-93A3-E62A-801D-6F24D27AEAE3}"/>
              </a:ext>
            </a:extLst>
          </p:cNvPr>
          <p:cNvGrpSpPr/>
          <p:nvPr/>
        </p:nvGrpSpPr>
        <p:grpSpPr>
          <a:xfrm>
            <a:off x="4141104" y="1312055"/>
            <a:ext cx="4490728" cy="2185399"/>
            <a:chOff x="4141104" y="1312055"/>
            <a:chExt cx="4490728" cy="218539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562A48C-699B-D9F6-EAB3-35F0D3058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41104" y="1312055"/>
              <a:ext cx="4490728" cy="2185399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8CF9F9E-E0C2-7B29-40A7-94408E33D4E3}"/>
                </a:ext>
              </a:extLst>
            </p:cNvPr>
            <p:cNvSpPr/>
            <p:nvPr/>
          </p:nvSpPr>
          <p:spPr>
            <a:xfrm>
              <a:off x="4563925" y="1716514"/>
              <a:ext cx="307828" cy="417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  <p:extLst>
      <p:ext uri="{BB962C8B-B14F-4D97-AF65-F5344CB8AC3E}">
        <p14:creationId xmlns:p14="http://schemas.microsoft.com/office/powerpoint/2010/main" val="237016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5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9" grpId="0"/>
      <p:bldP spid="16" grpId="0" animBg="1"/>
      <p:bldP spid="23" grpId="0" animBg="1"/>
      <p:bldP spid="5" grpId="0" animBg="1"/>
      <p:bldP spid="7" grpId="0" animBg="1"/>
      <p:bldP spid="22" grpId="0" animBg="1"/>
      <p:bldP spid="25" grpId="0" animBg="1"/>
      <p:bldP spid="26" grpId="0" animBg="1"/>
      <p:bldP spid="28" grpId="0" animBg="1"/>
      <p:bldP spid="29" grpId="0" animBg="1"/>
      <p:bldP spid="8" grpId="0" animBg="1"/>
      <p:bldP spid="10" grpId="0" animBg="1"/>
      <p:bldP spid="11" grpId="0" animBg="1"/>
      <p:bldP spid="6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0" y="1716513"/>
            <a:ext cx="2158123" cy="42103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4644952" y="3859766"/>
            <a:ext cx="3606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1"/>
                </a:solidFill>
              </a:rPr>
              <a:t>a million</a:t>
            </a:r>
            <a:endParaRPr lang="en-US" sz="6600" b="1" dirty="0">
              <a:solidFill>
                <a:schemeClr val="accent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4002740" y="814813"/>
            <a:ext cx="4887537" cy="3137155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DB111E67-4408-481A-B67C-7D442B0417FC}"/>
              </a:ext>
            </a:extLst>
          </p:cNvPr>
          <p:cNvSpPr/>
          <p:nvPr/>
        </p:nvSpPr>
        <p:spPr>
          <a:xfrm>
            <a:off x="3454886" y="498882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571E66D9-89BC-4E83-B029-DAC727971D2B}"/>
              </a:ext>
            </a:extLst>
          </p:cNvPr>
          <p:cNvSpPr/>
          <p:nvPr/>
        </p:nvSpPr>
        <p:spPr>
          <a:xfrm>
            <a:off x="4680204" y="498362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EDD86385-39EB-4923-BFEB-CC988F58AC54}"/>
              </a:ext>
            </a:extLst>
          </p:cNvPr>
          <p:cNvSpPr/>
          <p:nvPr/>
        </p:nvSpPr>
        <p:spPr>
          <a:xfrm rot="438702">
            <a:off x="988968" y="974638"/>
            <a:ext cx="2269690" cy="777682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7F00FC-8284-A59F-3E2A-1248F5740322}"/>
              </a:ext>
            </a:extLst>
          </p:cNvPr>
          <p:cNvSpPr/>
          <p:nvPr/>
        </p:nvSpPr>
        <p:spPr>
          <a:xfrm>
            <a:off x="4002740" y="6234970"/>
            <a:ext cx="43613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D99D50-FE8A-BEFE-CCC9-0F624A0993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1A69B877-8F7F-125D-9F57-9DA1E62EA82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Let’s explore!</a:t>
            </a:r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F1C2475D-540A-0A17-574E-E1429B6EC8CB}"/>
              </a:ext>
            </a:extLst>
          </p:cNvPr>
          <p:cNvSpPr/>
          <p:nvPr/>
        </p:nvSpPr>
        <p:spPr>
          <a:xfrm>
            <a:off x="5328923" y="498862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 err="1">
                <a:solidFill>
                  <a:prstClr val="white"/>
                </a:solidFill>
              </a:rPr>
              <a:t>i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24437D0-26A4-0E32-3FBB-EAA02E45CCB3}"/>
              </a:ext>
            </a:extLst>
          </p:cNvPr>
          <p:cNvSpPr/>
          <p:nvPr/>
        </p:nvSpPr>
        <p:spPr>
          <a:xfrm>
            <a:off x="5996179" y="498522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l</a:t>
            </a:r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D2F0E52A-6F20-7048-9299-4083FC597EB7}"/>
              </a:ext>
            </a:extLst>
          </p:cNvPr>
          <p:cNvSpPr/>
          <p:nvPr/>
        </p:nvSpPr>
        <p:spPr>
          <a:xfrm>
            <a:off x="6627496" y="498489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l</a:t>
            </a:r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816EA36C-356E-36FD-30EB-AD132EB1007B}"/>
              </a:ext>
            </a:extLst>
          </p:cNvPr>
          <p:cNvSpPr/>
          <p:nvPr/>
        </p:nvSpPr>
        <p:spPr>
          <a:xfrm>
            <a:off x="7281474" y="499296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 err="1">
                <a:solidFill>
                  <a:prstClr val="white"/>
                </a:solidFill>
              </a:rPr>
              <a:t>i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DFEBB1F3-3AA4-6F32-F439-0DDDB661A7A9}"/>
              </a:ext>
            </a:extLst>
          </p:cNvPr>
          <p:cNvSpPr/>
          <p:nvPr/>
        </p:nvSpPr>
        <p:spPr>
          <a:xfrm>
            <a:off x="7924099" y="498436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o</a:t>
            </a:r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2F08E9F3-3278-CD06-F943-D52C68714A7E}"/>
              </a:ext>
            </a:extLst>
          </p:cNvPr>
          <p:cNvSpPr/>
          <p:nvPr/>
        </p:nvSpPr>
        <p:spPr>
          <a:xfrm>
            <a:off x="8580882" y="4982072"/>
            <a:ext cx="653978" cy="647579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n</a:t>
            </a:r>
          </a:p>
        </p:txBody>
      </p:sp>
      <p:pic>
        <p:nvPicPr>
          <p:cNvPr id="6" name="8.10.mp3">
            <a:hlinkClick r:id="" action="ppaction://media"/>
            <a:extLst>
              <a:ext uri="{FF2B5EF4-FFF2-40B4-BE49-F238E27FC236}">
                <a16:creationId xmlns:a16="http://schemas.microsoft.com/office/drawing/2014/main" id="{91BAE4B4-21BC-8F30-CDB6-C3729801F90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357.94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57309" y="3973938"/>
            <a:ext cx="1014690" cy="101469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38EDD30-B818-824F-02CA-5D211D0FD545}"/>
              </a:ext>
            </a:extLst>
          </p:cNvPr>
          <p:cNvGrpSpPr/>
          <p:nvPr/>
        </p:nvGrpSpPr>
        <p:grpSpPr>
          <a:xfrm>
            <a:off x="4160508" y="1242520"/>
            <a:ext cx="4572000" cy="2108200"/>
            <a:chOff x="4160508" y="1242520"/>
            <a:chExt cx="4572000" cy="21082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D9E6224-1BA2-8CDF-C342-BDD2D35E4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60508" y="1242520"/>
              <a:ext cx="4572000" cy="21082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ABABC0-7A8F-6F0F-356A-1C13927DDF62}"/>
                </a:ext>
              </a:extLst>
            </p:cNvPr>
            <p:cNvSpPr/>
            <p:nvPr/>
          </p:nvSpPr>
          <p:spPr>
            <a:xfrm>
              <a:off x="4411970" y="1685044"/>
              <a:ext cx="307828" cy="417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  <p:extLst>
      <p:ext uri="{BB962C8B-B14F-4D97-AF65-F5344CB8AC3E}">
        <p14:creationId xmlns:p14="http://schemas.microsoft.com/office/powerpoint/2010/main" val="330530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9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  <p:bldP spid="13" grpId="0" animBg="1"/>
      <p:bldP spid="16" grpId="0" animBg="1"/>
      <p:bldP spid="23" grpId="0" animBg="1"/>
      <p:bldP spid="5" grpId="0" animBg="1"/>
      <p:bldP spid="7" grpId="0" animBg="1"/>
      <p:bldP spid="22" grpId="0" animBg="1"/>
      <p:bldP spid="25" grpId="0" animBg="1"/>
      <p:bldP spid="26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81;p15">
            <a:extLst>
              <a:ext uri="{FF2B5EF4-FFF2-40B4-BE49-F238E27FC236}">
                <a16:creationId xmlns:a16="http://schemas.microsoft.com/office/drawing/2014/main" id="{2F3EB66D-5369-5A4F-AAD2-1A09D3577163}"/>
              </a:ext>
            </a:extLst>
          </p:cNvPr>
          <p:cNvSpPr txBox="1">
            <a:spLocks/>
          </p:cNvSpPr>
          <p:nvPr/>
        </p:nvSpPr>
        <p:spPr>
          <a:xfrm>
            <a:off x="10688472" y="184945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0C2BA69-9B5B-E74C-BAF0-15ED389CB514}"/>
              </a:ext>
            </a:extLst>
          </p:cNvPr>
          <p:cNvSpPr/>
          <p:nvPr/>
        </p:nvSpPr>
        <p:spPr>
          <a:xfrm>
            <a:off x="3336196" y="2653912"/>
            <a:ext cx="2540234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five hundred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2E946AB-DCA8-FF4F-9B08-D4F8AC24F8CD}"/>
              </a:ext>
            </a:extLst>
          </p:cNvPr>
          <p:cNvSpPr/>
          <p:nvPr/>
        </p:nvSpPr>
        <p:spPr>
          <a:xfrm>
            <a:off x="6394076" y="2667474"/>
            <a:ext cx="2241456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a thousand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3AEBD63F-202B-D444-BC32-95AE3F7E3D2D}"/>
              </a:ext>
            </a:extLst>
          </p:cNvPr>
          <p:cNvSpPr/>
          <p:nvPr/>
        </p:nvSpPr>
        <p:spPr>
          <a:xfrm>
            <a:off x="669459" y="2653912"/>
            <a:ext cx="1935076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hundred</a:t>
            </a:r>
            <a:endParaRPr lang="x-none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662D6E5E-2C0A-F84B-A322-9C8BDC42D0A4}"/>
              </a:ext>
            </a:extLst>
          </p:cNvPr>
          <p:cNvSpPr/>
          <p:nvPr/>
        </p:nvSpPr>
        <p:spPr>
          <a:xfrm>
            <a:off x="377983" y="5162693"/>
            <a:ext cx="2553104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ten thousand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7AE72D9D-07BE-8249-A4AA-4D8FD2CAF376}"/>
              </a:ext>
            </a:extLst>
          </p:cNvPr>
          <p:cNvSpPr/>
          <p:nvPr/>
        </p:nvSpPr>
        <p:spPr>
          <a:xfrm>
            <a:off x="3329761" y="5162693"/>
            <a:ext cx="2553104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fifty thousand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E2B78D4-6423-4E4C-9FF5-41C224303170}"/>
              </a:ext>
            </a:extLst>
          </p:cNvPr>
          <p:cNvSpPr/>
          <p:nvPr/>
        </p:nvSpPr>
        <p:spPr>
          <a:xfrm>
            <a:off x="393191" y="766061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E5101ED-2D58-0143-8C67-23E9021B9877}"/>
              </a:ext>
            </a:extLst>
          </p:cNvPr>
          <p:cNvSpPr/>
          <p:nvPr/>
        </p:nvSpPr>
        <p:spPr>
          <a:xfrm>
            <a:off x="3323326" y="780596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1FBB0E26-1AAF-0C4F-83C7-68CFF3A4AEA8}"/>
              </a:ext>
            </a:extLst>
          </p:cNvPr>
          <p:cNvSpPr/>
          <p:nvPr/>
        </p:nvSpPr>
        <p:spPr>
          <a:xfrm>
            <a:off x="6253461" y="799874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260FDEB0-70A9-250E-BDAA-F6F830E44429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Let’s explore!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0AC697A-77C0-9A45-B2F1-9AAA4595945F}"/>
              </a:ext>
            </a:extLst>
          </p:cNvPr>
          <p:cNvSpPr/>
          <p:nvPr/>
        </p:nvSpPr>
        <p:spPr>
          <a:xfrm>
            <a:off x="377983" y="3301184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D611383-6F2C-E7DE-E0AF-470D6A3E7CD9}"/>
              </a:ext>
            </a:extLst>
          </p:cNvPr>
          <p:cNvSpPr/>
          <p:nvPr/>
        </p:nvSpPr>
        <p:spPr>
          <a:xfrm>
            <a:off x="3323326" y="3281906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DAC50E8-AA8C-8932-8789-DF615F6C217C}"/>
              </a:ext>
            </a:extLst>
          </p:cNvPr>
          <p:cNvSpPr/>
          <p:nvPr/>
        </p:nvSpPr>
        <p:spPr>
          <a:xfrm>
            <a:off x="6253461" y="3301184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E4D93F0C-95B0-865D-7786-2D7B5609D2D2}"/>
              </a:ext>
            </a:extLst>
          </p:cNvPr>
          <p:cNvSpPr/>
          <p:nvPr/>
        </p:nvSpPr>
        <p:spPr>
          <a:xfrm>
            <a:off x="6014991" y="5167575"/>
            <a:ext cx="3168605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a hundred thousand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831800-7E0D-E46A-0D44-AA290C3D9983}"/>
              </a:ext>
            </a:extLst>
          </p:cNvPr>
          <p:cNvSpPr txBox="1"/>
          <p:nvPr/>
        </p:nvSpPr>
        <p:spPr>
          <a:xfrm>
            <a:off x="2854600" y="6207667"/>
            <a:ext cx="648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Show one by one picture, students look and say the word aloud.</a:t>
            </a:r>
            <a:endParaRPr lang="en-VN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E28F8DA-D2EB-159C-E5DF-76C2347FE761}"/>
              </a:ext>
            </a:extLst>
          </p:cNvPr>
          <p:cNvSpPr/>
          <p:nvPr/>
        </p:nvSpPr>
        <p:spPr>
          <a:xfrm>
            <a:off x="9183596" y="794207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ACAADE3-CDCD-1106-1E94-59642C8AAED4}"/>
              </a:ext>
            </a:extLst>
          </p:cNvPr>
          <p:cNvSpPr/>
          <p:nvPr/>
        </p:nvSpPr>
        <p:spPr>
          <a:xfrm>
            <a:off x="9198804" y="3301184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288681B-0D7E-A946-3AFB-F983B7E6285A}"/>
              </a:ext>
            </a:extLst>
          </p:cNvPr>
          <p:cNvSpPr/>
          <p:nvPr/>
        </p:nvSpPr>
        <p:spPr>
          <a:xfrm>
            <a:off x="9222902" y="2657230"/>
            <a:ext cx="2504907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five thousand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479E9C-F650-2184-2539-B7F16D1EA5B8}"/>
              </a:ext>
            </a:extLst>
          </p:cNvPr>
          <p:cNvSpPr/>
          <p:nvPr/>
        </p:nvSpPr>
        <p:spPr>
          <a:xfrm>
            <a:off x="9676537" y="5162693"/>
            <a:ext cx="1688149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a million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6EBAC1B-1F75-8D36-7DC4-A2CBA10FD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230" y="942106"/>
            <a:ext cx="2293026" cy="14165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02771-EBE2-05C2-96F7-4E530FBEA0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0319" y="931950"/>
            <a:ext cx="2306736" cy="146596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CD3E65F-934C-88FB-88E0-54BBF1D24512}"/>
              </a:ext>
            </a:extLst>
          </p:cNvPr>
          <p:cNvGrpSpPr/>
          <p:nvPr/>
        </p:nvGrpSpPr>
        <p:grpSpPr>
          <a:xfrm>
            <a:off x="6434684" y="1104720"/>
            <a:ext cx="2237975" cy="1055077"/>
            <a:chOff x="4311926" y="1192902"/>
            <a:chExt cx="4295239" cy="231167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7D5D22C-796C-7384-B567-51D84F4CD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11926" y="1192902"/>
              <a:ext cx="4295239" cy="2311674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CD611BF-69AC-BC70-D6CB-78B903C411E5}"/>
                </a:ext>
              </a:extLst>
            </p:cNvPr>
            <p:cNvSpPr/>
            <p:nvPr/>
          </p:nvSpPr>
          <p:spPr>
            <a:xfrm>
              <a:off x="4563925" y="1716514"/>
              <a:ext cx="307828" cy="417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558DD8F-F2A6-8CE5-C5B3-0A3EBE08DBED}"/>
              </a:ext>
            </a:extLst>
          </p:cNvPr>
          <p:cNvGrpSpPr/>
          <p:nvPr/>
        </p:nvGrpSpPr>
        <p:grpSpPr>
          <a:xfrm>
            <a:off x="9252277" y="964492"/>
            <a:ext cx="2388823" cy="1253934"/>
            <a:chOff x="4247626" y="1209108"/>
            <a:chExt cx="4229034" cy="221989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FD57453-36D7-62DB-DA50-200DB2943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47626" y="1209108"/>
              <a:ext cx="4229034" cy="2219892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794EF9E-D7FB-2ACA-0DC5-E560662AB2AA}"/>
                </a:ext>
              </a:extLst>
            </p:cNvPr>
            <p:cNvSpPr/>
            <p:nvPr/>
          </p:nvSpPr>
          <p:spPr>
            <a:xfrm>
              <a:off x="4563925" y="1716514"/>
              <a:ext cx="307828" cy="417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1EF9474-E040-E4EB-147E-812BAD2988E5}"/>
              </a:ext>
            </a:extLst>
          </p:cNvPr>
          <p:cNvGrpSpPr/>
          <p:nvPr/>
        </p:nvGrpSpPr>
        <p:grpSpPr>
          <a:xfrm>
            <a:off x="468001" y="3553787"/>
            <a:ext cx="2348255" cy="1216543"/>
            <a:chOff x="4115586" y="1198292"/>
            <a:chExt cx="4611540" cy="238906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F325BE8-4558-C913-6887-C7FFDECE8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47626" y="1198292"/>
              <a:ext cx="4479500" cy="2389066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FC1A4A5-4588-2CB2-013B-8CA676EF3DF7}"/>
                </a:ext>
              </a:extLst>
            </p:cNvPr>
            <p:cNvSpPr/>
            <p:nvPr/>
          </p:nvSpPr>
          <p:spPr>
            <a:xfrm>
              <a:off x="4115586" y="1422417"/>
              <a:ext cx="238700" cy="580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6C01221-84CC-D179-249D-083262EA797D}"/>
              </a:ext>
            </a:extLst>
          </p:cNvPr>
          <p:cNvGrpSpPr/>
          <p:nvPr/>
        </p:nvGrpSpPr>
        <p:grpSpPr>
          <a:xfrm>
            <a:off x="3336195" y="3583126"/>
            <a:ext cx="2404285" cy="1072570"/>
            <a:chOff x="4160824" y="1282179"/>
            <a:chExt cx="4445325" cy="1983094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3DDEB92-8DF8-7296-EC7E-665D9BFFB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60824" y="1282179"/>
              <a:ext cx="4445325" cy="1983094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55D9FA5-CFFD-7775-D26A-99E32359CE83}"/>
                </a:ext>
              </a:extLst>
            </p:cNvPr>
            <p:cNvSpPr/>
            <p:nvPr/>
          </p:nvSpPr>
          <p:spPr>
            <a:xfrm>
              <a:off x="4492869" y="1578747"/>
              <a:ext cx="307828" cy="417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6F92077-4A41-EEEA-CAD8-B4BDB8E207FA}"/>
              </a:ext>
            </a:extLst>
          </p:cNvPr>
          <p:cNvGrpSpPr/>
          <p:nvPr/>
        </p:nvGrpSpPr>
        <p:grpSpPr>
          <a:xfrm>
            <a:off x="6355686" y="3539646"/>
            <a:ext cx="2395970" cy="1165992"/>
            <a:chOff x="4141104" y="1312055"/>
            <a:chExt cx="4490728" cy="2185399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527A70F5-AC21-765E-4BDA-21FC4100F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41104" y="1312055"/>
              <a:ext cx="4490728" cy="2185399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BF8DA95-009D-13F7-5BF7-541564813BBB}"/>
                </a:ext>
              </a:extLst>
            </p:cNvPr>
            <p:cNvSpPr/>
            <p:nvPr/>
          </p:nvSpPr>
          <p:spPr>
            <a:xfrm>
              <a:off x="4563925" y="1716514"/>
              <a:ext cx="307828" cy="417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4F8A649-73A5-42F9-A9BD-7913DBD683B3}"/>
              </a:ext>
            </a:extLst>
          </p:cNvPr>
          <p:cNvGrpSpPr/>
          <p:nvPr/>
        </p:nvGrpSpPr>
        <p:grpSpPr>
          <a:xfrm>
            <a:off x="9252277" y="3564612"/>
            <a:ext cx="2420350" cy="1116050"/>
            <a:chOff x="4160508" y="1242520"/>
            <a:chExt cx="4572000" cy="2108200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4B83FB0-6317-E8D2-071A-B7665182F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160508" y="1242520"/>
              <a:ext cx="4572000" cy="2108200"/>
            </a:xfrm>
            <a:prstGeom prst="rect">
              <a:avLst/>
            </a:prstGeom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7A9CF47-8676-1E76-E09D-78E05E75AC0A}"/>
                </a:ext>
              </a:extLst>
            </p:cNvPr>
            <p:cNvSpPr/>
            <p:nvPr/>
          </p:nvSpPr>
          <p:spPr>
            <a:xfrm>
              <a:off x="4411970" y="1685044"/>
              <a:ext cx="307828" cy="417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  <p:extLst>
      <p:ext uri="{BB962C8B-B14F-4D97-AF65-F5344CB8AC3E}">
        <p14:creationId xmlns:p14="http://schemas.microsoft.com/office/powerpoint/2010/main" val="224790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45" grpId="0" animBg="1"/>
      <p:bldP spid="46" grpId="0" animBg="1"/>
      <p:bldP spid="47" grpId="0" animBg="1"/>
      <p:bldP spid="19" grpId="0" animBg="1"/>
      <p:bldP spid="8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81;p15">
            <a:extLst>
              <a:ext uri="{FF2B5EF4-FFF2-40B4-BE49-F238E27FC236}">
                <a16:creationId xmlns:a16="http://schemas.microsoft.com/office/drawing/2014/main" id="{5AA3693F-994A-79F7-7BCF-149751505181}"/>
              </a:ext>
            </a:extLst>
          </p:cNvPr>
          <p:cNvSpPr txBox="1">
            <a:spLocks/>
          </p:cNvSpPr>
          <p:nvPr/>
        </p:nvSpPr>
        <p:spPr>
          <a:xfrm>
            <a:off x="193735" y="187617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Practice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E045CF-F000-6F87-1D66-126EF3B6B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sp>
        <p:nvSpPr>
          <p:cNvPr id="4" name="Rectangle: Rounded Corners 6">
            <a:extLst>
              <a:ext uri="{FF2B5EF4-FFF2-40B4-BE49-F238E27FC236}">
                <a16:creationId xmlns:a16="http://schemas.microsoft.com/office/drawing/2014/main" id="{B3B1D7CA-931B-D196-9E14-5877B8C10363}"/>
              </a:ext>
            </a:extLst>
          </p:cNvPr>
          <p:cNvSpPr/>
          <p:nvPr/>
        </p:nvSpPr>
        <p:spPr>
          <a:xfrm>
            <a:off x="2120765" y="2047319"/>
            <a:ext cx="7968036" cy="313428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B68D11-8B3B-75C2-2E2A-04DC2D324DB2}"/>
              </a:ext>
            </a:extLst>
          </p:cNvPr>
          <p:cNvSpPr txBox="1"/>
          <p:nvPr/>
        </p:nvSpPr>
        <p:spPr>
          <a:xfrm>
            <a:off x="2232420" y="2275632"/>
            <a:ext cx="78388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Put students work in groups of 4.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Each group takes out a sheet of paper.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Students look at the slide and discuss to choose the correct word, then write it on the paper.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After finishing, they raise their paper to check the answers.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 fastest student with the correct word receives 2 points for the team.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A417A-A16C-1F39-2897-46F942EFF1FE}"/>
              </a:ext>
            </a:extLst>
          </p:cNvPr>
          <p:cNvSpPr txBox="1"/>
          <p:nvPr/>
        </p:nvSpPr>
        <p:spPr>
          <a:xfrm>
            <a:off x="2318819" y="1035027"/>
            <a:ext cx="77011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88438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Activity: DORA THE EXPLORER</a:t>
            </a:r>
          </a:p>
        </p:txBody>
      </p:sp>
      <p:pic>
        <p:nvPicPr>
          <p:cNvPr id="10" name="Google Shape;1037;p43">
            <a:extLst>
              <a:ext uri="{FF2B5EF4-FFF2-40B4-BE49-F238E27FC236}">
                <a16:creationId xmlns:a16="http://schemas.microsoft.com/office/drawing/2014/main" id="{394890D0-21A5-18D1-D567-A4CEB9225B1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2071" r="12396"/>
          <a:stretch/>
        </p:blipFill>
        <p:spPr>
          <a:xfrm>
            <a:off x="9528215" y="1600791"/>
            <a:ext cx="1181120" cy="1101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0545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sPham0936082789" descr="Chart, line chart&#10;&#10;Description automatically generated">
            <a:extLst>
              <a:ext uri="{FF2B5EF4-FFF2-40B4-BE49-F238E27FC236}">
                <a16:creationId xmlns:a16="http://schemas.microsoft.com/office/drawing/2014/main" id="{7C89C755-E519-245D-7F53-CED86285836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15" name="MsPham0936082789">
            <a:extLst>
              <a:ext uri="{FF2B5EF4-FFF2-40B4-BE49-F238E27FC236}">
                <a16:creationId xmlns:a16="http://schemas.microsoft.com/office/drawing/2014/main" id="{6B712873-A25A-6EEC-275B-02904A4829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MsPham-0936082789"/>
          <p:cNvPicPr>
            <a:picLocks noChangeAspect="1"/>
          </p:cNvPicPr>
          <p:nvPr/>
        </p:nvPicPr>
        <p:blipFill rotWithShape="1">
          <a:blip r:embed="rId5"/>
          <a:srcRect b="8371"/>
          <a:stretch/>
        </p:blipFill>
        <p:spPr>
          <a:xfrm>
            <a:off x="-528" y="-51218"/>
            <a:ext cx="12193057" cy="6960437"/>
          </a:xfrm>
          <a:prstGeom prst="rect">
            <a:avLst/>
          </a:prstGeom>
        </p:spPr>
      </p:pic>
      <p:pic>
        <p:nvPicPr>
          <p:cNvPr id="2" name="MsPham-093608278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204" y="3291659"/>
            <a:ext cx="2336800" cy="2012752"/>
          </a:xfrm>
          <a:prstGeom prst="rect">
            <a:avLst/>
          </a:prstGeom>
        </p:spPr>
      </p:pic>
      <p:grpSp>
        <p:nvGrpSpPr>
          <p:cNvPr id="45" name="MsPham-0936082789"/>
          <p:cNvGrpSpPr/>
          <p:nvPr/>
        </p:nvGrpSpPr>
        <p:grpSpPr>
          <a:xfrm rot="388952">
            <a:off x="9185127" y="-1159373"/>
            <a:ext cx="2756284" cy="6329682"/>
            <a:chOff x="9886078" y="-130799"/>
            <a:chExt cx="2211683" cy="5079030"/>
          </a:xfrm>
        </p:grpSpPr>
        <p:pic>
          <p:nvPicPr>
            <p:cNvPr id="44" name="MsPham-093608278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0125074" y="-130799"/>
              <a:ext cx="695325" cy="512108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9886078" y="-59727"/>
              <a:ext cx="2211683" cy="5007958"/>
              <a:chOff x="9886078" y="-59727"/>
              <a:chExt cx="2211683" cy="5007958"/>
            </a:xfrm>
          </p:grpSpPr>
          <p:pic>
            <p:nvPicPr>
              <p:cNvPr id="3" name="MsPham-0936082789"/>
              <p:cNvPicPr>
                <a:picLocks noChangeAspect="1"/>
              </p:cNvPicPr>
              <p:nvPr/>
            </p:nvPicPr>
            <p:blipFill rotWithShape="1">
              <a:blip r:embed="rId8"/>
              <a:srcRect l="18921" t="-1249" r="51374" b="82397"/>
              <a:stretch/>
            </p:blipFill>
            <p:spPr>
              <a:xfrm>
                <a:off x="10221889" y="2098835"/>
                <a:ext cx="848419" cy="538420"/>
              </a:xfrm>
              <a:prstGeom prst="rect">
                <a:avLst/>
              </a:prstGeom>
            </p:spPr>
          </p:pic>
          <p:pic>
            <p:nvPicPr>
              <p:cNvPr id="41" name="MsPham-0936082789"/>
              <p:cNvPicPr>
                <a:picLocks noChangeAspect="1"/>
              </p:cNvPicPr>
              <p:nvPr/>
            </p:nvPicPr>
            <p:blipFill rotWithShape="1">
              <a:blip r:embed="rId8"/>
              <a:srcRect l="18921" t="-1249" r="51374" b="82397"/>
              <a:stretch/>
            </p:blipFill>
            <p:spPr>
              <a:xfrm>
                <a:off x="10247289" y="1004303"/>
                <a:ext cx="808910" cy="513347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9886078" y="-59727"/>
                <a:ext cx="2211683" cy="5007958"/>
                <a:chOff x="10044616" y="-875296"/>
                <a:chExt cx="2211683" cy="5007958"/>
              </a:xfrm>
            </p:grpSpPr>
            <p:sp>
              <p:nvSpPr>
                <p:cNvPr id="39" name="MsPham-0936082789"/>
                <p:cNvSpPr/>
                <p:nvPr/>
              </p:nvSpPr>
              <p:spPr>
                <a:xfrm>
                  <a:off x="10663621" y="-875296"/>
                  <a:ext cx="91440" cy="3085541"/>
                </a:xfrm>
                <a:prstGeom prst="flowChartInputOutput">
                  <a:avLst/>
                </a:prstGeom>
                <a:solidFill>
                  <a:srgbClr val="BFD830"/>
                </a:solidFill>
                <a:ln>
                  <a:solidFill>
                    <a:srgbClr val="9AA33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MsPham-0936082789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18362714">
                  <a:off x="10148811" y="2025174"/>
                  <a:ext cx="2003293" cy="221168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52" name="MsPham-0936082789">
            <a:hlinkClick r:id="" action="ppaction://hlinkshowjump?jump=nextslide"/>
          </p:cNvPr>
          <p:cNvSpPr/>
          <p:nvPr/>
        </p:nvSpPr>
        <p:spPr>
          <a:xfrm>
            <a:off x="4594412" y="5346609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START</a:t>
            </a:r>
          </a:p>
        </p:txBody>
      </p:sp>
      <p:pic>
        <p:nvPicPr>
          <p:cNvPr id="8" name="MsPham-0936082789"/>
          <p:cNvPicPr>
            <a:picLocks noChangeAspect="1"/>
          </p:cNvPicPr>
          <p:nvPr/>
        </p:nvPicPr>
        <p:blipFill rotWithShape="1">
          <a:blip r:embed="rId10"/>
          <a:srcRect b="16881"/>
          <a:stretch/>
        </p:blipFill>
        <p:spPr>
          <a:xfrm>
            <a:off x="3532410" y="1906449"/>
            <a:ext cx="5127180" cy="211310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7041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MsPham-0936082789"/>
          <p:cNvPicPr>
            <a:picLocks noChangeAspect="1"/>
          </p:cNvPicPr>
          <p:nvPr/>
        </p:nvPicPr>
        <p:blipFill rotWithShape="1">
          <a:blip r:embed="rId7"/>
          <a:srcRect b="8371"/>
          <a:stretch/>
        </p:blipFill>
        <p:spPr>
          <a:xfrm>
            <a:off x="-528" y="-51218"/>
            <a:ext cx="12193057" cy="6960437"/>
          </a:xfrm>
          <a:prstGeom prst="rect">
            <a:avLst/>
          </a:prstGeom>
        </p:spPr>
      </p:pic>
      <p:sp>
        <p:nvSpPr>
          <p:cNvPr id="48" name="MsPham-0936082789"/>
          <p:cNvSpPr/>
          <p:nvPr/>
        </p:nvSpPr>
        <p:spPr>
          <a:xfrm>
            <a:off x="2614480" y="417840"/>
            <a:ext cx="6712426" cy="2511287"/>
          </a:xfrm>
          <a:prstGeom prst="rect">
            <a:avLst/>
          </a:prstGeom>
          <a:solidFill>
            <a:schemeClr val="lt1">
              <a:alpha val="75000"/>
            </a:schemeClr>
          </a:solidFill>
          <a:ln w="101600" cmpd="thickThin">
            <a:solidFill>
              <a:srgbClr val="9D6A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9" name="MsPham-0936082789"/>
          <p:cNvSpPr/>
          <p:nvPr/>
        </p:nvSpPr>
        <p:spPr>
          <a:xfrm>
            <a:off x="871950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 hundred </a:t>
            </a:r>
          </a:p>
        </p:txBody>
      </p:sp>
      <p:sp>
        <p:nvSpPr>
          <p:cNvPr id="50" name="MsPham-0936082789"/>
          <p:cNvSpPr/>
          <p:nvPr/>
        </p:nvSpPr>
        <p:spPr>
          <a:xfrm>
            <a:off x="4324717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hundred</a:t>
            </a:r>
          </a:p>
        </p:txBody>
      </p:sp>
      <p:sp>
        <p:nvSpPr>
          <p:cNvPr id="51" name="MsPham-0936082789"/>
          <p:cNvSpPr/>
          <p:nvPr/>
        </p:nvSpPr>
        <p:spPr>
          <a:xfrm>
            <a:off x="7777483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hundred</a:t>
            </a:r>
          </a:p>
        </p:txBody>
      </p:sp>
      <p:pic>
        <p:nvPicPr>
          <p:cNvPr id="55" name="MsPham-093608278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7817" y="4034150"/>
            <a:ext cx="2025332" cy="1165705"/>
          </a:xfrm>
          <a:prstGeom prst="rect">
            <a:avLst/>
          </a:prstGeom>
        </p:spPr>
      </p:pic>
      <p:pic>
        <p:nvPicPr>
          <p:cNvPr id="2" name="MsPham-09360827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204" y="3291659"/>
            <a:ext cx="2336800" cy="2012752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 rot="388952">
            <a:off x="9185127" y="-1159373"/>
            <a:ext cx="2756284" cy="6329682"/>
            <a:chOff x="9886078" y="-130799"/>
            <a:chExt cx="2211683" cy="5079030"/>
          </a:xfrm>
        </p:grpSpPr>
        <p:pic>
          <p:nvPicPr>
            <p:cNvPr id="44" name="MsPham-093608278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10125074" y="-130799"/>
              <a:ext cx="695325" cy="512108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9886078" y="-59727"/>
              <a:ext cx="2211683" cy="5007958"/>
              <a:chOff x="9886078" y="-59727"/>
              <a:chExt cx="2211683" cy="5007958"/>
            </a:xfrm>
          </p:grpSpPr>
          <p:pic>
            <p:nvPicPr>
              <p:cNvPr id="3" name="MsPham-0936082789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21889" y="2098835"/>
                <a:ext cx="848419" cy="538420"/>
              </a:xfrm>
              <a:prstGeom prst="rect">
                <a:avLst/>
              </a:prstGeom>
            </p:spPr>
          </p:pic>
          <p:pic>
            <p:nvPicPr>
              <p:cNvPr id="41" name="MsPham-0936082789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47289" y="1004303"/>
                <a:ext cx="808910" cy="513347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9886078" y="-59727"/>
                <a:ext cx="2211683" cy="5007958"/>
                <a:chOff x="10044616" y="-875296"/>
                <a:chExt cx="2211683" cy="5007958"/>
              </a:xfrm>
            </p:grpSpPr>
            <p:sp>
              <p:nvSpPr>
                <p:cNvPr id="39" name="MsPham-0936082789"/>
                <p:cNvSpPr/>
                <p:nvPr/>
              </p:nvSpPr>
              <p:spPr>
                <a:xfrm>
                  <a:off x="10663621" y="-875296"/>
                  <a:ext cx="91440" cy="3085541"/>
                </a:xfrm>
                <a:prstGeom prst="flowChartInputOutput">
                  <a:avLst/>
                </a:prstGeom>
                <a:solidFill>
                  <a:srgbClr val="BFD830"/>
                </a:solidFill>
                <a:ln>
                  <a:solidFill>
                    <a:srgbClr val="9AA33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MsPham-0936082789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 rot="18362714">
                  <a:off x="10148811" y="2025174"/>
                  <a:ext cx="2003293" cy="221168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" name="MsPham-0936082789"/>
          <p:cNvSpPr/>
          <p:nvPr/>
        </p:nvSpPr>
        <p:spPr>
          <a:xfrm>
            <a:off x="8959207" y="6996897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1F556D-A07F-B031-E559-9757655136D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64244" y="650441"/>
            <a:ext cx="3262348" cy="201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3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60508 -0.1094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60" y="-5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-0.29323 -0.02106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47" y="-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28672 -0.02014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36" y="-10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MsPham-0936082789"/>
          <p:cNvPicPr>
            <a:picLocks noChangeAspect="1"/>
          </p:cNvPicPr>
          <p:nvPr/>
        </p:nvPicPr>
        <p:blipFill rotWithShape="1">
          <a:blip r:embed="rId7"/>
          <a:srcRect b="8371"/>
          <a:stretch/>
        </p:blipFill>
        <p:spPr>
          <a:xfrm>
            <a:off x="-528" y="-51218"/>
            <a:ext cx="12193057" cy="6960437"/>
          </a:xfrm>
          <a:prstGeom prst="rect">
            <a:avLst/>
          </a:prstGeom>
        </p:spPr>
      </p:pic>
      <p:pic>
        <p:nvPicPr>
          <p:cNvPr id="2" name="MsPham-09360827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204" y="3291659"/>
            <a:ext cx="2336800" cy="2012752"/>
          </a:xfrm>
          <a:prstGeom prst="rect">
            <a:avLst/>
          </a:prstGeom>
        </p:spPr>
      </p:pic>
      <p:pic>
        <p:nvPicPr>
          <p:cNvPr id="36" name="MsPham-09360827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80" y="-18491"/>
            <a:ext cx="7782351" cy="1835980"/>
          </a:xfrm>
          <a:prstGeom prst="rect">
            <a:avLst/>
          </a:prstGeom>
        </p:spPr>
      </p:pic>
      <p:pic>
        <p:nvPicPr>
          <p:cNvPr id="37" name="MsPham-09360827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416" y="0"/>
            <a:ext cx="7782351" cy="1835980"/>
          </a:xfrm>
          <a:prstGeom prst="rect">
            <a:avLst/>
          </a:prstGeom>
        </p:spPr>
      </p:pic>
      <p:grpSp>
        <p:nvGrpSpPr>
          <p:cNvPr id="45" name="MsPham-0936082789"/>
          <p:cNvGrpSpPr/>
          <p:nvPr/>
        </p:nvGrpSpPr>
        <p:grpSpPr>
          <a:xfrm rot="388952">
            <a:off x="9185127" y="-1159373"/>
            <a:ext cx="2756284" cy="6329682"/>
            <a:chOff x="9886078" y="-130799"/>
            <a:chExt cx="2211683" cy="5079030"/>
          </a:xfrm>
        </p:grpSpPr>
        <p:pic>
          <p:nvPicPr>
            <p:cNvPr id="44" name="MsPham-093608278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10125074" y="-130799"/>
              <a:ext cx="695325" cy="512108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9886078" y="-59727"/>
              <a:ext cx="2211683" cy="5007958"/>
              <a:chOff x="9886078" y="-59727"/>
              <a:chExt cx="2211683" cy="5007958"/>
            </a:xfrm>
          </p:grpSpPr>
          <p:pic>
            <p:nvPicPr>
              <p:cNvPr id="3" name="MsPham-0936082789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21889" y="2098835"/>
                <a:ext cx="848419" cy="538420"/>
              </a:xfrm>
              <a:prstGeom prst="rect">
                <a:avLst/>
              </a:prstGeom>
            </p:spPr>
          </p:pic>
          <p:pic>
            <p:nvPicPr>
              <p:cNvPr id="41" name="MsPham-0936082789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47289" y="1004303"/>
                <a:ext cx="808910" cy="513347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9886078" y="-59727"/>
                <a:ext cx="2211683" cy="5007958"/>
                <a:chOff x="10044616" y="-875296"/>
                <a:chExt cx="2211683" cy="5007958"/>
              </a:xfrm>
            </p:grpSpPr>
            <p:sp>
              <p:nvSpPr>
                <p:cNvPr id="39" name="Flowchart: Data 38"/>
                <p:cNvSpPr/>
                <p:nvPr/>
              </p:nvSpPr>
              <p:spPr>
                <a:xfrm>
                  <a:off x="10663621" y="-875296"/>
                  <a:ext cx="91440" cy="3085541"/>
                </a:xfrm>
                <a:prstGeom prst="flowChartInputOutput">
                  <a:avLst/>
                </a:prstGeom>
                <a:solidFill>
                  <a:srgbClr val="BFD830"/>
                </a:solidFill>
                <a:ln>
                  <a:solidFill>
                    <a:srgbClr val="9AA33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 rot="18362714">
                  <a:off x="10148811" y="2025174"/>
                  <a:ext cx="2003293" cy="221168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8" name="MsPham-0936082789"/>
          <p:cNvSpPr/>
          <p:nvPr/>
        </p:nvSpPr>
        <p:spPr>
          <a:xfrm>
            <a:off x="2614480" y="417840"/>
            <a:ext cx="6712426" cy="2511287"/>
          </a:xfrm>
          <a:prstGeom prst="rect">
            <a:avLst/>
          </a:prstGeom>
          <a:solidFill>
            <a:schemeClr val="lt1">
              <a:alpha val="75000"/>
            </a:schemeClr>
          </a:solidFill>
          <a:ln w="101600" cmpd="thickThin">
            <a:solidFill>
              <a:srgbClr val="9D6A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just"/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9" name="MsPham-0936082789"/>
          <p:cNvSpPr/>
          <p:nvPr/>
        </p:nvSpPr>
        <p:spPr>
          <a:xfrm>
            <a:off x="871950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 hundred</a:t>
            </a:r>
          </a:p>
        </p:txBody>
      </p:sp>
      <p:sp>
        <p:nvSpPr>
          <p:cNvPr id="50" name="MsPham-0936082789"/>
          <p:cNvSpPr/>
          <p:nvPr/>
        </p:nvSpPr>
        <p:spPr>
          <a:xfrm>
            <a:off x="4324717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 thousand</a:t>
            </a:r>
          </a:p>
        </p:txBody>
      </p:sp>
      <p:sp>
        <p:nvSpPr>
          <p:cNvPr id="51" name="MsPham-0936082789"/>
          <p:cNvSpPr/>
          <p:nvPr/>
        </p:nvSpPr>
        <p:spPr>
          <a:xfrm>
            <a:off x="7777483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</a:t>
            </a:r>
          </a:p>
        </p:txBody>
      </p:sp>
      <p:pic>
        <p:nvPicPr>
          <p:cNvPr id="55" name="MsPham-093608278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87817" y="4034150"/>
            <a:ext cx="2025332" cy="1165705"/>
          </a:xfrm>
          <a:prstGeom prst="rect">
            <a:avLst/>
          </a:prstGeom>
        </p:spPr>
      </p:pic>
      <p:sp>
        <p:nvSpPr>
          <p:cNvPr id="19" name="MsPham-0936082789"/>
          <p:cNvSpPr/>
          <p:nvPr/>
        </p:nvSpPr>
        <p:spPr>
          <a:xfrm>
            <a:off x="1851204" y="717479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84303D-1D1B-A35D-3100-B5A740EDD85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60222" y="553234"/>
            <a:ext cx="3477220" cy="220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63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-0.29323 -0.02106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47" y="-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60508 -0.1094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60" y="-5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28672 -0.02014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36" y="-10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/>
          <a:srcRect b="8371"/>
          <a:stretch/>
        </p:blipFill>
        <p:spPr>
          <a:xfrm>
            <a:off x="-528" y="-51218"/>
            <a:ext cx="12193057" cy="69604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204" y="3291659"/>
            <a:ext cx="2336800" cy="2012752"/>
          </a:xfrm>
          <a:prstGeom prst="rect">
            <a:avLst/>
          </a:prstGeom>
        </p:spPr>
      </p:pic>
      <p:sp>
        <p:nvSpPr>
          <p:cNvPr id="48" name="QMsPham"/>
          <p:cNvSpPr/>
          <p:nvPr/>
        </p:nvSpPr>
        <p:spPr>
          <a:xfrm>
            <a:off x="2614480" y="417840"/>
            <a:ext cx="6712426" cy="2511287"/>
          </a:xfrm>
          <a:prstGeom prst="rect">
            <a:avLst/>
          </a:prstGeom>
          <a:solidFill>
            <a:schemeClr val="lt1">
              <a:alpha val="75000"/>
            </a:schemeClr>
          </a:solidFill>
          <a:ln w="101600" cmpd="thickThin">
            <a:solidFill>
              <a:srgbClr val="9D6A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just"/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9" name="1MsPham"/>
          <p:cNvSpPr/>
          <p:nvPr/>
        </p:nvSpPr>
        <p:spPr>
          <a:xfrm>
            <a:off x="871950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hundred</a:t>
            </a:r>
          </a:p>
        </p:txBody>
      </p:sp>
      <p:sp>
        <p:nvSpPr>
          <p:cNvPr id="50" name="2MsPham"/>
          <p:cNvSpPr/>
          <p:nvPr/>
        </p:nvSpPr>
        <p:spPr>
          <a:xfrm>
            <a:off x="4324717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thousand</a:t>
            </a:r>
          </a:p>
        </p:txBody>
      </p:sp>
      <p:sp>
        <p:nvSpPr>
          <p:cNvPr id="51" name="3MsPham"/>
          <p:cNvSpPr/>
          <p:nvPr/>
        </p:nvSpPr>
        <p:spPr>
          <a:xfrm>
            <a:off x="7777483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million</a:t>
            </a:r>
          </a:p>
        </p:txBody>
      </p:sp>
      <p:pic>
        <p:nvPicPr>
          <p:cNvPr id="55" name="Picture 5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7817" y="4034150"/>
            <a:ext cx="2025332" cy="1165705"/>
          </a:xfrm>
          <a:prstGeom prst="rect">
            <a:avLst/>
          </a:prstGeom>
        </p:spPr>
      </p:pic>
      <p:sp>
        <p:nvSpPr>
          <p:cNvPr id="17" name="5-Point Star 16"/>
          <p:cNvSpPr/>
          <p:nvPr/>
        </p:nvSpPr>
        <p:spPr>
          <a:xfrm>
            <a:off x="5543283" y="700453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 rot="388952">
            <a:off x="9185127" y="-1159373"/>
            <a:ext cx="2756284" cy="6329682"/>
            <a:chOff x="9886078" y="-130799"/>
            <a:chExt cx="2211683" cy="507903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10125074" y="-130799"/>
              <a:ext cx="695325" cy="512108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9886078" y="-59727"/>
              <a:ext cx="2211683" cy="5007958"/>
              <a:chOff x="9886078" y="-59727"/>
              <a:chExt cx="2211683" cy="5007958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21889" y="2098835"/>
                <a:ext cx="848419" cy="5384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47289" y="1004303"/>
                <a:ext cx="808910" cy="513347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9886078" y="-59727"/>
                <a:ext cx="2211683" cy="5007958"/>
                <a:chOff x="10044616" y="-875296"/>
                <a:chExt cx="2211683" cy="5007958"/>
              </a:xfrm>
            </p:grpSpPr>
            <p:sp>
              <p:nvSpPr>
                <p:cNvPr id="39" name="Flowchart: Data 38"/>
                <p:cNvSpPr/>
                <p:nvPr/>
              </p:nvSpPr>
              <p:spPr>
                <a:xfrm>
                  <a:off x="10663621" y="-875296"/>
                  <a:ext cx="91440" cy="3085541"/>
                </a:xfrm>
                <a:prstGeom prst="flowChartInputOutput">
                  <a:avLst/>
                </a:prstGeom>
                <a:solidFill>
                  <a:srgbClr val="BFD830"/>
                </a:solidFill>
                <a:ln>
                  <a:solidFill>
                    <a:srgbClr val="9AA33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 rot="18362714">
                  <a:off x="10148811" y="2025174"/>
                  <a:ext cx="2003293" cy="2211683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B454DAA-75F3-E66F-C245-5E235B14BE06}"/>
              </a:ext>
            </a:extLst>
          </p:cNvPr>
          <p:cNvGrpSpPr/>
          <p:nvPr/>
        </p:nvGrpSpPr>
        <p:grpSpPr>
          <a:xfrm>
            <a:off x="3971967" y="641317"/>
            <a:ext cx="4160478" cy="1961427"/>
            <a:chOff x="4311926" y="1192902"/>
            <a:chExt cx="4295239" cy="231167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0A0F730-C522-E174-A677-8811F48D5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311926" y="1192902"/>
              <a:ext cx="4295239" cy="231167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54795D-230D-075B-9CA2-26F65D45A2F9}"/>
                </a:ext>
              </a:extLst>
            </p:cNvPr>
            <p:cNvSpPr/>
            <p:nvPr/>
          </p:nvSpPr>
          <p:spPr>
            <a:xfrm>
              <a:off x="4563925" y="1716514"/>
              <a:ext cx="307828" cy="417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  <p:extLst>
      <p:ext uri="{BB962C8B-B14F-4D97-AF65-F5344CB8AC3E}">
        <p14:creationId xmlns:p14="http://schemas.microsoft.com/office/powerpoint/2010/main" val="318886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60508 -0.1094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60" y="-5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28672 -0.02014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36" y="-10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-0.29323 -0.0210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47" y="-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49" grpId="1" animBg="1"/>
      <p:bldP spid="49" grpId="2" animBg="1"/>
      <p:bldP spid="50" grpId="0" animBg="1"/>
      <p:bldP spid="51" grpId="0" animBg="1"/>
      <p:bldP spid="51" grpId="1" animBg="1"/>
      <p:bldP spid="51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/>
          <p:nvPr/>
        </p:nvSpPr>
        <p:spPr>
          <a:xfrm>
            <a:off x="6096000" y="1229261"/>
            <a:ext cx="4817423" cy="4043383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2"/>
          <p:cNvSpPr txBox="1"/>
          <p:nvPr/>
        </p:nvSpPr>
        <p:spPr>
          <a:xfrm>
            <a:off x="6375620" y="2201519"/>
            <a:ext cx="4258181" cy="2462172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 correctly 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make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-questions with </a:t>
            </a:r>
            <a:r>
              <a:rPr lang="en-US" sz="22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22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Eg</a:t>
            </a:r>
            <a:r>
              <a:rPr lang="en-US" sz="22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far…? How tall …? How deep …?</a:t>
            </a:r>
          </a:p>
          <a:p>
            <a:pPr marL="342900" indent="-342900">
              <a:buFontTx/>
              <a:buChar char="-"/>
            </a:pPr>
            <a:r>
              <a:rPr lang="en-US" sz="2200" i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To use the large numbers: one hundred, five hundred, a thousand, etc.</a:t>
            </a:r>
            <a:br>
              <a:rPr lang="en-US" sz="2200" i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</a:br>
            <a:endParaRPr sz="2200" b="0" i="1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6375620" y="4357319"/>
            <a:ext cx="4258181" cy="430847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   PB p.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95</a:t>
            </a: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6375620" y="4690561"/>
            <a:ext cx="4258181" cy="430847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   AB p.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74</a:t>
            </a: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"/>
          <p:cNvSpPr txBox="1"/>
          <p:nvPr/>
        </p:nvSpPr>
        <p:spPr>
          <a:xfrm>
            <a:off x="6771265" y="1346600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UNIT 8 – Lesson 5A</a:t>
            </a:r>
            <a:endParaRPr sz="2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7416487" y="1823634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We’re learning…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4A81D4-8C67-F9F5-2D5C-72224F445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9273" y="108330"/>
            <a:ext cx="878699" cy="878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9BFF79-D6B9-DEEC-52CF-BA152578E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537" y="661719"/>
            <a:ext cx="3582212" cy="5062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/>
          <a:srcRect b="8371"/>
          <a:stretch/>
        </p:blipFill>
        <p:spPr>
          <a:xfrm>
            <a:off x="-528" y="-51218"/>
            <a:ext cx="12193057" cy="69604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204" y="3291659"/>
            <a:ext cx="2336800" cy="20127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80" y="-18491"/>
            <a:ext cx="7782351" cy="183598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416" y="0"/>
            <a:ext cx="7782351" cy="1835980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 rot="388952">
            <a:off x="9185127" y="-1159373"/>
            <a:ext cx="2756284" cy="6329682"/>
            <a:chOff x="9886078" y="-130799"/>
            <a:chExt cx="2211683" cy="507903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10125074" y="-130799"/>
              <a:ext cx="695325" cy="512108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9886078" y="-59727"/>
              <a:ext cx="2211683" cy="5007958"/>
              <a:chOff x="9886078" y="-59727"/>
              <a:chExt cx="2211683" cy="5007958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21889" y="2098835"/>
                <a:ext cx="848419" cy="5384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47289" y="1004303"/>
                <a:ext cx="808910" cy="513347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9886078" y="-59727"/>
                <a:ext cx="2211683" cy="5007958"/>
                <a:chOff x="10044616" y="-875296"/>
                <a:chExt cx="2211683" cy="5007958"/>
              </a:xfrm>
            </p:grpSpPr>
            <p:sp>
              <p:nvSpPr>
                <p:cNvPr id="39" name="Flowchart: Data 38"/>
                <p:cNvSpPr/>
                <p:nvPr/>
              </p:nvSpPr>
              <p:spPr>
                <a:xfrm>
                  <a:off x="10663621" y="-875296"/>
                  <a:ext cx="91440" cy="3085541"/>
                </a:xfrm>
                <a:prstGeom prst="flowChartInputOutput">
                  <a:avLst/>
                </a:prstGeom>
                <a:solidFill>
                  <a:srgbClr val="BFD830"/>
                </a:solidFill>
                <a:ln>
                  <a:solidFill>
                    <a:srgbClr val="9AA33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 rot="18362714">
                  <a:off x="10148811" y="2025174"/>
                  <a:ext cx="2003293" cy="221168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8" name="QMsPham"/>
          <p:cNvSpPr/>
          <p:nvPr/>
        </p:nvSpPr>
        <p:spPr>
          <a:xfrm>
            <a:off x="2614480" y="417840"/>
            <a:ext cx="6712426" cy="2511287"/>
          </a:xfrm>
          <a:prstGeom prst="rect">
            <a:avLst/>
          </a:prstGeom>
          <a:solidFill>
            <a:schemeClr val="lt1">
              <a:alpha val="75000"/>
            </a:schemeClr>
          </a:solidFill>
          <a:ln w="101600" cmpd="thickThin">
            <a:solidFill>
              <a:srgbClr val="9D6A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just"/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9" name="1MsPham"/>
          <p:cNvSpPr/>
          <p:nvPr/>
        </p:nvSpPr>
        <p:spPr>
          <a:xfrm>
            <a:off x="871950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 thousand</a:t>
            </a:r>
          </a:p>
        </p:txBody>
      </p:sp>
      <p:sp>
        <p:nvSpPr>
          <p:cNvPr id="50" name="2MsPham"/>
          <p:cNvSpPr/>
          <p:nvPr/>
        </p:nvSpPr>
        <p:spPr>
          <a:xfrm>
            <a:off x="4324717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 hundred</a:t>
            </a:r>
          </a:p>
        </p:txBody>
      </p:sp>
      <p:sp>
        <p:nvSpPr>
          <p:cNvPr id="51" name="3MsPham"/>
          <p:cNvSpPr/>
          <p:nvPr/>
        </p:nvSpPr>
        <p:spPr>
          <a:xfrm>
            <a:off x="7777483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 million</a:t>
            </a:r>
          </a:p>
        </p:txBody>
      </p:sp>
      <p:pic>
        <p:nvPicPr>
          <p:cNvPr id="55" name="Picture 5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87817" y="4034150"/>
            <a:ext cx="2025332" cy="1165705"/>
          </a:xfrm>
          <a:prstGeom prst="rect">
            <a:avLst/>
          </a:prstGeom>
        </p:spPr>
      </p:pic>
      <p:sp>
        <p:nvSpPr>
          <p:cNvPr id="19" name="5-Point Star 18"/>
          <p:cNvSpPr/>
          <p:nvPr/>
        </p:nvSpPr>
        <p:spPr>
          <a:xfrm>
            <a:off x="1851204" y="717479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EDA097-1CAC-F76C-C3C5-C810809D6C58}"/>
              </a:ext>
            </a:extLst>
          </p:cNvPr>
          <p:cNvGrpSpPr/>
          <p:nvPr/>
        </p:nvGrpSpPr>
        <p:grpSpPr>
          <a:xfrm>
            <a:off x="4195312" y="631972"/>
            <a:ext cx="3745477" cy="1966065"/>
            <a:chOff x="4247626" y="1209108"/>
            <a:chExt cx="4229034" cy="221989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84B9B35-689F-712C-E39A-6408B311E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247626" y="1209108"/>
              <a:ext cx="4229034" cy="221989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25A39D7-8B3A-976B-1672-D1D939CADAB7}"/>
                </a:ext>
              </a:extLst>
            </p:cNvPr>
            <p:cNvSpPr/>
            <p:nvPr/>
          </p:nvSpPr>
          <p:spPr>
            <a:xfrm>
              <a:off x="4563925" y="1716514"/>
              <a:ext cx="307828" cy="417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  <p:extLst>
      <p:ext uri="{BB962C8B-B14F-4D97-AF65-F5344CB8AC3E}">
        <p14:creationId xmlns:p14="http://schemas.microsoft.com/office/powerpoint/2010/main" val="174530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-0.29323 -0.02106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47" y="-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60508 -0.1094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60" y="-5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28672 -0.02014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36" y="-10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/>
          <a:srcRect b="8371"/>
          <a:stretch/>
        </p:blipFill>
        <p:spPr>
          <a:xfrm>
            <a:off x="-528" y="-51218"/>
            <a:ext cx="12193057" cy="69604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204" y="3291659"/>
            <a:ext cx="2336800" cy="2012752"/>
          </a:xfrm>
          <a:prstGeom prst="rect">
            <a:avLst/>
          </a:prstGeom>
        </p:spPr>
      </p:pic>
      <p:sp>
        <p:nvSpPr>
          <p:cNvPr id="48" name="QMsPham"/>
          <p:cNvSpPr/>
          <p:nvPr/>
        </p:nvSpPr>
        <p:spPr>
          <a:xfrm>
            <a:off x="2614480" y="417840"/>
            <a:ext cx="6712426" cy="2511287"/>
          </a:xfrm>
          <a:prstGeom prst="rect">
            <a:avLst/>
          </a:prstGeom>
          <a:solidFill>
            <a:schemeClr val="lt1">
              <a:alpha val="75000"/>
            </a:schemeClr>
          </a:solidFill>
          <a:ln w="101600" cmpd="thickThin">
            <a:solidFill>
              <a:srgbClr val="9D6A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just"/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9" name="1MsPham"/>
          <p:cNvSpPr/>
          <p:nvPr/>
        </p:nvSpPr>
        <p:spPr>
          <a:xfrm>
            <a:off x="871950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 hundred</a:t>
            </a:r>
          </a:p>
        </p:txBody>
      </p:sp>
      <p:sp>
        <p:nvSpPr>
          <p:cNvPr id="50" name="2MsPham"/>
          <p:cNvSpPr/>
          <p:nvPr/>
        </p:nvSpPr>
        <p:spPr>
          <a:xfrm>
            <a:off x="4324717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 thousand</a:t>
            </a:r>
          </a:p>
        </p:txBody>
      </p:sp>
      <p:sp>
        <p:nvSpPr>
          <p:cNvPr id="51" name="3MsPham"/>
          <p:cNvSpPr/>
          <p:nvPr/>
        </p:nvSpPr>
        <p:spPr>
          <a:xfrm>
            <a:off x="7777483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</a:t>
            </a:r>
          </a:p>
        </p:txBody>
      </p:sp>
      <p:pic>
        <p:nvPicPr>
          <p:cNvPr id="55" name="Picture 5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7817" y="4034150"/>
            <a:ext cx="2025332" cy="1165705"/>
          </a:xfrm>
          <a:prstGeom prst="rect">
            <a:avLst/>
          </a:prstGeom>
        </p:spPr>
      </p:pic>
      <p:sp>
        <p:nvSpPr>
          <p:cNvPr id="17" name="5-Point Star 16"/>
          <p:cNvSpPr/>
          <p:nvPr/>
        </p:nvSpPr>
        <p:spPr>
          <a:xfrm>
            <a:off x="5543283" y="700453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 rot="388952">
            <a:off x="9185127" y="-1159373"/>
            <a:ext cx="2756284" cy="6329682"/>
            <a:chOff x="9886078" y="-130799"/>
            <a:chExt cx="2211683" cy="507903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10125074" y="-130799"/>
              <a:ext cx="695325" cy="512108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9886078" y="-59727"/>
              <a:ext cx="2211683" cy="5007958"/>
              <a:chOff x="9886078" y="-59727"/>
              <a:chExt cx="2211683" cy="5007958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21889" y="2098835"/>
                <a:ext cx="848419" cy="5384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47289" y="1004303"/>
                <a:ext cx="808910" cy="513347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9886078" y="-59727"/>
                <a:ext cx="2211683" cy="5007958"/>
                <a:chOff x="10044616" y="-875296"/>
                <a:chExt cx="2211683" cy="5007958"/>
              </a:xfrm>
            </p:grpSpPr>
            <p:sp>
              <p:nvSpPr>
                <p:cNvPr id="39" name="Flowchart: Data 38"/>
                <p:cNvSpPr/>
                <p:nvPr/>
              </p:nvSpPr>
              <p:spPr>
                <a:xfrm>
                  <a:off x="10663621" y="-875296"/>
                  <a:ext cx="91440" cy="3085541"/>
                </a:xfrm>
                <a:prstGeom prst="flowChartInputOutput">
                  <a:avLst/>
                </a:prstGeom>
                <a:solidFill>
                  <a:srgbClr val="BFD830"/>
                </a:solidFill>
                <a:ln>
                  <a:solidFill>
                    <a:srgbClr val="9AA33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 rot="18362714">
                  <a:off x="10148811" y="2025174"/>
                  <a:ext cx="2003293" cy="2211683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56A94E5-528C-7BF9-FD24-2ADF35AAF0AA}"/>
              </a:ext>
            </a:extLst>
          </p:cNvPr>
          <p:cNvGrpSpPr/>
          <p:nvPr/>
        </p:nvGrpSpPr>
        <p:grpSpPr>
          <a:xfrm>
            <a:off x="4257677" y="647928"/>
            <a:ext cx="3788312" cy="2020433"/>
            <a:chOff x="4257677" y="647928"/>
            <a:chExt cx="3788312" cy="202043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570D27A-17CE-708F-1BD5-BC912A621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257677" y="647928"/>
              <a:ext cx="3788312" cy="202043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AB05B29-B20B-2D6C-9FF7-35E935FA88CE}"/>
                </a:ext>
              </a:extLst>
            </p:cNvPr>
            <p:cNvSpPr/>
            <p:nvPr/>
          </p:nvSpPr>
          <p:spPr>
            <a:xfrm>
              <a:off x="4257677" y="837471"/>
              <a:ext cx="90203" cy="4909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  <p:extLst>
      <p:ext uri="{BB962C8B-B14F-4D97-AF65-F5344CB8AC3E}">
        <p14:creationId xmlns:p14="http://schemas.microsoft.com/office/powerpoint/2010/main" val="193454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60508 -0.1094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60" y="-5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28672 -0.02014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36" y="-10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-0.29323 -0.0210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47" y="-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49" grpId="1" animBg="1"/>
      <p:bldP spid="49" grpId="2" animBg="1"/>
      <p:bldP spid="50" grpId="0" animBg="1"/>
      <p:bldP spid="51" grpId="0" animBg="1"/>
      <p:bldP spid="51" grpId="1" animBg="1"/>
      <p:bldP spid="51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/>
          <a:srcRect b="8371"/>
          <a:stretch/>
        </p:blipFill>
        <p:spPr>
          <a:xfrm>
            <a:off x="-528" y="-51218"/>
            <a:ext cx="12193057" cy="69604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204" y="3291659"/>
            <a:ext cx="2336800" cy="2012752"/>
          </a:xfrm>
          <a:prstGeom prst="rect">
            <a:avLst/>
          </a:prstGeom>
        </p:spPr>
      </p:pic>
      <p:sp>
        <p:nvSpPr>
          <p:cNvPr id="48" name="QMsPham"/>
          <p:cNvSpPr/>
          <p:nvPr/>
        </p:nvSpPr>
        <p:spPr>
          <a:xfrm>
            <a:off x="2614480" y="417840"/>
            <a:ext cx="6712426" cy="2511287"/>
          </a:xfrm>
          <a:prstGeom prst="rect">
            <a:avLst/>
          </a:prstGeom>
          <a:solidFill>
            <a:schemeClr val="lt1">
              <a:alpha val="75000"/>
            </a:schemeClr>
          </a:solidFill>
          <a:ln w="101600" cmpd="thickThin">
            <a:solidFill>
              <a:srgbClr val="9D6A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just"/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9" name="1MsPham"/>
          <p:cNvSpPr/>
          <p:nvPr/>
        </p:nvSpPr>
        <p:spPr>
          <a:xfrm>
            <a:off x="609600" y="5256706"/>
            <a:ext cx="337131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fifteen thousand</a:t>
            </a:r>
          </a:p>
        </p:txBody>
      </p:sp>
      <p:sp>
        <p:nvSpPr>
          <p:cNvPr id="50" name="2MsPham"/>
          <p:cNvSpPr/>
          <p:nvPr/>
        </p:nvSpPr>
        <p:spPr>
          <a:xfrm>
            <a:off x="4324717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fifty thousand</a:t>
            </a:r>
          </a:p>
        </p:txBody>
      </p:sp>
      <p:sp>
        <p:nvSpPr>
          <p:cNvPr id="51" name="3MsPham"/>
          <p:cNvSpPr/>
          <p:nvPr/>
        </p:nvSpPr>
        <p:spPr>
          <a:xfrm>
            <a:off x="7777483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fifty hundred</a:t>
            </a:r>
          </a:p>
        </p:txBody>
      </p:sp>
      <p:pic>
        <p:nvPicPr>
          <p:cNvPr id="55" name="Picture 5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7817" y="4034150"/>
            <a:ext cx="2025332" cy="1165705"/>
          </a:xfrm>
          <a:prstGeom prst="rect">
            <a:avLst/>
          </a:prstGeom>
        </p:spPr>
      </p:pic>
      <p:sp>
        <p:nvSpPr>
          <p:cNvPr id="17" name="5-Point Star 16"/>
          <p:cNvSpPr/>
          <p:nvPr/>
        </p:nvSpPr>
        <p:spPr>
          <a:xfrm>
            <a:off x="5543283" y="700453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 rot="388952">
            <a:off x="9185127" y="-1159373"/>
            <a:ext cx="2756284" cy="6329682"/>
            <a:chOff x="9886078" y="-130799"/>
            <a:chExt cx="2211683" cy="507903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10125074" y="-130799"/>
              <a:ext cx="695325" cy="512108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9886078" y="-59727"/>
              <a:ext cx="2211683" cy="5007958"/>
              <a:chOff x="9886078" y="-59727"/>
              <a:chExt cx="2211683" cy="5007958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21889" y="2098835"/>
                <a:ext cx="848419" cy="5384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47289" y="1004303"/>
                <a:ext cx="808910" cy="513347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9886078" y="-59727"/>
                <a:ext cx="2211683" cy="5007958"/>
                <a:chOff x="10044616" y="-875296"/>
                <a:chExt cx="2211683" cy="5007958"/>
              </a:xfrm>
            </p:grpSpPr>
            <p:sp>
              <p:nvSpPr>
                <p:cNvPr id="39" name="Flowchart: Data 38"/>
                <p:cNvSpPr/>
                <p:nvPr/>
              </p:nvSpPr>
              <p:spPr>
                <a:xfrm>
                  <a:off x="10663621" y="-875296"/>
                  <a:ext cx="91440" cy="3085541"/>
                </a:xfrm>
                <a:prstGeom prst="flowChartInputOutput">
                  <a:avLst/>
                </a:prstGeom>
                <a:solidFill>
                  <a:srgbClr val="BFD830"/>
                </a:solidFill>
                <a:ln>
                  <a:solidFill>
                    <a:srgbClr val="9AA33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 rot="18362714">
                  <a:off x="10148811" y="2025174"/>
                  <a:ext cx="2003293" cy="2211683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93063DD-2846-5BEA-E4B1-85659D930E0E}"/>
              </a:ext>
            </a:extLst>
          </p:cNvPr>
          <p:cNvGrpSpPr/>
          <p:nvPr/>
        </p:nvGrpSpPr>
        <p:grpSpPr>
          <a:xfrm>
            <a:off x="3822205" y="685830"/>
            <a:ext cx="4296976" cy="1916914"/>
            <a:chOff x="4160824" y="1282179"/>
            <a:chExt cx="4445325" cy="198309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BD49945-1E94-4CAF-1702-A934A270E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160824" y="1282179"/>
              <a:ext cx="4445325" cy="198309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578E4EF-4AD0-FDE9-ADBD-F3AA2491BFCC}"/>
                </a:ext>
              </a:extLst>
            </p:cNvPr>
            <p:cNvSpPr/>
            <p:nvPr/>
          </p:nvSpPr>
          <p:spPr>
            <a:xfrm>
              <a:off x="4492869" y="1578747"/>
              <a:ext cx="307828" cy="417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  <p:extLst>
      <p:ext uri="{BB962C8B-B14F-4D97-AF65-F5344CB8AC3E}">
        <p14:creationId xmlns:p14="http://schemas.microsoft.com/office/powerpoint/2010/main" val="145706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60508 -0.1094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60" y="-5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28672 -0.02014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36" y="-10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-0.29323 -0.0210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47" y="-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49" grpId="1" animBg="1"/>
      <p:bldP spid="49" grpId="2" animBg="1"/>
      <p:bldP spid="50" grpId="0" animBg="1"/>
      <p:bldP spid="51" grpId="0" animBg="1"/>
      <p:bldP spid="51" grpId="1" animBg="1"/>
      <p:bldP spid="51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7"/>
          <a:srcRect b="8371"/>
          <a:stretch/>
        </p:blipFill>
        <p:spPr>
          <a:xfrm>
            <a:off x="-528" y="-51218"/>
            <a:ext cx="12193057" cy="6960437"/>
          </a:xfrm>
          <a:prstGeom prst="rect">
            <a:avLst/>
          </a:prstGeom>
        </p:spPr>
      </p:pic>
      <p:sp>
        <p:nvSpPr>
          <p:cNvPr id="48" name="QMsPham"/>
          <p:cNvSpPr/>
          <p:nvPr/>
        </p:nvSpPr>
        <p:spPr>
          <a:xfrm>
            <a:off x="2614480" y="417840"/>
            <a:ext cx="6712426" cy="2511287"/>
          </a:xfrm>
          <a:prstGeom prst="rect">
            <a:avLst/>
          </a:prstGeom>
          <a:solidFill>
            <a:schemeClr val="lt1">
              <a:alpha val="75000"/>
            </a:schemeClr>
          </a:solidFill>
          <a:ln w="101600" cmpd="thickThin">
            <a:solidFill>
              <a:srgbClr val="9D6A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9" name="1MsPham"/>
          <p:cNvSpPr/>
          <p:nvPr/>
        </p:nvSpPr>
        <p:spPr>
          <a:xfrm>
            <a:off x="871950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hundred</a:t>
            </a:r>
          </a:p>
        </p:txBody>
      </p:sp>
      <p:sp>
        <p:nvSpPr>
          <p:cNvPr id="50" name="2MsPham"/>
          <p:cNvSpPr/>
          <p:nvPr/>
        </p:nvSpPr>
        <p:spPr>
          <a:xfrm>
            <a:off x="4324717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thousand</a:t>
            </a:r>
          </a:p>
        </p:txBody>
      </p:sp>
      <p:sp>
        <p:nvSpPr>
          <p:cNvPr id="51" name="3MsPham"/>
          <p:cNvSpPr/>
          <p:nvPr/>
        </p:nvSpPr>
        <p:spPr>
          <a:xfrm>
            <a:off x="7777483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hundred thousand</a:t>
            </a:r>
          </a:p>
        </p:txBody>
      </p:sp>
      <p:pic>
        <p:nvPicPr>
          <p:cNvPr id="55" name="Picture 5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7817" y="4034150"/>
            <a:ext cx="2025332" cy="11657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204" y="3291659"/>
            <a:ext cx="2336800" cy="2012752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 rot="388952">
            <a:off x="9185127" y="-1159373"/>
            <a:ext cx="2756284" cy="6329682"/>
            <a:chOff x="9886078" y="-130799"/>
            <a:chExt cx="2211683" cy="507903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10125074" y="-130799"/>
              <a:ext cx="695325" cy="512108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9886078" y="-59727"/>
              <a:ext cx="2211683" cy="5007958"/>
              <a:chOff x="9886078" y="-59727"/>
              <a:chExt cx="2211683" cy="5007958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21889" y="2098835"/>
                <a:ext cx="848419" cy="5384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47289" y="1004303"/>
                <a:ext cx="808910" cy="513347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9886078" y="-59727"/>
                <a:ext cx="2211683" cy="5007958"/>
                <a:chOff x="10044616" y="-875296"/>
                <a:chExt cx="2211683" cy="5007958"/>
              </a:xfrm>
            </p:grpSpPr>
            <p:sp>
              <p:nvSpPr>
                <p:cNvPr id="39" name="Flowchart: Data 38"/>
                <p:cNvSpPr/>
                <p:nvPr/>
              </p:nvSpPr>
              <p:spPr>
                <a:xfrm>
                  <a:off x="10663621" y="-875296"/>
                  <a:ext cx="91440" cy="3085541"/>
                </a:xfrm>
                <a:prstGeom prst="flowChartInputOutput">
                  <a:avLst/>
                </a:prstGeom>
                <a:solidFill>
                  <a:srgbClr val="BFD830"/>
                </a:solidFill>
                <a:ln>
                  <a:solidFill>
                    <a:srgbClr val="9AA33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 rot="18362714">
                  <a:off x="10148811" y="2025174"/>
                  <a:ext cx="2003293" cy="221168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" name="5-Point Star 3"/>
          <p:cNvSpPr/>
          <p:nvPr/>
        </p:nvSpPr>
        <p:spPr>
          <a:xfrm>
            <a:off x="8959207" y="6996897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4A1F543-467D-A1D6-41B8-A3B2093C5540}"/>
              </a:ext>
            </a:extLst>
          </p:cNvPr>
          <p:cNvGrpSpPr/>
          <p:nvPr/>
        </p:nvGrpSpPr>
        <p:grpSpPr>
          <a:xfrm>
            <a:off x="4005874" y="700665"/>
            <a:ext cx="3998042" cy="1945636"/>
            <a:chOff x="4141104" y="1312055"/>
            <a:chExt cx="4490728" cy="218539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0A09175-5AE9-7658-391C-2AD2B7F06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141104" y="1312055"/>
              <a:ext cx="4490728" cy="218539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6D7A788-8DFC-7DB0-AD3C-75468D14512A}"/>
                </a:ext>
              </a:extLst>
            </p:cNvPr>
            <p:cNvSpPr/>
            <p:nvPr/>
          </p:nvSpPr>
          <p:spPr>
            <a:xfrm>
              <a:off x="4563925" y="1716514"/>
              <a:ext cx="307828" cy="417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  <p:extLst>
      <p:ext uri="{BB962C8B-B14F-4D97-AF65-F5344CB8AC3E}">
        <p14:creationId xmlns:p14="http://schemas.microsoft.com/office/powerpoint/2010/main" val="173193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60508 -0.1094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60" y="-5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-0.29323 -0.02106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47" y="-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28672 -0.02014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36" y="-10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MsPham-0936082789"/>
          <p:cNvPicPr>
            <a:picLocks noChangeAspect="1"/>
          </p:cNvPicPr>
          <p:nvPr/>
        </p:nvPicPr>
        <p:blipFill rotWithShape="1">
          <a:blip r:embed="rId7"/>
          <a:srcRect b="8371"/>
          <a:stretch/>
        </p:blipFill>
        <p:spPr>
          <a:xfrm>
            <a:off x="-528" y="-51218"/>
            <a:ext cx="12193057" cy="6960437"/>
          </a:xfrm>
          <a:prstGeom prst="rect">
            <a:avLst/>
          </a:prstGeom>
        </p:spPr>
      </p:pic>
      <p:sp>
        <p:nvSpPr>
          <p:cNvPr id="48" name="MsPham-0936082789"/>
          <p:cNvSpPr/>
          <p:nvPr/>
        </p:nvSpPr>
        <p:spPr>
          <a:xfrm>
            <a:off x="2619537" y="297944"/>
            <a:ext cx="6712426" cy="2511287"/>
          </a:xfrm>
          <a:prstGeom prst="rect">
            <a:avLst/>
          </a:prstGeom>
          <a:solidFill>
            <a:schemeClr val="lt1">
              <a:alpha val="75000"/>
            </a:schemeClr>
          </a:solidFill>
          <a:ln w="101600" cmpd="thickThin">
            <a:solidFill>
              <a:srgbClr val="9D6A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9" name="MsPham-0936082789"/>
          <p:cNvSpPr/>
          <p:nvPr/>
        </p:nvSpPr>
        <p:spPr>
          <a:xfrm>
            <a:off x="871950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a hundred thousand</a:t>
            </a:r>
          </a:p>
        </p:txBody>
      </p:sp>
      <p:sp>
        <p:nvSpPr>
          <p:cNvPr id="50" name="MsPham-0936082789"/>
          <p:cNvSpPr/>
          <p:nvPr/>
        </p:nvSpPr>
        <p:spPr>
          <a:xfrm>
            <a:off x="4324717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a thousand</a:t>
            </a:r>
          </a:p>
        </p:txBody>
      </p:sp>
      <p:sp>
        <p:nvSpPr>
          <p:cNvPr id="51" name="MsPham-0936082789"/>
          <p:cNvSpPr/>
          <p:nvPr/>
        </p:nvSpPr>
        <p:spPr>
          <a:xfrm>
            <a:off x="7777483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a million</a:t>
            </a:r>
          </a:p>
        </p:txBody>
      </p:sp>
      <p:pic>
        <p:nvPicPr>
          <p:cNvPr id="55" name="Picture 5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7817" y="4034150"/>
            <a:ext cx="2025332" cy="1165705"/>
          </a:xfrm>
          <a:prstGeom prst="rect">
            <a:avLst/>
          </a:prstGeom>
        </p:spPr>
      </p:pic>
      <p:pic>
        <p:nvPicPr>
          <p:cNvPr id="2" name="MsPham-09360827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204" y="3291659"/>
            <a:ext cx="2336800" cy="2012752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 rot="388952">
            <a:off x="9185127" y="-1159373"/>
            <a:ext cx="2756284" cy="6329682"/>
            <a:chOff x="9886078" y="-130799"/>
            <a:chExt cx="2211683" cy="507903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10125074" y="-130799"/>
              <a:ext cx="695325" cy="512108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9886078" y="-59727"/>
              <a:ext cx="2211683" cy="5007958"/>
              <a:chOff x="9886078" y="-59727"/>
              <a:chExt cx="2211683" cy="5007958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21889" y="2098835"/>
                <a:ext cx="848419" cy="5384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47289" y="1004303"/>
                <a:ext cx="808910" cy="513347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9886078" y="-59727"/>
                <a:ext cx="2211683" cy="5007958"/>
                <a:chOff x="10044616" y="-875296"/>
                <a:chExt cx="2211683" cy="5007958"/>
              </a:xfrm>
            </p:grpSpPr>
            <p:sp>
              <p:nvSpPr>
                <p:cNvPr id="39" name="Flowchart: Data 38"/>
                <p:cNvSpPr/>
                <p:nvPr/>
              </p:nvSpPr>
              <p:spPr>
                <a:xfrm>
                  <a:off x="10663621" y="-875296"/>
                  <a:ext cx="91440" cy="3085541"/>
                </a:xfrm>
                <a:prstGeom prst="flowChartInputOutput">
                  <a:avLst/>
                </a:prstGeom>
                <a:solidFill>
                  <a:srgbClr val="BFD830"/>
                </a:solidFill>
                <a:ln>
                  <a:solidFill>
                    <a:srgbClr val="9AA33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 rot="18362714">
                  <a:off x="10148811" y="2025174"/>
                  <a:ext cx="2003293" cy="221168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" name="MsPham-0936082789"/>
          <p:cNvSpPr/>
          <p:nvPr/>
        </p:nvSpPr>
        <p:spPr>
          <a:xfrm>
            <a:off x="8959207" y="6996897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6A589BB-D193-A6B3-4D29-AEC394406540}"/>
              </a:ext>
            </a:extLst>
          </p:cNvPr>
          <p:cNvGrpSpPr/>
          <p:nvPr/>
        </p:nvGrpSpPr>
        <p:grpSpPr>
          <a:xfrm>
            <a:off x="3915309" y="548886"/>
            <a:ext cx="4357745" cy="2009405"/>
            <a:chOff x="4160508" y="1242520"/>
            <a:chExt cx="4572000" cy="21082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5529891-ED78-DC5B-901C-9961A2BCA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160508" y="1242520"/>
              <a:ext cx="4572000" cy="21082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E2AD4AD-2467-77BE-5517-0157C87BBEAB}"/>
                </a:ext>
              </a:extLst>
            </p:cNvPr>
            <p:cNvSpPr/>
            <p:nvPr/>
          </p:nvSpPr>
          <p:spPr>
            <a:xfrm>
              <a:off x="4411970" y="1685044"/>
              <a:ext cx="307828" cy="417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  <p:extLst>
      <p:ext uri="{BB962C8B-B14F-4D97-AF65-F5344CB8AC3E}">
        <p14:creationId xmlns:p14="http://schemas.microsoft.com/office/powerpoint/2010/main" val="60232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60508 -0.1094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60" y="-5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-0.29323 -0.02106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47" y="-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28672 -0.02014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36" y="-10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 descr="Chart, line chart&#10;&#10;Description automatically generated">
            <a:extLst>
              <a:ext uri="{FF2B5EF4-FFF2-40B4-BE49-F238E27FC236}">
                <a16:creationId xmlns:a16="http://schemas.microsoft.com/office/drawing/2014/main" id="{4139B01F-F759-6241-F2A9-AA009D41EC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16" name="MsPham0936082789">
            <a:extLst>
              <a:ext uri="{FF2B5EF4-FFF2-40B4-BE49-F238E27FC236}">
                <a16:creationId xmlns:a16="http://schemas.microsoft.com/office/drawing/2014/main" id="{6819BE49-7D86-A868-3741-45D49A5DAB8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MsPham-0936082789"/>
          <p:cNvPicPr>
            <a:picLocks noChangeAspect="1"/>
          </p:cNvPicPr>
          <p:nvPr/>
        </p:nvPicPr>
        <p:blipFill rotWithShape="1">
          <a:blip r:embed="rId6"/>
          <a:srcRect b="8371"/>
          <a:stretch/>
        </p:blipFill>
        <p:spPr>
          <a:xfrm>
            <a:off x="-528" y="-51218"/>
            <a:ext cx="12193057" cy="6960437"/>
          </a:xfrm>
          <a:prstGeom prst="rect">
            <a:avLst/>
          </a:prstGeom>
        </p:spPr>
      </p:pic>
      <p:pic>
        <p:nvPicPr>
          <p:cNvPr id="2" name="MsPham-09360827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204" y="3291659"/>
            <a:ext cx="2336800" cy="2012752"/>
          </a:xfrm>
          <a:prstGeom prst="rect">
            <a:avLst/>
          </a:prstGeom>
        </p:spPr>
      </p:pic>
      <p:grpSp>
        <p:nvGrpSpPr>
          <p:cNvPr id="45" name="MsPham-0936082789"/>
          <p:cNvGrpSpPr/>
          <p:nvPr/>
        </p:nvGrpSpPr>
        <p:grpSpPr>
          <a:xfrm rot="388952">
            <a:off x="9185127" y="-1159373"/>
            <a:ext cx="2756284" cy="6329682"/>
            <a:chOff x="9886078" y="-130799"/>
            <a:chExt cx="2211683" cy="5079030"/>
          </a:xfrm>
        </p:grpSpPr>
        <p:pic>
          <p:nvPicPr>
            <p:cNvPr id="44" name="MsPham-093608278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0125074" y="-130799"/>
              <a:ext cx="695325" cy="512108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9886078" y="-59727"/>
              <a:ext cx="2211683" cy="5007958"/>
              <a:chOff x="9886078" y="-59727"/>
              <a:chExt cx="2211683" cy="5007958"/>
            </a:xfrm>
          </p:grpSpPr>
          <p:pic>
            <p:nvPicPr>
              <p:cNvPr id="3" name="MsPham-0936082789"/>
              <p:cNvPicPr>
                <a:picLocks noChangeAspect="1"/>
              </p:cNvPicPr>
              <p:nvPr/>
            </p:nvPicPr>
            <p:blipFill rotWithShape="1">
              <a:blip r:embed="rId9"/>
              <a:srcRect l="18921" t="-1249" r="51374" b="82397"/>
              <a:stretch/>
            </p:blipFill>
            <p:spPr>
              <a:xfrm>
                <a:off x="10221889" y="2098835"/>
                <a:ext cx="848419" cy="538420"/>
              </a:xfrm>
              <a:prstGeom prst="rect">
                <a:avLst/>
              </a:prstGeom>
            </p:spPr>
          </p:pic>
          <p:pic>
            <p:nvPicPr>
              <p:cNvPr id="41" name="MsPham-0936082789"/>
              <p:cNvPicPr>
                <a:picLocks noChangeAspect="1"/>
              </p:cNvPicPr>
              <p:nvPr/>
            </p:nvPicPr>
            <p:blipFill rotWithShape="1">
              <a:blip r:embed="rId9"/>
              <a:srcRect l="18921" t="-1249" r="51374" b="82397"/>
              <a:stretch/>
            </p:blipFill>
            <p:spPr>
              <a:xfrm>
                <a:off x="10247289" y="1004303"/>
                <a:ext cx="808910" cy="513347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9886078" y="-59727"/>
                <a:ext cx="2211683" cy="5007958"/>
                <a:chOff x="10044616" y="-875296"/>
                <a:chExt cx="2211683" cy="5007958"/>
              </a:xfrm>
            </p:grpSpPr>
            <p:sp>
              <p:nvSpPr>
                <p:cNvPr id="39" name="MsPham-0936082789"/>
                <p:cNvSpPr/>
                <p:nvPr/>
              </p:nvSpPr>
              <p:spPr>
                <a:xfrm>
                  <a:off x="10663621" y="-875296"/>
                  <a:ext cx="91440" cy="3085541"/>
                </a:xfrm>
                <a:prstGeom prst="flowChartInputOutput">
                  <a:avLst/>
                </a:prstGeom>
                <a:solidFill>
                  <a:srgbClr val="BFD830"/>
                </a:solidFill>
                <a:ln>
                  <a:solidFill>
                    <a:srgbClr val="9AA33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MsPham-0936082789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 rot="18362714">
                  <a:off x="10148811" y="2025174"/>
                  <a:ext cx="2003293" cy="221168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52" name="MsPham-0936082789">
            <a:hlinkClick r:id="" action="ppaction://hlinkshowjump?jump=nextslide"/>
          </p:cNvPr>
          <p:cNvSpPr/>
          <p:nvPr/>
        </p:nvSpPr>
        <p:spPr>
          <a:xfrm>
            <a:off x="4594412" y="5346609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START</a:t>
            </a:r>
          </a:p>
        </p:txBody>
      </p:sp>
      <p:sp>
        <p:nvSpPr>
          <p:cNvPr id="14" name="MsPham-0936082789">
            <a:hlinkClick r:id="" action="ppaction://hlinkshowjump?jump=nextslide"/>
          </p:cNvPr>
          <p:cNvSpPr/>
          <p:nvPr/>
        </p:nvSpPr>
        <p:spPr>
          <a:xfrm>
            <a:off x="4594411" y="5346609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END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7" name="MsPham-0936082789"/>
          <p:cNvPicPr>
            <a:picLocks noChangeAspect="1"/>
          </p:cNvPicPr>
          <p:nvPr/>
        </p:nvPicPr>
        <p:blipFill rotWithShape="1">
          <a:blip r:embed="rId11"/>
          <a:srcRect l="24037" r="22815"/>
          <a:stretch/>
        </p:blipFill>
        <p:spPr>
          <a:xfrm>
            <a:off x="4216016" y="2058285"/>
            <a:ext cx="4419600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8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04027" y="12848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– Pupils’ Book (p.95)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B21EB5-E844-1AC9-C06F-3D78484DDB31}"/>
              </a:ext>
            </a:extLst>
          </p:cNvPr>
          <p:cNvSpPr/>
          <p:nvPr/>
        </p:nvSpPr>
        <p:spPr>
          <a:xfrm>
            <a:off x="2261028" y="950184"/>
            <a:ext cx="3834972" cy="496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D7BB7B-F725-507C-2922-1B5E00AC6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137D35-4414-AB1A-946B-75992F023C22}"/>
              </a:ext>
            </a:extLst>
          </p:cNvPr>
          <p:cNvSpPr txBox="1"/>
          <p:nvPr/>
        </p:nvSpPr>
        <p:spPr>
          <a:xfrm>
            <a:off x="3607191" y="6065884"/>
            <a:ext cx="4929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dirty="0">
                <a:latin typeface="Calibri" panose="020F0502020204030204" pitchFamily="34" charset="0"/>
                <a:cs typeface="Calibri" panose="020F0502020204030204" pitchFamily="34" charset="0"/>
              </a:rPr>
              <a:t>Have students look at the dialogue in Activity 2.</a:t>
            </a:r>
          </a:p>
          <a:p>
            <a:pPr marL="285750" indent="-285750">
              <a:buFontTx/>
              <a:buChar char="-"/>
            </a:pPr>
            <a:r>
              <a:rPr lang="en-VN" dirty="0">
                <a:latin typeface="Calibri" panose="020F0502020204030204" pitchFamily="34" charset="0"/>
                <a:cs typeface="Calibri" panose="020F0502020204030204" pitchFamily="34" charset="0"/>
              </a:rPr>
              <a:t>Play the audio, students listen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n-VN" dirty="0">
                <a:latin typeface="Calibri" panose="020F0502020204030204" pitchFamily="34" charset="0"/>
                <a:cs typeface="Calibri" panose="020F0502020204030204" pitchFamily="34" charset="0"/>
              </a:rPr>
              <a:t> the dialogue.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3E71E8-1CF8-3D11-A205-D0DC29FDE05F}"/>
              </a:ext>
            </a:extLst>
          </p:cNvPr>
          <p:cNvGrpSpPr/>
          <p:nvPr/>
        </p:nvGrpSpPr>
        <p:grpSpPr>
          <a:xfrm>
            <a:off x="1946729" y="950184"/>
            <a:ext cx="7772400" cy="4498467"/>
            <a:chOff x="1946729" y="950184"/>
            <a:chExt cx="7772400" cy="449846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D0D148C-D278-6B9F-418E-F42392976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46729" y="950184"/>
              <a:ext cx="7772400" cy="449846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DBB3349-73A3-165B-E838-B8E750B827C1}"/>
                </a:ext>
              </a:extLst>
            </p:cNvPr>
            <p:cNvSpPr/>
            <p:nvPr/>
          </p:nvSpPr>
          <p:spPr>
            <a:xfrm>
              <a:off x="5361827" y="5045484"/>
              <a:ext cx="1459345" cy="40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pic>
        <p:nvPicPr>
          <p:cNvPr id="5" name="8.11">
            <a:hlinkClick r:id="" action="ppaction://media"/>
            <a:extLst>
              <a:ext uri="{FF2B5EF4-FFF2-40B4-BE49-F238E27FC236}">
                <a16:creationId xmlns:a16="http://schemas.microsoft.com/office/drawing/2014/main" id="{37CF4055-9162-BD62-9DDE-0D8AA04B36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57288" y="769082"/>
            <a:ext cx="812447" cy="81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06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04027" y="12848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– Pupils’ Book (p.95)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D7BB7B-F725-507C-2922-1B5E00AC6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EDE72E-D8A6-BC43-DC09-1D97F848C95A}"/>
              </a:ext>
            </a:extLst>
          </p:cNvPr>
          <p:cNvSpPr txBox="1"/>
          <p:nvPr/>
        </p:nvSpPr>
        <p:spPr>
          <a:xfrm>
            <a:off x="3402240" y="6025128"/>
            <a:ext cx="6929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dirty="0"/>
              <a:t>Have students look at the example bubbles.</a:t>
            </a:r>
          </a:p>
          <a:p>
            <a:pPr marL="285750" indent="-285750">
              <a:buFontTx/>
              <a:buChar char="-"/>
            </a:pPr>
            <a:r>
              <a:rPr lang="en-US" dirty="0"/>
              <a:t>Students</a:t>
            </a:r>
            <a:r>
              <a:rPr lang="en-VN" dirty="0"/>
              <a:t> listen and read. 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56D080-A896-94FF-92FB-3EDC75957E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0008"/>
          <a:stretch/>
        </p:blipFill>
        <p:spPr>
          <a:xfrm>
            <a:off x="387351" y="3170555"/>
            <a:ext cx="1797957" cy="2501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0E68C0-A4BB-F34D-EF54-30FCA31463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358"/>
          <a:stretch/>
        </p:blipFill>
        <p:spPr>
          <a:xfrm>
            <a:off x="9502616" y="3170555"/>
            <a:ext cx="2051957" cy="25019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F21FA4C-79AB-F35B-C170-B0838ADED757}"/>
              </a:ext>
            </a:extLst>
          </p:cNvPr>
          <p:cNvGrpSpPr/>
          <p:nvPr/>
        </p:nvGrpSpPr>
        <p:grpSpPr>
          <a:xfrm>
            <a:off x="387351" y="1083461"/>
            <a:ext cx="5035971" cy="1653542"/>
            <a:chOff x="371476" y="1228725"/>
            <a:chExt cx="6787576" cy="2536896"/>
          </a:xfrm>
        </p:grpSpPr>
        <p:sp>
          <p:nvSpPr>
            <p:cNvPr id="15" name="Oval Callout 14">
              <a:extLst>
                <a:ext uri="{FF2B5EF4-FFF2-40B4-BE49-F238E27FC236}">
                  <a16:creationId xmlns:a16="http://schemas.microsoft.com/office/drawing/2014/main" id="{B5C5C601-9EA3-1BF1-76E9-5509DCF2F844}"/>
                </a:ext>
              </a:extLst>
            </p:cNvPr>
            <p:cNvSpPr/>
            <p:nvPr/>
          </p:nvSpPr>
          <p:spPr>
            <a:xfrm>
              <a:off x="371476" y="1228725"/>
              <a:ext cx="6787576" cy="2163458"/>
            </a:xfrm>
            <a:prstGeom prst="wedgeEllipseCallout">
              <a:avLst>
                <a:gd name="adj1" fmla="val -37329"/>
                <a:gd name="adj2" fmla="val 57292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168D76E-CCC2-A253-1EA6-9231E449A2CD}"/>
                </a:ext>
              </a:extLst>
            </p:cNvPr>
            <p:cNvSpPr txBox="1"/>
            <p:nvPr/>
          </p:nvSpPr>
          <p:spPr>
            <a:xfrm>
              <a:off x="578990" y="1602162"/>
              <a:ext cx="6372545" cy="2163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/>
                <a:t>Hi Jenny! Are you drawing an imaginary planet?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94A2109-8F04-0EC7-4502-F2CD7B198A49}"/>
              </a:ext>
            </a:extLst>
          </p:cNvPr>
          <p:cNvGrpSpPr/>
          <p:nvPr/>
        </p:nvGrpSpPr>
        <p:grpSpPr>
          <a:xfrm>
            <a:off x="7336112" y="2349237"/>
            <a:ext cx="3428658" cy="851145"/>
            <a:chOff x="371475" y="1228725"/>
            <a:chExt cx="5908613" cy="1852459"/>
          </a:xfrm>
        </p:grpSpPr>
        <p:sp>
          <p:nvSpPr>
            <p:cNvPr id="18" name="Oval Callout 17">
              <a:extLst>
                <a:ext uri="{FF2B5EF4-FFF2-40B4-BE49-F238E27FC236}">
                  <a16:creationId xmlns:a16="http://schemas.microsoft.com/office/drawing/2014/main" id="{B314A3B4-29B0-F82C-4975-C395488E3559}"/>
                </a:ext>
              </a:extLst>
            </p:cNvPr>
            <p:cNvSpPr/>
            <p:nvPr/>
          </p:nvSpPr>
          <p:spPr>
            <a:xfrm>
              <a:off x="371475" y="1228725"/>
              <a:ext cx="5908613" cy="1852459"/>
            </a:xfrm>
            <a:prstGeom prst="wedgeEllipseCallout">
              <a:avLst>
                <a:gd name="adj1" fmla="val 42465"/>
                <a:gd name="adj2" fmla="val 5979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91AE435-3233-2FC7-3D57-5B8F1981412F}"/>
                </a:ext>
              </a:extLst>
            </p:cNvPr>
            <p:cNvSpPr txBox="1"/>
            <p:nvPr/>
          </p:nvSpPr>
          <p:spPr>
            <a:xfrm>
              <a:off x="648727" y="1573352"/>
              <a:ext cx="5354107" cy="998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/>
                <a:t>Sure. Go ahead.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7B0D772-30B4-E8CE-147B-34DA0AD04DD9}"/>
              </a:ext>
            </a:extLst>
          </p:cNvPr>
          <p:cNvGrpSpPr/>
          <p:nvPr/>
        </p:nvGrpSpPr>
        <p:grpSpPr>
          <a:xfrm>
            <a:off x="1929358" y="2616997"/>
            <a:ext cx="5035971" cy="1410136"/>
            <a:chOff x="429006" y="1084715"/>
            <a:chExt cx="6787576" cy="2163458"/>
          </a:xfrm>
        </p:grpSpPr>
        <p:sp>
          <p:nvSpPr>
            <p:cNvPr id="21" name="Oval Callout 20">
              <a:extLst>
                <a:ext uri="{FF2B5EF4-FFF2-40B4-BE49-F238E27FC236}">
                  <a16:creationId xmlns:a16="http://schemas.microsoft.com/office/drawing/2014/main" id="{12E72290-7AD8-D0A1-EC76-D851E66DF35E}"/>
                </a:ext>
              </a:extLst>
            </p:cNvPr>
            <p:cNvSpPr/>
            <p:nvPr/>
          </p:nvSpPr>
          <p:spPr>
            <a:xfrm>
              <a:off x="429006" y="1084715"/>
              <a:ext cx="6787576" cy="2163458"/>
            </a:xfrm>
            <a:prstGeom prst="wedgeEllipseCallout">
              <a:avLst>
                <a:gd name="adj1" fmla="val -47993"/>
                <a:gd name="adj2" fmla="val 3670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BE42398-F13E-80FA-BE09-E2F3DDF61EC4}"/>
                </a:ext>
              </a:extLst>
            </p:cNvPr>
            <p:cNvSpPr txBox="1"/>
            <p:nvPr/>
          </p:nvSpPr>
          <p:spPr>
            <a:xfrm>
              <a:off x="578990" y="1602162"/>
              <a:ext cx="6372545" cy="1463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/>
                <a:t>Can I ask you a few questions about it?</a:t>
              </a:r>
            </a:p>
          </p:txBody>
        </p:sp>
      </p:grpSp>
      <p:pic>
        <p:nvPicPr>
          <p:cNvPr id="4" name="8.11">
            <a:hlinkClick r:id="" action="ppaction://media"/>
            <a:extLst>
              <a:ext uri="{FF2B5EF4-FFF2-40B4-BE49-F238E27FC236}">
                <a16:creationId xmlns:a16="http://schemas.microsoft.com/office/drawing/2014/main" id="{141054A9-FAAE-2A31-F1CE-FD246F3C10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34.395" end="29893.628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873" y="7039253"/>
            <a:ext cx="812447" cy="812447"/>
          </a:xfrm>
          <a:prstGeom prst="rect">
            <a:avLst/>
          </a:prstGeom>
        </p:spPr>
      </p:pic>
      <p:pic>
        <p:nvPicPr>
          <p:cNvPr id="6" name="8.11">
            <a:hlinkClick r:id="" action="ppaction://media"/>
            <a:extLst>
              <a:ext uri="{FF2B5EF4-FFF2-40B4-BE49-F238E27FC236}">
                <a16:creationId xmlns:a16="http://schemas.microsoft.com/office/drawing/2014/main" id="{C87A35E2-D39C-6B9A-6204-280646691C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334.3572" end="28281.74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0105" y="7039253"/>
            <a:ext cx="812447" cy="812447"/>
          </a:xfrm>
          <a:prstGeom prst="rect">
            <a:avLst/>
          </a:prstGeom>
        </p:spPr>
      </p:pic>
      <p:pic>
        <p:nvPicPr>
          <p:cNvPr id="7" name="8.11">
            <a:hlinkClick r:id="" action="ppaction://media"/>
            <a:extLst>
              <a:ext uri="{FF2B5EF4-FFF2-40B4-BE49-F238E27FC236}">
                <a16:creationId xmlns:a16="http://schemas.microsoft.com/office/drawing/2014/main" id="{696D713B-AA07-BEC7-D5A7-6F5AA11C69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20.0721" end="25804.203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92552" y="7039253"/>
            <a:ext cx="812447" cy="81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6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4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04027" y="12848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– Pupils’ Book (p.95)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D7BB7B-F725-507C-2922-1B5E00AC6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EDE72E-D8A6-BC43-DC09-1D97F848C95A}"/>
              </a:ext>
            </a:extLst>
          </p:cNvPr>
          <p:cNvSpPr txBox="1"/>
          <p:nvPr/>
        </p:nvSpPr>
        <p:spPr>
          <a:xfrm>
            <a:off x="3402240" y="6025128"/>
            <a:ext cx="6929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dirty="0"/>
              <a:t>Have students look at the example bubbles.</a:t>
            </a:r>
          </a:p>
          <a:p>
            <a:pPr marL="285750" indent="-285750">
              <a:buFontTx/>
              <a:buChar char="-"/>
            </a:pPr>
            <a:r>
              <a:rPr lang="en-US" dirty="0"/>
              <a:t>Students</a:t>
            </a:r>
            <a:r>
              <a:rPr lang="en-VN" dirty="0"/>
              <a:t> listen and read. 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56D080-A896-94FF-92FB-3EDC75957E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0008"/>
          <a:stretch/>
        </p:blipFill>
        <p:spPr>
          <a:xfrm>
            <a:off x="387351" y="3170555"/>
            <a:ext cx="1797957" cy="2501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0E68C0-A4BB-F34D-EF54-30FCA31463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358"/>
          <a:stretch/>
        </p:blipFill>
        <p:spPr>
          <a:xfrm>
            <a:off x="9502616" y="3170555"/>
            <a:ext cx="2051957" cy="25019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F21FA4C-79AB-F35B-C170-B0838ADED757}"/>
              </a:ext>
            </a:extLst>
          </p:cNvPr>
          <p:cNvGrpSpPr/>
          <p:nvPr/>
        </p:nvGrpSpPr>
        <p:grpSpPr>
          <a:xfrm>
            <a:off x="387351" y="1083460"/>
            <a:ext cx="5035971" cy="858533"/>
            <a:chOff x="371476" y="1228722"/>
            <a:chExt cx="6787576" cy="2681423"/>
          </a:xfrm>
        </p:grpSpPr>
        <p:sp>
          <p:nvSpPr>
            <p:cNvPr id="15" name="Oval Callout 14">
              <a:extLst>
                <a:ext uri="{FF2B5EF4-FFF2-40B4-BE49-F238E27FC236}">
                  <a16:creationId xmlns:a16="http://schemas.microsoft.com/office/drawing/2014/main" id="{B5C5C601-9EA3-1BF1-76E9-5509DCF2F844}"/>
                </a:ext>
              </a:extLst>
            </p:cNvPr>
            <p:cNvSpPr/>
            <p:nvPr/>
          </p:nvSpPr>
          <p:spPr>
            <a:xfrm>
              <a:off x="371476" y="1228722"/>
              <a:ext cx="6787576" cy="2681423"/>
            </a:xfrm>
            <a:prstGeom prst="wedgeEllipseCallout">
              <a:avLst>
                <a:gd name="adj1" fmla="val -37329"/>
                <a:gd name="adj2" fmla="val 57292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168D76E-CCC2-A253-1EA6-9231E449A2CD}"/>
                </a:ext>
              </a:extLst>
            </p:cNvPr>
            <p:cNvSpPr txBox="1"/>
            <p:nvPr/>
          </p:nvSpPr>
          <p:spPr>
            <a:xfrm>
              <a:off x="578990" y="1738251"/>
              <a:ext cx="6372545" cy="802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/>
                <a:t>How will you call it?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94A2109-8F04-0EC7-4502-F2CD7B198A49}"/>
              </a:ext>
            </a:extLst>
          </p:cNvPr>
          <p:cNvGrpSpPr/>
          <p:nvPr/>
        </p:nvGrpSpPr>
        <p:grpSpPr>
          <a:xfrm>
            <a:off x="7336112" y="2349237"/>
            <a:ext cx="3428658" cy="851145"/>
            <a:chOff x="371475" y="1228725"/>
            <a:chExt cx="5908613" cy="1852459"/>
          </a:xfrm>
        </p:grpSpPr>
        <p:sp>
          <p:nvSpPr>
            <p:cNvPr id="18" name="Oval Callout 17">
              <a:extLst>
                <a:ext uri="{FF2B5EF4-FFF2-40B4-BE49-F238E27FC236}">
                  <a16:creationId xmlns:a16="http://schemas.microsoft.com/office/drawing/2014/main" id="{B314A3B4-29B0-F82C-4975-C395488E3559}"/>
                </a:ext>
              </a:extLst>
            </p:cNvPr>
            <p:cNvSpPr/>
            <p:nvPr/>
          </p:nvSpPr>
          <p:spPr>
            <a:xfrm>
              <a:off x="371475" y="1228725"/>
              <a:ext cx="5908613" cy="1852459"/>
            </a:xfrm>
            <a:prstGeom prst="wedgeEllipseCallout">
              <a:avLst>
                <a:gd name="adj1" fmla="val 42465"/>
                <a:gd name="adj2" fmla="val 5979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91AE435-3233-2FC7-3D57-5B8F1981412F}"/>
                </a:ext>
              </a:extLst>
            </p:cNvPr>
            <p:cNvSpPr txBox="1"/>
            <p:nvPr/>
          </p:nvSpPr>
          <p:spPr>
            <a:xfrm>
              <a:off x="648727" y="1573352"/>
              <a:ext cx="5354108" cy="1138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/>
                <a:t>I call it “Bella”.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7B0D772-30B4-E8CE-147B-34DA0AD04DD9}"/>
              </a:ext>
            </a:extLst>
          </p:cNvPr>
          <p:cNvGrpSpPr/>
          <p:nvPr/>
        </p:nvGrpSpPr>
        <p:grpSpPr>
          <a:xfrm>
            <a:off x="1427230" y="2283493"/>
            <a:ext cx="5035971" cy="1060438"/>
            <a:chOff x="429006" y="1084715"/>
            <a:chExt cx="6787576" cy="1626944"/>
          </a:xfrm>
        </p:grpSpPr>
        <p:sp>
          <p:nvSpPr>
            <p:cNvPr id="21" name="Oval Callout 20">
              <a:extLst>
                <a:ext uri="{FF2B5EF4-FFF2-40B4-BE49-F238E27FC236}">
                  <a16:creationId xmlns:a16="http://schemas.microsoft.com/office/drawing/2014/main" id="{12E72290-7AD8-D0A1-EC76-D851E66DF35E}"/>
                </a:ext>
              </a:extLst>
            </p:cNvPr>
            <p:cNvSpPr/>
            <p:nvPr/>
          </p:nvSpPr>
          <p:spPr>
            <a:xfrm>
              <a:off x="429006" y="1084715"/>
              <a:ext cx="6787576" cy="1539396"/>
            </a:xfrm>
            <a:prstGeom prst="wedgeEllipseCallout">
              <a:avLst>
                <a:gd name="adj1" fmla="val -47417"/>
                <a:gd name="adj2" fmla="val 55511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BE42398-F13E-80FA-BE09-E2F3DDF61EC4}"/>
                </a:ext>
              </a:extLst>
            </p:cNvPr>
            <p:cNvSpPr txBox="1"/>
            <p:nvPr/>
          </p:nvSpPr>
          <p:spPr>
            <a:xfrm>
              <a:off x="671718" y="1247850"/>
              <a:ext cx="6372545" cy="1463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/>
                <a:t>How far will it be from </a:t>
              </a:r>
            </a:p>
            <a:p>
              <a:pPr algn="ctr"/>
              <a:r>
                <a:rPr lang="en-VN" sz="2800" dirty="0"/>
                <a:t>the Earth?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22CA6E2-9081-FF96-0B62-F5DAA58D4355}"/>
              </a:ext>
            </a:extLst>
          </p:cNvPr>
          <p:cNvGrpSpPr/>
          <p:nvPr/>
        </p:nvGrpSpPr>
        <p:grpSpPr>
          <a:xfrm>
            <a:off x="4656725" y="3355536"/>
            <a:ext cx="4728043" cy="1809953"/>
            <a:chOff x="-1867758" y="954297"/>
            <a:chExt cx="8147846" cy="3939239"/>
          </a:xfrm>
        </p:grpSpPr>
        <p:sp>
          <p:nvSpPr>
            <p:cNvPr id="6" name="Oval Callout 5">
              <a:extLst>
                <a:ext uri="{FF2B5EF4-FFF2-40B4-BE49-F238E27FC236}">
                  <a16:creationId xmlns:a16="http://schemas.microsoft.com/office/drawing/2014/main" id="{3CB335F3-9D8B-F3D9-1C84-F67DF9AC0F0A}"/>
                </a:ext>
              </a:extLst>
            </p:cNvPr>
            <p:cNvSpPr/>
            <p:nvPr/>
          </p:nvSpPr>
          <p:spPr>
            <a:xfrm>
              <a:off x="-1867758" y="954297"/>
              <a:ext cx="8147846" cy="3939239"/>
            </a:xfrm>
            <a:prstGeom prst="wedgeEllipseCallout">
              <a:avLst>
                <a:gd name="adj1" fmla="val 56893"/>
                <a:gd name="adj2" fmla="val 25314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2CF9D2E-2186-C57B-6F59-465CD03E315B}"/>
                </a:ext>
              </a:extLst>
            </p:cNvPr>
            <p:cNvSpPr txBox="1"/>
            <p:nvPr/>
          </p:nvSpPr>
          <p:spPr>
            <a:xfrm>
              <a:off x="-1401936" y="1574334"/>
              <a:ext cx="7216198" cy="3014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/>
                <a:t>Let me see. It will be about 60 million kilometres away from the Earth.</a:t>
              </a:r>
            </a:p>
          </p:txBody>
        </p:sp>
      </p:grpSp>
      <p:pic>
        <p:nvPicPr>
          <p:cNvPr id="9" name="8.11">
            <a:hlinkClick r:id="" action="ppaction://media"/>
            <a:extLst>
              <a:ext uri="{FF2B5EF4-FFF2-40B4-BE49-F238E27FC236}">
                <a16:creationId xmlns:a16="http://schemas.microsoft.com/office/drawing/2014/main" id="{0603B8C9-7A82-5C9D-E763-88DFA2D5FA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59.8794" end="23920.94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873" y="6901017"/>
            <a:ext cx="812447" cy="812447"/>
          </a:xfrm>
          <a:prstGeom prst="rect">
            <a:avLst/>
          </a:prstGeom>
        </p:spPr>
      </p:pic>
      <p:pic>
        <p:nvPicPr>
          <p:cNvPr id="13" name="8.11">
            <a:hlinkClick r:id="" action="ppaction://media"/>
            <a:extLst>
              <a:ext uri="{FF2B5EF4-FFF2-40B4-BE49-F238E27FC236}">
                <a16:creationId xmlns:a16="http://schemas.microsoft.com/office/drawing/2014/main" id="{998F2ABD-148B-0A1E-6346-2AC0661F23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302.779" end="21867.696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4861" y="6901017"/>
            <a:ext cx="812447" cy="812447"/>
          </a:xfrm>
          <a:prstGeom prst="rect">
            <a:avLst/>
          </a:prstGeom>
        </p:spPr>
      </p:pic>
      <p:pic>
        <p:nvPicPr>
          <p:cNvPr id="14" name="8.11">
            <a:hlinkClick r:id="" action="ppaction://media"/>
            <a:extLst>
              <a:ext uri="{FF2B5EF4-FFF2-40B4-BE49-F238E27FC236}">
                <a16:creationId xmlns:a16="http://schemas.microsoft.com/office/drawing/2014/main" id="{4B01C216-1530-EE03-A57B-BA916A66B50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44.4858" end="18929.754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07308" y="6901017"/>
            <a:ext cx="812447" cy="812447"/>
          </a:xfrm>
          <a:prstGeom prst="rect">
            <a:avLst/>
          </a:prstGeom>
        </p:spPr>
      </p:pic>
      <p:pic>
        <p:nvPicPr>
          <p:cNvPr id="26" name="8.11">
            <a:hlinkClick r:id="" action="ppaction://media"/>
            <a:extLst>
              <a:ext uri="{FF2B5EF4-FFF2-40B4-BE49-F238E27FC236}">
                <a16:creationId xmlns:a16="http://schemas.microsoft.com/office/drawing/2014/main" id="{F51D3200-B10B-125E-BBA2-6BAB2C9E1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319.8892" end="13118.845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19755" y="6901017"/>
            <a:ext cx="812447" cy="81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27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80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04027" y="12848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– Pupils’ Book (p.95)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D7BB7B-F725-507C-2922-1B5E00AC6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EDE72E-D8A6-BC43-DC09-1D97F848C95A}"/>
              </a:ext>
            </a:extLst>
          </p:cNvPr>
          <p:cNvSpPr txBox="1"/>
          <p:nvPr/>
        </p:nvSpPr>
        <p:spPr>
          <a:xfrm>
            <a:off x="3402240" y="6025128"/>
            <a:ext cx="6929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dirty="0"/>
              <a:t>Have students look at the example bubbles.</a:t>
            </a:r>
          </a:p>
          <a:p>
            <a:pPr marL="285750" indent="-285750">
              <a:buFontTx/>
              <a:buChar char="-"/>
            </a:pPr>
            <a:r>
              <a:rPr lang="en-VN" dirty="0"/>
              <a:t>Students listen and read. 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56D080-A896-94FF-92FB-3EDC75957E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0008"/>
          <a:stretch/>
        </p:blipFill>
        <p:spPr>
          <a:xfrm>
            <a:off x="387351" y="3170555"/>
            <a:ext cx="1797957" cy="2501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0E68C0-A4BB-F34D-EF54-30FCA31463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358"/>
          <a:stretch/>
        </p:blipFill>
        <p:spPr>
          <a:xfrm>
            <a:off x="9502616" y="3170555"/>
            <a:ext cx="2051957" cy="25019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F21FA4C-79AB-F35B-C170-B0838ADED757}"/>
              </a:ext>
            </a:extLst>
          </p:cNvPr>
          <p:cNvGrpSpPr/>
          <p:nvPr/>
        </p:nvGrpSpPr>
        <p:grpSpPr>
          <a:xfrm>
            <a:off x="387351" y="1083460"/>
            <a:ext cx="5035971" cy="858533"/>
            <a:chOff x="371476" y="1228722"/>
            <a:chExt cx="6787576" cy="2681423"/>
          </a:xfrm>
        </p:grpSpPr>
        <p:sp>
          <p:nvSpPr>
            <p:cNvPr id="15" name="Oval Callout 14">
              <a:extLst>
                <a:ext uri="{FF2B5EF4-FFF2-40B4-BE49-F238E27FC236}">
                  <a16:creationId xmlns:a16="http://schemas.microsoft.com/office/drawing/2014/main" id="{B5C5C601-9EA3-1BF1-76E9-5509DCF2F844}"/>
                </a:ext>
              </a:extLst>
            </p:cNvPr>
            <p:cNvSpPr/>
            <p:nvPr/>
          </p:nvSpPr>
          <p:spPr>
            <a:xfrm>
              <a:off x="371476" y="1228722"/>
              <a:ext cx="6787576" cy="2681423"/>
            </a:xfrm>
            <a:prstGeom prst="wedgeEllipseCallout">
              <a:avLst>
                <a:gd name="adj1" fmla="val -37329"/>
                <a:gd name="adj2" fmla="val 57292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168D76E-CCC2-A253-1EA6-9231E449A2CD}"/>
                </a:ext>
              </a:extLst>
            </p:cNvPr>
            <p:cNvSpPr txBox="1"/>
            <p:nvPr/>
          </p:nvSpPr>
          <p:spPr>
            <a:xfrm>
              <a:off x="578990" y="1738251"/>
              <a:ext cx="6372545" cy="1634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/>
                <a:t>How tall will a mountain be?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7B0D772-30B4-E8CE-147B-34DA0AD04DD9}"/>
              </a:ext>
            </a:extLst>
          </p:cNvPr>
          <p:cNvGrpSpPr/>
          <p:nvPr/>
        </p:nvGrpSpPr>
        <p:grpSpPr>
          <a:xfrm>
            <a:off x="2138721" y="3514677"/>
            <a:ext cx="5176479" cy="1632543"/>
            <a:chOff x="429006" y="1084713"/>
            <a:chExt cx="6976955" cy="2504680"/>
          </a:xfrm>
        </p:grpSpPr>
        <p:sp>
          <p:nvSpPr>
            <p:cNvPr id="21" name="Oval Callout 20">
              <a:extLst>
                <a:ext uri="{FF2B5EF4-FFF2-40B4-BE49-F238E27FC236}">
                  <a16:creationId xmlns:a16="http://schemas.microsoft.com/office/drawing/2014/main" id="{12E72290-7AD8-D0A1-EC76-D851E66DF35E}"/>
                </a:ext>
              </a:extLst>
            </p:cNvPr>
            <p:cNvSpPr/>
            <p:nvPr/>
          </p:nvSpPr>
          <p:spPr>
            <a:xfrm>
              <a:off x="429006" y="1084713"/>
              <a:ext cx="6976955" cy="2504680"/>
            </a:xfrm>
            <a:prstGeom prst="wedgeEllipseCallout">
              <a:avLst>
                <a:gd name="adj1" fmla="val -54988"/>
                <a:gd name="adj2" fmla="val 27061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BE42398-F13E-80FA-BE09-E2F3DDF61EC4}"/>
                </a:ext>
              </a:extLst>
            </p:cNvPr>
            <p:cNvSpPr txBox="1"/>
            <p:nvPr/>
          </p:nvSpPr>
          <p:spPr>
            <a:xfrm>
              <a:off x="731210" y="1413542"/>
              <a:ext cx="6372545" cy="2124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/>
                <a:t>That’s awesome! I hope I’ll travel to Bella and see your Messo one day.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22CA6E2-9081-FF96-0B62-F5DAA58D4355}"/>
              </a:ext>
            </a:extLst>
          </p:cNvPr>
          <p:cNvGrpSpPr/>
          <p:nvPr/>
        </p:nvGrpSpPr>
        <p:grpSpPr>
          <a:xfrm>
            <a:off x="5361109" y="1508211"/>
            <a:ext cx="4728043" cy="1760126"/>
            <a:chOff x="-1867758" y="954297"/>
            <a:chExt cx="8147846" cy="3939239"/>
          </a:xfrm>
        </p:grpSpPr>
        <p:sp>
          <p:nvSpPr>
            <p:cNvPr id="6" name="Oval Callout 5">
              <a:extLst>
                <a:ext uri="{FF2B5EF4-FFF2-40B4-BE49-F238E27FC236}">
                  <a16:creationId xmlns:a16="http://schemas.microsoft.com/office/drawing/2014/main" id="{3CB335F3-9D8B-F3D9-1C84-F67DF9AC0F0A}"/>
                </a:ext>
              </a:extLst>
            </p:cNvPr>
            <p:cNvSpPr/>
            <p:nvPr/>
          </p:nvSpPr>
          <p:spPr>
            <a:xfrm>
              <a:off x="-1867758" y="954297"/>
              <a:ext cx="8147846" cy="3939239"/>
            </a:xfrm>
            <a:prstGeom prst="wedgeEllipseCallout">
              <a:avLst>
                <a:gd name="adj1" fmla="val 49832"/>
                <a:gd name="adj2" fmla="val 53381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2CF9D2E-2186-C57B-6F59-465CD03E315B}"/>
                </a:ext>
              </a:extLst>
            </p:cNvPr>
            <p:cNvSpPr txBox="1"/>
            <p:nvPr/>
          </p:nvSpPr>
          <p:spPr>
            <a:xfrm>
              <a:off x="-1401936" y="1407653"/>
              <a:ext cx="7216198" cy="3014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/>
                <a:t>It will be about 30 kilometres tall. I will call</a:t>
              </a:r>
            </a:p>
            <a:p>
              <a:pPr algn="ctr"/>
              <a:r>
                <a:rPr lang="en-VN" sz="2800" dirty="0"/>
                <a:t> it “Messo”.</a:t>
              </a:r>
            </a:p>
          </p:txBody>
        </p:sp>
      </p:grpSp>
      <p:pic>
        <p:nvPicPr>
          <p:cNvPr id="8" name="8.11">
            <a:hlinkClick r:id="" action="ppaction://media"/>
            <a:extLst>
              <a:ext uri="{FF2B5EF4-FFF2-40B4-BE49-F238E27FC236}">
                <a16:creationId xmlns:a16="http://schemas.microsoft.com/office/drawing/2014/main" id="{C5AB8FD6-2105-A323-CC07-C59E356336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160.66" end="10958.295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873" y="6901017"/>
            <a:ext cx="812447" cy="812447"/>
          </a:xfrm>
          <a:prstGeom prst="rect">
            <a:avLst/>
          </a:prstGeom>
        </p:spPr>
      </p:pic>
      <p:pic>
        <p:nvPicPr>
          <p:cNvPr id="17" name="8.11">
            <a:hlinkClick r:id="" action="ppaction://media"/>
            <a:extLst>
              <a:ext uri="{FF2B5EF4-FFF2-40B4-BE49-F238E27FC236}">
                <a16:creationId xmlns:a16="http://schemas.microsoft.com/office/drawing/2014/main" id="{273CE828-89FB-AB71-2F2E-7635AE1B4E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308.4124" end="4684.364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0105" y="6901017"/>
            <a:ext cx="812447" cy="812447"/>
          </a:xfrm>
          <a:prstGeom prst="rect">
            <a:avLst/>
          </a:prstGeom>
        </p:spPr>
      </p:pic>
      <p:pic>
        <p:nvPicPr>
          <p:cNvPr id="18" name="8.11">
            <a:hlinkClick r:id="" action="ppaction://media"/>
            <a:extLst>
              <a:ext uri="{FF2B5EF4-FFF2-40B4-BE49-F238E27FC236}">
                <a16:creationId xmlns:a16="http://schemas.microsoft.com/office/drawing/2014/main" id="{A008FEC3-D2DA-878F-1B79-12AEF0DBBF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538.699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2497" y="6901017"/>
            <a:ext cx="812447" cy="81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44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25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7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D5507A-E83E-2652-FB14-671E9984D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sp>
        <p:nvSpPr>
          <p:cNvPr id="10" name="Rectangle: Rounded Corners 6">
            <a:extLst>
              <a:ext uri="{FF2B5EF4-FFF2-40B4-BE49-F238E27FC236}">
                <a16:creationId xmlns:a16="http://schemas.microsoft.com/office/drawing/2014/main" id="{6E615171-31D5-EA97-2697-68DB65C2D3C5}"/>
              </a:ext>
            </a:extLst>
          </p:cNvPr>
          <p:cNvSpPr/>
          <p:nvPr/>
        </p:nvSpPr>
        <p:spPr>
          <a:xfrm>
            <a:off x="2120765" y="1873147"/>
            <a:ext cx="8276846" cy="32640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7EBBF5-5658-1766-896A-B765AB369D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71" r="12396"/>
          <a:stretch/>
        </p:blipFill>
        <p:spPr>
          <a:xfrm>
            <a:off x="9615397" y="1300186"/>
            <a:ext cx="1181120" cy="11011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EAA40E-5276-E4D2-D848-73A635873CA0}"/>
              </a:ext>
            </a:extLst>
          </p:cNvPr>
          <p:cNvSpPr txBox="1"/>
          <p:nvPr/>
        </p:nvSpPr>
        <p:spPr>
          <a:xfrm>
            <a:off x="2245594" y="1981659"/>
            <a:ext cx="81520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buFontTx/>
              <a:buChar char="-"/>
            </a:pPr>
            <a:r>
              <a:rPr lang="en-US" sz="2400" dirty="0"/>
              <a:t>Ask students to work in groups of 3 or 4. </a:t>
            </a:r>
          </a:p>
          <a:p>
            <a:pPr marL="342900" indent="-342900" fontAlgn="base">
              <a:buFontTx/>
              <a:buChar char="-"/>
            </a:pPr>
            <a:r>
              <a:rPr lang="en-US" sz="2400" dirty="0"/>
              <a:t>Write questions on the board and ask</a:t>
            </a:r>
            <a:r>
              <a:rPr lang="en-US" sz="2400" i="1" dirty="0"/>
              <a:t>: “What will you do in space?”, “Who will explore the Jupiter?”, “When will we be able to travel to the moon?”</a:t>
            </a:r>
          </a:p>
          <a:p>
            <a:pPr marL="342900" indent="-342900" fontAlgn="base">
              <a:buFontTx/>
              <a:buChar char="-"/>
            </a:pPr>
            <a:r>
              <a:rPr lang="en-US" sz="2400" dirty="0"/>
              <a:t>Then, students listen and choose any question to tell with intonation at the end.</a:t>
            </a:r>
          </a:p>
          <a:p>
            <a:pPr marL="342900" indent="-342900" fontAlgn="base">
              <a:buFontTx/>
              <a:buChar char="-"/>
            </a:pPr>
            <a:r>
              <a:rPr lang="en-US" sz="2400" dirty="0"/>
              <a:t>The fastest group that can tell the correctly intonation will receive 2 points.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6C2BA6-5DD5-4E29-4C59-BBA0DEB28E38}"/>
              </a:ext>
            </a:extLst>
          </p:cNvPr>
          <p:cNvSpPr txBox="1"/>
          <p:nvPr/>
        </p:nvSpPr>
        <p:spPr>
          <a:xfrm>
            <a:off x="2540000" y="872855"/>
            <a:ext cx="711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chemeClr val="accent2"/>
                </a:solidFill>
                <a:latin typeface="Carter One" panose="03080802040405060005" pitchFamily="66" charset="77"/>
              </a:rPr>
              <a:t>Activity: WHO CAN REPEAT?</a:t>
            </a:r>
          </a:p>
        </p:txBody>
      </p:sp>
    </p:spTree>
    <p:extLst>
      <p:ext uri="{BB962C8B-B14F-4D97-AF65-F5344CB8AC3E}">
        <p14:creationId xmlns:p14="http://schemas.microsoft.com/office/powerpoint/2010/main" val="22473365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D7BB7B-F725-507C-2922-1B5E00AC6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sp>
        <p:nvSpPr>
          <p:cNvPr id="5" name="Google Shape;281;p15">
            <a:extLst>
              <a:ext uri="{FF2B5EF4-FFF2-40B4-BE49-F238E27FC236}">
                <a16:creationId xmlns:a16="http://schemas.microsoft.com/office/drawing/2014/main" id="{13A3A9B0-06A4-1446-96B6-3514B1925CB6}"/>
              </a:ext>
            </a:extLst>
          </p:cNvPr>
          <p:cNvSpPr txBox="1">
            <a:spLocks/>
          </p:cNvSpPr>
          <p:nvPr/>
        </p:nvSpPr>
        <p:spPr>
          <a:xfrm>
            <a:off x="104027" y="12848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– Pupils’ Book (p.95)</a:t>
            </a:r>
          </a:p>
        </p:txBody>
      </p:sp>
      <p:sp>
        <p:nvSpPr>
          <p:cNvPr id="13" name="Google Shape;918;p34">
            <a:extLst>
              <a:ext uri="{FF2B5EF4-FFF2-40B4-BE49-F238E27FC236}">
                <a16:creationId xmlns:a16="http://schemas.microsoft.com/office/drawing/2014/main" id="{F011CE09-B9F8-54A6-18FA-00C6CA8675C9}"/>
              </a:ext>
            </a:extLst>
          </p:cNvPr>
          <p:cNvSpPr txBox="1"/>
          <p:nvPr/>
        </p:nvSpPr>
        <p:spPr>
          <a:xfrm>
            <a:off x="4348855" y="5961264"/>
            <a:ext cx="349429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 students look at the box.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Play the audio, students listen.  </a:t>
            </a:r>
            <a:endParaRPr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42623F6-6F9E-EF54-6A5B-C8CF45831392}"/>
              </a:ext>
            </a:extLst>
          </p:cNvPr>
          <p:cNvSpPr/>
          <p:nvPr/>
        </p:nvSpPr>
        <p:spPr>
          <a:xfrm>
            <a:off x="1479731" y="1613588"/>
            <a:ext cx="754761" cy="651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26F0BB9-8E46-563C-B920-0F99C95F79DE}"/>
              </a:ext>
            </a:extLst>
          </p:cNvPr>
          <p:cNvGrpSpPr/>
          <p:nvPr/>
        </p:nvGrpSpPr>
        <p:grpSpPr>
          <a:xfrm>
            <a:off x="1775348" y="877021"/>
            <a:ext cx="8532042" cy="3148002"/>
            <a:chOff x="1889215" y="1689788"/>
            <a:chExt cx="8532042" cy="314800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8FBE039-1334-14E6-48E3-9E3878B7C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89215" y="1939470"/>
              <a:ext cx="8413569" cy="289832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B89415E-8776-A4C8-4C75-2D12060701E4}"/>
                </a:ext>
              </a:extLst>
            </p:cNvPr>
            <p:cNvSpPr/>
            <p:nvPr/>
          </p:nvSpPr>
          <p:spPr>
            <a:xfrm>
              <a:off x="9535886" y="1689788"/>
              <a:ext cx="885371" cy="9518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6EEA89DC-B0F4-6511-BE97-830C87551D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59" y="3815573"/>
            <a:ext cx="2130465" cy="189653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82DEC6-2AA6-ED9B-334B-3FC6003AF2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8464" y="3259378"/>
            <a:ext cx="1825418" cy="2471919"/>
          </a:xfrm>
          <a:prstGeom prst="rect">
            <a:avLst/>
          </a:prstGeom>
        </p:spPr>
      </p:pic>
      <p:pic>
        <p:nvPicPr>
          <p:cNvPr id="2" name="8.12">
            <a:hlinkClick r:id="" action="ppaction://media"/>
            <a:extLst>
              <a:ext uri="{FF2B5EF4-FFF2-40B4-BE49-F238E27FC236}">
                <a16:creationId xmlns:a16="http://schemas.microsoft.com/office/drawing/2014/main" id="{4B743303-CAA6-9070-D1AD-0007AB924B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17615" y="1168185"/>
            <a:ext cx="885370" cy="88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66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35"/>
          <p:cNvSpPr txBox="1"/>
          <p:nvPr/>
        </p:nvSpPr>
        <p:spPr>
          <a:xfrm>
            <a:off x="125176" y="113865"/>
            <a:ext cx="10515600" cy="3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GRAMMAR </a:t>
            </a:r>
            <a:r>
              <a:rPr lang="en-US" sz="2800" i="0" u="none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–  Pupils’ Book (p.</a:t>
            </a:r>
            <a:r>
              <a:rPr lang="en-US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95</a:t>
            </a:r>
            <a:r>
              <a:rPr lang="en-US" sz="2800" i="0" u="none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7" name="Google Shape;927;p35"/>
          <p:cNvPicPr preferRelativeResize="0"/>
          <p:nvPr/>
        </p:nvPicPr>
        <p:blipFill rotWithShape="1">
          <a:blip r:embed="rId3">
            <a:alphaModFix/>
          </a:blip>
          <a:srcRect l="31972" t="2931" r="32988"/>
          <a:stretch/>
        </p:blipFill>
        <p:spPr>
          <a:xfrm>
            <a:off x="125176" y="2580715"/>
            <a:ext cx="1736710" cy="3388188"/>
          </a:xfrm>
          <a:prstGeom prst="rect">
            <a:avLst/>
          </a:prstGeom>
          <a:noFill/>
          <a:ln>
            <a:noFill/>
          </a:ln>
        </p:spPr>
      </p:pic>
      <p:sp>
        <p:nvSpPr>
          <p:cNvPr id="929" name="Google Shape;929;p35"/>
          <p:cNvSpPr txBox="1"/>
          <p:nvPr/>
        </p:nvSpPr>
        <p:spPr>
          <a:xfrm flipH="1">
            <a:off x="2498902" y="634620"/>
            <a:ext cx="69435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STRUCTURE – SENTENCES</a:t>
            </a:r>
            <a:endParaRPr sz="4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1" name="Google Shape;931;p35"/>
          <p:cNvSpPr txBox="1"/>
          <p:nvPr/>
        </p:nvSpPr>
        <p:spPr>
          <a:xfrm>
            <a:off x="2886940" y="1421609"/>
            <a:ext cx="616742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Make </a:t>
            </a:r>
            <a:r>
              <a:rPr lang="en-US" sz="3600" b="1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Wh</a:t>
            </a:r>
            <a:r>
              <a:rPr lang="en-US" sz="36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-questions with </a:t>
            </a:r>
            <a:r>
              <a:rPr lang="en-US" sz="3600" b="1" i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How</a:t>
            </a:r>
            <a:r>
              <a:rPr lang="en-US" sz="36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DD91D9-1774-C664-9452-50239D27B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sp>
        <p:nvSpPr>
          <p:cNvPr id="3" name="Google Shape;958;p37">
            <a:extLst>
              <a:ext uri="{FF2B5EF4-FFF2-40B4-BE49-F238E27FC236}">
                <a16:creationId xmlns:a16="http://schemas.microsoft.com/office/drawing/2014/main" id="{65693C83-DAA1-010A-AFC7-400DE39DF8AE}"/>
              </a:ext>
            </a:extLst>
          </p:cNvPr>
          <p:cNvSpPr/>
          <p:nvPr/>
        </p:nvSpPr>
        <p:spPr>
          <a:xfrm>
            <a:off x="2750659" y="2924887"/>
            <a:ext cx="6020286" cy="957756"/>
          </a:xfrm>
          <a:prstGeom prst="bevel">
            <a:avLst>
              <a:gd name="adj" fmla="val 12500"/>
            </a:avLst>
          </a:prstGeom>
          <a:solidFill>
            <a:srgbClr val="F4B081"/>
          </a:solidFill>
          <a:ln w="12700" cap="flat" cmpd="sng">
            <a:solidFill>
              <a:srgbClr val="64341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will </a:t>
            </a:r>
            <a:r>
              <a:rPr lang="en-US" sz="4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+ S + </a:t>
            </a:r>
            <a:r>
              <a:rPr lang="en-US" sz="44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V_inf</a:t>
            </a:r>
            <a:r>
              <a:rPr lang="en-US" sz="4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>
                <a:latin typeface="Calibri"/>
                <a:ea typeface="Calibri"/>
                <a:cs typeface="Calibri"/>
                <a:sym typeface="Calibri"/>
              </a:rPr>
              <a:t>?</a:t>
            </a:r>
            <a:endParaRPr sz="44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958;p37">
            <a:extLst>
              <a:ext uri="{FF2B5EF4-FFF2-40B4-BE49-F238E27FC236}">
                <a16:creationId xmlns:a16="http://schemas.microsoft.com/office/drawing/2014/main" id="{5BDFA67A-5C6D-C9BE-6C26-85435D7F6A34}"/>
              </a:ext>
            </a:extLst>
          </p:cNvPr>
          <p:cNvSpPr/>
          <p:nvPr/>
        </p:nvSpPr>
        <p:spPr>
          <a:xfrm>
            <a:off x="2750659" y="4142769"/>
            <a:ext cx="8754046" cy="957756"/>
          </a:xfrm>
          <a:prstGeom prst="bevel">
            <a:avLst>
              <a:gd name="adj" fmla="val 12500"/>
            </a:avLst>
          </a:prstGeom>
          <a:solidFill>
            <a:srgbClr val="F4B081"/>
          </a:solidFill>
          <a:ln w="12700" cap="flat" cmpd="sng">
            <a:solidFill>
              <a:srgbClr val="64341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</a:t>
            </a:r>
            <a:r>
              <a:rPr lang="en-US" sz="4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+ adjective </a:t>
            </a:r>
            <a:r>
              <a:rPr lang="en-US" sz="4400" b="1" dirty="0">
                <a:latin typeface="Calibri"/>
                <a:ea typeface="Calibri"/>
                <a:cs typeface="Calibri"/>
                <a:sym typeface="Calibri"/>
              </a:rPr>
              <a:t>+ will + S + </a:t>
            </a:r>
            <a:r>
              <a:rPr lang="en-US" sz="4400" b="1" dirty="0" err="1">
                <a:latin typeface="Calibri"/>
                <a:ea typeface="Calibri"/>
                <a:cs typeface="Calibri"/>
                <a:sym typeface="Calibri"/>
              </a:rPr>
              <a:t>V_inf</a:t>
            </a:r>
            <a:r>
              <a:rPr lang="en-US" sz="4400" b="1" dirty="0">
                <a:latin typeface="Calibri"/>
                <a:ea typeface="Calibri"/>
                <a:cs typeface="Calibri"/>
                <a:sym typeface="Calibri"/>
              </a:rPr>
              <a:t>?</a:t>
            </a:r>
            <a:endParaRPr sz="44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931;p35">
            <a:extLst>
              <a:ext uri="{FF2B5EF4-FFF2-40B4-BE49-F238E27FC236}">
                <a16:creationId xmlns:a16="http://schemas.microsoft.com/office/drawing/2014/main" id="{64593344-CA19-5DE0-24F8-D1A4A4B1DBA9}"/>
              </a:ext>
            </a:extLst>
          </p:cNvPr>
          <p:cNvSpPr txBox="1"/>
          <p:nvPr/>
        </p:nvSpPr>
        <p:spPr>
          <a:xfrm>
            <a:off x="687295" y="2018471"/>
            <a:ext cx="1070586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Use the structures </a:t>
            </a:r>
            <a:r>
              <a:rPr lang="en-US" sz="3600" b="1" i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How far…? How tall…? How deep…?</a:t>
            </a:r>
            <a:endParaRPr sz="1400" i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35"/>
          <p:cNvSpPr txBox="1"/>
          <p:nvPr/>
        </p:nvSpPr>
        <p:spPr>
          <a:xfrm>
            <a:off x="125176" y="113865"/>
            <a:ext cx="10515600" cy="3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GRAMMAR </a:t>
            </a:r>
            <a:r>
              <a:rPr lang="en-US" sz="2800" i="0" u="none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–  Pupils’ Book (p.</a:t>
            </a:r>
            <a:r>
              <a:rPr lang="en-US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95</a:t>
            </a:r>
            <a:r>
              <a:rPr lang="en-US" sz="2800" i="0" u="none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DD91D9-1774-C664-9452-50239D27B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BE77BAC-BE96-D332-924E-B186EB31A1A3}"/>
              </a:ext>
            </a:extLst>
          </p:cNvPr>
          <p:cNvSpPr/>
          <p:nvPr/>
        </p:nvSpPr>
        <p:spPr>
          <a:xfrm>
            <a:off x="751693" y="2767818"/>
            <a:ext cx="1552429" cy="66118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800" dirty="0">
                <a:solidFill>
                  <a:schemeClr val="tx1"/>
                </a:solidFill>
              </a:rPr>
              <a:t>How</a:t>
            </a:r>
          </a:p>
        </p:txBody>
      </p:sp>
      <p:sp>
        <p:nvSpPr>
          <p:cNvPr id="5" name="Google Shape;929;p35">
            <a:extLst>
              <a:ext uri="{FF2B5EF4-FFF2-40B4-BE49-F238E27FC236}">
                <a16:creationId xmlns:a16="http://schemas.microsoft.com/office/drawing/2014/main" id="{D52769DE-805B-8161-7C03-9C2A8A051648}"/>
              </a:ext>
            </a:extLst>
          </p:cNvPr>
          <p:cNvSpPr txBox="1"/>
          <p:nvPr/>
        </p:nvSpPr>
        <p:spPr>
          <a:xfrm flipH="1">
            <a:off x="3303861" y="759630"/>
            <a:ext cx="2955966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ADJECTIVE</a:t>
            </a:r>
            <a:endParaRPr sz="4800" b="1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931;p35">
            <a:extLst>
              <a:ext uri="{FF2B5EF4-FFF2-40B4-BE49-F238E27FC236}">
                <a16:creationId xmlns:a16="http://schemas.microsoft.com/office/drawing/2014/main" id="{6917F9B2-F427-10C7-D7D7-35185210BDC4}"/>
              </a:ext>
            </a:extLst>
          </p:cNvPr>
          <p:cNvSpPr txBox="1"/>
          <p:nvPr/>
        </p:nvSpPr>
        <p:spPr>
          <a:xfrm>
            <a:off x="4275316" y="1579111"/>
            <a:ext cx="94306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1" dirty="0">
                <a:solidFill>
                  <a:schemeClr val="accent1"/>
                </a:solidFill>
                <a:latin typeface="Calibri"/>
                <a:cs typeface="Calibri"/>
                <a:sym typeface="Calibri"/>
              </a:rPr>
              <a:t>far</a:t>
            </a:r>
            <a:endParaRPr sz="1400" i="1" dirty="0"/>
          </a:p>
        </p:txBody>
      </p:sp>
      <p:sp>
        <p:nvSpPr>
          <p:cNvPr id="7" name="Google Shape;931;p35">
            <a:extLst>
              <a:ext uri="{FF2B5EF4-FFF2-40B4-BE49-F238E27FC236}">
                <a16:creationId xmlns:a16="http://schemas.microsoft.com/office/drawing/2014/main" id="{6EB1EDF0-DEB1-DEC5-057B-39F48AB90E5B}"/>
              </a:ext>
            </a:extLst>
          </p:cNvPr>
          <p:cNvSpPr txBox="1"/>
          <p:nvPr/>
        </p:nvSpPr>
        <p:spPr>
          <a:xfrm>
            <a:off x="4250720" y="2232685"/>
            <a:ext cx="94306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1" dirty="0">
                <a:solidFill>
                  <a:schemeClr val="accent1"/>
                </a:solidFill>
                <a:latin typeface="Calibri"/>
                <a:cs typeface="Calibri"/>
                <a:sym typeface="Calibri"/>
              </a:rPr>
              <a:t>tall</a:t>
            </a:r>
            <a:endParaRPr sz="1400" i="1" dirty="0"/>
          </a:p>
        </p:txBody>
      </p:sp>
      <p:sp>
        <p:nvSpPr>
          <p:cNvPr id="8" name="Google Shape;931;p35">
            <a:extLst>
              <a:ext uri="{FF2B5EF4-FFF2-40B4-BE49-F238E27FC236}">
                <a16:creationId xmlns:a16="http://schemas.microsoft.com/office/drawing/2014/main" id="{2DCD54DE-C4AE-265A-7691-55AFCD9702DD}"/>
              </a:ext>
            </a:extLst>
          </p:cNvPr>
          <p:cNvSpPr txBox="1"/>
          <p:nvPr/>
        </p:nvSpPr>
        <p:spPr>
          <a:xfrm>
            <a:off x="4219188" y="2958613"/>
            <a:ext cx="112531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1" dirty="0">
                <a:solidFill>
                  <a:schemeClr val="accent1"/>
                </a:solidFill>
                <a:latin typeface="Calibri"/>
                <a:cs typeface="Calibri"/>
                <a:sym typeface="Calibri"/>
              </a:rPr>
              <a:t>high</a:t>
            </a:r>
            <a:endParaRPr sz="1400" i="1" dirty="0"/>
          </a:p>
        </p:txBody>
      </p:sp>
      <p:sp>
        <p:nvSpPr>
          <p:cNvPr id="9" name="Google Shape;931;p35">
            <a:extLst>
              <a:ext uri="{FF2B5EF4-FFF2-40B4-BE49-F238E27FC236}">
                <a16:creationId xmlns:a16="http://schemas.microsoft.com/office/drawing/2014/main" id="{586924B5-833D-A1B9-84C0-F4E4FBEB099B}"/>
              </a:ext>
            </a:extLst>
          </p:cNvPr>
          <p:cNvSpPr txBox="1"/>
          <p:nvPr/>
        </p:nvSpPr>
        <p:spPr>
          <a:xfrm>
            <a:off x="4207837" y="3672279"/>
            <a:ext cx="114801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1" dirty="0">
                <a:solidFill>
                  <a:schemeClr val="accent1"/>
                </a:solidFill>
                <a:latin typeface="Calibri"/>
                <a:cs typeface="Calibri"/>
                <a:sym typeface="Calibri"/>
              </a:rPr>
              <a:t>long</a:t>
            </a:r>
            <a:endParaRPr sz="1400" i="1" dirty="0"/>
          </a:p>
        </p:txBody>
      </p:sp>
      <p:sp>
        <p:nvSpPr>
          <p:cNvPr id="10" name="Google Shape;931;p35">
            <a:extLst>
              <a:ext uri="{FF2B5EF4-FFF2-40B4-BE49-F238E27FC236}">
                <a16:creationId xmlns:a16="http://schemas.microsoft.com/office/drawing/2014/main" id="{213F4099-1465-E8EA-3A27-8005D10DFFA1}"/>
              </a:ext>
            </a:extLst>
          </p:cNvPr>
          <p:cNvSpPr txBox="1"/>
          <p:nvPr/>
        </p:nvSpPr>
        <p:spPr>
          <a:xfrm>
            <a:off x="4184190" y="4385945"/>
            <a:ext cx="112531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1" dirty="0">
                <a:solidFill>
                  <a:schemeClr val="accent1"/>
                </a:solidFill>
                <a:latin typeface="Calibri"/>
                <a:cs typeface="Calibri"/>
                <a:sym typeface="Calibri"/>
              </a:rPr>
              <a:t>deep</a:t>
            </a:r>
            <a:endParaRPr sz="1400" i="1" dirty="0"/>
          </a:p>
        </p:txBody>
      </p:sp>
      <p:sp>
        <p:nvSpPr>
          <p:cNvPr id="11" name="Google Shape;931;p35">
            <a:extLst>
              <a:ext uri="{FF2B5EF4-FFF2-40B4-BE49-F238E27FC236}">
                <a16:creationId xmlns:a16="http://schemas.microsoft.com/office/drawing/2014/main" id="{470DFC39-C9FB-B9BB-2108-44446F18E5F8}"/>
              </a:ext>
            </a:extLst>
          </p:cNvPr>
          <p:cNvSpPr txBox="1"/>
          <p:nvPr/>
        </p:nvSpPr>
        <p:spPr>
          <a:xfrm>
            <a:off x="4331281" y="5046327"/>
            <a:ext cx="78194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1" dirty="0">
                <a:solidFill>
                  <a:schemeClr val="accent1"/>
                </a:solidFill>
                <a:latin typeface="Calibri"/>
                <a:cs typeface="Calibri"/>
                <a:sym typeface="Calibri"/>
              </a:rPr>
              <a:t>big</a:t>
            </a:r>
            <a:endParaRPr sz="1400" i="1" dirty="0"/>
          </a:p>
        </p:txBody>
      </p:sp>
      <p:sp>
        <p:nvSpPr>
          <p:cNvPr id="12" name="Google Shape;931;p35">
            <a:extLst>
              <a:ext uri="{FF2B5EF4-FFF2-40B4-BE49-F238E27FC236}">
                <a16:creationId xmlns:a16="http://schemas.microsoft.com/office/drawing/2014/main" id="{FA97AC5A-B8E9-4776-DBA3-83BE83D98105}"/>
              </a:ext>
            </a:extLst>
          </p:cNvPr>
          <p:cNvSpPr txBox="1"/>
          <p:nvPr/>
        </p:nvSpPr>
        <p:spPr>
          <a:xfrm>
            <a:off x="2780603" y="2544431"/>
            <a:ext cx="790664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+</a:t>
            </a:r>
            <a:endParaRPr sz="1400" dirty="0">
              <a:solidFill>
                <a:srgbClr val="FF0000"/>
              </a:solidFill>
            </a:endParaRPr>
          </a:p>
        </p:txBody>
      </p:sp>
      <p:pic>
        <p:nvPicPr>
          <p:cNvPr id="13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88C2534E-A444-33F9-086A-ED2C21483A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3" t="25397" r="15642" b="18710"/>
          <a:stretch>
            <a:fillRect/>
          </a:stretch>
        </p:blipFill>
        <p:spPr bwMode="auto">
          <a:xfrm flipV="1">
            <a:off x="6023956" y="2742999"/>
            <a:ext cx="974262" cy="79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6A4EF7B-4ADD-852D-FEAB-9B7C9BB496D4}"/>
              </a:ext>
            </a:extLst>
          </p:cNvPr>
          <p:cNvSpPr/>
          <p:nvPr/>
        </p:nvSpPr>
        <p:spPr>
          <a:xfrm>
            <a:off x="7333476" y="767779"/>
            <a:ext cx="2955966" cy="66118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</a:rPr>
              <a:t>How far …?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37EECBC-8C0C-BAA1-4CC0-263313E62F0A}"/>
              </a:ext>
            </a:extLst>
          </p:cNvPr>
          <p:cNvSpPr/>
          <p:nvPr/>
        </p:nvSpPr>
        <p:spPr>
          <a:xfrm>
            <a:off x="7349240" y="1590612"/>
            <a:ext cx="2955966" cy="66118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</a:rPr>
              <a:t>How tall …?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E667592-606D-80E6-1965-50040E52CD37}"/>
              </a:ext>
            </a:extLst>
          </p:cNvPr>
          <p:cNvSpPr/>
          <p:nvPr/>
        </p:nvSpPr>
        <p:spPr>
          <a:xfrm>
            <a:off x="7333475" y="2477872"/>
            <a:ext cx="3209103" cy="66118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</a:rPr>
              <a:t>How high …?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9DB49C6-31A1-DD6A-105E-223D9237538A}"/>
              </a:ext>
            </a:extLst>
          </p:cNvPr>
          <p:cNvSpPr/>
          <p:nvPr/>
        </p:nvSpPr>
        <p:spPr>
          <a:xfrm>
            <a:off x="7349240" y="3285529"/>
            <a:ext cx="3177571" cy="66118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</a:rPr>
              <a:t>How long …?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490EEEF-B7AE-A524-31C0-D559D8D41A94}"/>
              </a:ext>
            </a:extLst>
          </p:cNvPr>
          <p:cNvSpPr/>
          <p:nvPr/>
        </p:nvSpPr>
        <p:spPr>
          <a:xfrm>
            <a:off x="7349239" y="4156281"/>
            <a:ext cx="3335227" cy="66118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</a:rPr>
              <a:t>How deep …?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FECB118-1E45-0326-1490-D88CD1E65C90}"/>
              </a:ext>
            </a:extLst>
          </p:cNvPr>
          <p:cNvSpPr/>
          <p:nvPr/>
        </p:nvSpPr>
        <p:spPr>
          <a:xfrm>
            <a:off x="7365006" y="4951231"/>
            <a:ext cx="2955966" cy="66118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chemeClr val="tx1"/>
                </a:solidFill>
              </a:rPr>
              <a:t>How big …?</a:t>
            </a:r>
          </a:p>
        </p:txBody>
      </p:sp>
    </p:spTree>
    <p:extLst>
      <p:ext uri="{BB962C8B-B14F-4D97-AF65-F5344CB8AC3E}">
        <p14:creationId xmlns:p14="http://schemas.microsoft.com/office/powerpoint/2010/main" val="130602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35"/>
          <p:cNvSpPr txBox="1"/>
          <p:nvPr/>
        </p:nvSpPr>
        <p:spPr>
          <a:xfrm>
            <a:off x="125176" y="113865"/>
            <a:ext cx="10515600" cy="3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GRAMMAR </a:t>
            </a:r>
            <a:r>
              <a:rPr lang="en-US" sz="2800" i="0" u="none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PRACTICE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348F1B-9EA2-6D65-3BCA-80043DC52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3063D9-8587-208E-CE94-60FB3D9763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195" y="1897256"/>
            <a:ext cx="4939100" cy="221243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0E7E64F-51F3-67FA-C8F3-E306ED4C0ED3}"/>
              </a:ext>
            </a:extLst>
          </p:cNvPr>
          <p:cNvGrpSpPr/>
          <p:nvPr/>
        </p:nvGrpSpPr>
        <p:grpSpPr>
          <a:xfrm>
            <a:off x="417195" y="4468475"/>
            <a:ext cx="4686421" cy="1157980"/>
            <a:chOff x="3337381" y="918294"/>
            <a:chExt cx="1743298" cy="115798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8" name="Rounded Rectangle 1">
              <a:extLst>
                <a:ext uri="{FF2B5EF4-FFF2-40B4-BE49-F238E27FC236}">
                  <a16:creationId xmlns:a16="http://schemas.microsoft.com/office/drawing/2014/main" id="{FDCCD313-60AD-C09B-08DD-DE282FC824FF}"/>
                </a:ext>
              </a:extLst>
            </p:cNvPr>
            <p:cNvSpPr/>
            <p:nvPr/>
          </p:nvSpPr>
          <p:spPr>
            <a:xfrm>
              <a:off x="3337381" y="918294"/>
              <a:ext cx="1743297" cy="668663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9" name="TextBox 20">
              <a:extLst>
                <a:ext uri="{FF2B5EF4-FFF2-40B4-BE49-F238E27FC236}">
                  <a16:creationId xmlns:a16="http://schemas.microsoft.com/office/drawing/2014/main" id="{1F1C384E-CF0C-B1C7-7218-C4D4FBE0ECE9}"/>
                </a:ext>
              </a:extLst>
            </p:cNvPr>
            <p:cNvSpPr txBox="1"/>
            <p:nvPr/>
          </p:nvSpPr>
          <p:spPr>
            <a:xfrm>
              <a:off x="3347462" y="937501"/>
              <a:ext cx="1733217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dirty="0">
                  <a:solidFill>
                    <a:srgbClr val="FF0000"/>
                  </a:solidFill>
                </a:rPr>
                <a:t>you/ stay/ space station</a:t>
              </a:r>
            </a:p>
          </p:txBody>
        </p:sp>
      </p:grpSp>
      <p:sp>
        <p:nvSpPr>
          <p:cNvPr id="10" name="Google Shape;918;p34">
            <a:extLst>
              <a:ext uri="{FF2B5EF4-FFF2-40B4-BE49-F238E27FC236}">
                <a16:creationId xmlns:a16="http://schemas.microsoft.com/office/drawing/2014/main" id="{94C77144-B8D3-B6A2-C9AF-7F82A8EF0D3A}"/>
              </a:ext>
            </a:extLst>
          </p:cNvPr>
          <p:cNvSpPr txBox="1"/>
          <p:nvPr/>
        </p:nvSpPr>
        <p:spPr>
          <a:xfrm>
            <a:off x="1606947" y="6004451"/>
            <a:ext cx="9845516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 students look at the picture and prompt words.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Then, ask the students to work in pairs to make a question with </a:t>
            </a:r>
            <a:r>
              <a:rPr lang="en-US" sz="16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answer.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6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Invite some pairs to present in front of the class and give them 2 points if they have a good dialogue.</a:t>
            </a:r>
            <a:endParaRPr sz="16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B6F86B1-145D-AF09-F51E-1F91ED63C9EF}"/>
              </a:ext>
            </a:extLst>
          </p:cNvPr>
          <p:cNvGrpSpPr/>
          <p:nvPr/>
        </p:nvGrpSpPr>
        <p:grpSpPr>
          <a:xfrm>
            <a:off x="6835707" y="3465566"/>
            <a:ext cx="4352059" cy="1223777"/>
            <a:chOff x="3255005" y="918294"/>
            <a:chExt cx="4744837" cy="1223777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2" name="Rounded Rectangle 1">
              <a:extLst>
                <a:ext uri="{FF2B5EF4-FFF2-40B4-BE49-F238E27FC236}">
                  <a16:creationId xmlns:a16="http://schemas.microsoft.com/office/drawing/2014/main" id="{396EAFEA-346B-61A1-613C-1A109DE2AD84}"/>
                </a:ext>
              </a:extLst>
            </p:cNvPr>
            <p:cNvSpPr/>
            <p:nvPr/>
          </p:nvSpPr>
          <p:spPr>
            <a:xfrm>
              <a:off x="3337380" y="918294"/>
              <a:ext cx="4611561" cy="1223777"/>
            </a:xfrm>
            <a:prstGeom prst="roundRect">
              <a:avLst/>
            </a:prstGeom>
            <a:grpFill/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3" name="TextBox 20">
              <a:extLst>
                <a:ext uri="{FF2B5EF4-FFF2-40B4-BE49-F238E27FC236}">
                  <a16:creationId xmlns:a16="http://schemas.microsoft.com/office/drawing/2014/main" id="{B153C94D-50BD-7C42-A5D5-ACC76FC912C3}"/>
                </a:ext>
              </a:extLst>
            </p:cNvPr>
            <p:cNvSpPr txBox="1"/>
            <p:nvPr/>
          </p:nvSpPr>
          <p:spPr>
            <a:xfrm>
              <a:off x="3255005" y="1005793"/>
              <a:ext cx="474483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I will eat some food and read books.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4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AD6021B7-0A0F-217C-2F3E-688BD25286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3" t="25397" r="15642" b="18710"/>
          <a:stretch>
            <a:fillRect/>
          </a:stretch>
        </p:blipFill>
        <p:spPr bwMode="auto">
          <a:xfrm flipV="1">
            <a:off x="5866405" y="3722636"/>
            <a:ext cx="867410" cy="71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2B047A64-723A-B798-63B8-542084168C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3" t="25397" r="15642" b="18710"/>
          <a:stretch>
            <a:fillRect/>
          </a:stretch>
        </p:blipFill>
        <p:spPr bwMode="auto">
          <a:xfrm flipV="1">
            <a:off x="5832085" y="2235750"/>
            <a:ext cx="867410" cy="71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6F25CCC-396D-C951-6E24-0CFB8B922A06}"/>
              </a:ext>
            </a:extLst>
          </p:cNvPr>
          <p:cNvGrpSpPr/>
          <p:nvPr/>
        </p:nvGrpSpPr>
        <p:grpSpPr>
          <a:xfrm>
            <a:off x="6797290" y="1910019"/>
            <a:ext cx="4477857" cy="1223777"/>
            <a:chOff x="3255005" y="918294"/>
            <a:chExt cx="4715559" cy="1223777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9" name="Rounded Rectangle 1">
              <a:extLst>
                <a:ext uri="{FF2B5EF4-FFF2-40B4-BE49-F238E27FC236}">
                  <a16:creationId xmlns:a16="http://schemas.microsoft.com/office/drawing/2014/main" id="{A6E73889-A08E-5A6C-3A3A-67A8B8BA0A6C}"/>
                </a:ext>
              </a:extLst>
            </p:cNvPr>
            <p:cNvSpPr/>
            <p:nvPr/>
          </p:nvSpPr>
          <p:spPr>
            <a:xfrm>
              <a:off x="3337380" y="918294"/>
              <a:ext cx="4467757" cy="1223777"/>
            </a:xfrm>
            <a:prstGeom prst="roundRect">
              <a:avLst/>
            </a:prstGeom>
            <a:grpFill/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3" name="TextBox 20">
              <a:extLst>
                <a:ext uri="{FF2B5EF4-FFF2-40B4-BE49-F238E27FC236}">
                  <a16:creationId xmlns:a16="http://schemas.microsoft.com/office/drawing/2014/main" id="{7FA704FF-B215-ACA2-3B40-B05AD85B8482}"/>
                </a:ext>
              </a:extLst>
            </p:cNvPr>
            <p:cNvSpPr txBox="1"/>
            <p:nvPr/>
          </p:nvSpPr>
          <p:spPr>
            <a:xfrm>
              <a:off x="3255005" y="1005793"/>
              <a:ext cx="47155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How </a:t>
              </a:r>
              <a:r>
                <a:rPr lang="en-US" sz="3200" b="1" dirty="0"/>
                <a:t>will</a:t>
              </a:r>
              <a:r>
                <a:rPr lang="en-US" sz="3200" b="1" dirty="0">
                  <a:solidFill>
                    <a:srgbClr val="FF0000"/>
                  </a:solidFill>
                </a:rPr>
                <a:t> you</a:t>
              </a:r>
              <a:r>
                <a:rPr lang="en-US" sz="3200" b="1" dirty="0">
                  <a:solidFill>
                    <a:schemeClr val="tx1"/>
                  </a:solidFill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</a:rPr>
                <a:t>stay</a:t>
              </a:r>
              <a:r>
                <a:rPr lang="en-US" sz="3200" b="1" dirty="0">
                  <a:solidFill>
                    <a:schemeClr val="tx1"/>
                  </a:solidFill>
                </a:rPr>
                <a:t> in </a:t>
              </a:r>
            </a:p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space station?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03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35"/>
          <p:cNvSpPr txBox="1"/>
          <p:nvPr/>
        </p:nvSpPr>
        <p:spPr>
          <a:xfrm>
            <a:off x="125176" y="113865"/>
            <a:ext cx="10515600" cy="3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GRAMMAR </a:t>
            </a:r>
            <a:r>
              <a:rPr lang="en-US" sz="2800" i="0" u="none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PRACTICE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348F1B-9EA2-6D65-3BCA-80043DC52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0E7E64F-51F3-67FA-C8F3-E306ED4C0ED3}"/>
              </a:ext>
            </a:extLst>
          </p:cNvPr>
          <p:cNvGrpSpPr/>
          <p:nvPr/>
        </p:nvGrpSpPr>
        <p:grpSpPr>
          <a:xfrm>
            <a:off x="802653" y="4439193"/>
            <a:ext cx="3885463" cy="668663"/>
            <a:chOff x="3347462" y="918294"/>
            <a:chExt cx="1733217" cy="66866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8" name="Rounded Rectangle 1">
              <a:extLst>
                <a:ext uri="{FF2B5EF4-FFF2-40B4-BE49-F238E27FC236}">
                  <a16:creationId xmlns:a16="http://schemas.microsoft.com/office/drawing/2014/main" id="{FDCCD313-60AD-C09B-08DD-DE282FC824FF}"/>
                </a:ext>
              </a:extLst>
            </p:cNvPr>
            <p:cNvSpPr/>
            <p:nvPr/>
          </p:nvSpPr>
          <p:spPr>
            <a:xfrm>
              <a:off x="3590523" y="918294"/>
              <a:ext cx="1212945" cy="668663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9" name="TextBox 20">
              <a:extLst>
                <a:ext uri="{FF2B5EF4-FFF2-40B4-BE49-F238E27FC236}">
                  <a16:creationId xmlns:a16="http://schemas.microsoft.com/office/drawing/2014/main" id="{1F1C384E-CF0C-B1C7-7218-C4D4FBE0ECE9}"/>
                </a:ext>
              </a:extLst>
            </p:cNvPr>
            <p:cNvSpPr txBox="1"/>
            <p:nvPr/>
          </p:nvSpPr>
          <p:spPr>
            <a:xfrm>
              <a:off x="3347462" y="937501"/>
              <a:ext cx="173321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 b="1" dirty="0">
                  <a:solidFill>
                    <a:srgbClr val="FF0000"/>
                  </a:solidFill>
                </a:rPr>
                <a:t>far/ Bella</a:t>
              </a:r>
            </a:p>
          </p:txBody>
        </p:sp>
      </p:grpSp>
      <p:sp>
        <p:nvSpPr>
          <p:cNvPr id="10" name="Google Shape;918;p34">
            <a:extLst>
              <a:ext uri="{FF2B5EF4-FFF2-40B4-BE49-F238E27FC236}">
                <a16:creationId xmlns:a16="http://schemas.microsoft.com/office/drawing/2014/main" id="{94C77144-B8D3-B6A2-C9AF-7F82A8EF0D3A}"/>
              </a:ext>
            </a:extLst>
          </p:cNvPr>
          <p:cNvSpPr txBox="1"/>
          <p:nvPr/>
        </p:nvSpPr>
        <p:spPr>
          <a:xfrm>
            <a:off x="1606947" y="6004451"/>
            <a:ext cx="9845516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Have students look at the picture and prompt words.</a:t>
            </a:r>
          </a:p>
          <a:p>
            <a:pPr marL="285750" lvl="0" indent="-285750"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Then, ask the students to work in pairs to make a question with </a:t>
            </a:r>
            <a:r>
              <a:rPr lang="en-US" sz="1600" i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How </a:t>
            </a:r>
            <a:r>
              <a:rPr lang="en-US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and answer.</a:t>
            </a:r>
          </a:p>
          <a:p>
            <a:pPr marL="285750" lvl="0" indent="-285750"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600" dirty="0">
                <a:solidFill>
                  <a:schemeClr val="dk1"/>
                </a:solidFill>
                <a:cs typeface="Calibri"/>
                <a:sym typeface="Calibri"/>
              </a:rPr>
              <a:t>Invite some pairs to present in front of the class and give them 2 points if they have a good dialogue.</a:t>
            </a:r>
            <a:endParaRPr lang="en-US" sz="16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B6F86B1-145D-AF09-F51E-1F91ED63C9EF}"/>
              </a:ext>
            </a:extLst>
          </p:cNvPr>
          <p:cNvGrpSpPr/>
          <p:nvPr/>
        </p:nvGrpSpPr>
        <p:grpSpPr>
          <a:xfrm>
            <a:off x="6707153" y="3134477"/>
            <a:ext cx="4827656" cy="1846320"/>
            <a:chOff x="3337380" y="918294"/>
            <a:chExt cx="5263357" cy="184632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2" name="Rounded Rectangle 1">
              <a:extLst>
                <a:ext uri="{FF2B5EF4-FFF2-40B4-BE49-F238E27FC236}">
                  <a16:creationId xmlns:a16="http://schemas.microsoft.com/office/drawing/2014/main" id="{396EAFEA-346B-61A1-613C-1A109DE2AD84}"/>
                </a:ext>
              </a:extLst>
            </p:cNvPr>
            <p:cNvSpPr/>
            <p:nvPr/>
          </p:nvSpPr>
          <p:spPr>
            <a:xfrm>
              <a:off x="3337380" y="918294"/>
              <a:ext cx="5263357" cy="1846320"/>
            </a:xfrm>
            <a:prstGeom prst="roundRect">
              <a:avLst/>
            </a:prstGeom>
            <a:grpFill/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3" name="TextBox 20">
              <a:extLst>
                <a:ext uri="{FF2B5EF4-FFF2-40B4-BE49-F238E27FC236}">
                  <a16:creationId xmlns:a16="http://schemas.microsoft.com/office/drawing/2014/main" id="{B153C94D-50BD-7C42-A5D5-ACC76FC912C3}"/>
                </a:ext>
              </a:extLst>
            </p:cNvPr>
            <p:cNvSpPr txBox="1"/>
            <p:nvPr/>
          </p:nvSpPr>
          <p:spPr>
            <a:xfrm>
              <a:off x="3528064" y="1101099"/>
              <a:ext cx="488198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Bella will be about 60 million </a:t>
              </a:r>
              <a:r>
                <a:rPr lang="en-US" sz="3200" b="1" dirty="0" err="1"/>
                <a:t>kilometres</a:t>
              </a:r>
              <a:r>
                <a:rPr lang="en-US" sz="3200" b="1" dirty="0"/>
                <a:t> away from the Sun on average.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4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AD6021B7-0A0F-217C-2F3E-688BD25286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3" t="25397" r="15642" b="18710"/>
          <a:stretch>
            <a:fillRect/>
          </a:stretch>
        </p:blipFill>
        <p:spPr bwMode="auto">
          <a:xfrm flipV="1">
            <a:off x="5662295" y="3391547"/>
            <a:ext cx="867410" cy="71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2B047A64-723A-B798-63B8-542084168C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3" t="25397" r="15642" b="18710"/>
          <a:stretch>
            <a:fillRect/>
          </a:stretch>
        </p:blipFill>
        <p:spPr bwMode="auto">
          <a:xfrm flipV="1">
            <a:off x="5627975" y="1904661"/>
            <a:ext cx="867410" cy="71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6F25CCC-396D-C951-6E24-0CFB8B922A06}"/>
              </a:ext>
            </a:extLst>
          </p:cNvPr>
          <p:cNvGrpSpPr/>
          <p:nvPr/>
        </p:nvGrpSpPr>
        <p:grpSpPr>
          <a:xfrm>
            <a:off x="6593180" y="1578930"/>
            <a:ext cx="4477857" cy="1223777"/>
            <a:chOff x="3255005" y="918294"/>
            <a:chExt cx="4715559" cy="1223777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9" name="Rounded Rectangle 1">
              <a:extLst>
                <a:ext uri="{FF2B5EF4-FFF2-40B4-BE49-F238E27FC236}">
                  <a16:creationId xmlns:a16="http://schemas.microsoft.com/office/drawing/2014/main" id="{A6E73889-A08E-5A6C-3A3A-67A8B8BA0A6C}"/>
                </a:ext>
              </a:extLst>
            </p:cNvPr>
            <p:cNvSpPr/>
            <p:nvPr/>
          </p:nvSpPr>
          <p:spPr>
            <a:xfrm>
              <a:off x="3337380" y="918294"/>
              <a:ext cx="4467757" cy="1223777"/>
            </a:xfrm>
            <a:prstGeom prst="roundRect">
              <a:avLst/>
            </a:prstGeom>
            <a:grpFill/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3" name="TextBox 20">
              <a:extLst>
                <a:ext uri="{FF2B5EF4-FFF2-40B4-BE49-F238E27FC236}">
                  <a16:creationId xmlns:a16="http://schemas.microsoft.com/office/drawing/2014/main" id="{7FA704FF-B215-ACA2-3B40-B05AD85B8482}"/>
                </a:ext>
              </a:extLst>
            </p:cNvPr>
            <p:cNvSpPr txBox="1"/>
            <p:nvPr/>
          </p:nvSpPr>
          <p:spPr>
            <a:xfrm>
              <a:off x="3255005" y="1005793"/>
              <a:ext cx="47155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How </a:t>
              </a:r>
              <a:r>
                <a:rPr lang="en-US" sz="3200" b="1" dirty="0">
                  <a:solidFill>
                    <a:srgbClr val="FF0000"/>
                  </a:solidFill>
                </a:rPr>
                <a:t>far</a:t>
              </a:r>
              <a:r>
                <a:rPr lang="en-US" sz="3200" b="1" dirty="0"/>
                <a:t> will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/>
                <a:t>Bella be from the Sun</a:t>
              </a:r>
              <a:r>
                <a:rPr lang="en-US" sz="3200" b="1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597608F-1A46-A259-FE3E-99C149544AF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2420" b="17497"/>
          <a:stretch/>
        </p:blipFill>
        <p:spPr>
          <a:xfrm>
            <a:off x="832091" y="1667084"/>
            <a:ext cx="3885463" cy="230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4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0C2BA69-9B5B-E74C-BAF0-15ED389CB514}"/>
              </a:ext>
            </a:extLst>
          </p:cNvPr>
          <p:cNvSpPr/>
          <p:nvPr/>
        </p:nvSpPr>
        <p:spPr>
          <a:xfrm>
            <a:off x="3336196" y="2653912"/>
            <a:ext cx="2540234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five hundred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2E946AB-DCA8-FF4F-9B08-D4F8AC24F8CD}"/>
              </a:ext>
            </a:extLst>
          </p:cNvPr>
          <p:cNvSpPr/>
          <p:nvPr/>
        </p:nvSpPr>
        <p:spPr>
          <a:xfrm>
            <a:off x="6394076" y="2667474"/>
            <a:ext cx="2241456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a thousand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3AEBD63F-202B-D444-BC32-95AE3F7E3D2D}"/>
              </a:ext>
            </a:extLst>
          </p:cNvPr>
          <p:cNvSpPr/>
          <p:nvPr/>
        </p:nvSpPr>
        <p:spPr>
          <a:xfrm>
            <a:off x="669459" y="2653912"/>
            <a:ext cx="1935076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hundred</a:t>
            </a:r>
            <a:endParaRPr lang="x-none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662D6E5E-2C0A-F84B-A322-9C8BDC42D0A4}"/>
              </a:ext>
            </a:extLst>
          </p:cNvPr>
          <p:cNvSpPr/>
          <p:nvPr/>
        </p:nvSpPr>
        <p:spPr>
          <a:xfrm>
            <a:off x="377983" y="5162693"/>
            <a:ext cx="2553104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ten thousand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7AE72D9D-07BE-8249-A4AA-4D8FD2CAF376}"/>
              </a:ext>
            </a:extLst>
          </p:cNvPr>
          <p:cNvSpPr/>
          <p:nvPr/>
        </p:nvSpPr>
        <p:spPr>
          <a:xfrm>
            <a:off x="3329761" y="5162693"/>
            <a:ext cx="2553104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fifty thousand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E2B78D4-6423-4E4C-9FF5-41C224303170}"/>
              </a:ext>
            </a:extLst>
          </p:cNvPr>
          <p:cNvSpPr/>
          <p:nvPr/>
        </p:nvSpPr>
        <p:spPr>
          <a:xfrm>
            <a:off x="393191" y="766061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E5101ED-2D58-0143-8C67-23E9021B9877}"/>
              </a:ext>
            </a:extLst>
          </p:cNvPr>
          <p:cNvSpPr/>
          <p:nvPr/>
        </p:nvSpPr>
        <p:spPr>
          <a:xfrm>
            <a:off x="3323326" y="780596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1FBB0E26-1AAF-0C4F-83C7-68CFF3A4AEA8}"/>
              </a:ext>
            </a:extLst>
          </p:cNvPr>
          <p:cNvSpPr/>
          <p:nvPr/>
        </p:nvSpPr>
        <p:spPr>
          <a:xfrm>
            <a:off x="6253461" y="799874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260FDEB0-70A9-250E-BDAA-F6F830E44429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PRODUCTION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0AC697A-77C0-9A45-B2F1-9AAA4595945F}"/>
              </a:ext>
            </a:extLst>
          </p:cNvPr>
          <p:cNvSpPr/>
          <p:nvPr/>
        </p:nvSpPr>
        <p:spPr>
          <a:xfrm>
            <a:off x="377983" y="3301184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D611383-6F2C-E7DE-E0AF-470D6A3E7CD9}"/>
              </a:ext>
            </a:extLst>
          </p:cNvPr>
          <p:cNvSpPr/>
          <p:nvPr/>
        </p:nvSpPr>
        <p:spPr>
          <a:xfrm>
            <a:off x="3323326" y="3281906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DAC50E8-AA8C-8932-8789-DF615F6C217C}"/>
              </a:ext>
            </a:extLst>
          </p:cNvPr>
          <p:cNvSpPr/>
          <p:nvPr/>
        </p:nvSpPr>
        <p:spPr>
          <a:xfrm>
            <a:off x="6253461" y="3301184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E4D93F0C-95B0-865D-7786-2D7B5609D2D2}"/>
              </a:ext>
            </a:extLst>
          </p:cNvPr>
          <p:cNvSpPr/>
          <p:nvPr/>
        </p:nvSpPr>
        <p:spPr>
          <a:xfrm>
            <a:off x="6014991" y="5167575"/>
            <a:ext cx="3168605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a hundred thousand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831800-7E0D-E46A-0D44-AA290C3D9983}"/>
              </a:ext>
            </a:extLst>
          </p:cNvPr>
          <p:cNvSpPr txBox="1"/>
          <p:nvPr/>
        </p:nvSpPr>
        <p:spPr>
          <a:xfrm>
            <a:off x="2854600" y="6207667"/>
            <a:ext cx="648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Show one by one picture, students look and say the word aloud.</a:t>
            </a:r>
            <a:endParaRPr lang="en-VN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E28F8DA-D2EB-159C-E5DF-76C2347FE761}"/>
              </a:ext>
            </a:extLst>
          </p:cNvPr>
          <p:cNvSpPr/>
          <p:nvPr/>
        </p:nvSpPr>
        <p:spPr>
          <a:xfrm>
            <a:off x="9183596" y="794207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ACAADE3-CDCD-1106-1E94-59642C8AAED4}"/>
              </a:ext>
            </a:extLst>
          </p:cNvPr>
          <p:cNvSpPr/>
          <p:nvPr/>
        </p:nvSpPr>
        <p:spPr>
          <a:xfrm>
            <a:off x="9198804" y="3301184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288681B-0D7E-A946-3AFB-F983B7E6285A}"/>
              </a:ext>
            </a:extLst>
          </p:cNvPr>
          <p:cNvSpPr/>
          <p:nvPr/>
        </p:nvSpPr>
        <p:spPr>
          <a:xfrm>
            <a:off x="9222902" y="2657230"/>
            <a:ext cx="2504907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five thousand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479E9C-F650-2184-2539-B7F16D1EA5B8}"/>
              </a:ext>
            </a:extLst>
          </p:cNvPr>
          <p:cNvSpPr/>
          <p:nvPr/>
        </p:nvSpPr>
        <p:spPr>
          <a:xfrm>
            <a:off x="9676537" y="5162693"/>
            <a:ext cx="1688149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a million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6EBAC1B-1F75-8D36-7DC4-A2CBA10FD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230" y="942106"/>
            <a:ext cx="2293026" cy="14165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02771-EBE2-05C2-96F7-4E530FBEA0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0319" y="931950"/>
            <a:ext cx="2306736" cy="146596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CD3E65F-934C-88FB-88E0-54BBF1D24512}"/>
              </a:ext>
            </a:extLst>
          </p:cNvPr>
          <p:cNvGrpSpPr/>
          <p:nvPr/>
        </p:nvGrpSpPr>
        <p:grpSpPr>
          <a:xfrm>
            <a:off x="6434684" y="1104720"/>
            <a:ext cx="2237975" cy="1055077"/>
            <a:chOff x="4311926" y="1192902"/>
            <a:chExt cx="4295239" cy="231167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7D5D22C-796C-7384-B567-51D84F4CD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11926" y="1192902"/>
              <a:ext cx="4295239" cy="2311674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CD611BF-69AC-BC70-D6CB-78B903C411E5}"/>
                </a:ext>
              </a:extLst>
            </p:cNvPr>
            <p:cNvSpPr/>
            <p:nvPr/>
          </p:nvSpPr>
          <p:spPr>
            <a:xfrm>
              <a:off x="4563925" y="1716514"/>
              <a:ext cx="307828" cy="417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558DD8F-F2A6-8CE5-C5B3-0A3EBE08DBED}"/>
              </a:ext>
            </a:extLst>
          </p:cNvPr>
          <p:cNvGrpSpPr/>
          <p:nvPr/>
        </p:nvGrpSpPr>
        <p:grpSpPr>
          <a:xfrm>
            <a:off x="9252277" y="964492"/>
            <a:ext cx="2388823" cy="1253934"/>
            <a:chOff x="4247626" y="1209108"/>
            <a:chExt cx="4229034" cy="221989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FD57453-36D7-62DB-DA50-200DB2943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47626" y="1209108"/>
              <a:ext cx="4229034" cy="2219892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794EF9E-D7FB-2ACA-0DC5-E560662AB2AA}"/>
                </a:ext>
              </a:extLst>
            </p:cNvPr>
            <p:cNvSpPr/>
            <p:nvPr/>
          </p:nvSpPr>
          <p:spPr>
            <a:xfrm>
              <a:off x="4563925" y="1716514"/>
              <a:ext cx="307828" cy="417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1EF9474-E040-E4EB-147E-812BAD2988E5}"/>
              </a:ext>
            </a:extLst>
          </p:cNvPr>
          <p:cNvGrpSpPr/>
          <p:nvPr/>
        </p:nvGrpSpPr>
        <p:grpSpPr>
          <a:xfrm>
            <a:off x="468001" y="3553787"/>
            <a:ext cx="2348255" cy="1216543"/>
            <a:chOff x="4115586" y="1198292"/>
            <a:chExt cx="4611540" cy="238906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F325BE8-4558-C913-6887-C7FFDECE8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47626" y="1198292"/>
              <a:ext cx="4479500" cy="2389066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FC1A4A5-4588-2CB2-013B-8CA676EF3DF7}"/>
                </a:ext>
              </a:extLst>
            </p:cNvPr>
            <p:cNvSpPr/>
            <p:nvPr/>
          </p:nvSpPr>
          <p:spPr>
            <a:xfrm>
              <a:off x="4115586" y="1422417"/>
              <a:ext cx="238700" cy="580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6C01221-84CC-D179-249D-083262EA797D}"/>
              </a:ext>
            </a:extLst>
          </p:cNvPr>
          <p:cNvGrpSpPr/>
          <p:nvPr/>
        </p:nvGrpSpPr>
        <p:grpSpPr>
          <a:xfrm>
            <a:off x="3336195" y="3583126"/>
            <a:ext cx="2404285" cy="1072570"/>
            <a:chOff x="4160824" y="1282179"/>
            <a:chExt cx="4445325" cy="1983094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3DDEB92-8DF8-7296-EC7E-665D9BFFB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60824" y="1282179"/>
              <a:ext cx="4445325" cy="1983094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55D9FA5-CFFD-7775-D26A-99E32359CE83}"/>
                </a:ext>
              </a:extLst>
            </p:cNvPr>
            <p:cNvSpPr/>
            <p:nvPr/>
          </p:nvSpPr>
          <p:spPr>
            <a:xfrm>
              <a:off x="4492869" y="1578747"/>
              <a:ext cx="307828" cy="417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6F92077-4A41-EEEA-CAD8-B4BDB8E207FA}"/>
              </a:ext>
            </a:extLst>
          </p:cNvPr>
          <p:cNvGrpSpPr/>
          <p:nvPr/>
        </p:nvGrpSpPr>
        <p:grpSpPr>
          <a:xfrm>
            <a:off x="6355686" y="3539646"/>
            <a:ext cx="2395970" cy="1165992"/>
            <a:chOff x="4141104" y="1312055"/>
            <a:chExt cx="4490728" cy="2185399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527A70F5-AC21-765E-4BDA-21FC4100F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41104" y="1312055"/>
              <a:ext cx="4490728" cy="2185399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BF8DA95-009D-13F7-5BF7-541564813BBB}"/>
                </a:ext>
              </a:extLst>
            </p:cNvPr>
            <p:cNvSpPr/>
            <p:nvPr/>
          </p:nvSpPr>
          <p:spPr>
            <a:xfrm>
              <a:off x="4563925" y="1716514"/>
              <a:ext cx="307828" cy="417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4F8A649-73A5-42F9-A9BD-7913DBD683B3}"/>
              </a:ext>
            </a:extLst>
          </p:cNvPr>
          <p:cNvGrpSpPr/>
          <p:nvPr/>
        </p:nvGrpSpPr>
        <p:grpSpPr>
          <a:xfrm>
            <a:off x="9252277" y="3564612"/>
            <a:ext cx="2420350" cy="1116050"/>
            <a:chOff x="4160508" y="1242520"/>
            <a:chExt cx="4572000" cy="2108200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4B83FB0-6317-E8D2-071A-B7665182F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160508" y="1242520"/>
              <a:ext cx="4572000" cy="2108200"/>
            </a:xfrm>
            <a:prstGeom prst="rect">
              <a:avLst/>
            </a:prstGeom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7A9CF47-8676-1E76-E09D-78E05E75AC0A}"/>
                </a:ext>
              </a:extLst>
            </p:cNvPr>
            <p:cNvSpPr/>
            <p:nvPr/>
          </p:nvSpPr>
          <p:spPr>
            <a:xfrm>
              <a:off x="4411970" y="1685044"/>
              <a:ext cx="307828" cy="417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  <p:extLst>
      <p:ext uri="{BB962C8B-B14F-4D97-AF65-F5344CB8AC3E}">
        <p14:creationId xmlns:p14="http://schemas.microsoft.com/office/powerpoint/2010/main" val="65121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45" grpId="0" animBg="1"/>
      <p:bldP spid="46" grpId="0" animBg="1"/>
      <p:bldP spid="47" grpId="0" animBg="1"/>
      <p:bldP spid="19" grpId="0" animBg="1"/>
      <p:bldP spid="8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43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dirty="0"/>
          </a:p>
        </p:txBody>
      </p:sp>
      <p:sp>
        <p:nvSpPr>
          <p:cNvPr id="1036" name="Google Shape;1036;p43"/>
          <p:cNvSpPr/>
          <p:nvPr/>
        </p:nvSpPr>
        <p:spPr>
          <a:xfrm>
            <a:off x="1989104" y="2730500"/>
            <a:ext cx="8061563" cy="2657707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7" name="Google Shape;1037;p43"/>
          <p:cNvPicPr preferRelativeResize="0"/>
          <p:nvPr/>
        </p:nvPicPr>
        <p:blipFill rotWithShape="1">
          <a:blip r:embed="rId3">
            <a:alphaModFix/>
          </a:blip>
          <a:srcRect l="12071" r="12396"/>
          <a:stretch/>
        </p:blipFill>
        <p:spPr>
          <a:xfrm>
            <a:off x="9716231" y="1469793"/>
            <a:ext cx="1181120" cy="1101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8" name="Google Shape;1038;p43"/>
          <p:cNvSpPr txBox="1"/>
          <p:nvPr/>
        </p:nvSpPr>
        <p:spPr>
          <a:xfrm>
            <a:off x="2381945" y="4079976"/>
            <a:ext cx="733428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Char char="-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 exercises in the Activity Book (page </a:t>
            </a:r>
            <a:r>
              <a:rPr lang="en-US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74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  <a:endParaRPr dirty="0"/>
          </a:p>
        </p:txBody>
      </p:sp>
      <p:sp>
        <p:nvSpPr>
          <p:cNvPr id="1039" name="Google Shape;1039;p43"/>
          <p:cNvSpPr txBox="1"/>
          <p:nvPr/>
        </p:nvSpPr>
        <p:spPr>
          <a:xfrm>
            <a:off x="2353216" y="6253287"/>
            <a:ext cx="760655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-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Check answers in the Teacher’s Book (page 164) or Active Teach.</a:t>
            </a:r>
            <a:endParaRPr dirty="0"/>
          </a:p>
        </p:txBody>
      </p:sp>
      <p:sp>
        <p:nvSpPr>
          <p:cNvPr id="1040" name="Google Shape;1040;p43"/>
          <p:cNvSpPr txBox="1"/>
          <p:nvPr/>
        </p:nvSpPr>
        <p:spPr>
          <a:xfrm>
            <a:off x="3129965" y="3385826"/>
            <a:ext cx="605305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Char char="-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Review Vocabulary and Grammar.</a:t>
            </a:r>
            <a:endParaRPr dirty="0"/>
          </a:p>
        </p:txBody>
      </p:sp>
      <p:pic>
        <p:nvPicPr>
          <p:cNvPr id="1041" name="Google Shape;1041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76596" y="1200985"/>
            <a:ext cx="7226300" cy="17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041F96-6951-CF87-7781-9F2DAB60FE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9273" y="108330"/>
            <a:ext cx="878699" cy="878699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/>
          <p:nvPr/>
        </p:nvSpPr>
        <p:spPr>
          <a:xfrm>
            <a:off x="6096000" y="1229261"/>
            <a:ext cx="4817423" cy="4043383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2"/>
          <p:cNvSpPr txBox="1"/>
          <p:nvPr/>
        </p:nvSpPr>
        <p:spPr>
          <a:xfrm>
            <a:off x="6388925" y="2407753"/>
            <a:ext cx="4258181" cy="1446509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correctly 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make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-questions with </a:t>
            </a:r>
            <a:r>
              <a:rPr lang="en-US" sz="22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 use </a:t>
            </a: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patterns: </a:t>
            </a:r>
            <a:r>
              <a:rPr lang="en-US" sz="22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far…? How tall …? How deep …?</a:t>
            </a:r>
            <a:endParaRPr sz="2200" b="0" i="1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6388925" y="3976757"/>
            <a:ext cx="4258181" cy="430847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PB p.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95</a:t>
            </a: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6388924" y="4530099"/>
            <a:ext cx="4258181" cy="430847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AB p.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74</a:t>
            </a: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"/>
          <p:cNvSpPr txBox="1"/>
          <p:nvPr/>
        </p:nvSpPr>
        <p:spPr>
          <a:xfrm>
            <a:off x="6771265" y="1346600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UNIT 8 – Lesson 5A</a:t>
            </a:r>
            <a:endParaRPr sz="2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7416487" y="1823634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We’ve learned…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4A81D4-8C67-F9F5-2D5C-72224F445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9273" y="108330"/>
            <a:ext cx="878699" cy="878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9BFF79-D6B9-DEEC-52CF-BA152578E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537" y="661719"/>
            <a:ext cx="3582212" cy="506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5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A242732-DA38-FCF5-74DB-2D5A10CFF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77825C-67AA-1123-7B54-20DB6C94CF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71" t="2930" r="32991"/>
          <a:stretch/>
        </p:blipFill>
        <p:spPr>
          <a:xfrm>
            <a:off x="193733" y="2533194"/>
            <a:ext cx="1707637" cy="33314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E4A6F7-EF63-4C65-021D-3E7038A009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8258" y="757844"/>
            <a:ext cx="6875483" cy="46391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4469F3-37F1-D7B8-0A63-D22EEB358AB3}"/>
              </a:ext>
            </a:extLst>
          </p:cNvPr>
          <p:cNvSpPr txBox="1"/>
          <p:nvPr/>
        </p:nvSpPr>
        <p:spPr>
          <a:xfrm>
            <a:off x="2908126" y="1461053"/>
            <a:ext cx="636650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1. What will you do in space?</a:t>
            </a:r>
          </a:p>
          <a:p>
            <a:r>
              <a:rPr lang="en-US" sz="4000" dirty="0">
                <a:solidFill>
                  <a:schemeClr val="bg1"/>
                </a:solidFill>
              </a:rPr>
              <a:t>2. Who will explore the Jupiter?</a:t>
            </a:r>
          </a:p>
          <a:p>
            <a:r>
              <a:rPr lang="en-US" sz="4000" dirty="0">
                <a:solidFill>
                  <a:schemeClr val="bg1"/>
                </a:solidFill>
              </a:rPr>
              <a:t>3. When will we be able to travel to the moon?</a:t>
            </a:r>
          </a:p>
        </p:txBody>
      </p:sp>
    </p:spTree>
    <p:extLst>
      <p:ext uri="{BB962C8B-B14F-4D97-AF65-F5344CB8AC3E}">
        <p14:creationId xmlns:p14="http://schemas.microsoft.com/office/powerpoint/2010/main" val="427733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Let’s explore!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51DBC5-08FF-0147-887B-7F8D254D8BA5}"/>
              </a:ext>
            </a:extLst>
          </p:cNvPr>
          <p:cNvSpPr/>
          <p:nvPr/>
        </p:nvSpPr>
        <p:spPr>
          <a:xfrm>
            <a:off x="9195758" y="678466"/>
            <a:ext cx="982489" cy="339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9DA3BB-BB51-A784-430C-79FFEAEF5EE1}"/>
              </a:ext>
            </a:extLst>
          </p:cNvPr>
          <p:cNvSpPr/>
          <p:nvPr/>
        </p:nvSpPr>
        <p:spPr>
          <a:xfrm>
            <a:off x="9386888" y="678466"/>
            <a:ext cx="1322446" cy="339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9C2F4E-3D11-6140-D3EF-A53FE9BF2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95C740-0CC4-6D85-AF01-591705FEA6C5}"/>
              </a:ext>
            </a:extLst>
          </p:cNvPr>
          <p:cNvSpPr txBox="1"/>
          <p:nvPr/>
        </p:nvSpPr>
        <p:spPr>
          <a:xfrm>
            <a:off x="2196926" y="5862100"/>
            <a:ext cx="7981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Have students look at the pictures and explain that in this lesson they will learn how to say simple large numbers in English.</a:t>
            </a:r>
          </a:p>
          <a:p>
            <a:pPr marL="285750" indent="-285750">
              <a:buFontTx/>
              <a:buChar char="-"/>
            </a:pPr>
            <a:r>
              <a:rPr lang="en-US" dirty="0"/>
              <a:t>Students listen and point to each picture.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C3C08E-A221-F494-E7F3-C568FE6F91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672" y="1397168"/>
            <a:ext cx="9902656" cy="362154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319FD29-BEB8-7EE8-D775-4F3BA0961984}"/>
              </a:ext>
            </a:extLst>
          </p:cNvPr>
          <p:cNvSpPr/>
          <p:nvPr/>
        </p:nvSpPr>
        <p:spPr>
          <a:xfrm>
            <a:off x="10048111" y="1175130"/>
            <a:ext cx="1113375" cy="508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9" name="8.10.mp3">
            <a:hlinkClick r:id="" action="ppaction://media"/>
            <a:extLst>
              <a:ext uri="{FF2B5EF4-FFF2-40B4-BE49-F238E27FC236}">
                <a16:creationId xmlns:a16="http://schemas.microsoft.com/office/drawing/2014/main" id="{52F33BEA-514C-C441-93B6-86BF8B8F00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31129" y="117513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9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-127537" y="1747967"/>
            <a:ext cx="2158123" cy="42103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2030586" y="2860363"/>
            <a:ext cx="46959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1"/>
                </a:solidFill>
              </a:rPr>
              <a:t>a hundred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C7931FDB-6E33-814C-91C0-6D910D947A6D}"/>
              </a:ext>
            </a:extLst>
          </p:cNvPr>
          <p:cNvSpPr/>
          <p:nvPr/>
        </p:nvSpPr>
        <p:spPr>
          <a:xfrm rot="438702">
            <a:off x="1022757" y="849452"/>
            <a:ext cx="2387558" cy="898773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DA2E1BCC-8C90-4CFD-8F0D-8237718CE9B2}"/>
              </a:ext>
            </a:extLst>
          </p:cNvPr>
          <p:cNvSpPr/>
          <p:nvPr/>
        </p:nvSpPr>
        <p:spPr>
          <a:xfrm>
            <a:off x="1547926" y="439419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5899C131-AA62-470A-9D3E-D88585BF0141}"/>
              </a:ext>
            </a:extLst>
          </p:cNvPr>
          <p:cNvSpPr/>
          <p:nvPr/>
        </p:nvSpPr>
        <p:spPr>
          <a:xfrm>
            <a:off x="2650522" y="438986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h</a:t>
            </a: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6FDB3245-B1B7-4E0B-9AD1-2B2FEDFEB9C6}"/>
              </a:ext>
            </a:extLst>
          </p:cNvPr>
          <p:cNvSpPr/>
          <p:nvPr/>
        </p:nvSpPr>
        <p:spPr>
          <a:xfrm>
            <a:off x="3317778" y="438645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u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55384634-114D-40AE-9186-0DFCFADD0961}"/>
              </a:ext>
            </a:extLst>
          </p:cNvPr>
          <p:cNvSpPr/>
          <p:nvPr/>
        </p:nvSpPr>
        <p:spPr>
          <a:xfrm>
            <a:off x="3949095" y="438612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D1B5072F-9683-4AA1-A964-1C0AE99F5957}"/>
              </a:ext>
            </a:extLst>
          </p:cNvPr>
          <p:cNvSpPr/>
          <p:nvPr/>
        </p:nvSpPr>
        <p:spPr>
          <a:xfrm>
            <a:off x="4603073" y="439419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6A84E712-A1DD-4163-9178-5C82DDC8AD5C}"/>
              </a:ext>
            </a:extLst>
          </p:cNvPr>
          <p:cNvSpPr/>
          <p:nvPr/>
        </p:nvSpPr>
        <p:spPr>
          <a:xfrm>
            <a:off x="5245698" y="440011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6E3039-F3D2-B8A1-296F-8A62E5F72B27}"/>
              </a:ext>
            </a:extLst>
          </p:cNvPr>
          <p:cNvSpPr/>
          <p:nvPr/>
        </p:nvSpPr>
        <p:spPr>
          <a:xfrm>
            <a:off x="4002740" y="6234970"/>
            <a:ext cx="43613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sz="20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7355888" y="1688735"/>
            <a:ext cx="4491190" cy="3143677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75C386-330E-0145-E6FB-AB1BCB63BD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sp>
        <p:nvSpPr>
          <p:cNvPr id="13" name="Google Shape;281;p15">
            <a:extLst>
              <a:ext uri="{FF2B5EF4-FFF2-40B4-BE49-F238E27FC236}">
                <a16:creationId xmlns:a16="http://schemas.microsoft.com/office/drawing/2014/main" id="{7F94FD83-F6C2-2668-2EC5-04D10B6F1732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Let’s explore!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F83F1BDF-A83B-BD24-9DA9-C73BEDBD59C9}"/>
              </a:ext>
            </a:extLst>
          </p:cNvPr>
          <p:cNvSpPr/>
          <p:nvPr/>
        </p:nvSpPr>
        <p:spPr>
          <a:xfrm>
            <a:off x="5902481" y="439781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7950BF23-5B9F-6B7B-C896-67A99C63931D}"/>
              </a:ext>
            </a:extLst>
          </p:cNvPr>
          <p:cNvSpPr/>
          <p:nvPr/>
        </p:nvSpPr>
        <p:spPr>
          <a:xfrm>
            <a:off x="6545106" y="440373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d</a:t>
            </a:r>
          </a:p>
        </p:txBody>
      </p:sp>
      <p:pic>
        <p:nvPicPr>
          <p:cNvPr id="2" name="8.10.mp3">
            <a:hlinkClick r:id="" action="ppaction://media"/>
            <a:extLst>
              <a:ext uri="{FF2B5EF4-FFF2-40B4-BE49-F238E27FC236}">
                <a16:creationId xmlns:a16="http://schemas.microsoft.com/office/drawing/2014/main" id="{B683D3D9-4542-4716-EED1-A2BA42A119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34.7666" end="25280.44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23466" y="2097602"/>
            <a:ext cx="1014690" cy="10146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2B42E9-EB86-C54A-661F-53303B081E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3073" y="2102311"/>
            <a:ext cx="3696819" cy="228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2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  <p:bldP spid="11" grpId="0" animBg="1"/>
      <p:bldP spid="14" grpId="0" animBg="1"/>
      <p:bldP spid="16" grpId="0" animBg="1"/>
      <p:bldP spid="20" grpId="0" animBg="1"/>
      <p:bldP spid="21" grpId="0" animBg="1"/>
      <p:bldP spid="22" grpId="0" animBg="1"/>
      <p:bldP spid="23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0" y="1716513"/>
            <a:ext cx="2158123" cy="42103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3992342" y="3830488"/>
            <a:ext cx="5214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1"/>
                </a:solidFill>
              </a:rPr>
              <a:t>five hundred</a:t>
            </a:r>
            <a:endParaRPr lang="en-US" sz="6600" b="1" dirty="0">
              <a:solidFill>
                <a:schemeClr val="accent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4002740" y="814813"/>
            <a:ext cx="4887537" cy="3137155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DB111E67-4408-481A-B67C-7D442B0417FC}"/>
              </a:ext>
            </a:extLst>
          </p:cNvPr>
          <p:cNvSpPr/>
          <p:nvPr/>
        </p:nvSpPr>
        <p:spPr>
          <a:xfrm>
            <a:off x="2295970" y="499299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f</a:t>
            </a: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948B09AE-51C3-4798-8790-D0AFC2DF14B0}"/>
              </a:ext>
            </a:extLst>
          </p:cNvPr>
          <p:cNvSpPr/>
          <p:nvPr/>
        </p:nvSpPr>
        <p:spPr>
          <a:xfrm>
            <a:off x="2945646" y="499889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 err="1">
                <a:solidFill>
                  <a:prstClr val="white"/>
                </a:solidFill>
              </a:rPr>
              <a:t>i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531EFD0D-A191-404D-B666-BF7B223B51F9}"/>
              </a:ext>
            </a:extLst>
          </p:cNvPr>
          <p:cNvSpPr/>
          <p:nvPr/>
        </p:nvSpPr>
        <p:spPr>
          <a:xfrm>
            <a:off x="3614340" y="500441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v</a:t>
            </a: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571E66D9-89BC-4E83-B029-DAC727971D2B}"/>
              </a:ext>
            </a:extLst>
          </p:cNvPr>
          <p:cNvSpPr/>
          <p:nvPr/>
        </p:nvSpPr>
        <p:spPr>
          <a:xfrm>
            <a:off x="4281596" y="500100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EDD86385-39EB-4923-BFEB-CC988F58AC54}"/>
              </a:ext>
            </a:extLst>
          </p:cNvPr>
          <p:cNvSpPr/>
          <p:nvPr/>
        </p:nvSpPr>
        <p:spPr>
          <a:xfrm rot="438702">
            <a:off x="988968" y="974638"/>
            <a:ext cx="2269690" cy="777682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7F00FC-8284-A59F-3E2A-1248F5740322}"/>
              </a:ext>
            </a:extLst>
          </p:cNvPr>
          <p:cNvSpPr/>
          <p:nvPr/>
        </p:nvSpPr>
        <p:spPr>
          <a:xfrm>
            <a:off x="4002740" y="6234970"/>
            <a:ext cx="43613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D99D50-FE8A-BEFE-CCC9-0F624A0993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1A69B877-8F7F-125D-9F57-9DA1E62EA82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Let’s explore!</a:t>
            </a:r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F1C2475D-540A-0A17-574E-E1429B6EC8CB}"/>
              </a:ext>
            </a:extLst>
          </p:cNvPr>
          <p:cNvSpPr/>
          <p:nvPr/>
        </p:nvSpPr>
        <p:spPr>
          <a:xfrm>
            <a:off x="5601574" y="500829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h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24437D0-26A4-0E32-3FBB-EAA02E45CCB3}"/>
              </a:ext>
            </a:extLst>
          </p:cNvPr>
          <p:cNvSpPr/>
          <p:nvPr/>
        </p:nvSpPr>
        <p:spPr>
          <a:xfrm>
            <a:off x="6268830" y="500488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u</a:t>
            </a:r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D2F0E52A-6F20-7048-9299-4083FC597EB7}"/>
              </a:ext>
            </a:extLst>
          </p:cNvPr>
          <p:cNvSpPr/>
          <p:nvPr/>
        </p:nvSpPr>
        <p:spPr>
          <a:xfrm>
            <a:off x="6900147" y="500455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816EA36C-356E-36FD-30EB-AD132EB1007B}"/>
              </a:ext>
            </a:extLst>
          </p:cNvPr>
          <p:cNvSpPr/>
          <p:nvPr/>
        </p:nvSpPr>
        <p:spPr>
          <a:xfrm>
            <a:off x="7554125" y="501263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DFEBB1F3-3AA4-6F32-F439-0DDDB661A7A9}"/>
              </a:ext>
            </a:extLst>
          </p:cNvPr>
          <p:cNvSpPr/>
          <p:nvPr/>
        </p:nvSpPr>
        <p:spPr>
          <a:xfrm>
            <a:off x="8196750" y="501854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r</a:t>
            </a:r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2F08E9F3-3278-CD06-F943-D52C68714A7E}"/>
              </a:ext>
            </a:extLst>
          </p:cNvPr>
          <p:cNvSpPr/>
          <p:nvPr/>
        </p:nvSpPr>
        <p:spPr>
          <a:xfrm>
            <a:off x="8853533" y="501625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29" name="Freeform 7">
            <a:extLst>
              <a:ext uri="{FF2B5EF4-FFF2-40B4-BE49-F238E27FC236}">
                <a16:creationId xmlns:a16="http://schemas.microsoft.com/office/drawing/2014/main" id="{30EFC38C-DD27-5ECE-38FA-0915834F99CF}"/>
              </a:ext>
            </a:extLst>
          </p:cNvPr>
          <p:cNvSpPr/>
          <p:nvPr/>
        </p:nvSpPr>
        <p:spPr>
          <a:xfrm>
            <a:off x="9496158" y="502216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d</a:t>
            </a:r>
          </a:p>
        </p:txBody>
      </p:sp>
      <p:pic>
        <p:nvPicPr>
          <p:cNvPr id="30" name="8.10.mp3">
            <a:hlinkClick r:id="" action="ppaction://media"/>
            <a:extLst>
              <a:ext uri="{FF2B5EF4-FFF2-40B4-BE49-F238E27FC236}">
                <a16:creationId xmlns:a16="http://schemas.microsoft.com/office/drawing/2014/main" id="{7C02B1E5-0D92-1791-AC7E-CB41AEB6C2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684.7749" end="21279.095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77561" y="3830488"/>
            <a:ext cx="1014690" cy="101469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A7C63D1-1BA2-A86B-B9C3-64B89300ED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1217" y="1162992"/>
            <a:ext cx="3750582" cy="238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8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0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9" grpId="0"/>
      <p:bldP spid="13" grpId="0" animBg="1"/>
      <p:bldP spid="14" grpId="0" animBg="1"/>
      <p:bldP spid="15" grpId="0" animBg="1"/>
      <p:bldP spid="16" grpId="0" animBg="1"/>
      <p:bldP spid="23" grpId="0" animBg="1"/>
      <p:bldP spid="5" grpId="0" animBg="1"/>
      <p:bldP spid="7" grpId="0" animBg="1"/>
      <p:bldP spid="22" grpId="0" animBg="1"/>
      <p:bldP spid="25" grpId="0" animBg="1"/>
      <p:bldP spid="26" grpId="0" animBg="1"/>
      <p:bldP spid="28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0" y="1716513"/>
            <a:ext cx="2158123" cy="42103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4224103" y="3832729"/>
            <a:ext cx="4600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1"/>
                </a:solidFill>
              </a:rPr>
              <a:t>a thousand</a:t>
            </a:r>
            <a:endParaRPr lang="en-US" sz="6600" b="1" dirty="0">
              <a:solidFill>
                <a:schemeClr val="accent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4002740" y="814813"/>
            <a:ext cx="4887537" cy="3137155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DB111E67-4408-481A-B67C-7D442B0417FC}"/>
              </a:ext>
            </a:extLst>
          </p:cNvPr>
          <p:cNvSpPr/>
          <p:nvPr/>
        </p:nvSpPr>
        <p:spPr>
          <a:xfrm>
            <a:off x="3286936" y="502427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571E66D9-89BC-4E83-B029-DAC727971D2B}"/>
              </a:ext>
            </a:extLst>
          </p:cNvPr>
          <p:cNvSpPr/>
          <p:nvPr/>
        </p:nvSpPr>
        <p:spPr>
          <a:xfrm>
            <a:off x="4512254" y="501907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t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EDD86385-39EB-4923-BFEB-CC988F58AC54}"/>
              </a:ext>
            </a:extLst>
          </p:cNvPr>
          <p:cNvSpPr/>
          <p:nvPr/>
        </p:nvSpPr>
        <p:spPr>
          <a:xfrm rot="438702">
            <a:off x="988968" y="974638"/>
            <a:ext cx="2269690" cy="777682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7F00FC-8284-A59F-3E2A-1248F5740322}"/>
              </a:ext>
            </a:extLst>
          </p:cNvPr>
          <p:cNvSpPr/>
          <p:nvPr/>
        </p:nvSpPr>
        <p:spPr>
          <a:xfrm>
            <a:off x="4002740" y="6234970"/>
            <a:ext cx="43613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D99D50-FE8A-BEFE-CCC9-0F624A0993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1A69B877-8F7F-125D-9F57-9DA1E62EA82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Let’s explore!</a:t>
            </a:r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F1C2475D-540A-0A17-574E-E1429B6EC8CB}"/>
              </a:ext>
            </a:extLst>
          </p:cNvPr>
          <p:cNvSpPr/>
          <p:nvPr/>
        </p:nvSpPr>
        <p:spPr>
          <a:xfrm>
            <a:off x="5160973" y="502407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h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24437D0-26A4-0E32-3FBB-EAA02E45CCB3}"/>
              </a:ext>
            </a:extLst>
          </p:cNvPr>
          <p:cNvSpPr/>
          <p:nvPr/>
        </p:nvSpPr>
        <p:spPr>
          <a:xfrm>
            <a:off x="5828229" y="502066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o</a:t>
            </a:r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D2F0E52A-6F20-7048-9299-4083FC597EB7}"/>
              </a:ext>
            </a:extLst>
          </p:cNvPr>
          <p:cNvSpPr/>
          <p:nvPr/>
        </p:nvSpPr>
        <p:spPr>
          <a:xfrm>
            <a:off x="6459546" y="502033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u</a:t>
            </a:r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816EA36C-356E-36FD-30EB-AD132EB1007B}"/>
              </a:ext>
            </a:extLst>
          </p:cNvPr>
          <p:cNvSpPr/>
          <p:nvPr/>
        </p:nvSpPr>
        <p:spPr>
          <a:xfrm>
            <a:off x="7113524" y="502841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DFEBB1F3-3AA4-6F32-F439-0DDDB661A7A9}"/>
              </a:ext>
            </a:extLst>
          </p:cNvPr>
          <p:cNvSpPr/>
          <p:nvPr/>
        </p:nvSpPr>
        <p:spPr>
          <a:xfrm>
            <a:off x="7756149" y="503432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2F08E9F3-3278-CD06-F943-D52C68714A7E}"/>
              </a:ext>
            </a:extLst>
          </p:cNvPr>
          <p:cNvSpPr/>
          <p:nvPr/>
        </p:nvSpPr>
        <p:spPr>
          <a:xfrm>
            <a:off x="8412932" y="503203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29" name="Freeform 7">
            <a:extLst>
              <a:ext uri="{FF2B5EF4-FFF2-40B4-BE49-F238E27FC236}">
                <a16:creationId xmlns:a16="http://schemas.microsoft.com/office/drawing/2014/main" id="{30EFC38C-DD27-5ECE-38FA-0915834F99CF}"/>
              </a:ext>
            </a:extLst>
          </p:cNvPr>
          <p:cNvSpPr/>
          <p:nvPr/>
        </p:nvSpPr>
        <p:spPr>
          <a:xfrm>
            <a:off x="9055557" y="503794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d</a:t>
            </a:r>
          </a:p>
        </p:txBody>
      </p:sp>
      <p:pic>
        <p:nvPicPr>
          <p:cNvPr id="6" name="8.10.mp3">
            <a:hlinkClick r:id="" action="ppaction://media"/>
            <a:extLst>
              <a:ext uri="{FF2B5EF4-FFF2-40B4-BE49-F238E27FC236}">
                <a16:creationId xmlns:a16="http://schemas.microsoft.com/office/drawing/2014/main" id="{57BE7E7B-2E89-ADCC-1AEF-1835AA2AC4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67.0497" end="17520.428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53325" y="3925548"/>
            <a:ext cx="1014690" cy="101469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18CF262-218A-9666-4976-5F8A2569E4EA}"/>
              </a:ext>
            </a:extLst>
          </p:cNvPr>
          <p:cNvGrpSpPr/>
          <p:nvPr/>
        </p:nvGrpSpPr>
        <p:grpSpPr>
          <a:xfrm>
            <a:off x="4311926" y="1192902"/>
            <a:ext cx="4295239" cy="2311674"/>
            <a:chOff x="4311926" y="1192902"/>
            <a:chExt cx="4295239" cy="231167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110E084-45D9-04C6-6B74-799F5CE26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11926" y="1192902"/>
              <a:ext cx="4295239" cy="2311674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433C246-54E2-BDFA-1187-EFA6E63689BB}"/>
                </a:ext>
              </a:extLst>
            </p:cNvPr>
            <p:cNvSpPr/>
            <p:nvPr/>
          </p:nvSpPr>
          <p:spPr>
            <a:xfrm>
              <a:off x="4563925" y="1716514"/>
              <a:ext cx="307828" cy="417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  <p:extLst>
      <p:ext uri="{BB962C8B-B14F-4D97-AF65-F5344CB8AC3E}">
        <p14:creationId xmlns:p14="http://schemas.microsoft.com/office/powerpoint/2010/main" val="147793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  <p:bldP spid="13" grpId="0" animBg="1"/>
      <p:bldP spid="16" grpId="0" animBg="1"/>
      <p:bldP spid="23" grpId="0" animBg="1"/>
      <p:bldP spid="5" grpId="0" animBg="1"/>
      <p:bldP spid="7" grpId="0" animBg="1"/>
      <p:bldP spid="22" grpId="0" animBg="1"/>
      <p:bldP spid="25" grpId="0" animBg="1"/>
      <p:bldP spid="26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0" y="1716513"/>
            <a:ext cx="2158123" cy="42103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3809255" y="3859766"/>
            <a:ext cx="5377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1"/>
                </a:solidFill>
              </a:rPr>
              <a:t>five thousand</a:t>
            </a:r>
            <a:endParaRPr lang="en-US" sz="6600" b="1" dirty="0">
              <a:solidFill>
                <a:schemeClr val="accent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4002740" y="814813"/>
            <a:ext cx="4887537" cy="3137155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571E66D9-89BC-4E83-B029-DAC727971D2B}"/>
              </a:ext>
            </a:extLst>
          </p:cNvPr>
          <p:cNvSpPr/>
          <p:nvPr/>
        </p:nvSpPr>
        <p:spPr>
          <a:xfrm>
            <a:off x="5575496" y="501368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t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EDD86385-39EB-4923-BFEB-CC988F58AC54}"/>
              </a:ext>
            </a:extLst>
          </p:cNvPr>
          <p:cNvSpPr/>
          <p:nvPr/>
        </p:nvSpPr>
        <p:spPr>
          <a:xfrm rot="438702">
            <a:off x="988968" y="974638"/>
            <a:ext cx="2269690" cy="777682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7F00FC-8284-A59F-3E2A-1248F5740322}"/>
              </a:ext>
            </a:extLst>
          </p:cNvPr>
          <p:cNvSpPr/>
          <p:nvPr/>
        </p:nvSpPr>
        <p:spPr>
          <a:xfrm>
            <a:off x="4002740" y="6234970"/>
            <a:ext cx="43613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D99D50-FE8A-BEFE-CCC9-0F624A0993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1173" y="108330"/>
            <a:ext cx="1066800" cy="1066800"/>
          </a:xfrm>
          <a:prstGeom prst="rect">
            <a:avLst/>
          </a:prstGeom>
        </p:spPr>
      </p:pic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1A69B877-8F7F-125D-9F57-9DA1E62EA82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Let’s explore!</a:t>
            </a:r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F1C2475D-540A-0A17-574E-E1429B6EC8CB}"/>
              </a:ext>
            </a:extLst>
          </p:cNvPr>
          <p:cNvSpPr/>
          <p:nvPr/>
        </p:nvSpPr>
        <p:spPr>
          <a:xfrm>
            <a:off x="6224215" y="501868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h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24437D0-26A4-0E32-3FBB-EAA02E45CCB3}"/>
              </a:ext>
            </a:extLst>
          </p:cNvPr>
          <p:cNvSpPr/>
          <p:nvPr/>
        </p:nvSpPr>
        <p:spPr>
          <a:xfrm>
            <a:off x="6891471" y="501527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o</a:t>
            </a:r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D2F0E52A-6F20-7048-9299-4083FC597EB7}"/>
              </a:ext>
            </a:extLst>
          </p:cNvPr>
          <p:cNvSpPr/>
          <p:nvPr/>
        </p:nvSpPr>
        <p:spPr>
          <a:xfrm>
            <a:off x="7522788" y="501494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u</a:t>
            </a:r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816EA36C-356E-36FD-30EB-AD132EB1007B}"/>
              </a:ext>
            </a:extLst>
          </p:cNvPr>
          <p:cNvSpPr/>
          <p:nvPr/>
        </p:nvSpPr>
        <p:spPr>
          <a:xfrm>
            <a:off x="8176766" y="502302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s</a:t>
            </a:r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DFEBB1F3-3AA4-6F32-F439-0DDDB661A7A9}"/>
              </a:ext>
            </a:extLst>
          </p:cNvPr>
          <p:cNvSpPr/>
          <p:nvPr/>
        </p:nvSpPr>
        <p:spPr>
          <a:xfrm>
            <a:off x="8819391" y="502893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2F08E9F3-3278-CD06-F943-D52C68714A7E}"/>
              </a:ext>
            </a:extLst>
          </p:cNvPr>
          <p:cNvSpPr/>
          <p:nvPr/>
        </p:nvSpPr>
        <p:spPr>
          <a:xfrm>
            <a:off x="9476174" y="502664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29" name="Freeform 7">
            <a:extLst>
              <a:ext uri="{FF2B5EF4-FFF2-40B4-BE49-F238E27FC236}">
                <a16:creationId xmlns:a16="http://schemas.microsoft.com/office/drawing/2014/main" id="{30EFC38C-DD27-5ECE-38FA-0915834F99CF}"/>
              </a:ext>
            </a:extLst>
          </p:cNvPr>
          <p:cNvSpPr/>
          <p:nvPr/>
        </p:nvSpPr>
        <p:spPr>
          <a:xfrm>
            <a:off x="10118799" y="5018043"/>
            <a:ext cx="653978" cy="651918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0E7D5D34-31F0-2E9E-CA0D-78FCDFC52D2A}"/>
              </a:ext>
            </a:extLst>
          </p:cNvPr>
          <p:cNvSpPr/>
          <p:nvPr/>
        </p:nvSpPr>
        <p:spPr>
          <a:xfrm>
            <a:off x="2421340" y="502113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f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68B3D58-CA5C-DCA7-6B75-1C24FFA2B34A}"/>
              </a:ext>
            </a:extLst>
          </p:cNvPr>
          <p:cNvSpPr/>
          <p:nvPr/>
        </p:nvSpPr>
        <p:spPr>
          <a:xfrm>
            <a:off x="3071016" y="502703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 err="1">
                <a:solidFill>
                  <a:prstClr val="white"/>
                </a:solidFill>
              </a:rPr>
              <a:t>i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5FF325C2-09EB-1D7A-EFBD-F237DD747E95}"/>
              </a:ext>
            </a:extLst>
          </p:cNvPr>
          <p:cNvSpPr/>
          <p:nvPr/>
        </p:nvSpPr>
        <p:spPr>
          <a:xfrm>
            <a:off x="3739710" y="503255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v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E743AE89-E3E9-C6C3-C450-B9F32307829A}"/>
              </a:ext>
            </a:extLst>
          </p:cNvPr>
          <p:cNvSpPr/>
          <p:nvPr/>
        </p:nvSpPr>
        <p:spPr>
          <a:xfrm>
            <a:off x="4392452" y="502914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</a:t>
            </a:r>
          </a:p>
        </p:txBody>
      </p:sp>
      <p:pic>
        <p:nvPicPr>
          <p:cNvPr id="12" name="8.10.mp3">
            <a:hlinkClick r:id="" action="ppaction://media"/>
            <a:extLst>
              <a:ext uri="{FF2B5EF4-FFF2-40B4-BE49-F238E27FC236}">
                <a16:creationId xmlns:a16="http://schemas.microsoft.com/office/drawing/2014/main" id="{6C862130-BAD4-5330-BA23-2B88C36BEC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52.3712" end="13712.945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5818" y="3926112"/>
            <a:ext cx="1014690" cy="101469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10C4639-73CC-35AC-993C-E55339613320}"/>
              </a:ext>
            </a:extLst>
          </p:cNvPr>
          <p:cNvGrpSpPr/>
          <p:nvPr/>
        </p:nvGrpSpPr>
        <p:grpSpPr>
          <a:xfrm>
            <a:off x="4247626" y="1209108"/>
            <a:ext cx="4229034" cy="2219892"/>
            <a:chOff x="4247626" y="1209108"/>
            <a:chExt cx="4229034" cy="22198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FC9221C-07E2-88AB-7D68-5A8C97CA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47626" y="1209108"/>
              <a:ext cx="4229034" cy="2219892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F2FC866-95F9-40FB-B594-DF16CA9EE552}"/>
                </a:ext>
              </a:extLst>
            </p:cNvPr>
            <p:cNvSpPr/>
            <p:nvPr/>
          </p:nvSpPr>
          <p:spPr>
            <a:xfrm>
              <a:off x="4563925" y="1716514"/>
              <a:ext cx="307828" cy="417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  <p:extLst>
      <p:ext uri="{BB962C8B-B14F-4D97-AF65-F5344CB8AC3E}">
        <p14:creationId xmlns:p14="http://schemas.microsoft.com/office/powerpoint/2010/main" val="48270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9" grpId="0"/>
      <p:bldP spid="16" grpId="0" animBg="1"/>
      <p:bldP spid="23" grpId="0" animBg="1"/>
      <p:bldP spid="5" grpId="0" animBg="1"/>
      <p:bldP spid="7" grpId="0" animBg="1"/>
      <p:bldP spid="22" grpId="0" animBg="1"/>
      <p:bldP spid="25" grpId="0" animBg="1"/>
      <p:bldP spid="26" grpId="0" animBg="1"/>
      <p:bldP spid="28" grpId="0" animBg="1"/>
      <p:bldP spid="29" grpId="0" animBg="1"/>
      <p:bldP spid="6" grpId="0" animBg="1"/>
      <p:bldP spid="8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2349</TotalTime>
  <Words>1380</Words>
  <Application>Microsoft Macintosh PowerPoint</Application>
  <PresentationFormat>Widescreen</PresentationFormat>
  <Paragraphs>300</Paragraphs>
  <Slides>37</Slides>
  <Notes>22</Notes>
  <HiddenSlides>0</HiddenSlides>
  <MMClips>21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Carter One</vt:lpstr>
      <vt:lpstr>Arial</vt:lpstr>
      <vt:lpstr>Bookman Old Style</vt:lpstr>
      <vt:lpstr>Calibri</vt:lpstr>
      <vt:lpstr>Calibri Light</vt:lpstr>
      <vt:lpstr>Roboto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lenguyennhatha@outlook.com</dc:creator>
  <cp:lastModifiedBy>Thanh Hang Tham</cp:lastModifiedBy>
  <cp:revision>18</cp:revision>
  <dcterms:created xsi:type="dcterms:W3CDTF">2024-02-29T08:20:12Z</dcterms:created>
  <dcterms:modified xsi:type="dcterms:W3CDTF">2024-11-13T09:17:27Z</dcterms:modified>
</cp:coreProperties>
</file>