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6" r:id="rId2"/>
    <p:sldId id="266" r:id="rId3"/>
    <p:sldId id="267" r:id="rId4"/>
    <p:sldId id="774" r:id="rId5"/>
    <p:sldId id="731" r:id="rId6"/>
    <p:sldId id="732" r:id="rId7"/>
    <p:sldId id="733" r:id="rId8"/>
    <p:sldId id="735" r:id="rId9"/>
    <p:sldId id="734" r:id="rId10"/>
    <p:sldId id="771" r:id="rId11"/>
    <p:sldId id="772" r:id="rId12"/>
    <p:sldId id="775" r:id="rId13"/>
    <p:sldId id="752" r:id="rId14"/>
    <p:sldId id="773" r:id="rId15"/>
    <p:sldId id="753" r:id="rId16"/>
    <p:sldId id="754" r:id="rId17"/>
    <p:sldId id="776" r:id="rId18"/>
    <p:sldId id="757" r:id="rId19"/>
    <p:sldId id="759" r:id="rId20"/>
    <p:sldId id="756" r:id="rId21"/>
    <p:sldId id="777" r:id="rId22"/>
    <p:sldId id="778" r:id="rId23"/>
    <p:sldId id="758" r:id="rId24"/>
    <p:sldId id="760" r:id="rId25"/>
    <p:sldId id="779" r:id="rId26"/>
    <p:sldId id="766" r:id="rId27"/>
    <p:sldId id="780" r:id="rId28"/>
    <p:sldId id="302" r:id="rId29"/>
    <p:sldId id="80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178" userDrawn="1">
          <p15:clr>
            <a:srgbClr val="A4A3A4"/>
          </p15:clr>
        </p15:guide>
        <p15:guide id="4" orient="horz" pos="2798" userDrawn="1">
          <p15:clr>
            <a:srgbClr val="A4A3A4"/>
          </p15:clr>
        </p15:guide>
        <p15:guide id="5" orient="horz" pos="1510" userDrawn="1">
          <p15:clr>
            <a:srgbClr val="A4A3A4"/>
          </p15:clr>
        </p15:guide>
        <p15:guide id="6" pos="3875" userDrawn="1">
          <p15:clr>
            <a:srgbClr val="A4A3A4"/>
          </p15:clr>
        </p15:guide>
        <p15:guide id="7" orient="horz" pos="3475" userDrawn="1">
          <p15:clr>
            <a:srgbClr val="A4A3A4"/>
          </p15:clr>
        </p15:guide>
        <p15:guide id="8" orient="horz" pos="40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437"/>
    <a:srgbClr val="F88438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66"/>
    <p:restoredTop sz="95118"/>
  </p:normalViewPr>
  <p:slideViewPr>
    <p:cSldViewPr snapToGrid="0" snapToObjects="1" showGuides="1">
      <p:cViewPr varScale="1">
        <p:scale>
          <a:sx n="37" d="100"/>
          <a:sy n="37" d="100"/>
        </p:scale>
        <p:origin x="36" y="668"/>
      </p:cViewPr>
      <p:guideLst>
        <p:guide orient="horz" pos="2160"/>
        <p:guide pos="3840"/>
        <p:guide pos="5178"/>
        <p:guide orient="horz" pos="2798"/>
        <p:guide orient="horz" pos="1510"/>
        <p:guide pos="3875"/>
        <p:guide orient="horz" pos="3475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28E6B-35A5-0542-AC09-160C8FE6ABE5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EF597-DE83-D24C-95D9-9E6430AD710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i="1" dirty="0">
                <a:sym typeface="+mn-ea"/>
              </a:rPr>
              <a:t>Click on the letters to check the answers.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i="1" dirty="0">
                <a:sym typeface="+mn-ea"/>
              </a:rPr>
              <a:t>Click on the letters to check the answers.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indent="0">
              <a:buFontTx/>
              <a:buNone/>
            </a:pPr>
            <a:r>
              <a:rPr lang="en-US" i="1" dirty="0">
                <a:sym typeface="+mn-ea"/>
              </a:rPr>
              <a:t>Click on the letters to check the answers.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i="1" dirty="0">
                <a:sym typeface="+mn-ea"/>
              </a:rPr>
              <a:t>Click on the letters to check the answers.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i="1" dirty="0">
                <a:sym typeface="+mn-ea"/>
              </a:rPr>
              <a:t>Click on the letters to check the answers.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i="1" dirty="0">
                <a:sym typeface="+mn-ea"/>
              </a:rPr>
              <a:t>Click on the letters to check the answers.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2024/11/13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147028" y="2072846"/>
            <a:ext cx="7212999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8 – LET’S EXPLORE!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7A – Story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06" y="3514055"/>
            <a:ext cx="4935669" cy="3475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619" y="3711917"/>
            <a:ext cx="2009504" cy="20095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point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6"/>
          <p:cNvSpPr/>
          <p:nvPr/>
        </p:nvSpPr>
        <p:spPr>
          <a:xfrm>
            <a:off x="10413750" y="985838"/>
            <a:ext cx="1301999" cy="600375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58234" y="942722"/>
            <a:ext cx="2371725" cy="242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335.84375" end="81192.945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335" y="2980790"/>
            <a:ext cx="896420" cy="89642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380117" y="881470"/>
            <a:ext cx="8936038" cy="4546315"/>
            <a:chOff x="1380117" y="881470"/>
            <a:chExt cx="8936038" cy="45463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0117" y="1208593"/>
              <a:ext cx="8936037" cy="407587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433665" y="4642338"/>
              <a:ext cx="3638803" cy="785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398759" y="881470"/>
              <a:ext cx="1917396" cy="785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959113" y="1336431"/>
            <a:ext cx="1805993" cy="4783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54005" y="4462866"/>
            <a:ext cx="1805993" cy="7854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449701" y="1670449"/>
            <a:ext cx="991264" cy="48577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8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2" grpId="0" bldLvl="0" animBg="1"/>
      <p:bldP spid="2" grpId="1" bldLvl="0" animBg="1"/>
      <p:bldP spid="8" grpId="0" bldLvl="0" animBg="1"/>
      <p:bldP spid="8" grpId="1" bldLvl="0" animBg="1"/>
      <p:bldP spid="3" grpId="0" bldLvl="0" animBg="1"/>
      <p:bldP spid="3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363" y="1417628"/>
            <a:ext cx="8395012" cy="3968758"/>
          </a:xfrm>
          <a:prstGeom prst="rect">
            <a:avLst/>
          </a:prstGeom>
        </p:spPr>
      </p:pic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point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6"/>
          <p:cNvSpPr/>
          <p:nvPr/>
        </p:nvSpPr>
        <p:spPr>
          <a:xfrm>
            <a:off x="10321871" y="1213640"/>
            <a:ext cx="1287274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463364" y="4754880"/>
            <a:ext cx="2694300" cy="4684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235695" y="1417628"/>
            <a:ext cx="3386607" cy="7572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00468" y="4615267"/>
            <a:ext cx="4357907" cy="7477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24684" y="1251849"/>
            <a:ext cx="2621757" cy="747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873.898438" end="58230.70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142" y="2941094"/>
            <a:ext cx="975811" cy="975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6" grpId="0" animBg="1"/>
      <p:bldP spid="14" grpId="0" bldLvl="0" animBg="1"/>
      <p:bldP spid="14" grpId="1" bldLvl="0" animBg="1"/>
      <p:bldP spid="2" grpId="0" bldLvl="0" animBg="1"/>
      <p:bldP spid="2" grpId="1" bldLvl="0" animBg="1"/>
      <p:bldP spid="11" grpId="0" bldLvl="0" animBg="1"/>
      <p:bldP spid="11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63396" y="1092335"/>
            <a:ext cx="8074144" cy="4270644"/>
            <a:chOff x="1371031" y="1012877"/>
            <a:chExt cx="8074144" cy="42706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3364" y="1251849"/>
              <a:ext cx="7772400" cy="403167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371031" y="1012877"/>
              <a:ext cx="2621757" cy="477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818408" y="1084735"/>
              <a:ext cx="1626767" cy="477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point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6"/>
          <p:cNvSpPr/>
          <p:nvPr/>
        </p:nvSpPr>
        <p:spPr>
          <a:xfrm>
            <a:off x="10321871" y="1213640"/>
            <a:ext cx="1287274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49628" y="2057173"/>
            <a:ext cx="3076660" cy="9673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92289" y="1570278"/>
            <a:ext cx="3076660" cy="4348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41930" y="1427604"/>
            <a:ext cx="2084286" cy="9673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163.507812" end="24894.4746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142" y="2941094"/>
            <a:ext cx="975811" cy="97581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484012" y="1981369"/>
            <a:ext cx="1786273" cy="9673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77618" y="4573382"/>
            <a:ext cx="3294185" cy="6879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299939" y="4443584"/>
            <a:ext cx="872197" cy="4115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33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6" grpId="0" animBg="1"/>
      <p:bldP spid="14" grpId="0" bldLvl="0" animBg="1"/>
      <p:bldP spid="14" grpId="1" bldLvl="0" animBg="1"/>
      <p:bldP spid="2" grpId="0" bldLvl="0" animBg="1"/>
      <p:bldP spid="2" grpId="1" bldLvl="0" animBg="1"/>
      <p:bldP spid="11" grpId="0" bldLvl="0" animBg="1"/>
      <p:bldP spid="11" grpId="1" bldLvl="0" animBg="1"/>
      <p:bldP spid="9" grpId="0" bldLvl="0" animBg="1"/>
      <p:bldP spid="9" grpId="1" bldLvl="0" animBg="1"/>
      <p:bldP spid="13" grpId="0" bldLvl="0" animBg="1"/>
      <p:bldP spid="13" grpId="1" bldLvl="0" animBg="1"/>
      <p:bldP spid="15" grpId="0" bldLvl="0" animBg="1"/>
      <p:bldP spid="15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14518" y="626636"/>
            <a:ext cx="8629740" cy="4883202"/>
            <a:chOff x="1335479" y="715740"/>
            <a:chExt cx="8629740" cy="48832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3430" y="970954"/>
              <a:ext cx="8274904" cy="447622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463430" y="5110480"/>
              <a:ext cx="2236373" cy="488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35479" y="898406"/>
              <a:ext cx="5628029" cy="488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677945" y="715740"/>
              <a:ext cx="1287274" cy="488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read</a:t>
            </a:r>
          </a:p>
        </p:txBody>
      </p:sp>
      <p:sp>
        <p:nvSpPr>
          <p:cNvPr id="6" name="Oval 5"/>
          <p:cNvSpPr/>
          <p:nvPr/>
        </p:nvSpPr>
        <p:spPr>
          <a:xfrm>
            <a:off x="833755" y="1367155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33755" y="2734310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833755" y="3957955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10331" y="2172239"/>
            <a:ext cx="2571823" cy="22339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72468" y="1173577"/>
            <a:ext cx="2293896" cy="9560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820813" y="4356216"/>
            <a:ext cx="1673687" cy="95607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7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10.171875" end="119496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243" y="1869685"/>
            <a:ext cx="819140" cy="819140"/>
          </a:xfrm>
          <a:prstGeom prst="rect">
            <a:avLst/>
          </a:prstGeom>
        </p:spPr>
      </p:pic>
      <p:pic>
        <p:nvPicPr>
          <p:cNvPr id="18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612.378906" end="109474.789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982" y="3185591"/>
            <a:ext cx="819140" cy="819140"/>
          </a:xfrm>
          <a:prstGeom prst="rect">
            <a:avLst/>
          </a:prstGeom>
        </p:spPr>
      </p:pic>
      <p:pic>
        <p:nvPicPr>
          <p:cNvPr id="20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788.429688" end="104177.64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487" y="4454525"/>
            <a:ext cx="819140" cy="819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6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00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 bldLvl="0" animBg="1"/>
      <p:bldP spid="15" grpId="0" bldLvl="0" animBg="1"/>
      <p:bldP spid="1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07906" y="932003"/>
            <a:ext cx="8936038" cy="4546315"/>
            <a:chOff x="1380117" y="881470"/>
            <a:chExt cx="8936038" cy="454631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0117" y="1208593"/>
              <a:ext cx="8936037" cy="407587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433665" y="4642338"/>
              <a:ext cx="3638803" cy="785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98759" y="881470"/>
              <a:ext cx="1917396" cy="785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read</a:t>
            </a:r>
          </a:p>
        </p:txBody>
      </p:sp>
      <p:sp>
        <p:nvSpPr>
          <p:cNvPr id="6" name="Oval 5"/>
          <p:cNvSpPr/>
          <p:nvPr/>
        </p:nvSpPr>
        <p:spPr>
          <a:xfrm>
            <a:off x="948055" y="1358263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948055" y="2696845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948055" y="4020505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60660" y="1358263"/>
            <a:ext cx="1833038" cy="50409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60660" y="4514848"/>
            <a:ext cx="1987783" cy="8201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715982" y="1650998"/>
            <a:ext cx="1165311" cy="61436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7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705.382812" end="98960.48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282" y="1840177"/>
            <a:ext cx="819140" cy="819140"/>
          </a:xfrm>
          <a:prstGeom prst="rect">
            <a:avLst/>
          </a:prstGeom>
        </p:spPr>
      </p:pic>
      <p:pic>
        <p:nvPicPr>
          <p:cNvPr id="18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364.96875" end="94666.64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893" y="3255016"/>
            <a:ext cx="819140" cy="819140"/>
          </a:xfrm>
          <a:prstGeom prst="rect">
            <a:avLst/>
          </a:prstGeom>
        </p:spPr>
      </p:pic>
      <p:pic>
        <p:nvPicPr>
          <p:cNvPr id="19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969.085938" end="82462.85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024" y="4575042"/>
            <a:ext cx="819140" cy="819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1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3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9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bldLvl="0" animBg="1"/>
      <p:bldP spid="15" grpId="0" bldLvl="0" animBg="1"/>
      <p:bldP spid="1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857" y="1416530"/>
            <a:ext cx="8395012" cy="3968758"/>
          </a:xfrm>
          <a:prstGeom prst="rect">
            <a:avLst/>
          </a:prstGeom>
        </p:spPr>
      </p:pic>
      <p:sp>
        <p:nvSpPr>
          <p:cNvPr id="2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read</a:t>
            </a:r>
          </a:p>
        </p:txBody>
      </p:sp>
      <p:sp>
        <p:nvSpPr>
          <p:cNvPr id="6" name="Oval 5"/>
          <p:cNvSpPr/>
          <p:nvPr/>
        </p:nvSpPr>
        <p:spPr>
          <a:xfrm>
            <a:off x="948055" y="1472565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948055" y="2939732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16040" y="1416529"/>
            <a:ext cx="3498925" cy="8517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50858" y="4719228"/>
            <a:ext cx="2726844" cy="571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2046131" y="1209443"/>
            <a:ext cx="1917396" cy="785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833384" y="4575042"/>
            <a:ext cx="4312485" cy="81024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1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337.867188" end="72146.4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14" y="2044863"/>
            <a:ext cx="819140" cy="8191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48055" y="4260010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pic>
        <p:nvPicPr>
          <p:cNvPr id="16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043.429688" end="64681.29296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14" y="3460219"/>
            <a:ext cx="819140" cy="819140"/>
          </a:xfrm>
          <a:prstGeom prst="rect">
            <a:avLst/>
          </a:prstGeom>
        </p:spPr>
      </p:pic>
      <p:pic>
        <p:nvPicPr>
          <p:cNvPr id="18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613.289062" end="57581.01171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282" y="5004978"/>
            <a:ext cx="819140" cy="819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1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 bldLvl="0" animBg="1"/>
      <p:bldP spid="5" grpId="0" bldLvl="0" animBg="1"/>
      <p:bldP spid="1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44894" y="1117431"/>
            <a:ext cx="8074144" cy="4270644"/>
            <a:chOff x="1371031" y="1012877"/>
            <a:chExt cx="8074144" cy="42706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3364" y="1251849"/>
              <a:ext cx="7772400" cy="403167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371031" y="1012877"/>
              <a:ext cx="2621757" cy="477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18408" y="1084735"/>
              <a:ext cx="1626767" cy="477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read</a:t>
            </a:r>
          </a:p>
        </p:txBody>
      </p:sp>
      <p:sp>
        <p:nvSpPr>
          <p:cNvPr id="6" name="Oval 5"/>
          <p:cNvSpPr/>
          <p:nvPr/>
        </p:nvSpPr>
        <p:spPr>
          <a:xfrm>
            <a:off x="648017" y="901065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648017" y="2068196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648017" y="3220403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643254" y="4458653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023427" y="1448282"/>
            <a:ext cx="2102644" cy="9618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3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28927" y="1565344"/>
            <a:ext cx="3217545" cy="4779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827255" y="2100545"/>
            <a:ext cx="3217545" cy="9618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099241" y="1995166"/>
            <a:ext cx="1810386" cy="96187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4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80158" y="4604351"/>
            <a:ext cx="3352735" cy="66872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5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816482" y="4489349"/>
            <a:ext cx="1007139" cy="4525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6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908315" y="933414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1908315" y="2082616"/>
            <a:ext cx="569595" cy="49657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</a:t>
            </a:r>
          </a:p>
        </p:txBody>
      </p:sp>
      <p:pic>
        <p:nvPicPr>
          <p:cNvPr id="25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685.507812" end="52522.414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481" y="1350093"/>
            <a:ext cx="819140" cy="819140"/>
          </a:xfrm>
          <a:prstGeom prst="rect">
            <a:avLst/>
          </a:prstGeom>
        </p:spPr>
      </p:pic>
      <p:pic>
        <p:nvPicPr>
          <p:cNvPr id="26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943.359375" end="43515.164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481" y="2472382"/>
            <a:ext cx="819140" cy="819140"/>
          </a:xfrm>
          <a:prstGeom prst="rect">
            <a:avLst/>
          </a:prstGeom>
        </p:spPr>
      </p:pic>
      <p:pic>
        <p:nvPicPr>
          <p:cNvPr id="27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633.96875" end="36699.7382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39" y="3716973"/>
            <a:ext cx="819140" cy="819140"/>
          </a:xfrm>
          <a:prstGeom prst="rect">
            <a:avLst/>
          </a:prstGeom>
        </p:spPr>
      </p:pic>
      <p:pic>
        <p:nvPicPr>
          <p:cNvPr id="28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691.671875" end="31293.1445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817" y="5006192"/>
            <a:ext cx="819140" cy="819140"/>
          </a:xfrm>
          <a:prstGeom prst="rect">
            <a:avLst/>
          </a:prstGeom>
        </p:spPr>
      </p:pic>
      <p:pic>
        <p:nvPicPr>
          <p:cNvPr id="29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814.8125" end="26238.75585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8569" y="1356402"/>
            <a:ext cx="819140" cy="819140"/>
          </a:xfrm>
          <a:prstGeom prst="rect">
            <a:avLst/>
          </a:prstGeom>
        </p:spPr>
      </p:pic>
      <p:pic>
        <p:nvPicPr>
          <p:cNvPr id="30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177.90625" end="24337.3964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4293" y="2598530"/>
            <a:ext cx="819140" cy="819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7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9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04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3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32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86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4" grpId="0" bldLvl="0" animBg="1"/>
      <p:bldP spid="5" grpId="0" bldLvl="0" animBg="1"/>
      <p:bldP spid="15" grpId="0" bldLvl="0" animBg="1"/>
      <p:bldP spid="18" grpId="0" bldLvl="0" animBg="1"/>
      <p:bldP spid="13" grpId="0" bldLvl="0" animBg="1"/>
      <p:bldP spid="2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056" y="774843"/>
            <a:ext cx="9086115" cy="4810296"/>
          </a:xfrm>
          <a:prstGeom prst="rect">
            <a:avLst/>
          </a:prstGeom>
        </p:spPr>
      </p:pic>
      <p:sp>
        <p:nvSpPr>
          <p:cNvPr id="6" name="Google Shape;281;p15"/>
          <p:cNvSpPr txBox="1"/>
          <p:nvPr/>
        </p:nvSpPr>
        <p:spPr>
          <a:xfrm>
            <a:off x="125176" y="15514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p.98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626690" y="5871863"/>
            <a:ext cx="9471616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600" dirty="0"/>
              <a:t>The teacher asks students how to rewrite the sentence to make it correct and points out the blue answer.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Have students in pairs to find the false point in each sentence.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The teacher checks the answers with the whole class.</a:t>
            </a:r>
          </a:p>
        </p:txBody>
      </p:sp>
      <p:sp>
        <p:nvSpPr>
          <p:cNvPr id="2" name="Rectangle: Rounded Corners 6"/>
          <p:cNvSpPr/>
          <p:nvPr/>
        </p:nvSpPr>
        <p:spPr>
          <a:xfrm>
            <a:off x="125176" y="4962100"/>
            <a:ext cx="1857375" cy="623039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ANSWER</a:t>
            </a:r>
          </a:p>
        </p:txBody>
      </p:sp>
      <p:sp>
        <p:nvSpPr>
          <p:cNvPr id="13" name="Oval 12"/>
          <p:cNvSpPr/>
          <p:nvPr/>
        </p:nvSpPr>
        <p:spPr>
          <a:xfrm>
            <a:off x="6096000" y="2079812"/>
            <a:ext cx="1308847" cy="44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47883" y="2848296"/>
            <a:ext cx="1389529" cy="44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193142" y="3608357"/>
            <a:ext cx="684766" cy="44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13694" y="5008294"/>
            <a:ext cx="1316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correct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  <p:bldP spid="16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31" y="729352"/>
            <a:ext cx="8499413" cy="4499689"/>
          </a:xfrm>
          <a:prstGeom prst="rect">
            <a:avLst/>
          </a:prstGeom>
        </p:spPr>
      </p:pic>
      <p:sp>
        <p:nvSpPr>
          <p:cNvPr id="6" name="Google Shape;281;p15"/>
          <p:cNvSpPr txBox="1"/>
          <p:nvPr/>
        </p:nvSpPr>
        <p:spPr>
          <a:xfrm>
            <a:off x="125176" y="15514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p.98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14" name="Rectangle: Rounded Corners 6"/>
          <p:cNvSpPr/>
          <p:nvPr/>
        </p:nvSpPr>
        <p:spPr>
          <a:xfrm>
            <a:off x="298481" y="4850853"/>
            <a:ext cx="1857375" cy="623039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 panose="020B0604020202020204"/>
              </a:rPr>
              <a:t>ANSWER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734266" y="5931462"/>
            <a:ext cx="89065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600" dirty="0"/>
              <a:t>Students work individually to read the story, then correct the false sentences in Activity 2.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Put students in groups of 3 to compare their answers.</a:t>
            </a:r>
          </a:p>
          <a:p>
            <a:pPr marL="342900" indent="-342900">
              <a:buFontTx/>
              <a:buChar char="-"/>
            </a:pPr>
            <a:r>
              <a:rPr lang="en-US" sz="1600" dirty="0"/>
              <a:t>The teacher checks the answers with the whole class.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81715" y="2252383"/>
            <a:ext cx="761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 children are making a model of the solar system.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24532" y="2996885"/>
            <a:ext cx="761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 Moon is about 380,000 kilometres from the Earth.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23280" y="3702289"/>
            <a:ext cx="9762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Brushing your teeth in space is different from brushing your teeth on Earth.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24531" y="4677624"/>
            <a:ext cx="1316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correct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1" animBg="1"/>
      <p:bldP spid="4" grpId="0"/>
      <p:bldP spid="8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/>
          <p:cNvSpPr txBox="1"/>
          <p:nvPr/>
        </p:nvSpPr>
        <p:spPr>
          <a:xfrm>
            <a:off x="125176" y="15514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p.98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2" name="Rectangle: Rounded Corners 6"/>
          <p:cNvSpPr/>
          <p:nvPr/>
        </p:nvSpPr>
        <p:spPr>
          <a:xfrm>
            <a:off x="1374325" y="1927854"/>
            <a:ext cx="9266451" cy="30899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0598" y="2090172"/>
            <a:ext cx="875080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groups of 4.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Read the sentences and discuss them with your teammates to choose the correct characters who say those sentences.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Show the finger to choose the correct answers (all members of the team).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faster team with the correct answer can get 2 points.</a:t>
            </a:r>
          </a:p>
          <a:p>
            <a:pPr indent="0">
              <a:buFontTx/>
              <a:buNone/>
            </a:pPr>
            <a:r>
              <a:rPr lang="en-US" sz="2400" i="1" dirty="0"/>
              <a:t>Note: Click on the letters to check the answers.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937672" y="1330887"/>
            <a:ext cx="1186591" cy="11062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64" y="733919"/>
            <a:ext cx="10776872" cy="10037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7750175" y="1491615"/>
            <a:ext cx="3847465" cy="385826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8034020" y="2673350"/>
            <a:ext cx="3336925" cy="11137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understand simple cartoon stories.</a:t>
            </a:r>
          </a:p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review.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0367" y="3833812"/>
            <a:ext cx="3336925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.9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7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&amp; 9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8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31480" y="4502785"/>
            <a:ext cx="3314700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76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8033766" y="1691028"/>
            <a:ext cx="3382200" cy="70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8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7A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8564865" y="2173516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1" y="667264"/>
            <a:ext cx="3561420" cy="5029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141" y="667264"/>
            <a:ext cx="3553969" cy="5029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7380" y="436141"/>
            <a:ext cx="575388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8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character</a:t>
            </a:r>
            <a:endParaRPr lang="zh-CN" altLang="en-US" sz="28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1008" y="2817003"/>
            <a:ext cx="3542408" cy="2969375"/>
            <a:chOff x="4733696" y="997002"/>
            <a:chExt cx="3047017" cy="2078707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97002"/>
              <a:ext cx="395597" cy="323189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9009" y="2849809"/>
            <a:ext cx="3505416" cy="2936568"/>
            <a:chOff x="4733696" y="1026081"/>
            <a:chExt cx="3047017" cy="2049628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1026081"/>
              <a:ext cx="391785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70825" y="2817002"/>
            <a:ext cx="3570006" cy="2969375"/>
            <a:chOff x="4775994" y="1003183"/>
            <a:chExt cx="3004719" cy="2072526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75994" y="1003183"/>
              <a:ext cx="376699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/>
          <a:srcRect b="8337"/>
          <a:stretch>
            <a:fillRect/>
          </a:stretch>
        </p:blipFill>
        <p:spPr>
          <a:xfrm>
            <a:off x="575146" y="5103891"/>
            <a:ext cx="952442" cy="790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/>
          <a:srcRect b="8337"/>
          <a:stretch>
            <a:fillRect/>
          </a:stretch>
        </p:blipFill>
        <p:spPr>
          <a:xfrm>
            <a:off x="4243059" y="5054918"/>
            <a:ext cx="949759" cy="7885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/>
          <a:srcRect b="7781"/>
          <a:stretch>
            <a:fillRect/>
          </a:stretch>
        </p:blipFill>
        <p:spPr>
          <a:xfrm>
            <a:off x="7754425" y="4948814"/>
            <a:ext cx="949759" cy="964126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769023" y="1128737"/>
            <a:ext cx="10728983" cy="15516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Hi Bo! We’re making a model of the solar system for the Science Fair!</a:t>
            </a:r>
          </a:p>
        </p:txBody>
      </p:sp>
      <p:sp>
        <p:nvSpPr>
          <p:cNvPr id="49" name="MsPhamsai"/>
          <p:cNvSpPr/>
          <p:nvPr/>
        </p:nvSpPr>
        <p:spPr>
          <a:xfrm>
            <a:off x="696627" y="2947335"/>
            <a:ext cx="3430032" cy="28195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sPhamsai"/>
          <p:cNvSpPr/>
          <p:nvPr/>
        </p:nvSpPr>
        <p:spPr>
          <a:xfrm>
            <a:off x="4423910" y="2971848"/>
            <a:ext cx="3414620" cy="28279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sPhamdung"/>
          <p:cNvSpPr/>
          <p:nvPr/>
        </p:nvSpPr>
        <p:spPr>
          <a:xfrm>
            <a:off x="8050182" y="2949355"/>
            <a:ext cx="3438434" cy="28941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665;p25"/>
          <p:cNvPicPr preferRelativeResize="0"/>
          <p:nvPr/>
        </p:nvPicPr>
        <p:blipFill rotWithShape="1">
          <a:blip r:embed="rId8"/>
          <a:srcRect l="894" t="-674" r="18492" b="11286"/>
          <a:stretch>
            <a:fillRect/>
          </a:stretch>
        </p:blipFill>
        <p:spPr>
          <a:xfrm>
            <a:off x="4831819" y="3158912"/>
            <a:ext cx="2485540" cy="230556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Google Shape;666;p25"/>
          <p:cNvPicPr preferRelativeResize="0"/>
          <p:nvPr/>
        </p:nvPicPr>
        <p:blipFill rotWithShape="1">
          <a:blip r:embed="rId9"/>
          <a:srcRect l="5679" r="5679" b="5078"/>
          <a:stretch>
            <a:fillRect/>
          </a:stretch>
        </p:blipFill>
        <p:spPr>
          <a:xfrm>
            <a:off x="1231912" y="3144653"/>
            <a:ext cx="2282412" cy="231982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" name="Google Shape;668;p25"/>
          <p:cNvPicPr preferRelativeResize="0"/>
          <p:nvPr/>
        </p:nvPicPr>
        <p:blipFill rotWithShape="1">
          <a:blip r:embed="rId10"/>
          <a:srcRect l="-664" t="5409" r="4206" b="93"/>
          <a:stretch>
            <a:fillRect/>
          </a:stretch>
        </p:blipFill>
        <p:spPr>
          <a:xfrm>
            <a:off x="8546917" y="3141583"/>
            <a:ext cx="2282412" cy="2304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9733" y="391172"/>
            <a:ext cx="575388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8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character</a:t>
            </a:r>
            <a:endParaRPr lang="zh-CN" altLang="en-US" sz="28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1008" y="2817003"/>
            <a:ext cx="3542408" cy="2969375"/>
            <a:chOff x="4733696" y="997002"/>
            <a:chExt cx="3047017" cy="2078707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97002"/>
              <a:ext cx="395597" cy="323189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9009" y="2849809"/>
            <a:ext cx="3505416" cy="2936568"/>
            <a:chOff x="4733696" y="1026081"/>
            <a:chExt cx="3047017" cy="2049628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1026081"/>
              <a:ext cx="391785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70825" y="2817002"/>
            <a:ext cx="3570006" cy="2969375"/>
            <a:chOff x="4775994" y="1003183"/>
            <a:chExt cx="3004719" cy="2072526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75994" y="1003183"/>
              <a:ext cx="376699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/>
          <a:srcRect b="8337"/>
          <a:stretch>
            <a:fillRect/>
          </a:stretch>
        </p:blipFill>
        <p:spPr>
          <a:xfrm>
            <a:off x="7802711" y="5166050"/>
            <a:ext cx="952442" cy="790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/>
          <a:srcRect b="8337"/>
          <a:stretch>
            <a:fillRect/>
          </a:stretch>
        </p:blipFill>
        <p:spPr>
          <a:xfrm>
            <a:off x="4243059" y="5054918"/>
            <a:ext cx="949759" cy="7885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/>
          <a:srcRect b="7781"/>
          <a:stretch>
            <a:fillRect/>
          </a:stretch>
        </p:blipFill>
        <p:spPr>
          <a:xfrm>
            <a:off x="432650" y="4799369"/>
            <a:ext cx="1124731" cy="1141745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731508" y="1053770"/>
            <a:ext cx="10728983" cy="145707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Oh no!</a:t>
            </a:r>
          </a:p>
        </p:txBody>
      </p:sp>
      <p:sp>
        <p:nvSpPr>
          <p:cNvPr id="49" name="MsPhamsai"/>
          <p:cNvSpPr/>
          <p:nvPr/>
        </p:nvSpPr>
        <p:spPr>
          <a:xfrm>
            <a:off x="806623" y="2936939"/>
            <a:ext cx="3430032" cy="28195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sPhamsai"/>
          <p:cNvSpPr/>
          <p:nvPr/>
        </p:nvSpPr>
        <p:spPr>
          <a:xfrm>
            <a:off x="4400829" y="2910352"/>
            <a:ext cx="3414620" cy="28279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MsPhamdung"/>
          <p:cNvSpPr/>
          <p:nvPr/>
        </p:nvSpPr>
        <p:spPr>
          <a:xfrm>
            <a:off x="8058586" y="2919512"/>
            <a:ext cx="3438434" cy="28941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665;p25"/>
          <p:cNvPicPr preferRelativeResize="0"/>
          <p:nvPr/>
        </p:nvPicPr>
        <p:blipFill rotWithShape="1">
          <a:blip r:embed="rId8"/>
          <a:srcRect l="894" t="-674" r="18492" b="11286"/>
          <a:stretch>
            <a:fillRect/>
          </a:stretch>
        </p:blipFill>
        <p:spPr>
          <a:xfrm>
            <a:off x="8560624" y="3210513"/>
            <a:ext cx="2485540" cy="230556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Google Shape;666;p25"/>
          <p:cNvPicPr preferRelativeResize="0"/>
          <p:nvPr/>
        </p:nvPicPr>
        <p:blipFill rotWithShape="1">
          <a:blip r:embed="rId9"/>
          <a:srcRect l="5679" r="5679" b="5078"/>
          <a:stretch>
            <a:fillRect/>
          </a:stretch>
        </p:blipFill>
        <p:spPr>
          <a:xfrm>
            <a:off x="4960717" y="3196254"/>
            <a:ext cx="2282412" cy="231982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Google Shape;667;p25"/>
          <p:cNvPicPr preferRelativeResize="0"/>
          <p:nvPr/>
        </p:nvPicPr>
        <p:blipFill rotWithShape="1">
          <a:blip r:embed="rId10"/>
          <a:srcRect t="8894" b="1868"/>
          <a:stretch>
            <a:fillRect/>
          </a:stretch>
        </p:blipFill>
        <p:spPr>
          <a:xfrm>
            <a:off x="1321656" y="3210513"/>
            <a:ext cx="2323454" cy="2305564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1008" y="2817003"/>
            <a:ext cx="3542408" cy="2969375"/>
            <a:chOff x="4733696" y="997002"/>
            <a:chExt cx="3047017" cy="2078707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97002"/>
              <a:ext cx="395597" cy="323189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9009" y="2849809"/>
            <a:ext cx="3505416" cy="2936568"/>
            <a:chOff x="4733696" y="1026081"/>
            <a:chExt cx="3047017" cy="2049628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1026081"/>
              <a:ext cx="391785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70825" y="2817002"/>
            <a:ext cx="3570006" cy="2969375"/>
            <a:chOff x="4775994" y="1003183"/>
            <a:chExt cx="3004719" cy="2072526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75994" y="1003183"/>
              <a:ext cx="376699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/>
          <a:srcRect b="8337"/>
          <a:stretch>
            <a:fillRect/>
          </a:stretch>
        </p:blipFill>
        <p:spPr>
          <a:xfrm>
            <a:off x="575146" y="5103891"/>
            <a:ext cx="952442" cy="790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/>
          <a:srcRect b="8337"/>
          <a:stretch>
            <a:fillRect/>
          </a:stretch>
        </p:blipFill>
        <p:spPr>
          <a:xfrm>
            <a:off x="4243059" y="5054918"/>
            <a:ext cx="949759" cy="7885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/>
          <a:srcRect b="7781"/>
          <a:stretch>
            <a:fillRect/>
          </a:stretch>
        </p:blipFill>
        <p:spPr>
          <a:xfrm>
            <a:off x="7754425" y="4948814"/>
            <a:ext cx="949759" cy="964126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769023" y="1128737"/>
            <a:ext cx="10728983" cy="15516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I know! I’ll get a bottle of water and a straw!</a:t>
            </a:r>
          </a:p>
        </p:txBody>
      </p:sp>
      <p:sp>
        <p:nvSpPr>
          <p:cNvPr id="49" name="MsPhamsai"/>
          <p:cNvSpPr/>
          <p:nvPr/>
        </p:nvSpPr>
        <p:spPr>
          <a:xfrm>
            <a:off x="638795" y="3005986"/>
            <a:ext cx="3430032" cy="28195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sPhamsai"/>
          <p:cNvSpPr/>
          <p:nvPr/>
        </p:nvSpPr>
        <p:spPr>
          <a:xfrm>
            <a:off x="4275214" y="3004286"/>
            <a:ext cx="3414620" cy="28279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sPhamdung"/>
          <p:cNvSpPr/>
          <p:nvPr/>
        </p:nvSpPr>
        <p:spPr>
          <a:xfrm>
            <a:off x="7870825" y="2956333"/>
            <a:ext cx="3438434" cy="28941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665;p25"/>
          <p:cNvPicPr preferRelativeResize="0"/>
          <p:nvPr/>
        </p:nvPicPr>
        <p:blipFill rotWithShape="1">
          <a:blip r:embed="rId8"/>
          <a:srcRect l="894" t="-674" r="18492" b="11286"/>
          <a:stretch>
            <a:fillRect/>
          </a:stretch>
        </p:blipFill>
        <p:spPr>
          <a:xfrm>
            <a:off x="8560624" y="3210513"/>
            <a:ext cx="2485540" cy="230556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Google Shape;666;p25"/>
          <p:cNvPicPr preferRelativeResize="0"/>
          <p:nvPr/>
        </p:nvPicPr>
        <p:blipFill rotWithShape="1">
          <a:blip r:embed="rId9"/>
          <a:srcRect l="5679" r="5679" b="5078"/>
          <a:stretch>
            <a:fillRect/>
          </a:stretch>
        </p:blipFill>
        <p:spPr>
          <a:xfrm>
            <a:off x="1261454" y="3196254"/>
            <a:ext cx="2282412" cy="231982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Google Shape;668;p25"/>
          <p:cNvPicPr preferRelativeResize="0"/>
          <p:nvPr/>
        </p:nvPicPr>
        <p:blipFill rotWithShape="1">
          <a:blip r:embed="rId10"/>
          <a:srcRect l="-664" t="5409" r="4206" b="93"/>
          <a:stretch>
            <a:fillRect/>
          </a:stretch>
        </p:blipFill>
        <p:spPr>
          <a:xfrm>
            <a:off x="4949763" y="3196254"/>
            <a:ext cx="2282412" cy="2304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19733" y="391172"/>
            <a:ext cx="575388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8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character</a:t>
            </a:r>
            <a:endParaRPr lang="zh-CN" altLang="en-US" sz="28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1008" y="2817003"/>
            <a:ext cx="3542408" cy="2969375"/>
            <a:chOff x="4733696" y="997002"/>
            <a:chExt cx="3047017" cy="2078707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97002"/>
              <a:ext cx="395597" cy="323189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9009" y="2849809"/>
            <a:ext cx="3505416" cy="2936568"/>
            <a:chOff x="4733696" y="1026081"/>
            <a:chExt cx="3047017" cy="2049628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1026081"/>
              <a:ext cx="391785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70825" y="2817002"/>
            <a:ext cx="3570006" cy="2969375"/>
            <a:chOff x="4775994" y="1003183"/>
            <a:chExt cx="3004719" cy="2072526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75994" y="1003183"/>
              <a:ext cx="376699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/>
          <a:srcRect b="8337"/>
          <a:stretch>
            <a:fillRect/>
          </a:stretch>
        </p:blipFill>
        <p:spPr>
          <a:xfrm>
            <a:off x="575146" y="5103891"/>
            <a:ext cx="952442" cy="790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/>
          <a:srcRect b="8337"/>
          <a:stretch>
            <a:fillRect/>
          </a:stretch>
        </p:blipFill>
        <p:spPr>
          <a:xfrm>
            <a:off x="7819015" y="4995565"/>
            <a:ext cx="1027273" cy="8529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/>
          <a:srcRect b="7781"/>
          <a:stretch>
            <a:fillRect/>
          </a:stretch>
        </p:blipFill>
        <p:spPr>
          <a:xfrm>
            <a:off x="4159665" y="4977881"/>
            <a:ext cx="1027273" cy="1042813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084765" y="2948533"/>
            <a:ext cx="3438434" cy="28941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/>
          <p:cNvSpPr/>
          <p:nvPr/>
        </p:nvSpPr>
        <p:spPr>
          <a:xfrm>
            <a:off x="769023" y="1128737"/>
            <a:ext cx="10728983" cy="15516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A lot further! About 380,000 </a:t>
            </a:r>
            <a:r>
              <a:rPr lang="en-US" sz="4000" b="1" dirty="0" err="1"/>
              <a:t>kilometres</a:t>
            </a:r>
            <a:r>
              <a:rPr lang="en-US" sz="4000" b="1" dirty="0"/>
              <a:t>!</a:t>
            </a:r>
          </a:p>
        </p:txBody>
      </p:sp>
      <p:sp>
        <p:nvSpPr>
          <p:cNvPr id="49" name="MsPhamsai"/>
          <p:cNvSpPr/>
          <p:nvPr/>
        </p:nvSpPr>
        <p:spPr>
          <a:xfrm>
            <a:off x="818846" y="2884321"/>
            <a:ext cx="3430032" cy="28195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sPhamsai"/>
          <p:cNvSpPr/>
          <p:nvPr/>
        </p:nvSpPr>
        <p:spPr>
          <a:xfrm>
            <a:off x="4360212" y="2989870"/>
            <a:ext cx="3414620" cy="28279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666;p25"/>
          <p:cNvPicPr preferRelativeResize="0"/>
          <p:nvPr/>
        </p:nvPicPr>
        <p:blipFill rotWithShape="1">
          <a:blip r:embed="rId8"/>
          <a:srcRect l="5679" r="5679" b="5078"/>
          <a:stretch>
            <a:fillRect/>
          </a:stretch>
        </p:blipFill>
        <p:spPr>
          <a:xfrm>
            <a:off x="4954794" y="3179464"/>
            <a:ext cx="2282412" cy="231982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Google Shape;668;p25"/>
          <p:cNvPicPr preferRelativeResize="0"/>
          <p:nvPr/>
        </p:nvPicPr>
        <p:blipFill rotWithShape="1">
          <a:blip r:embed="rId9"/>
          <a:srcRect l="-664" t="5409" r="4206" b="93"/>
          <a:stretch>
            <a:fillRect/>
          </a:stretch>
        </p:blipFill>
        <p:spPr>
          <a:xfrm>
            <a:off x="8643103" y="3179464"/>
            <a:ext cx="2282412" cy="2304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" name="Google Shape;667;p25"/>
          <p:cNvPicPr preferRelativeResize="0"/>
          <p:nvPr/>
        </p:nvPicPr>
        <p:blipFill rotWithShape="1">
          <a:blip r:embed="rId10"/>
          <a:srcRect t="8894" b="1868"/>
          <a:stretch>
            <a:fillRect/>
          </a:stretch>
        </p:blipFill>
        <p:spPr>
          <a:xfrm>
            <a:off x="1321656" y="3210513"/>
            <a:ext cx="2323454" cy="2305564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519733" y="391172"/>
            <a:ext cx="575388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8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character</a:t>
            </a:r>
            <a:endParaRPr lang="zh-CN" altLang="en-US" sz="28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1008" y="2817003"/>
            <a:ext cx="3542408" cy="2969375"/>
            <a:chOff x="4733696" y="997002"/>
            <a:chExt cx="3047017" cy="2078707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97002"/>
              <a:ext cx="395597" cy="323189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9009" y="2849809"/>
            <a:ext cx="3505416" cy="2936568"/>
            <a:chOff x="4733696" y="1026081"/>
            <a:chExt cx="3047017" cy="2049628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1026081"/>
              <a:ext cx="391785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70825" y="2817002"/>
            <a:ext cx="3570006" cy="2969375"/>
            <a:chOff x="4775994" y="1003183"/>
            <a:chExt cx="3004719" cy="2072526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75994" y="1003183"/>
              <a:ext cx="376699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/>
          <a:srcRect b="8337"/>
          <a:stretch>
            <a:fillRect/>
          </a:stretch>
        </p:blipFill>
        <p:spPr>
          <a:xfrm>
            <a:off x="575146" y="5103891"/>
            <a:ext cx="952442" cy="790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/>
          <a:srcRect b="8337"/>
          <a:stretch>
            <a:fillRect/>
          </a:stretch>
        </p:blipFill>
        <p:spPr>
          <a:xfrm>
            <a:off x="7843514" y="5100267"/>
            <a:ext cx="949759" cy="7885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/>
          <a:srcRect b="7781"/>
          <a:stretch>
            <a:fillRect/>
          </a:stretch>
        </p:blipFill>
        <p:spPr>
          <a:xfrm>
            <a:off x="4152210" y="5100267"/>
            <a:ext cx="949759" cy="964126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769023" y="1128737"/>
            <a:ext cx="10728983" cy="15516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What will we do? We won’t have time to make a new model later.</a:t>
            </a:r>
          </a:p>
        </p:txBody>
      </p:sp>
      <p:sp>
        <p:nvSpPr>
          <p:cNvPr id="49" name="MsPhamsai"/>
          <p:cNvSpPr/>
          <p:nvPr/>
        </p:nvSpPr>
        <p:spPr>
          <a:xfrm>
            <a:off x="827542" y="2968249"/>
            <a:ext cx="3430032" cy="28195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sPhamsai"/>
          <p:cNvSpPr/>
          <p:nvPr/>
        </p:nvSpPr>
        <p:spPr>
          <a:xfrm>
            <a:off x="4463961" y="2966549"/>
            <a:ext cx="3414620" cy="28279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MsPhamdung"/>
          <p:cNvSpPr/>
          <p:nvPr/>
        </p:nvSpPr>
        <p:spPr>
          <a:xfrm>
            <a:off x="8059572" y="2918596"/>
            <a:ext cx="3438434" cy="28941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668;p25"/>
          <p:cNvPicPr preferRelativeResize="0"/>
          <p:nvPr/>
        </p:nvPicPr>
        <p:blipFill rotWithShape="1">
          <a:blip r:embed="rId8"/>
          <a:srcRect l="-664" t="5409" r="4206" b="93"/>
          <a:stretch>
            <a:fillRect/>
          </a:stretch>
        </p:blipFill>
        <p:spPr>
          <a:xfrm>
            <a:off x="4949763" y="3196254"/>
            <a:ext cx="2282412" cy="2304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Google Shape;667;p25"/>
          <p:cNvPicPr preferRelativeResize="0"/>
          <p:nvPr/>
        </p:nvPicPr>
        <p:blipFill rotWithShape="1">
          <a:blip r:embed="rId9"/>
          <a:srcRect t="8894" b="1868"/>
          <a:stretch>
            <a:fillRect/>
          </a:stretch>
        </p:blipFill>
        <p:spPr>
          <a:xfrm>
            <a:off x="8717885" y="3188986"/>
            <a:ext cx="2323454" cy="230556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Google Shape;665;p25"/>
          <p:cNvPicPr preferRelativeResize="0"/>
          <p:nvPr/>
        </p:nvPicPr>
        <p:blipFill rotWithShape="1">
          <a:blip r:embed="rId10"/>
          <a:srcRect l="894" t="-674" r="18492" b="11286"/>
          <a:stretch>
            <a:fillRect/>
          </a:stretch>
        </p:blipFill>
        <p:spPr>
          <a:xfrm>
            <a:off x="1150661" y="3195472"/>
            <a:ext cx="2485540" cy="2305564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19733" y="391172"/>
            <a:ext cx="575388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8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character</a:t>
            </a:r>
            <a:endParaRPr lang="zh-CN" altLang="en-US" sz="28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1008" y="2817003"/>
            <a:ext cx="3542408" cy="2969375"/>
            <a:chOff x="4733696" y="997002"/>
            <a:chExt cx="3047017" cy="2078707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97002"/>
              <a:ext cx="395597" cy="323189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49009" y="2849809"/>
            <a:ext cx="3505416" cy="2936568"/>
            <a:chOff x="4733696" y="1026081"/>
            <a:chExt cx="3047017" cy="2049628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1026081"/>
              <a:ext cx="391785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70825" y="2817002"/>
            <a:ext cx="3570006" cy="2969375"/>
            <a:chOff x="4775994" y="1003183"/>
            <a:chExt cx="3004719" cy="2072526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75994" y="1003183"/>
              <a:ext cx="376699" cy="322228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/>
          <a:srcRect b="8337"/>
          <a:stretch>
            <a:fillRect/>
          </a:stretch>
        </p:blipFill>
        <p:spPr>
          <a:xfrm>
            <a:off x="575146" y="5103891"/>
            <a:ext cx="952442" cy="79079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/>
          <a:srcRect b="8337"/>
          <a:stretch>
            <a:fillRect/>
          </a:stretch>
        </p:blipFill>
        <p:spPr>
          <a:xfrm>
            <a:off x="7819015" y="4995565"/>
            <a:ext cx="1027273" cy="8529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/>
          <a:srcRect b="7781"/>
          <a:stretch>
            <a:fillRect/>
          </a:stretch>
        </p:blipFill>
        <p:spPr>
          <a:xfrm>
            <a:off x="4159665" y="4977881"/>
            <a:ext cx="1027273" cy="1042813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084765" y="2948533"/>
            <a:ext cx="3438434" cy="28941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/>
          <p:cNvSpPr/>
          <p:nvPr/>
        </p:nvSpPr>
        <p:spPr>
          <a:xfrm>
            <a:off x="769023" y="1128737"/>
            <a:ext cx="10728983" cy="15516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OK, we’ll finish the model later.</a:t>
            </a:r>
          </a:p>
        </p:txBody>
      </p:sp>
      <p:sp>
        <p:nvSpPr>
          <p:cNvPr id="49" name="MsPhamsai"/>
          <p:cNvSpPr/>
          <p:nvPr/>
        </p:nvSpPr>
        <p:spPr>
          <a:xfrm>
            <a:off x="818846" y="2884321"/>
            <a:ext cx="3430032" cy="281952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sPhamsai"/>
          <p:cNvSpPr/>
          <p:nvPr/>
        </p:nvSpPr>
        <p:spPr>
          <a:xfrm>
            <a:off x="4360212" y="2989870"/>
            <a:ext cx="3414620" cy="28279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666;p25"/>
          <p:cNvPicPr preferRelativeResize="0"/>
          <p:nvPr/>
        </p:nvPicPr>
        <p:blipFill rotWithShape="1">
          <a:blip r:embed="rId8"/>
          <a:srcRect l="5679" r="5679" b="5078"/>
          <a:stretch>
            <a:fillRect/>
          </a:stretch>
        </p:blipFill>
        <p:spPr>
          <a:xfrm>
            <a:off x="4954794" y="3179464"/>
            <a:ext cx="2282412" cy="231982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Google Shape;668;p25"/>
          <p:cNvPicPr preferRelativeResize="0"/>
          <p:nvPr/>
        </p:nvPicPr>
        <p:blipFill rotWithShape="1">
          <a:blip r:embed="rId9"/>
          <a:srcRect l="-664" t="5409" r="4206" b="93"/>
          <a:stretch>
            <a:fillRect/>
          </a:stretch>
        </p:blipFill>
        <p:spPr>
          <a:xfrm>
            <a:off x="8643103" y="3179464"/>
            <a:ext cx="2282412" cy="2304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" name="Google Shape;667;p25"/>
          <p:cNvPicPr preferRelativeResize="0"/>
          <p:nvPr/>
        </p:nvPicPr>
        <p:blipFill rotWithShape="1">
          <a:blip r:embed="rId10"/>
          <a:srcRect t="8894" b="1868"/>
          <a:stretch>
            <a:fillRect/>
          </a:stretch>
        </p:blipFill>
        <p:spPr>
          <a:xfrm>
            <a:off x="1321656" y="3210513"/>
            <a:ext cx="2323454" cy="2305564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19733" y="391172"/>
            <a:ext cx="575388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8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character</a:t>
            </a:r>
            <a:endParaRPr lang="zh-CN" altLang="en-US" sz="28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248" y="416378"/>
            <a:ext cx="4280804" cy="6597128"/>
          </a:xfrm>
          <a:prstGeom prst="rect">
            <a:avLst/>
          </a:prstGeom>
        </p:spPr>
      </p:pic>
      <p:sp>
        <p:nvSpPr>
          <p:cNvPr id="24" name="1"/>
          <p:cNvSpPr txBox="1"/>
          <p:nvPr/>
        </p:nvSpPr>
        <p:spPr>
          <a:xfrm>
            <a:off x="3932738" y="3736208"/>
            <a:ext cx="3537291" cy="92333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5400" dirty="0"/>
              <a:t>Well-done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949721" y="655827"/>
            <a:ext cx="3324913" cy="1783340"/>
            <a:chOff x="3907517" y="655827"/>
            <a:chExt cx="3324913" cy="17833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2620" y="927968"/>
              <a:ext cx="2913343" cy="151119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380604" y="733603"/>
              <a:ext cx="851826" cy="3688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07517" y="655827"/>
              <a:ext cx="851826" cy="3688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– Wrap-up</a:t>
            </a:r>
          </a:p>
        </p:txBody>
      </p:sp>
      <p:pic>
        <p:nvPicPr>
          <p:cNvPr id="17" name="Picture 8" descr="Sticky Notes Aesthetic Sale, 55% OFF | pwdnutrition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786" l="6143" r="92571">
                        <a14:foregroundMark x1="39643" y1="12357" x2="59571" y2="14786"/>
                        <a14:foregroundMark x1="43571" y1="10214" x2="46143" y2="10357"/>
                        <a14:foregroundMark x1="8286" y1="15786" x2="7714" y2="22786"/>
                        <a14:foregroundMark x1="7714" y1="22786" x2="7714" y2="22786"/>
                        <a14:foregroundMark x1="6143" y1="12357" x2="6143" y2="12357"/>
                        <a14:foregroundMark x1="11571" y1="90643" x2="15714" y2="90786"/>
                        <a14:foregroundMark x1="92571" y1="74714" x2="91571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3" t="6969" r="2294" b="4971"/>
          <a:stretch>
            <a:fillRect/>
          </a:stretch>
        </p:blipFill>
        <p:spPr bwMode="auto">
          <a:xfrm>
            <a:off x="6825963" y="1239818"/>
            <a:ext cx="5095240" cy="387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72881" y="737964"/>
            <a:ext cx="4035196" cy="5158812"/>
            <a:chOff x="574276" y="641687"/>
            <a:chExt cx="4035196" cy="51588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4276" y="677545"/>
              <a:ext cx="3797797" cy="512295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14816" y="644521"/>
              <a:ext cx="2486972" cy="1988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978323" y="641687"/>
              <a:ext cx="631149" cy="1210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Down Arrow 11"/>
          <p:cNvSpPr/>
          <p:nvPr/>
        </p:nvSpPr>
        <p:spPr>
          <a:xfrm rot="17804170">
            <a:off x="281653" y="597893"/>
            <a:ext cx="287196" cy="51907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6742" y="1230812"/>
            <a:ext cx="341287" cy="2771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59972" y="2801703"/>
            <a:ext cx="274825" cy="29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076966" y="2780326"/>
            <a:ext cx="341287" cy="2771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141095" y="2780326"/>
            <a:ext cx="303625" cy="278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11"/>
          <p:cNvSpPr/>
          <p:nvPr/>
        </p:nvSpPr>
        <p:spPr>
          <a:xfrm rot="18142627">
            <a:off x="2033778" y="1661602"/>
            <a:ext cx="166494" cy="310947"/>
          </a:xfrm>
          <a:prstGeom prst="downArrow">
            <a:avLst>
              <a:gd name="adj1" fmla="val 63310"/>
              <a:gd name="adj2" fmla="val 431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Down Arrow 11"/>
          <p:cNvSpPr/>
          <p:nvPr/>
        </p:nvSpPr>
        <p:spPr>
          <a:xfrm rot="3126803">
            <a:off x="3298512" y="1469644"/>
            <a:ext cx="166494" cy="310947"/>
          </a:xfrm>
          <a:prstGeom prst="downArrow">
            <a:avLst>
              <a:gd name="adj1" fmla="val 63310"/>
              <a:gd name="adj2" fmla="val 431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Down Arrow 11"/>
          <p:cNvSpPr/>
          <p:nvPr/>
        </p:nvSpPr>
        <p:spPr>
          <a:xfrm rot="3126803">
            <a:off x="3568366" y="1705178"/>
            <a:ext cx="166494" cy="310947"/>
          </a:xfrm>
          <a:prstGeom prst="downArrow">
            <a:avLst>
              <a:gd name="adj1" fmla="val 63310"/>
              <a:gd name="adj2" fmla="val 431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32388" y="1818938"/>
            <a:ext cx="47174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What’s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 title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How many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 frames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How many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characters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06584" y="2250101"/>
            <a:ext cx="2563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4472C4"/>
                </a:solidFill>
                <a:latin typeface="Calibri" panose="020F0502020204030204"/>
              </a:rPr>
              <a:t>The Science Fair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46817" y="4326868"/>
            <a:ext cx="264739" cy="269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8"/>
          <p:cNvSpPr txBox="1"/>
          <p:nvPr/>
        </p:nvSpPr>
        <p:spPr>
          <a:xfrm>
            <a:off x="7947859" y="3083856"/>
            <a:ext cx="1476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4472C4"/>
                </a:solidFill>
                <a:latin typeface="Calibri" panose="020F0502020204030204"/>
              </a:rPr>
              <a:t>8 frames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20754" y="3938278"/>
            <a:ext cx="1987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4472C4"/>
                </a:solidFill>
                <a:latin typeface="Calibri" panose="020F0502020204030204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</a:rPr>
              <a:t> characters</a:t>
            </a:r>
          </a:p>
        </p:txBody>
      </p:sp>
      <p:sp>
        <p:nvSpPr>
          <p:cNvPr id="49" name="Down Arrow 11"/>
          <p:cNvSpPr/>
          <p:nvPr/>
        </p:nvSpPr>
        <p:spPr>
          <a:xfrm rot="19861759">
            <a:off x="2428919" y="1528837"/>
            <a:ext cx="166494" cy="310947"/>
          </a:xfrm>
          <a:prstGeom prst="downArrow">
            <a:avLst>
              <a:gd name="adj1" fmla="val 63310"/>
              <a:gd name="adj2" fmla="val 431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02349" y="4326867"/>
            <a:ext cx="264739" cy="269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910466" y="1230812"/>
            <a:ext cx="264739" cy="269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319164" y="1241856"/>
            <a:ext cx="264739" cy="269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19531" y="6172599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teacher asks the questions, students point and answer.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15" grpId="0" bldLvl="0" animBg="1"/>
      <p:bldP spid="42" grpId="0" bldLvl="0" animBg="1"/>
      <p:bldP spid="43" grpId="0" bldLvl="0" animBg="1"/>
      <p:bldP spid="45" grpId="0" bldLvl="0" animBg="1"/>
      <p:bldP spid="39" grpId="0" bldLvl="0" animBg="1"/>
      <p:bldP spid="39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19" grpId="0"/>
      <p:bldP spid="44" grpId="0" bldLvl="0" animBg="1"/>
      <p:bldP spid="11" grpId="0"/>
      <p:bldP spid="21" grpId="0"/>
      <p:bldP spid="49" grpId="0" bldLvl="0" animBg="1"/>
      <p:bldP spid="49" grpId="1" bldLvl="0" animBg="1"/>
      <p:bldP spid="16" grpId="0" bldLvl="0" animBg="1"/>
      <p:bldP spid="20" grpId="0" bldLvl="0" animBg="1"/>
      <p:bldP spid="22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/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76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53216" y="6253287"/>
            <a:ext cx="760655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the answers in the Teacher’s Book (page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169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77490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596" y="1200985"/>
            <a:ext cx="7226300" cy="177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523365" y="41662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7750175" y="1491615"/>
            <a:ext cx="3847465" cy="385826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8034020" y="2673350"/>
            <a:ext cx="3336925" cy="11137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understand simple cartoon stories.</a:t>
            </a:r>
          </a:p>
          <a:p>
            <a:pPr lvl="0" indent="0">
              <a:buClr>
                <a:srgbClr val="000000"/>
              </a:buClr>
              <a:buFontTx/>
              <a:buNone/>
              <a:defRPr/>
            </a:pPr>
            <a:r>
              <a:rPr lang="en-US" sz="2400" kern="0" noProof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- To review.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0367" y="3833812"/>
            <a:ext cx="3336925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.9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7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 &amp; 9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8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31480" y="4502785"/>
            <a:ext cx="3314700" cy="460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76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8033766" y="1691028"/>
            <a:ext cx="3382200" cy="70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8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7A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8564865" y="2173516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1" y="667264"/>
            <a:ext cx="3561420" cy="5029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141" y="667264"/>
            <a:ext cx="3553969" cy="5029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/>
          <p:cNvSpPr/>
          <p:nvPr/>
        </p:nvSpPr>
        <p:spPr>
          <a:xfrm>
            <a:off x="1732251" y="1745872"/>
            <a:ext cx="8912931" cy="35478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0076" y="1811618"/>
            <a:ext cx="861728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groups of 3 or 4.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Each group takes out a mini-board or a sheet of paper.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teacher writes on the board each pair of space words.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Then, students look at and choose any pair of space words to make a sentence. </a:t>
            </a:r>
          </a:p>
          <a:p>
            <a:pPr indent="0">
              <a:buFontTx/>
              <a:buNone/>
            </a:pPr>
            <a:r>
              <a:rPr lang="en-US" sz="2400" i="1" dirty="0"/>
              <a:t>E.g. Jupiter / telescope </a:t>
            </a:r>
            <a:r>
              <a:rPr lang="en-US" sz="2400" i="1" dirty="0">
                <a:sym typeface="Wingdings" panose="05000000000000000000" pitchFamily="2" charset="2"/>
              </a:rPr>
              <a:t> I can see Jupiter with a telescope.</a:t>
            </a:r>
            <a:endParaRPr lang="en-US" sz="2400" i="1" dirty="0"/>
          </a:p>
          <a:p>
            <a:pPr marL="342900" indent="-342900">
              <a:buFontTx/>
              <a:buChar char="-"/>
            </a:pPr>
            <a:r>
              <a:rPr lang="en-US" sz="2400" dirty="0"/>
              <a:t>After finishing, they raise the boards or paper to check the answers.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fastest group with all the correct answers receives 2 points.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10054622" y="1196615"/>
            <a:ext cx="1181120" cy="1101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126" y="763365"/>
            <a:ext cx="8345747" cy="11011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273" y="108330"/>
            <a:ext cx="878699" cy="878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212" y="700387"/>
            <a:ext cx="6277576" cy="42627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>
            <a:fillRect/>
          </a:stretch>
        </p:blipFill>
        <p:spPr>
          <a:xfrm>
            <a:off x="0" y="1864609"/>
            <a:ext cx="2055196" cy="4009531"/>
          </a:xfrm>
          <a:prstGeom prst="rect">
            <a:avLst/>
          </a:prstGeom>
        </p:spPr>
      </p:pic>
      <p:sp>
        <p:nvSpPr>
          <p:cNvPr id="11" name="Google Shape;663;p25"/>
          <p:cNvSpPr/>
          <p:nvPr/>
        </p:nvSpPr>
        <p:spPr>
          <a:xfrm>
            <a:off x="3212756" y="987029"/>
            <a:ext cx="4794421" cy="582190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space station/spacesuit</a:t>
            </a:r>
          </a:p>
        </p:txBody>
      </p:sp>
      <p:sp>
        <p:nvSpPr>
          <p:cNvPr id="12" name="Google Shape;663;p25"/>
          <p:cNvSpPr/>
          <p:nvPr/>
        </p:nvSpPr>
        <p:spPr>
          <a:xfrm>
            <a:off x="3212756" y="1598228"/>
            <a:ext cx="4794421" cy="582190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satellite/rocket</a:t>
            </a:r>
          </a:p>
        </p:txBody>
      </p:sp>
      <p:sp>
        <p:nvSpPr>
          <p:cNvPr id="13" name="Google Shape;663;p25"/>
          <p:cNvSpPr/>
          <p:nvPr/>
        </p:nvSpPr>
        <p:spPr>
          <a:xfrm>
            <a:off x="3212755" y="2249557"/>
            <a:ext cx="4794421" cy="582190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comet/Jupiter</a:t>
            </a:r>
          </a:p>
        </p:txBody>
      </p:sp>
      <p:sp>
        <p:nvSpPr>
          <p:cNvPr id="15" name="Google Shape;663;p25"/>
          <p:cNvSpPr/>
          <p:nvPr/>
        </p:nvSpPr>
        <p:spPr>
          <a:xfrm>
            <a:off x="3212756" y="2831747"/>
            <a:ext cx="4794421" cy="582190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</a:t>
            </a:r>
            <a:r>
              <a:rPr lang="en-US" sz="3200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Mars</a:t>
            </a:r>
            <a:r>
              <a:rPr lang="en-US" sz="3200" b="0" i="0" u="none" strike="noStrike" cap="none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/Uranus</a:t>
            </a:r>
          </a:p>
        </p:txBody>
      </p:sp>
      <p:sp>
        <p:nvSpPr>
          <p:cNvPr id="16" name="Google Shape;663;p25"/>
          <p:cNvSpPr/>
          <p:nvPr/>
        </p:nvSpPr>
        <p:spPr>
          <a:xfrm>
            <a:off x="3212754" y="3413779"/>
            <a:ext cx="4794421" cy="582190"/>
          </a:xfrm>
          <a:prstGeom prst="roundRect">
            <a:avLst>
              <a:gd name="adj" fmla="val 16667"/>
            </a:avLst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</a:t>
            </a:r>
            <a:r>
              <a:rPr lang="en-US" sz="3200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Mercury</a:t>
            </a:r>
            <a:r>
              <a:rPr lang="en-US" sz="3200" b="0" i="0" u="none" strike="noStrike" cap="none" dirty="0">
                <a:solidFill>
                  <a:schemeClr val="bg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/Sun</a:t>
            </a:r>
          </a:p>
        </p:txBody>
      </p:sp>
      <p:pic>
        <p:nvPicPr>
          <p:cNvPr id="17" name="Picture 2" descr="Computer Icons Download - person vector png download - 512*512 - Free  Transparent Computer Icons png Download. - Clip Art Library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89" y="5437271"/>
            <a:ext cx="1075007" cy="10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mputer Icons Download - person vector png download - 512*512 - Free  Transparent Computer Icons png Download. - Clip Art Library"/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671" y="5532770"/>
            <a:ext cx="1075007" cy="10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omputer Icons Download - person vector png download - 512*512 - Free  Transparent Computer Icons png Download. - Clip Art Library"/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788" y="5476429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omputer Icons Download - person vector png download - 512*512 - Free  Transparent Computer Icons png Download. - Clip Art Library"/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802" y="5487882"/>
            <a:ext cx="1075007" cy="10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oogle Shape;380;p16"/>
          <p:cNvGrpSpPr/>
          <p:nvPr/>
        </p:nvGrpSpPr>
        <p:grpSpPr>
          <a:xfrm>
            <a:off x="6227588" y="4065108"/>
            <a:ext cx="4634179" cy="1311133"/>
            <a:chOff x="7150599" y="3619331"/>
            <a:chExt cx="5028398" cy="1069543"/>
          </a:xfrm>
        </p:grpSpPr>
        <p:sp>
          <p:nvSpPr>
            <p:cNvPr id="22" name="Google Shape;381;p16"/>
            <p:cNvSpPr/>
            <p:nvPr/>
          </p:nvSpPr>
          <p:spPr>
            <a:xfrm>
              <a:off x="7186078" y="3619331"/>
              <a:ext cx="4992919" cy="1069543"/>
            </a:xfrm>
            <a:prstGeom prst="wedgeEllipseCallout">
              <a:avLst>
                <a:gd name="adj1" fmla="val -43928"/>
                <a:gd name="adj2" fmla="val 5265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382;p16"/>
            <p:cNvSpPr txBox="1"/>
            <p:nvPr/>
          </p:nvSpPr>
          <p:spPr>
            <a:xfrm>
              <a:off x="7150599" y="3796829"/>
              <a:ext cx="4992920" cy="778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1. I will wear a spacesuit and stay in the space station. </a:t>
              </a: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4625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pic>
        <p:nvPicPr>
          <p:cNvPr id="7" name="Picture 2" descr="Story Time | Minerva Public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3" y="943267"/>
            <a:ext cx="6651915" cy="468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922" t="8853" r="-922" b="22359"/>
          <a:stretch>
            <a:fillRect/>
          </a:stretch>
        </p:blipFill>
        <p:spPr>
          <a:xfrm>
            <a:off x="5654241" y="4100239"/>
            <a:ext cx="7048208" cy="16790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958" y="871684"/>
            <a:ext cx="4686354" cy="330013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949721" y="655827"/>
            <a:ext cx="3324913" cy="1783340"/>
            <a:chOff x="3907517" y="655827"/>
            <a:chExt cx="3324913" cy="17833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2620" y="927968"/>
              <a:ext cx="2913343" cy="151119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380604" y="733603"/>
              <a:ext cx="851826" cy="3688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07517" y="655827"/>
              <a:ext cx="851826" cy="3688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 - INTRODUCTION</a:t>
            </a:r>
          </a:p>
        </p:txBody>
      </p:sp>
      <p:pic>
        <p:nvPicPr>
          <p:cNvPr id="17" name="Picture 8" descr="Sticky Notes Aesthetic Sale, 55% OFF | pwdnutrition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786" l="6143" r="92571">
                        <a14:foregroundMark x1="39643" y1="12357" x2="59571" y2="14786"/>
                        <a14:foregroundMark x1="43571" y1="10214" x2="46143" y2="10357"/>
                        <a14:foregroundMark x1="8286" y1="15786" x2="7714" y2="22786"/>
                        <a14:foregroundMark x1="7714" y1="22786" x2="7714" y2="22786"/>
                        <a14:foregroundMark x1="6143" y1="12357" x2="6143" y2="12357"/>
                        <a14:foregroundMark x1="11571" y1="90643" x2="15714" y2="90786"/>
                        <a14:foregroundMark x1="92571" y1="74714" x2="91571" y2="7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3" t="6969" r="2294" b="4971"/>
          <a:stretch>
            <a:fillRect/>
          </a:stretch>
        </p:blipFill>
        <p:spPr bwMode="auto">
          <a:xfrm>
            <a:off x="6825963" y="1239818"/>
            <a:ext cx="5095240" cy="387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72881" y="737964"/>
            <a:ext cx="4035196" cy="5158812"/>
            <a:chOff x="574276" y="641687"/>
            <a:chExt cx="4035196" cy="51588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4276" y="677545"/>
              <a:ext cx="3797797" cy="512295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14816" y="644521"/>
              <a:ext cx="2486972" cy="1988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978323" y="641687"/>
              <a:ext cx="631149" cy="1210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Down Arrow 11"/>
          <p:cNvSpPr/>
          <p:nvPr/>
        </p:nvSpPr>
        <p:spPr>
          <a:xfrm rot="17804170">
            <a:off x="281653" y="597893"/>
            <a:ext cx="287196" cy="51907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6742" y="1230812"/>
            <a:ext cx="341287" cy="2771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59972" y="2801703"/>
            <a:ext cx="274825" cy="29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076966" y="2780326"/>
            <a:ext cx="341287" cy="2771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141095" y="2780326"/>
            <a:ext cx="303625" cy="278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11"/>
          <p:cNvSpPr/>
          <p:nvPr/>
        </p:nvSpPr>
        <p:spPr>
          <a:xfrm rot="18142627">
            <a:off x="2033778" y="1661602"/>
            <a:ext cx="166494" cy="310947"/>
          </a:xfrm>
          <a:prstGeom prst="downArrow">
            <a:avLst>
              <a:gd name="adj1" fmla="val 63310"/>
              <a:gd name="adj2" fmla="val 431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Down Arrow 11"/>
          <p:cNvSpPr/>
          <p:nvPr/>
        </p:nvSpPr>
        <p:spPr>
          <a:xfrm rot="3126803">
            <a:off x="3298512" y="1469644"/>
            <a:ext cx="166494" cy="310947"/>
          </a:xfrm>
          <a:prstGeom prst="downArrow">
            <a:avLst>
              <a:gd name="adj1" fmla="val 63310"/>
              <a:gd name="adj2" fmla="val 431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Down Arrow 11"/>
          <p:cNvSpPr/>
          <p:nvPr/>
        </p:nvSpPr>
        <p:spPr>
          <a:xfrm rot="3126803">
            <a:off x="3568366" y="1705178"/>
            <a:ext cx="166494" cy="310947"/>
          </a:xfrm>
          <a:prstGeom prst="downArrow">
            <a:avLst>
              <a:gd name="adj1" fmla="val 63310"/>
              <a:gd name="adj2" fmla="val 431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32388" y="1818938"/>
            <a:ext cx="47174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What’s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 title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How many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 frames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How many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characters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-&gt;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06584" y="2250101"/>
            <a:ext cx="2563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4472C4"/>
                </a:solidFill>
                <a:latin typeface="Calibri" panose="020F0502020204030204"/>
              </a:rPr>
              <a:t>The Science Fair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46817" y="4326868"/>
            <a:ext cx="264739" cy="269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8"/>
          <p:cNvSpPr txBox="1"/>
          <p:nvPr/>
        </p:nvSpPr>
        <p:spPr>
          <a:xfrm>
            <a:off x="7947859" y="3083856"/>
            <a:ext cx="1476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4472C4"/>
                </a:solidFill>
                <a:latin typeface="Calibri" panose="020F0502020204030204"/>
              </a:rPr>
              <a:t>8 frames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20754" y="3938278"/>
            <a:ext cx="1987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4472C4"/>
                </a:solidFill>
                <a:latin typeface="Calibri" panose="020F0502020204030204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</a:rPr>
              <a:t> characters</a:t>
            </a:r>
          </a:p>
        </p:txBody>
      </p:sp>
      <p:sp>
        <p:nvSpPr>
          <p:cNvPr id="49" name="Down Arrow 11"/>
          <p:cNvSpPr/>
          <p:nvPr/>
        </p:nvSpPr>
        <p:spPr>
          <a:xfrm rot="19861759">
            <a:off x="2428919" y="1528837"/>
            <a:ext cx="166494" cy="310947"/>
          </a:xfrm>
          <a:prstGeom prst="downArrow">
            <a:avLst>
              <a:gd name="adj1" fmla="val 63310"/>
              <a:gd name="adj2" fmla="val 4313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02349" y="4326867"/>
            <a:ext cx="264739" cy="269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910466" y="1230812"/>
            <a:ext cx="264739" cy="269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319164" y="1241856"/>
            <a:ext cx="264739" cy="269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15" grpId="0" bldLvl="0" animBg="1"/>
      <p:bldP spid="42" grpId="0" bldLvl="0" animBg="1"/>
      <p:bldP spid="43" grpId="0" bldLvl="0" animBg="1"/>
      <p:bldP spid="45" grpId="0" bldLvl="0" animBg="1"/>
      <p:bldP spid="39" grpId="0" bldLvl="0" animBg="1"/>
      <p:bldP spid="39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19" grpId="0"/>
      <p:bldP spid="44" grpId="0" bldLvl="0" animBg="1"/>
      <p:bldP spid="11" grpId="0"/>
      <p:bldP spid="21" grpId="0"/>
      <p:bldP spid="49" grpId="0" bldLvl="0" animBg="1"/>
      <p:bldP spid="49" grpId="1" bldLvl="0" animBg="1"/>
      <p:bldP spid="16" grpId="0" bldLvl="0" animBg="1"/>
      <p:bldP spid="20" grpId="0" bldLvl="0" animBg="1"/>
      <p:bldP spid="2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4625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7" name="Google Shape;281;p15"/>
          <p:cNvSpPr txBox="1"/>
          <p:nvPr/>
        </p:nvSpPr>
        <p:spPr>
          <a:xfrm>
            <a:off x="9812655" y="146050"/>
            <a:ext cx="2367915" cy="3689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cs typeface="Calibri Light" panose="020F0302020204030204" pitchFamily="34" charset="0"/>
              </a:rPr>
              <a:t>Watch a video</a:t>
            </a:r>
          </a:p>
        </p:txBody>
      </p:sp>
      <p:pic>
        <p:nvPicPr>
          <p:cNvPr id="2" name="Unit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9058" y="678761"/>
            <a:ext cx="9004109" cy="5060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4625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STORY TIME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660" name="Google Shape;660;p25"/>
          <p:cNvSpPr txBox="1"/>
          <p:nvPr/>
        </p:nvSpPr>
        <p:spPr>
          <a:xfrm>
            <a:off x="2274959" y="962937"/>
            <a:ext cx="789993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4400"/>
              <a:buFont typeface="Carter One" panose="03080802040405060005"/>
              <a:buNone/>
            </a:pPr>
            <a:r>
              <a:rPr lang="en-US" sz="4400" b="0" i="0" u="none" strike="noStrike" cap="none">
                <a:solidFill>
                  <a:srgbClr val="ED7D31"/>
                </a:solidFill>
                <a:latin typeface="Carter One" panose="03080802040405060005"/>
                <a:ea typeface="Carter One" panose="03080802040405060005"/>
                <a:cs typeface="Carter One" panose="03080802040405060005"/>
                <a:sym typeface="Carter One" panose="03080802040405060005"/>
              </a:rPr>
              <a:t>CHARACTERS IN THE STORY</a:t>
            </a:r>
            <a:endParaRPr sz="4400" b="0" i="0" u="none" strike="noStrike" cap="none">
              <a:solidFill>
                <a:srgbClr val="ED7D31"/>
              </a:solidFill>
              <a:latin typeface="Carter One" panose="03080802040405060005"/>
              <a:ea typeface="Carter One" panose="03080802040405060005"/>
              <a:cs typeface="Carter One" panose="03080802040405060005"/>
              <a:sym typeface="Carter One" panose="03080802040405060005"/>
            </a:endParaRPr>
          </a:p>
        </p:txBody>
      </p:sp>
      <p:sp>
        <p:nvSpPr>
          <p:cNvPr id="661" name="Google Shape;661;p25"/>
          <p:cNvSpPr/>
          <p:nvPr/>
        </p:nvSpPr>
        <p:spPr>
          <a:xfrm>
            <a:off x="1060754" y="4424484"/>
            <a:ext cx="1479249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Ash</a:t>
            </a:r>
          </a:p>
        </p:txBody>
      </p:sp>
      <p:sp>
        <p:nvSpPr>
          <p:cNvPr id="662" name="Google Shape;662;p25"/>
          <p:cNvSpPr/>
          <p:nvPr/>
        </p:nvSpPr>
        <p:spPr>
          <a:xfrm>
            <a:off x="6729502" y="4314413"/>
            <a:ext cx="1479249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Lottie</a:t>
            </a:r>
          </a:p>
        </p:txBody>
      </p:sp>
      <p:sp>
        <p:nvSpPr>
          <p:cNvPr id="663" name="Google Shape;663;p25"/>
          <p:cNvSpPr/>
          <p:nvPr/>
        </p:nvSpPr>
        <p:spPr>
          <a:xfrm>
            <a:off x="3926761" y="4884211"/>
            <a:ext cx="1479249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Lois</a:t>
            </a:r>
          </a:p>
        </p:txBody>
      </p:sp>
      <p:sp>
        <p:nvSpPr>
          <p:cNvPr id="664" name="Google Shape;664;p25"/>
          <p:cNvSpPr/>
          <p:nvPr/>
        </p:nvSpPr>
        <p:spPr>
          <a:xfrm>
            <a:off x="9904525" y="4732549"/>
            <a:ext cx="1108533" cy="5821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 panose="020F0502020204030204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Bo</a:t>
            </a:r>
          </a:p>
        </p:txBody>
      </p:sp>
      <p:pic>
        <p:nvPicPr>
          <p:cNvPr id="665" name="Google Shape;665;p25"/>
          <p:cNvPicPr preferRelativeResize="0"/>
          <p:nvPr/>
        </p:nvPicPr>
        <p:blipFill rotWithShape="1">
          <a:blip r:embed="rId2"/>
          <a:srcRect l="894" t="-674" r="18492" b="11286"/>
          <a:stretch>
            <a:fillRect/>
          </a:stretch>
        </p:blipFill>
        <p:spPr>
          <a:xfrm>
            <a:off x="3272216" y="2410015"/>
            <a:ext cx="2485540" cy="230556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66" name="Google Shape;666;p25"/>
          <p:cNvPicPr preferRelativeResize="0"/>
          <p:nvPr/>
        </p:nvPicPr>
        <p:blipFill rotWithShape="1">
          <a:blip r:embed="rId3"/>
          <a:srcRect l="5679" r="5679" b="5078"/>
          <a:stretch>
            <a:fillRect/>
          </a:stretch>
        </p:blipFill>
        <p:spPr>
          <a:xfrm>
            <a:off x="659172" y="1956887"/>
            <a:ext cx="2282412" cy="231982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67" name="Google Shape;667;p25"/>
          <p:cNvPicPr preferRelativeResize="0"/>
          <p:nvPr/>
        </p:nvPicPr>
        <p:blipFill rotWithShape="1">
          <a:blip r:embed="rId4"/>
          <a:srcRect t="8894" b="1868"/>
          <a:stretch>
            <a:fillRect/>
          </a:stretch>
        </p:blipFill>
        <p:spPr>
          <a:xfrm>
            <a:off x="9212657" y="2276218"/>
            <a:ext cx="2323454" cy="230556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68" name="Google Shape;668;p25"/>
          <p:cNvPicPr preferRelativeResize="0"/>
          <p:nvPr/>
        </p:nvPicPr>
        <p:blipFill rotWithShape="1">
          <a:blip r:embed="rId5"/>
          <a:srcRect l="-664" t="5409" r="4206" b="93"/>
          <a:stretch>
            <a:fillRect/>
          </a:stretch>
        </p:blipFill>
        <p:spPr>
          <a:xfrm>
            <a:off x="6343147" y="1864383"/>
            <a:ext cx="2282412" cy="2304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35479" y="715740"/>
            <a:ext cx="8629740" cy="4883202"/>
            <a:chOff x="1335479" y="715740"/>
            <a:chExt cx="8629740" cy="48832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3430" y="970954"/>
              <a:ext cx="8274904" cy="447622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463430" y="5110480"/>
              <a:ext cx="2236373" cy="488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35479" y="898406"/>
              <a:ext cx="5628029" cy="488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677945" y="715740"/>
              <a:ext cx="1287274" cy="488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Google Shape;281;p15"/>
          <p:cNvSpPr txBox="1"/>
          <p:nvPr/>
        </p:nvSpPr>
        <p:spPr>
          <a:xfrm>
            <a:off x="193734" y="184945"/>
            <a:ext cx="2354594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STORY TIME </a:t>
            </a:r>
          </a:p>
        </p:txBody>
      </p:sp>
      <p:sp>
        <p:nvSpPr>
          <p:cNvPr id="41" name="Google Shape;281;p15"/>
          <p:cNvSpPr txBox="1"/>
          <p:nvPr/>
        </p:nvSpPr>
        <p:spPr>
          <a:xfrm>
            <a:off x="9511449" y="184945"/>
            <a:ext cx="2680551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 panose="020F0502020204030204"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Listen and </a:t>
            </a:r>
            <a:r>
              <a:rPr lang="en-US" sz="28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point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6"/>
          <p:cNvSpPr/>
          <p:nvPr/>
        </p:nvSpPr>
        <p:spPr>
          <a:xfrm>
            <a:off x="10027988" y="1070268"/>
            <a:ext cx="1287274" cy="615957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Listen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233014" y="2328737"/>
            <a:ext cx="2589525" cy="21025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253162" y="1204202"/>
            <a:ext cx="2369140" cy="10311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899469" y="4431322"/>
            <a:ext cx="1722833" cy="10158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8.1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10.171875" end="104030.3046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734" y="2869888"/>
            <a:ext cx="1042811" cy="1042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1" animBg="1"/>
      <p:bldP spid="14" grpId="0" bldLvl="0" animBg="1"/>
      <p:bldP spid="14" grpId="1" bldLvl="0" animBg="1"/>
      <p:bldP spid="2" grpId="0" bldLvl="0" animBg="1"/>
      <p:bldP spid="2" grpId="1" bldLvl="0" animBg="1"/>
      <p:bldP spid="3" grpId="0" bldLvl="0" animBg="1"/>
      <p:bldP spid="3" grpId="1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775</Words>
  <Application>Microsoft Office PowerPoint</Application>
  <PresentationFormat>Widescreen</PresentationFormat>
  <Paragraphs>171</Paragraphs>
  <Slides>29</Slides>
  <Notes>6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Carter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Lan Anh</cp:lastModifiedBy>
  <cp:revision>306</cp:revision>
  <dcterms:created xsi:type="dcterms:W3CDTF">2023-11-28T02:26:00Z</dcterms:created>
  <dcterms:modified xsi:type="dcterms:W3CDTF">2024-11-13T09:12:46Z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5662B279F52645B798B650A8A97A76F8_12</vt:lpwstr>
  </property>
  <property fmtid="{D5CDD505-2E9C-101B-9397-08002B2CF9AE}" pid="3" name="KSOProductBuildVer">
    <vt:lpwstr>1033-12.2.0.18911</vt:lpwstr>
  </property>
</Properties>
</file>