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66" r:id="rId3"/>
    <p:sldId id="26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731" r:id="rId12"/>
    <p:sldId id="734" r:id="rId13"/>
    <p:sldId id="771" r:id="rId14"/>
    <p:sldId id="772" r:id="rId15"/>
    <p:sldId id="775" r:id="rId16"/>
    <p:sldId id="757" r:id="rId17"/>
    <p:sldId id="75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735" r:id="rId27"/>
    <p:sldId id="776" r:id="rId28"/>
    <p:sldId id="302" r:id="rId29"/>
    <p:sldId id="7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178" userDrawn="1">
          <p15:clr>
            <a:srgbClr val="A4A3A4"/>
          </p15:clr>
        </p15:guide>
        <p15:guide id="4" orient="horz" pos="2798" userDrawn="1">
          <p15:clr>
            <a:srgbClr val="A4A3A4"/>
          </p15:clr>
        </p15:guide>
        <p15:guide id="5" orient="horz" pos="1510" userDrawn="1">
          <p15:clr>
            <a:srgbClr val="A4A3A4"/>
          </p15:clr>
        </p15:guide>
        <p15:guide id="6" pos="3875" userDrawn="1">
          <p15:clr>
            <a:srgbClr val="A4A3A4"/>
          </p15:clr>
        </p15:guide>
        <p15:guide id="7" orient="horz" pos="3475" userDrawn="1">
          <p15:clr>
            <a:srgbClr val="A4A3A4"/>
          </p15:clr>
        </p15:guide>
        <p15:guide id="8" orient="horz" pos="40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437"/>
    <a:srgbClr val="F88438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3"/>
    <p:restoredTop sz="95118"/>
  </p:normalViewPr>
  <p:slideViewPr>
    <p:cSldViewPr snapToGrid="0" snapToObjects="1" showGuides="1">
      <p:cViewPr varScale="1">
        <p:scale>
          <a:sx n="66" d="100"/>
          <a:sy n="66" d="100"/>
        </p:scale>
        <p:origin x="548" y="44"/>
      </p:cViewPr>
      <p:guideLst>
        <p:guide orient="horz" pos="2160"/>
        <p:guide pos="3840"/>
        <p:guide pos="5178"/>
        <p:guide orient="horz" pos="2798"/>
        <p:guide orient="horz" pos="1510"/>
        <p:guide pos="3875"/>
        <p:guide orient="horz" pos="3475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Liên hệ: Ms Huyền Phạm - 0936.082.789 Nếu thầy cô muốn: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-  Tham gia Khóa học làm powerpoint chuyên nghiệp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Học Tin học văn phòng từ cơ bản đến nâng 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Đặt hàng thiết kế, soạn giáo án theo yêu cầu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Sở hữu các bộ giáo án powerpoint môn tiếng anh Mầm non và tiểu học.</a:t>
            </a:r>
          </a:p>
        </p:txBody>
      </p:sp>
      <p:sp>
        <p:nvSpPr>
          <p:cNvPr id="270" name="Google Shape;27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54" name="Google Shape;55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72" name="Google Shape;57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90" name="Google Shape;59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608" name="Google Shape;60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</a:p>
        </p:txBody>
      </p:sp>
      <p:sp>
        <p:nvSpPr>
          <p:cNvPr id="626" name="Google Shape;62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Liên hệ: Ms Huyền Phạm - 0936.082.789 Nếu thầy cô muốn: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-  Tham gia Khóa học làm powerpoint chuyên nghiệp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Học Tin học văn phòng từ cơ bản đến nâng 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Đặt hàng thiết kế, soạn giáo án theo yêu cầu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Sở hữu các bộ giáo án powerpoint môn tiếng anh Mầm non và tiểu học.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302" name="Google Shape;30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Liên hệ: Ms Huyền Phạm - 0936.082.789 Nếu thầy cô muốn: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-  Tham gia Khóa học làm powerpoint chuyên nghiệp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Học Tin học văn phòng từ cơ bản đến nâng 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Đặt hàng thiết kế, soạn giáo án theo yêu cầu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Sở hữu các bộ giáo án powerpoint môn tiếng anh Mầm non và tiểu học.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332" name="Google Shape;33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Liên hệ: Ms Huyền Phạm - 0936.082.789 Nếu thầy cô muốn: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-  Tham gia Khóa học làm powerpoint chuyên nghiệp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Học Tin học văn phòng từ cơ bản đến nâng 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Đặt hàng thiết kế, soạn giáo án theo yêu cầu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Sở hữu các bộ giáo án powerpoint môn tiếng anh Mầm non và tiểu học.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360" name="Google Shape;3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Liên hệ: Ms Huyền Phạm - 0936.082.789 Nếu thầy cô muốn: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-  Tham gia Khóa học làm powerpoint chuyên nghiệp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Học Tin học văn phòng từ cơ bản đến nâng 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Đặt hàng thiết kế, soạn giáo án theo yêu cầu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Sở hữu các bộ giáo án powerpoint môn tiếng anh Mầm non và tiểu học.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389" name="Google Shape;38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Liên hệ: Ms Huyền Phạm - 0936.082.789 Nếu thầy cô muốn: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-  Tham gia Khóa học làm powerpoint chuyên nghiệp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Học Tin học văn phòng từ cơ bản đến nâng 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Đặt hàng thiết kế, soạn giáo án theo yêu cầu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Sở hữu các bộ giáo án powerpoint môn tiếng anh Mầm non và tiểu học.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417" name="Google Shape;4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Liên hệ: Ms Huyền Phạm - 0936.082.789 Nếu thầy cô muốn: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-  Tham gia Khóa học làm powerpoint chuyên nghiệp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Học Tin học văn phòng từ cơ bản đến nâng 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Đặt hàng thiết kế, soạn giáo án theo yêu cầu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Char char="-"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Sở hữu các bộ giáo án powerpoint môn tiếng anh Mầm non và tiểu học.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447" name="Google Shape;44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26" name="Google Shape;52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 panose="020B0604030504040204"/>
              <a:buNone/>
            </a:pPr>
            <a:r>
              <a:rPr lang="en-US" sz="1200" b="0" cap="none">
                <a:solidFill>
                  <a:srgbClr val="00206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1200" b="0" cap="none">
              <a:solidFill>
                <a:srgbClr val="00206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536" name="Google Shape;53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2024/11/13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29.png"/><Relationship Id="rId19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1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33.png"/><Relationship Id="rId19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1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147028" y="2072846"/>
            <a:ext cx="721299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8 – LET’S EXPLORE!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7B – Story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619" y="3711917"/>
            <a:ext cx="2009504" cy="20095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0029853" y="2756587"/>
            <a:ext cx="1489972" cy="354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0" descr="Pokemon: Pikachu | Pikachu, Pokemon photo, Pokemon characters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801990" y="3429000"/>
            <a:ext cx="2115483" cy="260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0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149753" y="409170"/>
            <a:ext cx="1658646" cy="152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0" descr="F:\CO SO KNS TRI VIET\POKEMON\png\cao 800 -1000\385Jirachi_AG_anime_2.pn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1723224">
            <a:off x="299779" y="1874311"/>
            <a:ext cx="1807435" cy="143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0"/>
          <p:cNvPicPr preferRelativeResize="0"/>
          <p:nvPr/>
        </p:nvPicPr>
        <p:blipFill rotWithShape="1">
          <a:blip r:embed="rId8"/>
          <a:srcRect l="12459" t="10424" r="15551" b="7895"/>
          <a:stretch>
            <a:fillRect/>
          </a:stretch>
        </p:blipFill>
        <p:spPr>
          <a:xfrm rot="418112">
            <a:off x="7170259" y="316477"/>
            <a:ext cx="1509486" cy="171268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0" descr="https://cdn140.picsart.com/279053229038211.png?type=webp&amp;to=min&amp;r=64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56" name="Google Shape;456;p10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589700" y="963053"/>
            <a:ext cx="1393744" cy="139374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0"/>
          <p:cNvSpPr/>
          <p:nvPr/>
        </p:nvSpPr>
        <p:spPr>
          <a:xfrm>
            <a:off x="1936409" y="1864000"/>
            <a:ext cx="8350163" cy="287959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9525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Corben;700"/>
              </a:rPr>
              <a:t>Well done!</a:t>
            </a:r>
          </a:p>
        </p:txBody>
      </p:sp>
      <p:pic>
        <p:nvPicPr>
          <p:cNvPr id="458" name="Google Shape;458;p10">
            <a:hlinkClick r:id="" action="ppaction://hlinkshowjump?jump=nextslide"/>
          </p:cNvPr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989287" y="5636182"/>
            <a:ext cx="2040566" cy="1077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7" name="Picture 2" descr="Story Time | Minerva Public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3" y="943267"/>
            <a:ext cx="6651915" cy="46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22" t="8853" r="-922" b="22359"/>
          <a:stretch>
            <a:fillRect/>
          </a:stretch>
        </p:blipFill>
        <p:spPr>
          <a:xfrm>
            <a:off x="5654241" y="4100239"/>
            <a:ext cx="7048208" cy="1679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58" y="871684"/>
            <a:ext cx="4686354" cy="33001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35479" y="715740"/>
            <a:ext cx="8629740" cy="4883202"/>
            <a:chOff x="1335479" y="715740"/>
            <a:chExt cx="8629740" cy="48832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430" y="970954"/>
              <a:ext cx="8274904" cy="44762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463430" y="5110480"/>
              <a:ext cx="2236373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35479" y="898406"/>
              <a:ext cx="5628029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677945" y="715740"/>
              <a:ext cx="1287274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16" name="Rectangle: Rounded Corners 6"/>
          <p:cNvSpPr/>
          <p:nvPr/>
        </p:nvSpPr>
        <p:spPr>
          <a:xfrm>
            <a:off x="10027988" y="1070268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33014" y="2328737"/>
            <a:ext cx="2589525" cy="21025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253162" y="1204202"/>
            <a:ext cx="2369140" cy="10311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899469" y="4431322"/>
            <a:ext cx="1722833" cy="10158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10.171875" end="104030.3046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734" y="2869888"/>
            <a:ext cx="1042811" cy="1042811"/>
          </a:xfrm>
          <a:prstGeom prst="rect">
            <a:avLst/>
          </a:prstGeom>
        </p:spPr>
      </p:pic>
      <p:sp>
        <p:nvSpPr>
          <p:cNvPr id="6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1" animBg="1"/>
      <p:bldP spid="14" grpId="0" bldLvl="0" animBg="1"/>
      <p:bldP spid="14" grpId="1" bldLvl="0" animBg="1"/>
      <p:bldP spid="2" grpId="0" bldLvl="0" animBg="1"/>
      <p:bldP spid="2" grpId="1" bldLvl="0" animBg="1"/>
      <p:bldP spid="3" grpId="0" bldLvl="0" animBg="1"/>
      <p:bldP spid="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16" name="Rectangle: Rounded Corners 6"/>
          <p:cNvSpPr/>
          <p:nvPr/>
        </p:nvSpPr>
        <p:spPr>
          <a:xfrm>
            <a:off x="10413750" y="985838"/>
            <a:ext cx="1301999" cy="60037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58234" y="942722"/>
            <a:ext cx="2371725" cy="242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335.84375" end="81192.94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335" y="2980790"/>
            <a:ext cx="896420" cy="8964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80117" y="881470"/>
            <a:ext cx="8936038" cy="4546315"/>
            <a:chOff x="1380117" y="881470"/>
            <a:chExt cx="8936038" cy="45463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0117" y="1208593"/>
              <a:ext cx="8936037" cy="407587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33665" y="4642338"/>
              <a:ext cx="3638803" cy="78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98759" y="881470"/>
              <a:ext cx="1917396" cy="78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959113" y="1336431"/>
            <a:ext cx="1805993" cy="4783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54005" y="4462866"/>
            <a:ext cx="1805993" cy="7854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449701" y="1670449"/>
            <a:ext cx="991264" cy="4857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2" grpId="0" bldLvl="0" animBg="1"/>
      <p:bldP spid="2" grpId="1" bldLvl="0" animBg="1"/>
      <p:bldP spid="8" grpId="0" bldLvl="0" animBg="1"/>
      <p:bldP spid="8" grpId="1" bldLvl="0" animBg="1"/>
      <p:bldP spid="3" grpId="0" bldLvl="0" animBg="1"/>
      <p:bldP spid="3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363" y="1417628"/>
            <a:ext cx="8395012" cy="3968758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16" name="Rectangle: Rounded Corners 6"/>
          <p:cNvSpPr/>
          <p:nvPr/>
        </p:nvSpPr>
        <p:spPr>
          <a:xfrm>
            <a:off x="10321871" y="1213640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63364" y="4754880"/>
            <a:ext cx="2694300" cy="4684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35695" y="1417628"/>
            <a:ext cx="3386607" cy="7572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0468" y="4615267"/>
            <a:ext cx="4357907" cy="7477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24684" y="1251849"/>
            <a:ext cx="2621757" cy="74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873.898438" end="58230.70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142" y="2941094"/>
            <a:ext cx="975811" cy="975811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 animBg="1"/>
      <p:bldP spid="14" grpId="0" bldLvl="0" animBg="1"/>
      <p:bldP spid="14" grpId="1" bldLvl="0" animBg="1"/>
      <p:bldP spid="2" grpId="0" bldLvl="0" animBg="1"/>
      <p:bldP spid="2" grpId="1" bldLvl="0" animBg="1"/>
      <p:bldP spid="11" grpId="0" bldLvl="0" animBg="1"/>
      <p:bldP spid="11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63396" y="1092335"/>
            <a:ext cx="8074144" cy="4270644"/>
            <a:chOff x="1371031" y="1012877"/>
            <a:chExt cx="8074144" cy="42706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364" y="1251849"/>
              <a:ext cx="7772400" cy="403167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71031" y="1012877"/>
              <a:ext cx="2621757" cy="47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18408" y="1084735"/>
              <a:ext cx="1626767" cy="47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16" name="Rectangle: Rounded Corners 6"/>
          <p:cNvSpPr/>
          <p:nvPr/>
        </p:nvSpPr>
        <p:spPr>
          <a:xfrm>
            <a:off x="10321871" y="1213640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49628" y="2057173"/>
            <a:ext cx="3076660" cy="9673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92289" y="1570278"/>
            <a:ext cx="3076660" cy="4348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41930" y="1427604"/>
            <a:ext cx="2084286" cy="9673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163.507812" end="24894.4746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142" y="2941094"/>
            <a:ext cx="975811" cy="97581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484012" y="1981369"/>
            <a:ext cx="1786273" cy="9673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77618" y="4573382"/>
            <a:ext cx="3294185" cy="6879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99939" y="4443584"/>
            <a:ext cx="872197" cy="4115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3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 animBg="1"/>
      <p:bldP spid="14" grpId="0" bldLvl="0" animBg="1"/>
      <p:bldP spid="14" grpId="1" bldLvl="0" animBg="1"/>
      <p:bldP spid="2" grpId="0" bldLvl="0" animBg="1"/>
      <p:bldP spid="2" grpId="1" bldLvl="0" animBg="1"/>
      <p:bldP spid="11" grpId="0" bldLvl="0" animBg="1"/>
      <p:bldP spid="11" grpId="1" bldLvl="0" animBg="1"/>
      <p:bldP spid="9" grpId="0" bldLvl="0" animBg="1"/>
      <p:bldP spid="9" grpId="1" bldLvl="0" animBg="1"/>
      <p:bldP spid="13" grpId="0" bldLvl="0" animBg="1"/>
      <p:bldP spid="13" grpId="1" bldLvl="0" animBg="1"/>
      <p:bldP spid="15" grpId="0" bldLvl="0" animBg="1"/>
      <p:bldP spid="15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28" y="1542719"/>
            <a:ext cx="10923036" cy="3156553"/>
          </a:xfrm>
          <a:prstGeom prst="rect">
            <a:avLst/>
          </a:prstGeom>
        </p:spPr>
      </p:pic>
      <p:sp>
        <p:nvSpPr>
          <p:cNvPr id="6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14" name="Rectangle: Rounded Corners 6"/>
          <p:cNvSpPr/>
          <p:nvPr/>
        </p:nvSpPr>
        <p:spPr>
          <a:xfrm>
            <a:off x="4926946" y="4945075"/>
            <a:ext cx="1857375" cy="6230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0405" y="2336165"/>
            <a:ext cx="31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They are at the lab.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8318" y="2840724"/>
            <a:ext cx="3360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Bo breaks the model.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2885" y="3345283"/>
            <a:ext cx="515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They will do the other challenge.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5910" y="3806834"/>
            <a:ext cx="3563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Ash will get a bottle of water and a straw.</a:t>
            </a:r>
          </a:p>
        </p:txBody>
      </p:sp>
      <p:sp>
        <p:nvSpPr>
          <p:cNvPr id="7" name="Google Shape;640;p23"/>
          <p:cNvSpPr txBox="1"/>
          <p:nvPr/>
        </p:nvSpPr>
        <p:spPr>
          <a:xfrm>
            <a:off x="1942418" y="5934670"/>
            <a:ext cx="83071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Ask students to open their books and look at Activity 3 on page </a:t>
            </a:r>
            <a:r>
              <a:rPr lang="en-US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98</a:t>
            </a: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Students read the story again and answer the questions.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Show the answers to check. 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1" animBg="1"/>
      <p:bldP spid="4" grpId="0"/>
      <p:bldP spid="8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9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PRACTICE ACTIVITY</a:t>
            </a:r>
            <a:endParaRPr dirty="0"/>
          </a:p>
        </p:txBody>
      </p:sp>
      <p:sp>
        <p:nvSpPr>
          <p:cNvPr id="5" name="Google Shape;520;p15"/>
          <p:cNvSpPr/>
          <p:nvPr/>
        </p:nvSpPr>
        <p:spPr>
          <a:xfrm>
            <a:off x="1911627" y="2171700"/>
            <a:ext cx="8171954" cy="2530929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Google Shape;521;p15"/>
          <p:cNvSpPr txBox="1"/>
          <p:nvPr/>
        </p:nvSpPr>
        <p:spPr>
          <a:xfrm>
            <a:off x="1988511" y="2452778"/>
            <a:ext cx="8018186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Put the class into pairs. Each pair takes out 2 pieces of paper.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Students write True and False for each piece.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Show a sentence, students look at, choose and raise their answers: True or False.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fastest pair with the correct answer receives 2 points.</a:t>
            </a:r>
            <a:endParaRPr sz="24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522;p15"/>
          <p:cNvSpPr txBox="1"/>
          <p:nvPr/>
        </p:nvSpPr>
        <p:spPr>
          <a:xfrm>
            <a:off x="2108418" y="1087780"/>
            <a:ext cx="79751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2"/>
                </a:solidFill>
                <a:latin typeface="Carter One"/>
                <a:ea typeface="Carter One"/>
                <a:cs typeface="Carter One"/>
                <a:sym typeface="Carter One"/>
              </a:rPr>
              <a:t>Activity: TRUE or FALSE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2071" r="12396"/>
          <a:stretch>
            <a:fillRect/>
          </a:stretch>
        </p:blipFill>
        <p:spPr>
          <a:xfrm>
            <a:off x="9400341" y="1715202"/>
            <a:ext cx="915393" cy="85343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6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29" name="Google Shape;529;p16"/>
          <p:cNvPicPr preferRelativeResize="0"/>
          <p:nvPr/>
        </p:nvPicPr>
        <p:blipFill rotWithShape="1">
          <a:blip r:embed="rId4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6525857" y="3742097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6"/>
          <p:cNvPicPr preferRelativeResize="0"/>
          <p:nvPr/>
        </p:nvPicPr>
        <p:blipFill rotWithShape="1">
          <a:blip r:embed="rId6"/>
          <a:srcRect l="15689" t="11973"/>
          <a:stretch>
            <a:fillRect/>
          </a:stretch>
        </p:blipFill>
        <p:spPr>
          <a:xfrm>
            <a:off x="3138227" y="2786063"/>
            <a:ext cx="2950057" cy="347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6"/>
          <p:cNvPicPr preferRelativeResize="0"/>
          <p:nvPr/>
        </p:nvPicPr>
        <p:blipFill rotWithShape="1">
          <a:blip r:embed="rId7"/>
          <a:srcRect b="30603"/>
          <a:stretch>
            <a:fillRect/>
          </a:stretch>
        </p:blipFill>
        <p:spPr>
          <a:xfrm>
            <a:off x="736600" y="1303721"/>
            <a:ext cx="10718800" cy="1850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7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39" name="Google Shape;539;p17"/>
          <p:cNvPicPr preferRelativeResize="0"/>
          <p:nvPr/>
        </p:nvPicPr>
        <p:blipFill rotWithShape="1">
          <a:blip r:embed="rId5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61138" y="337911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7"/>
          <p:cNvPicPr preferRelativeResize="0"/>
          <p:nvPr/>
        </p:nvPicPr>
        <p:blipFill rotWithShape="1">
          <a:blip r:embed="rId7"/>
          <a:srcRect l="24393"/>
          <a:stretch>
            <a:fillRect/>
          </a:stretch>
        </p:blipFill>
        <p:spPr>
          <a:xfrm flipH="1">
            <a:off x="1224534" y="2412770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7"/>
          <p:cNvPicPr preferRelativeResize="0"/>
          <p:nvPr/>
        </p:nvPicPr>
        <p:blipFill rotWithShape="1">
          <a:blip r:embed="rId8"/>
          <a:srcRect l="15689" t="11973"/>
          <a:stretch>
            <a:fillRect/>
          </a:stretch>
        </p:blipFill>
        <p:spPr>
          <a:xfrm>
            <a:off x="687390" y="2313806"/>
            <a:ext cx="3275942" cy="385844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7"/>
          <p:cNvSpPr/>
          <p:nvPr/>
        </p:nvSpPr>
        <p:spPr>
          <a:xfrm>
            <a:off x="5402524" y="516547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</a:p>
        </p:txBody>
      </p:sp>
      <p:sp>
        <p:nvSpPr>
          <p:cNvPr id="544" name="Google Shape;544;p17"/>
          <p:cNvSpPr/>
          <p:nvPr/>
        </p:nvSpPr>
        <p:spPr>
          <a:xfrm>
            <a:off x="5402524" y="424302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  <a:endParaRPr dirty="0"/>
          </a:p>
        </p:txBody>
      </p:sp>
      <p:sp>
        <p:nvSpPr>
          <p:cNvPr id="545" name="Google Shape;545;p17"/>
          <p:cNvSpPr/>
          <p:nvPr/>
        </p:nvSpPr>
        <p:spPr>
          <a:xfrm>
            <a:off x="4737214" y="5256912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4737214" y="433446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547" name="Google Shape;547;p17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753032" y="5272730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7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4765634" y="4243027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7">
            <a:hlinkClick r:id="" action="ppaction://hlinkshowjump?jump=nextslide"/>
          </p:cNvPr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8981398" y="4384051"/>
            <a:ext cx="1986068" cy="14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7"/>
          <p:cNvSpPr/>
          <p:nvPr/>
        </p:nvSpPr>
        <p:spPr>
          <a:xfrm>
            <a:off x="1896809" y="460234"/>
            <a:ext cx="8382950" cy="280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 panose="020B0502020202020204"/>
              <a:buNone/>
            </a:pPr>
            <a:r>
              <a:rPr lang="en-US" sz="54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1. The children are making a model of the solar system.</a:t>
            </a:r>
            <a:endParaRPr sz="54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50175" y="1491615"/>
            <a:ext cx="3847465" cy="385826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34020" y="2673350"/>
            <a:ext cx="3336925" cy="11137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understand simple cartoon stories.</a:t>
            </a: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0367" y="3833812"/>
            <a:ext cx="333692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.9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9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1480" y="4502785"/>
            <a:ext cx="331470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33766" y="16910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564865" y="217351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1" y="667264"/>
            <a:ext cx="3561420" cy="5029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141" y="667264"/>
            <a:ext cx="3553969" cy="50292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57" name="Google Shape;557;p18"/>
          <p:cNvPicPr preferRelativeResize="0"/>
          <p:nvPr/>
        </p:nvPicPr>
        <p:blipFill rotWithShape="1">
          <a:blip r:embed="rId5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1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251911" y="34361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8"/>
          <p:cNvPicPr preferRelativeResize="0"/>
          <p:nvPr/>
        </p:nvPicPr>
        <p:blipFill rotWithShape="1">
          <a:blip r:embed="rId7"/>
          <a:srcRect l="24393"/>
          <a:stretch>
            <a:fillRect/>
          </a:stretch>
        </p:blipFill>
        <p:spPr>
          <a:xfrm flipH="1">
            <a:off x="1082800" y="2400228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8"/>
          <p:cNvPicPr preferRelativeResize="0"/>
          <p:nvPr/>
        </p:nvPicPr>
        <p:blipFill rotWithShape="1">
          <a:blip r:embed="rId8"/>
          <a:srcRect l="15689" t="11973"/>
          <a:stretch>
            <a:fillRect/>
          </a:stretch>
        </p:blipFill>
        <p:spPr>
          <a:xfrm>
            <a:off x="752950" y="2370910"/>
            <a:ext cx="3435180" cy="40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8"/>
          <p:cNvSpPr/>
          <p:nvPr/>
        </p:nvSpPr>
        <p:spPr>
          <a:xfrm>
            <a:off x="5460785" y="526367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</a:p>
        </p:txBody>
      </p:sp>
      <p:sp>
        <p:nvSpPr>
          <p:cNvPr id="562" name="Google Shape;562;p18"/>
          <p:cNvSpPr/>
          <p:nvPr/>
        </p:nvSpPr>
        <p:spPr>
          <a:xfrm>
            <a:off x="5460785" y="434123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</a:p>
        </p:txBody>
      </p:sp>
      <p:sp>
        <p:nvSpPr>
          <p:cNvPr id="563" name="Google Shape;563;p18"/>
          <p:cNvSpPr/>
          <p:nvPr/>
        </p:nvSpPr>
        <p:spPr>
          <a:xfrm>
            <a:off x="4387248" y="535511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64" name="Google Shape;564;p18"/>
          <p:cNvSpPr/>
          <p:nvPr/>
        </p:nvSpPr>
        <p:spPr>
          <a:xfrm>
            <a:off x="4387248" y="4375474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565" name="Google Shape;565;p18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387248" y="4375474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8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4387991" y="5194064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8">
            <a:hlinkClick r:id="" action="ppaction://hlinkshowjump?jump=nextslide"/>
          </p:cNvPr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8"/>
          <p:cNvSpPr/>
          <p:nvPr/>
        </p:nvSpPr>
        <p:spPr>
          <a:xfrm>
            <a:off x="1398382" y="1361734"/>
            <a:ext cx="9395235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 panose="020B0502020202020204"/>
              <a:buNone/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2. Ash breaks the model.</a:t>
            </a:r>
            <a:endParaRPr sz="60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9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75" name="Google Shape;575;p19"/>
          <p:cNvPicPr preferRelativeResize="0"/>
          <p:nvPr/>
        </p:nvPicPr>
        <p:blipFill rotWithShape="1">
          <a:blip r:embed="rId5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1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251911" y="34361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19"/>
          <p:cNvPicPr preferRelativeResize="0"/>
          <p:nvPr/>
        </p:nvPicPr>
        <p:blipFill rotWithShape="1">
          <a:blip r:embed="rId7"/>
          <a:srcRect l="24393"/>
          <a:stretch>
            <a:fillRect/>
          </a:stretch>
        </p:blipFill>
        <p:spPr>
          <a:xfrm flipH="1">
            <a:off x="1082800" y="2400228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9"/>
          <p:cNvPicPr preferRelativeResize="0"/>
          <p:nvPr/>
        </p:nvPicPr>
        <p:blipFill rotWithShape="1">
          <a:blip r:embed="rId8"/>
          <a:srcRect l="15689" t="11973"/>
          <a:stretch>
            <a:fillRect/>
          </a:stretch>
        </p:blipFill>
        <p:spPr>
          <a:xfrm>
            <a:off x="752950" y="2370910"/>
            <a:ext cx="3435180" cy="40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19"/>
          <p:cNvSpPr/>
          <p:nvPr/>
        </p:nvSpPr>
        <p:spPr>
          <a:xfrm>
            <a:off x="5460785" y="526367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</a:p>
        </p:txBody>
      </p:sp>
      <p:sp>
        <p:nvSpPr>
          <p:cNvPr id="580" name="Google Shape;580;p19"/>
          <p:cNvSpPr/>
          <p:nvPr/>
        </p:nvSpPr>
        <p:spPr>
          <a:xfrm>
            <a:off x="5460785" y="434123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  <a:endParaRPr dirty="0"/>
          </a:p>
        </p:txBody>
      </p:sp>
      <p:sp>
        <p:nvSpPr>
          <p:cNvPr id="581" name="Google Shape;581;p19"/>
          <p:cNvSpPr/>
          <p:nvPr/>
        </p:nvSpPr>
        <p:spPr>
          <a:xfrm>
            <a:off x="4387248" y="535511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582" name="Google Shape;582;p19"/>
          <p:cNvSpPr/>
          <p:nvPr/>
        </p:nvSpPr>
        <p:spPr>
          <a:xfrm>
            <a:off x="4387248" y="4375474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583" name="Google Shape;583;p19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387248" y="4375474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9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4387991" y="5194064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9">
            <a:hlinkClick r:id="" action="ppaction://hlinkshowjump?jump=nextslide"/>
          </p:cNvPr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9"/>
          <p:cNvSpPr/>
          <p:nvPr/>
        </p:nvSpPr>
        <p:spPr>
          <a:xfrm>
            <a:off x="1716844" y="1313656"/>
            <a:ext cx="8893762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entury Gothic" panose="020B0502020202020204"/>
              <a:buNone/>
            </a:pPr>
            <a:r>
              <a:rPr lang="en-US" sz="54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3. </a:t>
            </a:r>
            <a:r>
              <a:rPr lang="vi-VN" sz="54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The distance from the Moon to the Earth is about 80,000 kilometres</a:t>
            </a:r>
            <a:r>
              <a:rPr lang="en-US" sz="54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.</a:t>
            </a:r>
            <a:endParaRPr sz="54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0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593" name="Google Shape;593;p20"/>
          <p:cNvPicPr preferRelativeResize="0"/>
          <p:nvPr/>
        </p:nvPicPr>
        <p:blipFill rotWithShape="1">
          <a:blip r:embed="rId5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0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61138" y="337911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0"/>
          <p:cNvPicPr preferRelativeResize="0"/>
          <p:nvPr/>
        </p:nvPicPr>
        <p:blipFill rotWithShape="1">
          <a:blip r:embed="rId7"/>
          <a:srcRect l="24393"/>
          <a:stretch>
            <a:fillRect/>
          </a:stretch>
        </p:blipFill>
        <p:spPr>
          <a:xfrm flipH="1">
            <a:off x="1224534" y="2412770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0"/>
          <p:cNvPicPr preferRelativeResize="0"/>
          <p:nvPr/>
        </p:nvPicPr>
        <p:blipFill rotWithShape="1">
          <a:blip r:embed="rId8"/>
          <a:srcRect l="15689" t="11973"/>
          <a:stretch>
            <a:fillRect/>
          </a:stretch>
        </p:blipFill>
        <p:spPr>
          <a:xfrm>
            <a:off x="687390" y="2313806"/>
            <a:ext cx="3275942" cy="385844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0"/>
          <p:cNvSpPr/>
          <p:nvPr/>
        </p:nvSpPr>
        <p:spPr>
          <a:xfrm>
            <a:off x="5402524" y="516547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</a:p>
        </p:txBody>
      </p:sp>
      <p:sp>
        <p:nvSpPr>
          <p:cNvPr id="598" name="Google Shape;598;p20"/>
          <p:cNvSpPr/>
          <p:nvPr/>
        </p:nvSpPr>
        <p:spPr>
          <a:xfrm>
            <a:off x="5402524" y="424302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  <a:endParaRPr dirty="0"/>
          </a:p>
        </p:txBody>
      </p:sp>
      <p:sp>
        <p:nvSpPr>
          <p:cNvPr id="599" name="Google Shape;599;p20"/>
          <p:cNvSpPr/>
          <p:nvPr/>
        </p:nvSpPr>
        <p:spPr>
          <a:xfrm>
            <a:off x="4737214" y="5256912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600" name="Google Shape;600;p20"/>
          <p:cNvSpPr/>
          <p:nvPr/>
        </p:nvSpPr>
        <p:spPr>
          <a:xfrm>
            <a:off x="4737214" y="433446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601" name="Google Shape;601;p20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753032" y="5272730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0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4765634" y="4243027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0">
            <a:hlinkClick r:id="" action="ppaction://hlinkshowjump?jump=nextslide"/>
          </p:cNvPr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8981398" y="4384051"/>
            <a:ext cx="1986068" cy="14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0"/>
          <p:cNvSpPr/>
          <p:nvPr/>
        </p:nvSpPr>
        <p:spPr>
          <a:xfrm>
            <a:off x="1950185" y="490643"/>
            <a:ext cx="8291630" cy="257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entury Gothic" panose="020B0502020202020204"/>
              <a:buNone/>
            </a:pPr>
            <a:r>
              <a:rPr lang="en-US" sz="54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4. Lottie said: “We won’t have time to make a new model later.</a:t>
            </a:r>
            <a:endParaRPr sz="54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1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611" name="Google Shape;611;p21"/>
          <p:cNvPicPr preferRelativeResize="0"/>
          <p:nvPr/>
        </p:nvPicPr>
        <p:blipFill rotWithShape="1">
          <a:blip r:embed="rId5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251911" y="34361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1"/>
          <p:cNvPicPr preferRelativeResize="0"/>
          <p:nvPr/>
        </p:nvPicPr>
        <p:blipFill rotWithShape="1">
          <a:blip r:embed="rId7"/>
          <a:srcRect l="24393"/>
          <a:stretch>
            <a:fillRect/>
          </a:stretch>
        </p:blipFill>
        <p:spPr>
          <a:xfrm flipH="1">
            <a:off x="1082800" y="2400228"/>
            <a:ext cx="2511901" cy="404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1"/>
          <p:cNvPicPr preferRelativeResize="0"/>
          <p:nvPr/>
        </p:nvPicPr>
        <p:blipFill rotWithShape="1">
          <a:blip r:embed="rId8"/>
          <a:srcRect l="15689" t="11973"/>
          <a:stretch>
            <a:fillRect/>
          </a:stretch>
        </p:blipFill>
        <p:spPr>
          <a:xfrm>
            <a:off x="752950" y="2370910"/>
            <a:ext cx="3435180" cy="40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1"/>
          <p:cNvSpPr/>
          <p:nvPr/>
        </p:nvSpPr>
        <p:spPr>
          <a:xfrm>
            <a:off x="5460785" y="5263677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FALSE</a:t>
            </a:r>
          </a:p>
        </p:txBody>
      </p:sp>
      <p:sp>
        <p:nvSpPr>
          <p:cNvPr id="616" name="Google Shape;616;p21"/>
          <p:cNvSpPr/>
          <p:nvPr/>
        </p:nvSpPr>
        <p:spPr>
          <a:xfrm>
            <a:off x="5460785" y="4341232"/>
            <a:ext cx="3108960" cy="731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A7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 panose="020B0502020202020204"/>
              <a:buNone/>
            </a:pPr>
            <a:r>
              <a:rPr lang="en-US" sz="4800" b="1" i="0" u="none" strike="noStrike" cap="none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TRUE</a:t>
            </a:r>
          </a:p>
        </p:txBody>
      </p:sp>
      <p:sp>
        <p:nvSpPr>
          <p:cNvPr id="617" name="Google Shape;617;p21"/>
          <p:cNvSpPr/>
          <p:nvPr/>
        </p:nvSpPr>
        <p:spPr>
          <a:xfrm>
            <a:off x="4387248" y="5355117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618" name="Google Shape;618;p21"/>
          <p:cNvSpPr/>
          <p:nvPr/>
        </p:nvSpPr>
        <p:spPr>
          <a:xfrm>
            <a:off x="4387248" y="4375474"/>
            <a:ext cx="548640" cy="548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</a:pPr>
            <a:endParaRPr sz="4000" b="1" i="0" u="none" strike="noStrike" cap="none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619" name="Google Shape;619;p2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387248" y="4375474"/>
            <a:ext cx="532822" cy="53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1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4387991" y="5194064"/>
            <a:ext cx="547897" cy="6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1">
            <a:hlinkClick r:id="" action="ppaction://hlinkshowjump?jump=nextslide"/>
          </p:cNvPr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1"/>
          <p:cNvSpPr/>
          <p:nvPr/>
        </p:nvSpPr>
        <p:spPr>
          <a:xfrm>
            <a:off x="1082800" y="1394460"/>
            <a:ext cx="10356250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 panose="020B0502020202020204"/>
              <a:buNone/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5. </a:t>
            </a:r>
            <a:r>
              <a:rPr lang="vi-VN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Lottie’ll get a bottle of water and a straw</a:t>
            </a:r>
            <a:r>
              <a:rPr lang="en-US" sz="6000" b="1" dirty="0">
                <a:solidFill>
                  <a:srgbClr val="002060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.</a:t>
            </a:r>
            <a:endParaRPr sz="6000" b="1" i="0" u="none" strike="noStrike" cap="none" dirty="0">
              <a:solidFill>
                <a:srgbClr val="002060"/>
              </a:solidFill>
              <a:latin typeface="Century Gothic" panose="020B0502020202020204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2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 panose="020B0604030504040204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629" name="Google Shape;629;p22"/>
          <p:cNvPicPr preferRelativeResize="0"/>
          <p:nvPr/>
        </p:nvPicPr>
        <p:blipFill rotWithShape="1">
          <a:blip r:embed="rId4"/>
          <a:srcRect l="3584" t="9863" r="2558" b="5099"/>
          <a:stretch>
            <a:fillRect/>
          </a:stretch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2">
            <a:hlinkClick r:id="" action="ppaction://hlinkshowjump?jump=nextslide"/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2"/>
          <p:cNvPicPr preferRelativeResize="0"/>
          <p:nvPr/>
        </p:nvPicPr>
        <p:blipFill rotWithShape="1">
          <a:blip r:embed="rId7"/>
          <a:srcRect l="15689" t="11973"/>
          <a:stretch>
            <a:fillRect/>
          </a:stretch>
        </p:blipFill>
        <p:spPr>
          <a:xfrm>
            <a:off x="7686019" y="3497682"/>
            <a:ext cx="2434387" cy="286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2"/>
          <p:cNvPicPr preferRelativeResize="0"/>
          <p:nvPr/>
        </p:nvPicPr>
        <p:blipFill rotWithShape="1">
          <a:blip r:embed="rId8"/>
          <a:srcRect t="13128" b="20431"/>
          <a:stretch>
            <a:fillRect/>
          </a:stretch>
        </p:blipFill>
        <p:spPr>
          <a:xfrm>
            <a:off x="2912881" y="984738"/>
            <a:ext cx="6255038" cy="321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PRODUCTION </a:t>
            </a:r>
            <a:endParaRPr dirty="0"/>
          </a:p>
        </p:txBody>
      </p:sp>
      <p:sp>
        <p:nvSpPr>
          <p:cNvPr id="652" name="Google Shape;652;p24"/>
          <p:cNvSpPr txBox="1"/>
          <p:nvPr/>
        </p:nvSpPr>
        <p:spPr>
          <a:xfrm>
            <a:off x="2207260" y="1123315"/>
            <a:ext cx="8484870" cy="76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/>
              <a:buNone/>
            </a:pPr>
            <a:r>
              <a:rPr lang="en-US" sz="4400" b="0" i="0" u="none" strike="noStrike" cap="none" dirty="0">
                <a:solidFill>
                  <a:srgbClr val="ED7D31"/>
                </a:solidFill>
                <a:latin typeface="Carter One"/>
                <a:ea typeface="Carter One"/>
                <a:cs typeface="Carter One"/>
                <a:sym typeface="Carter One"/>
              </a:rPr>
              <a:t>Activity: Dub Out The Story</a:t>
            </a:r>
            <a:endParaRPr dirty="0"/>
          </a:p>
        </p:txBody>
      </p:sp>
      <p:sp>
        <p:nvSpPr>
          <p:cNvPr id="653" name="Google Shape;653;p24"/>
          <p:cNvSpPr/>
          <p:nvPr/>
        </p:nvSpPr>
        <p:spPr>
          <a:xfrm>
            <a:off x="2702890" y="2208380"/>
            <a:ext cx="6510340" cy="288382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4" name="Google Shape;654;p24"/>
          <p:cNvSpPr txBox="1"/>
          <p:nvPr/>
        </p:nvSpPr>
        <p:spPr>
          <a:xfrm>
            <a:off x="2797038" y="2311482"/>
            <a:ext cx="632204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Divide students into small groups. </a:t>
            </a:r>
            <a:endParaRPr sz="20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Tell them to choose the characters and act out the story. </a:t>
            </a:r>
            <a:endParaRPr sz="20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Give students a little time to practice. </a:t>
            </a:r>
            <a:endParaRPr sz="20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Have groups perform in front of the class without the audio.  </a:t>
            </a:r>
            <a:endParaRPr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071" r="12396"/>
          <a:stretch>
            <a:fillRect/>
          </a:stretch>
        </p:blipFill>
        <p:spPr>
          <a:xfrm>
            <a:off x="8573717" y="1944394"/>
            <a:ext cx="915393" cy="85343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60" name="Google Shape;660;p25"/>
          <p:cNvSpPr txBox="1"/>
          <p:nvPr/>
        </p:nvSpPr>
        <p:spPr>
          <a:xfrm>
            <a:off x="1783715" y="962660"/>
            <a:ext cx="9209405" cy="76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/>
              <a:buNone/>
            </a:pPr>
            <a:r>
              <a:rPr lang="en-US" sz="4400" b="0" i="0" u="none" strike="noStrike" cap="none">
                <a:solidFill>
                  <a:srgbClr val="ED7D31"/>
                </a:solidFill>
                <a:latin typeface="Carter One"/>
                <a:ea typeface="Carter One"/>
                <a:cs typeface="Carter One"/>
                <a:sym typeface="Carter One"/>
              </a:rPr>
              <a:t>CHARACTERS IN THE STORY</a:t>
            </a:r>
            <a:endParaRPr sz="4400" b="0" i="0" u="none" strike="noStrike" cap="none">
              <a:solidFill>
                <a:srgbClr val="ED7D31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1060754" y="4424484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Ash</a:t>
            </a:r>
          </a:p>
        </p:txBody>
      </p:sp>
      <p:sp>
        <p:nvSpPr>
          <p:cNvPr id="662" name="Google Shape;662;p25"/>
          <p:cNvSpPr/>
          <p:nvPr/>
        </p:nvSpPr>
        <p:spPr>
          <a:xfrm>
            <a:off x="6729502" y="4314413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Lottie</a:t>
            </a:r>
          </a:p>
        </p:txBody>
      </p:sp>
      <p:sp>
        <p:nvSpPr>
          <p:cNvPr id="663" name="Google Shape;663;p25"/>
          <p:cNvSpPr/>
          <p:nvPr/>
        </p:nvSpPr>
        <p:spPr>
          <a:xfrm>
            <a:off x="3926761" y="4884211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Lois</a:t>
            </a:r>
          </a:p>
        </p:txBody>
      </p:sp>
      <p:sp>
        <p:nvSpPr>
          <p:cNvPr id="664" name="Google Shape;664;p25"/>
          <p:cNvSpPr/>
          <p:nvPr/>
        </p:nvSpPr>
        <p:spPr>
          <a:xfrm>
            <a:off x="9904525" y="4732549"/>
            <a:ext cx="1108533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</a:t>
            </a:r>
          </a:p>
        </p:txBody>
      </p:sp>
      <p:pic>
        <p:nvPicPr>
          <p:cNvPr id="665" name="Google Shape;665;p25"/>
          <p:cNvPicPr preferRelativeResize="0"/>
          <p:nvPr/>
        </p:nvPicPr>
        <p:blipFill rotWithShape="1">
          <a:blip r:embed="rId2"/>
          <a:srcRect l="894" t="-674" r="18492" b="11286"/>
          <a:stretch>
            <a:fillRect/>
          </a:stretch>
        </p:blipFill>
        <p:spPr>
          <a:xfrm>
            <a:off x="3272216" y="2410015"/>
            <a:ext cx="2485540" cy="23055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6" name="Google Shape;666;p25"/>
          <p:cNvPicPr preferRelativeResize="0"/>
          <p:nvPr/>
        </p:nvPicPr>
        <p:blipFill rotWithShape="1">
          <a:blip r:embed="rId3"/>
          <a:srcRect l="5679" r="5679" b="5078"/>
          <a:stretch>
            <a:fillRect/>
          </a:stretch>
        </p:blipFill>
        <p:spPr>
          <a:xfrm>
            <a:off x="659172" y="1956887"/>
            <a:ext cx="2282412" cy="231982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7" name="Google Shape;667;p25"/>
          <p:cNvPicPr preferRelativeResize="0"/>
          <p:nvPr/>
        </p:nvPicPr>
        <p:blipFill rotWithShape="1">
          <a:blip r:embed="rId4"/>
          <a:srcRect t="8894" b="1868"/>
          <a:stretch>
            <a:fillRect/>
          </a:stretch>
        </p:blipFill>
        <p:spPr>
          <a:xfrm>
            <a:off x="9212657" y="2276218"/>
            <a:ext cx="2323454" cy="23055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8" name="Google Shape;668;p25"/>
          <p:cNvPicPr preferRelativeResize="0"/>
          <p:nvPr/>
        </p:nvPicPr>
        <p:blipFill rotWithShape="1">
          <a:blip r:embed="rId5"/>
          <a:srcRect l="-664" t="5409" r="4206" b="93"/>
          <a:stretch>
            <a:fillRect/>
          </a:stretch>
        </p:blipFill>
        <p:spPr>
          <a:xfrm>
            <a:off x="6343147" y="1864383"/>
            <a:ext cx="2282412" cy="230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2" name="Google Shape;674;p26"/>
          <p:cNvSpPr txBox="1"/>
          <p:nvPr/>
        </p:nvSpPr>
        <p:spPr>
          <a:xfrm>
            <a:off x="2154555" y="640080"/>
            <a:ext cx="5680075" cy="76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6000"/>
              <a:buFont typeface="Carter One"/>
              <a:buNone/>
            </a:pPr>
            <a:r>
              <a:rPr lang="en-US" sz="4400" b="0" i="0" u="none" strike="noStrike" cap="none" dirty="0">
                <a:solidFill>
                  <a:srgbClr val="ED7D31"/>
                </a:solidFill>
                <a:latin typeface="Carter One"/>
                <a:ea typeface="Carter One"/>
                <a:cs typeface="Carter One"/>
                <a:sym typeface="Carter One"/>
              </a:rPr>
              <a:t>SHOW TIME!</a:t>
            </a:r>
            <a:endParaRPr sz="4400" b="0" i="0" u="none" strike="noStrike" cap="none" dirty="0">
              <a:solidFill>
                <a:srgbClr val="ED7D31"/>
              </a:solidFill>
              <a:latin typeface="Carter One"/>
              <a:ea typeface="Carter One"/>
              <a:cs typeface="Carter One"/>
              <a:sym typeface="Carter One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113568" y="1316412"/>
            <a:ext cx="4132260" cy="2338270"/>
            <a:chOff x="1335479" y="715740"/>
            <a:chExt cx="8629740" cy="48832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3430" y="970954"/>
              <a:ext cx="8274904" cy="447622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463430" y="5110480"/>
              <a:ext cx="2236373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35479" y="898406"/>
              <a:ext cx="5628029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677945" y="715740"/>
              <a:ext cx="1287274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74836" y="3537734"/>
            <a:ext cx="3940155" cy="2004600"/>
            <a:chOff x="1380117" y="881470"/>
            <a:chExt cx="8936038" cy="454631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0117" y="1208593"/>
              <a:ext cx="8936037" cy="407587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433665" y="4642338"/>
              <a:ext cx="3638803" cy="78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98759" y="881470"/>
              <a:ext cx="1917396" cy="78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187" y="1622369"/>
            <a:ext cx="4158126" cy="196576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148086" y="3582011"/>
            <a:ext cx="3849982" cy="2036365"/>
            <a:chOff x="1371031" y="1012877"/>
            <a:chExt cx="8074144" cy="427064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3364" y="1251849"/>
              <a:ext cx="7772400" cy="403167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371031" y="1012877"/>
              <a:ext cx="2621757" cy="47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18408" y="1084735"/>
              <a:ext cx="1626767" cy="47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76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169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60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50175" y="1491615"/>
            <a:ext cx="3847465" cy="385826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34020" y="2673350"/>
            <a:ext cx="3336925" cy="11137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understand simple cartoon stories.</a:t>
            </a: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0367" y="3833812"/>
            <a:ext cx="333692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.9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9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1480" y="4502785"/>
            <a:ext cx="331470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33766" y="16910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564865" y="217351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1" y="667264"/>
            <a:ext cx="3561420" cy="5029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141" y="667264"/>
            <a:ext cx="3553969" cy="50292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sp>
        <p:nvSpPr>
          <p:cNvPr id="4" name="Google Shape;264;p3"/>
          <p:cNvSpPr/>
          <p:nvPr/>
        </p:nvSpPr>
        <p:spPr>
          <a:xfrm>
            <a:off x="1776534" y="1927937"/>
            <a:ext cx="8638928" cy="3238932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265;p3"/>
          <p:cNvSpPr txBox="1"/>
          <p:nvPr/>
        </p:nvSpPr>
        <p:spPr>
          <a:xfrm>
            <a:off x="1856481" y="2208595"/>
            <a:ext cx="8479033" cy="267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Put students into groups of 4. Each group takes out a pen or a ruler and puts it in the middle of each group.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Show a sentence in the story, students discuss and choose the correct answer A, B, or C for the correct scene of that sentence.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Students raise their pens or rulers to get a chance to say the answers.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fastest group with the correct answer receives 2 points.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071" r="12396"/>
          <a:stretch>
            <a:fillRect/>
          </a:stretch>
        </p:blipFill>
        <p:spPr>
          <a:xfrm>
            <a:off x="9739238" y="1501220"/>
            <a:ext cx="915393" cy="8534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9287" y="983245"/>
            <a:ext cx="6913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Carter One" panose="03080802040405060005" pitchFamily="66" charset="77"/>
              </a:rPr>
              <a:t>Activity: FIND THE PICTURE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"/>
          <p:cNvSpPr/>
          <p:nvPr/>
        </p:nvSpPr>
        <p:spPr>
          <a:xfrm>
            <a:off x="-495300" y="-21123563"/>
            <a:ext cx="16459200" cy="5201424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16600"/>
              <a:buFont typeface="Arial" panose="020B0604020202020204"/>
              <a:buNone/>
            </a:pPr>
            <a:r>
              <a:rPr lang="en-US" sz="166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166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-495300" y="24520237"/>
            <a:ext cx="16459200" cy="5201424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16600"/>
              <a:buFont typeface="Arial" panose="020B0604020202020204"/>
              <a:buNone/>
            </a:pPr>
            <a:r>
              <a:rPr lang="en-US" sz="166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166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45186600" y="735518"/>
            <a:ext cx="16459200" cy="5201424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16600"/>
              <a:buFont typeface="Arial" panose="020B0604020202020204"/>
              <a:buNone/>
            </a:pPr>
            <a:r>
              <a:rPr lang="en-US" sz="166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 </a:t>
            </a:r>
            <a:endParaRPr sz="166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41775176" y="735518"/>
            <a:ext cx="16459200" cy="5201424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6211"/>
              </a:buClr>
              <a:buSzPts val="16600"/>
              <a:buFont typeface="Arial" panose="020B0604020202020204"/>
              <a:buNone/>
            </a:pPr>
            <a:r>
              <a:rPr lang="en-US" sz="16600" b="0" i="0" u="none" strike="noStrike" cap="none">
                <a:solidFill>
                  <a:srgbClr val="CD621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MsPham-0936082789</a:t>
            </a:r>
            <a:endParaRPr sz="16600" b="0" i="0" u="none" strike="noStrike" cap="none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76" name="Google Shape;276;p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4288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" descr="pokeball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869354" y="10981002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2133" y="-66461"/>
            <a:ext cx="2049607" cy="179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4019" y="4818060"/>
            <a:ext cx="2049607" cy="179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106880" y="-41647"/>
            <a:ext cx="2049607" cy="179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648547" y="5072633"/>
            <a:ext cx="2049607" cy="179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10401516" y="3595037"/>
            <a:ext cx="1128479" cy="268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69776" y="136495"/>
            <a:ext cx="1393744" cy="139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" descr="Pokemon: Pikachu | Pikachu, Pokemon photo, Pokemon characters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773399" y="3539292"/>
            <a:ext cx="1662355" cy="204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" descr="pokeball.png">
            <a:hlinkClick r:id="rId9" action="ppaction://hlinksldjump"/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91918" y="10966714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" descr="pokeball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72317" y="10981002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" descr="pokeball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690217" y="10966714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 descr="pokeball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501554" y="10966714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" descr="Pokémon – Wikipedia tiếng Việt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3882861" y="470729"/>
            <a:ext cx="4105291" cy="1512116"/>
          </a:xfrm>
          <a:custGeom>
            <a:avLst/>
            <a:gdLst/>
            <a:ahLst/>
            <a:cxnLst/>
            <a:rect l="l" t="t" r="r" b="b"/>
            <a:pathLst>
              <a:path w="9603545" h="3537306" extrusionOk="0">
                <a:moveTo>
                  <a:pt x="0" y="0"/>
                </a:moveTo>
                <a:lnTo>
                  <a:pt x="9603545" y="0"/>
                </a:lnTo>
                <a:lnTo>
                  <a:pt x="9603545" y="3537306"/>
                </a:lnTo>
                <a:lnTo>
                  <a:pt x="0" y="3537306"/>
                </a:lnTo>
                <a:lnTo>
                  <a:pt x="0" y="0"/>
                </a:lnTo>
                <a:close/>
                <a:moveTo>
                  <a:pt x="9214482" y="3039111"/>
                </a:moveTo>
                <a:cubicBezTo>
                  <a:pt x="9090172" y="3039111"/>
                  <a:pt x="8989399" y="3124138"/>
                  <a:pt x="8989399" y="3229025"/>
                </a:cubicBezTo>
                <a:cubicBezTo>
                  <a:pt x="8989399" y="3333912"/>
                  <a:pt x="9090172" y="3418939"/>
                  <a:pt x="9214482" y="3418939"/>
                </a:cubicBezTo>
                <a:cubicBezTo>
                  <a:pt x="9338792" y="3418939"/>
                  <a:pt x="9439565" y="3333912"/>
                  <a:pt x="9439565" y="3229025"/>
                </a:cubicBezTo>
                <a:cubicBezTo>
                  <a:pt x="9439565" y="3124138"/>
                  <a:pt x="9338792" y="3039111"/>
                  <a:pt x="9214482" y="303911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90" name="Google Shape;290;p4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4842602" y="5224647"/>
            <a:ext cx="1658646" cy="152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" descr="F:\CO SO KNS TRI VIET\POKEMON\png\cao 800 -1000\385Jirachi_AG_anime_2.png"/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 flipH="1">
            <a:off x="10220403" y="271859"/>
            <a:ext cx="1807435" cy="143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"/>
          <p:cNvPicPr preferRelativeResize="0"/>
          <p:nvPr/>
        </p:nvPicPr>
        <p:blipFill rotWithShape="1">
          <a:blip r:embed="rId13"/>
          <a:srcRect l="12459" t="10424" r="15551" b="7895"/>
          <a:stretch>
            <a:fillRect/>
          </a:stretch>
        </p:blipFill>
        <p:spPr>
          <a:xfrm rot="418112">
            <a:off x="555807" y="4954016"/>
            <a:ext cx="1509486" cy="171268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" descr="https://cdn140.picsart.com/279053229038211.png?type=webp&amp;to=min&amp;r=64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4" name="Google Shape;294;p4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10045027" y="3193964"/>
            <a:ext cx="1999661" cy="32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" descr="Ash Ketchum - EcuRed"/>
          <p:cNvPicPr preferRelativeResize="0"/>
          <p:nvPr/>
        </p:nvPicPr>
        <p:blipFill rotWithShape="1">
          <a:blip r:embed="rId15"/>
          <a:srcRect l="11255" r="7719"/>
          <a:stretch>
            <a:fillRect/>
          </a:stretch>
        </p:blipFill>
        <p:spPr>
          <a:xfrm>
            <a:off x="9761558" y="3644443"/>
            <a:ext cx="2006600" cy="263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" descr="pokeball.png"/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11152183" y="4302970"/>
            <a:ext cx="332912" cy="33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>
            <a:hlinkClick r:id="" action="ppaction://hlinkshowjump?jump=nextslide"/>
          </p:cNvPr>
          <p:cNvPicPr preferRelativeResize="0"/>
          <p:nvPr/>
        </p:nvPicPr>
        <p:blipFill rotWithShape="1">
          <a:blip r:embed="rId17"/>
          <a:srcRect/>
          <a:stretch>
            <a:fillRect/>
          </a:stretch>
        </p:blipFill>
        <p:spPr>
          <a:xfrm>
            <a:off x="7445966" y="5477390"/>
            <a:ext cx="2679020" cy="11519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850667" y="1937499"/>
            <a:ext cx="856793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accent2"/>
                </a:solidFill>
                <a:latin typeface="Matura MT Script Capitals" panose="03020802060602070202" pitchFamily="66" charset="77"/>
              </a:rPr>
              <a:t>Find the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7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7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7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7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2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"/>
                            </p:stCondLst>
                            <p:childTnLst>
                              <p:par>
                                <p:cTn id="77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730341" y="-410816"/>
            <a:ext cx="13554924" cy="762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" descr="pokeball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"/>
          <p:cNvPicPr preferRelativeResize="0"/>
          <p:nvPr/>
        </p:nvPicPr>
        <p:blipFill rotWithShape="1">
          <a:blip r:embed="rId10"/>
          <a:srcRect l="12459" t="10424" r="15551" b="7895"/>
          <a:stretch>
            <a:fillRect/>
          </a:stretch>
        </p:blipFill>
        <p:spPr>
          <a:xfrm rot="418112">
            <a:off x="897261" y="982003"/>
            <a:ext cx="1509486" cy="171268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" descr="https://cdn140.picsart.com/279053229038211.png?type=webp&amp;to=min&amp;r=64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10" name="Google Shape;310;p5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" descr="Ash Ketchum - EcuRed"/>
          <p:cNvPicPr preferRelativeResize="0"/>
          <p:nvPr/>
        </p:nvPicPr>
        <p:blipFill rotWithShape="1">
          <a:blip r:embed="rId12"/>
          <a:srcRect l="11255" r="7719"/>
          <a:stretch>
            <a:fillRect/>
          </a:stretch>
        </p:blipFill>
        <p:spPr>
          <a:xfrm>
            <a:off x="9809970" y="1179819"/>
            <a:ext cx="2006600" cy="263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5"/>
          <p:cNvGrpSpPr/>
          <p:nvPr/>
        </p:nvGrpSpPr>
        <p:grpSpPr>
          <a:xfrm>
            <a:off x="9888954" y="791855"/>
            <a:ext cx="2040789" cy="3226884"/>
            <a:chOff x="12393123" y="3337937"/>
            <a:chExt cx="2040789" cy="3226884"/>
          </a:xfrm>
        </p:grpSpPr>
        <p:pic>
          <p:nvPicPr>
            <p:cNvPr id="313" name="Google Shape;313;p5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5" descr="Ash Ketchum - Bulbapedia, the community-driven Pokémon encyclopedia"/>
            <p:cNvPicPr preferRelativeResize="0"/>
            <p:nvPr/>
          </p:nvPicPr>
          <p:blipFill rotWithShape="1">
            <a:blip r:embed="rId14"/>
            <a:srcRect/>
            <a:stretch>
              <a:fillRect/>
            </a:stretch>
          </p:blipFill>
          <p:spPr>
            <a:xfrm>
              <a:off x="12393123" y="3669220"/>
              <a:ext cx="1428750" cy="2895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5" name="Google Shape;315;p5" descr="pokeball.png"/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"/>
          <p:cNvSpPr/>
          <p:nvPr/>
        </p:nvSpPr>
        <p:spPr>
          <a:xfrm>
            <a:off x="5529162" y="7213828"/>
            <a:ext cx="914400" cy="914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17" name="Google Shape;317;p5">
            <a:hlinkClick r:id="" action="ppaction://hlinkshowjump?jump=nextslide"/>
          </p:cNvPr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9854064" y="3978292"/>
            <a:ext cx="1463640" cy="6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"/>
          <p:cNvSpPr txBox="1"/>
          <p:nvPr/>
        </p:nvSpPr>
        <p:spPr>
          <a:xfrm>
            <a:off x="2915534" y="1294115"/>
            <a:ext cx="617785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3C00"/>
              </a:buClr>
              <a:buSzPts val="4800"/>
              <a:buFont typeface="Arial" panose="020B0604020202020204"/>
              <a:buNone/>
            </a:pPr>
            <a:r>
              <a:rPr lang="en-US" sz="5400" b="1" dirty="0">
                <a:solidFill>
                  <a:srgbClr val="4C3C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I’m so sorry … I broke it.</a:t>
            </a:r>
            <a:endParaRPr sz="5400" b="1" i="0" u="none" strike="noStrike" cap="none" dirty="0">
              <a:solidFill>
                <a:srgbClr val="4C3C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5"/>
          <p:cNvSpPr txBox="1"/>
          <p:nvPr/>
        </p:nvSpPr>
        <p:spPr>
          <a:xfrm>
            <a:off x="1163775" y="457216"/>
            <a:ext cx="184731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600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64141" y="4782881"/>
            <a:ext cx="3556713" cy="1913490"/>
            <a:chOff x="4264141" y="4782881"/>
            <a:chExt cx="3556713" cy="1913490"/>
          </a:xfrm>
        </p:grpSpPr>
        <p:sp>
          <p:nvSpPr>
            <p:cNvPr id="323" name="Google Shape;323;p5"/>
            <p:cNvSpPr txBox="1"/>
            <p:nvPr/>
          </p:nvSpPr>
          <p:spPr>
            <a:xfrm>
              <a:off x="4264141" y="5216387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</a:t>
              </a:r>
              <a:endParaRPr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66270" y="4782881"/>
              <a:ext cx="2754584" cy="191349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117569" y="4782881"/>
            <a:ext cx="3540346" cy="1925842"/>
            <a:chOff x="8117569" y="4782881"/>
            <a:chExt cx="3540346" cy="1925842"/>
          </a:xfrm>
        </p:grpSpPr>
        <p:sp>
          <p:nvSpPr>
            <p:cNvPr id="326" name="Google Shape;326;p5"/>
            <p:cNvSpPr txBox="1"/>
            <p:nvPr/>
          </p:nvSpPr>
          <p:spPr>
            <a:xfrm>
              <a:off x="8117569" y="5132063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954503" y="4782881"/>
              <a:ext cx="2703412" cy="192584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07546" y="4848477"/>
            <a:ext cx="3588946" cy="1743401"/>
            <a:chOff x="407546" y="4848477"/>
            <a:chExt cx="3588946" cy="1743401"/>
          </a:xfrm>
        </p:grpSpPr>
        <p:sp>
          <p:nvSpPr>
            <p:cNvPr id="321" name="Google Shape;321;p5"/>
            <p:cNvSpPr txBox="1"/>
            <p:nvPr/>
          </p:nvSpPr>
          <p:spPr>
            <a:xfrm>
              <a:off x="407546" y="5271315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</a:t>
              </a:r>
              <a:endParaRPr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3642" y="4848477"/>
              <a:ext cx="2982850" cy="17434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75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75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659664" y="-371060"/>
            <a:ext cx="13405310" cy="754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 descr="pokeball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-418112" flipH="1">
            <a:off x="390414" y="941552"/>
            <a:ext cx="1509486" cy="151421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" descr="https://cdn140.picsart.com/279053229038211.png?type=webp&amp;to=min&amp;r=64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40" name="Google Shape;340;p6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" descr="Ash Ketchum - EcuRed"/>
          <p:cNvPicPr preferRelativeResize="0"/>
          <p:nvPr/>
        </p:nvPicPr>
        <p:blipFill rotWithShape="1">
          <a:blip r:embed="rId12"/>
          <a:srcRect l="11255" r="7719"/>
          <a:stretch>
            <a:fillRect/>
          </a:stretch>
        </p:blipFill>
        <p:spPr>
          <a:xfrm>
            <a:off x="9809970" y="1179819"/>
            <a:ext cx="2006600" cy="263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6"/>
          <p:cNvGrpSpPr/>
          <p:nvPr/>
        </p:nvGrpSpPr>
        <p:grpSpPr>
          <a:xfrm>
            <a:off x="9888954" y="791855"/>
            <a:ext cx="2040789" cy="3226884"/>
            <a:chOff x="12393123" y="3337937"/>
            <a:chExt cx="2040789" cy="3226884"/>
          </a:xfrm>
        </p:grpSpPr>
        <p:pic>
          <p:nvPicPr>
            <p:cNvPr id="343" name="Google Shape;343;p6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6" descr="Ash Ketchum - Bulbapedia, the community-driven Pokémon encyclopedia"/>
            <p:cNvPicPr preferRelativeResize="0"/>
            <p:nvPr/>
          </p:nvPicPr>
          <p:blipFill rotWithShape="1">
            <a:blip r:embed="rId14"/>
            <a:srcRect/>
            <a:stretch>
              <a:fillRect/>
            </a:stretch>
          </p:blipFill>
          <p:spPr>
            <a:xfrm>
              <a:off x="12393123" y="3669220"/>
              <a:ext cx="1428750" cy="2895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5" name="Google Shape;345;p6" descr="pokeball.png"/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"/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10024220" y="3984305"/>
            <a:ext cx="1580344" cy="679548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"/>
          <p:cNvSpPr txBox="1"/>
          <p:nvPr/>
        </p:nvSpPr>
        <p:spPr>
          <a:xfrm>
            <a:off x="2960207" y="1259032"/>
            <a:ext cx="601028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3C00"/>
              </a:buClr>
              <a:buSzPts val="5400"/>
              <a:buFont typeface="Arial" panose="020B0604020202020204"/>
              <a:buNone/>
            </a:pPr>
            <a:r>
              <a:rPr lang="en-US" sz="5400" b="1" i="0" u="none" strike="noStrike" cap="none" dirty="0">
                <a:solidFill>
                  <a:srgbClr val="4C3C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It’s lunch time!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8094661" y="4995145"/>
            <a:ext cx="3483746" cy="1461345"/>
            <a:chOff x="8094661" y="4995145"/>
            <a:chExt cx="3483746" cy="1461345"/>
          </a:xfrm>
        </p:grpSpPr>
        <p:sp>
          <p:nvSpPr>
            <p:cNvPr id="350" name="Google Shape;350;p6"/>
            <p:cNvSpPr txBox="1"/>
            <p:nvPr/>
          </p:nvSpPr>
          <p:spPr>
            <a:xfrm>
              <a:off x="8094661" y="5170349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735692" y="4995145"/>
              <a:ext cx="2842715" cy="146134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29314" y="4769587"/>
            <a:ext cx="3325612" cy="1901048"/>
            <a:chOff x="529314" y="4769587"/>
            <a:chExt cx="3325612" cy="1901048"/>
          </a:xfrm>
        </p:grpSpPr>
        <p:sp>
          <p:nvSpPr>
            <p:cNvPr id="348" name="Google Shape;348;p6"/>
            <p:cNvSpPr txBox="1"/>
            <p:nvPr/>
          </p:nvSpPr>
          <p:spPr>
            <a:xfrm>
              <a:off x="529314" y="5167406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85942" y="4769587"/>
              <a:ext cx="2568984" cy="190104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487232" y="4739957"/>
            <a:ext cx="2926067" cy="1909150"/>
            <a:chOff x="4487232" y="4739957"/>
            <a:chExt cx="2926067" cy="1909150"/>
          </a:xfrm>
        </p:grpSpPr>
        <p:sp>
          <p:nvSpPr>
            <p:cNvPr id="349" name="Google Shape;349;p6"/>
            <p:cNvSpPr txBox="1"/>
            <p:nvPr/>
          </p:nvSpPr>
          <p:spPr>
            <a:xfrm>
              <a:off x="4487232" y="5205257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170806" y="4739957"/>
              <a:ext cx="2242493" cy="19091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75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7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742123" y="-417443"/>
            <a:ext cx="13291931" cy="747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7" descr="pokeball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7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418112">
            <a:off x="380901" y="765637"/>
            <a:ext cx="2253976" cy="167475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7" descr="https://cdn140.picsart.com/279053229038211.png?type=webp&amp;to=min&amp;r=64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68" name="Google Shape;368;p7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7" descr="Ash Ketchum - EcuRed"/>
          <p:cNvPicPr preferRelativeResize="0"/>
          <p:nvPr/>
        </p:nvPicPr>
        <p:blipFill rotWithShape="1">
          <a:blip r:embed="rId12"/>
          <a:srcRect l="11255" r="7719"/>
          <a:stretch>
            <a:fillRect/>
          </a:stretch>
        </p:blipFill>
        <p:spPr>
          <a:xfrm>
            <a:off x="9809970" y="1179819"/>
            <a:ext cx="2006600" cy="263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0" name="Google Shape;370;p7"/>
          <p:cNvGrpSpPr/>
          <p:nvPr/>
        </p:nvGrpSpPr>
        <p:grpSpPr>
          <a:xfrm>
            <a:off x="9888954" y="791855"/>
            <a:ext cx="2040789" cy="3226884"/>
            <a:chOff x="12393123" y="3337937"/>
            <a:chExt cx="2040789" cy="3226884"/>
          </a:xfrm>
        </p:grpSpPr>
        <p:pic>
          <p:nvPicPr>
            <p:cNvPr id="371" name="Google Shape;371;p7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7" descr="Ash Ketchum - Bulbapedia, the community-driven Pokémon encyclopedia"/>
            <p:cNvPicPr preferRelativeResize="0"/>
            <p:nvPr/>
          </p:nvPicPr>
          <p:blipFill rotWithShape="1">
            <a:blip r:embed="rId14"/>
            <a:srcRect/>
            <a:stretch>
              <a:fillRect/>
            </a:stretch>
          </p:blipFill>
          <p:spPr>
            <a:xfrm>
              <a:off x="12393123" y="3669220"/>
              <a:ext cx="1428750" cy="2895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3" name="Google Shape;373;p7" descr="pokeball.png"/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7"/>
          <p:cNvSpPr/>
          <p:nvPr/>
        </p:nvSpPr>
        <p:spPr>
          <a:xfrm>
            <a:off x="2086040" y="7296955"/>
            <a:ext cx="914400" cy="914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75" name="Google Shape;375;p7">
            <a:hlinkClick r:id="" action="ppaction://hlinkshowjump?jump=nextslide"/>
          </p:cNvPr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7"/>
          <p:cNvSpPr txBox="1"/>
          <p:nvPr/>
        </p:nvSpPr>
        <p:spPr>
          <a:xfrm>
            <a:off x="2545897" y="993871"/>
            <a:ext cx="656766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3C00"/>
              </a:buClr>
              <a:buSzPts val="4800"/>
              <a:buFont typeface="Arial" panose="020B0604020202020204"/>
              <a:buNone/>
            </a:pPr>
            <a:r>
              <a:rPr lang="vi-VN" sz="4800" b="1" dirty="0">
                <a:solidFill>
                  <a:srgbClr val="4C3C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OK, let’s think. Water in a glass floats away in space.</a:t>
            </a:r>
            <a:endParaRPr sz="4800" b="1" i="0" u="none" strike="noStrike" cap="none" dirty="0">
              <a:solidFill>
                <a:srgbClr val="4C3C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0851" y="4679614"/>
            <a:ext cx="3315184" cy="1887684"/>
            <a:chOff x="410851" y="4679614"/>
            <a:chExt cx="3315184" cy="1887684"/>
          </a:xfrm>
        </p:grpSpPr>
        <p:sp>
          <p:nvSpPr>
            <p:cNvPr id="377" name="Google Shape;377;p7"/>
            <p:cNvSpPr txBox="1"/>
            <p:nvPr/>
          </p:nvSpPr>
          <p:spPr>
            <a:xfrm>
              <a:off x="410851" y="5113428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</a:t>
              </a:r>
              <a:endParaRPr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75111" y="4679614"/>
              <a:ext cx="2550924" cy="188768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200578" y="4676147"/>
            <a:ext cx="3197229" cy="1875934"/>
            <a:chOff x="4200578" y="4676147"/>
            <a:chExt cx="3197229" cy="1875934"/>
          </a:xfrm>
        </p:grpSpPr>
        <p:sp>
          <p:nvSpPr>
            <p:cNvPr id="380" name="Google Shape;380;p7"/>
            <p:cNvSpPr txBox="1"/>
            <p:nvPr/>
          </p:nvSpPr>
          <p:spPr>
            <a:xfrm>
              <a:off x="4200578" y="5113428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</a:t>
              </a:r>
              <a:endParaRPr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13254" y="4676147"/>
              <a:ext cx="2284553" cy="187593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872350" y="4755088"/>
            <a:ext cx="3553779" cy="1721825"/>
            <a:chOff x="7872350" y="4755088"/>
            <a:chExt cx="3553779" cy="1721825"/>
          </a:xfrm>
        </p:grpSpPr>
        <p:sp>
          <p:nvSpPr>
            <p:cNvPr id="384" name="Google Shape;384;p7"/>
            <p:cNvSpPr txBox="1"/>
            <p:nvPr/>
          </p:nvSpPr>
          <p:spPr>
            <a:xfrm>
              <a:off x="7872350" y="5113428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</a:t>
              </a:r>
              <a:endParaRPr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480194" y="4755088"/>
              <a:ext cx="2945935" cy="17218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75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659664" y="-371060"/>
            <a:ext cx="13405310" cy="754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8" descr="pokeball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8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-418112" flipH="1">
            <a:off x="390414" y="941552"/>
            <a:ext cx="1509486" cy="1514217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8" descr="https://cdn140.picsart.com/279053229038211.png?type=webp&amp;to=min&amp;r=64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97" name="Google Shape;397;p8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8" descr="Ash Ketchum - EcuRed"/>
          <p:cNvPicPr preferRelativeResize="0"/>
          <p:nvPr/>
        </p:nvPicPr>
        <p:blipFill rotWithShape="1">
          <a:blip r:embed="rId12"/>
          <a:srcRect l="11255" r="7719"/>
          <a:stretch>
            <a:fillRect/>
          </a:stretch>
        </p:blipFill>
        <p:spPr>
          <a:xfrm>
            <a:off x="9809970" y="1179819"/>
            <a:ext cx="2006600" cy="263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8"/>
          <p:cNvGrpSpPr/>
          <p:nvPr/>
        </p:nvGrpSpPr>
        <p:grpSpPr>
          <a:xfrm>
            <a:off x="9888954" y="791855"/>
            <a:ext cx="2040789" cy="3226884"/>
            <a:chOff x="12393123" y="3337937"/>
            <a:chExt cx="2040789" cy="3226884"/>
          </a:xfrm>
        </p:grpSpPr>
        <p:pic>
          <p:nvPicPr>
            <p:cNvPr id="400" name="Google Shape;400;p8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8" descr="Ash Ketchum - Bulbapedia, the community-driven Pokémon encyclopedia"/>
            <p:cNvPicPr preferRelativeResize="0"/>
            <p:nvPr/>
          </p:nvPicPr>
          <p:blipFill rotWithShape="1">
            <a:blip r:embed="rId14"/>
            <a:srcRect/>
            <a:stretch>
              <a:fillRect/>
            </a:stretch>
          </p:blipFill>
          <p:spPr>
            <a:xfrm>
              <a:off x="12393123" y="3669220"/>
              <a:ext cx="1428750" cy="2895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2" name="Google Shape;402;p8" descr="pokeball.png"/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8"/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10024220" y="3984305"/>
            <a:ext cx="1580344" cy="67954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8"/>
          <p:cNvSpPr txBox="1"/>
          <p:nvPr/>
        </p:nvSpPr>
        <p:spPr>
          <a:xfrm>
            <a:off x="2736848" y="729340"/>
            <a:ext cx="6492973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3C00"/>
              </a:buClr>
              <a:buSzPts val="4800"/>
              <a:buFont typeface="Arial" panose="020B0604020202020204"/>
              <a:buNone/>
            </a:pPr>
            <a:r>
              <a:rPr lang="vi-VN" sz="4800" b="1" i="0" u="none" strike="noStrike" cap="none" dirty="0">
                <a:solidFill>
                  <a:srgbClr val="4C3C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How far is the Moon from the Earth? A thousand kilometres?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4317753" y="5002819"/>
            <a:ext cx="3458334" cy="1441347"/>
            <a:chOff x="4317753" y="5002819"/>
            <a:chExt cx="3458334" cy="1441347"/>
          </a:xfrm>
        </p:grpSpPr>
        <p:sp>
          <p:nvSpPr>
            <p:cNvPr id="406" name="Google Shape;406;p8"/>
            <p:cNvSpPr txBox="1"/>
            <p:nvPr/>
          </p:nvSpPr>
          <p:spPr>
            <a:xfrm>
              <a:off x="4317753" y="5200872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</a:t>
              </a:r>
              <a:endParaRPr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72273" y="5002819"/>
              <a:ext cx="2803814" cy="144134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29314" y="4746078"/>
            <a:ext cx="3425488" cy="1925253"/>
            <a:chOff x="529314" y="4746078"/>
            <a:chExt cx="3425488" cy="1925253"/>
          </a:xfrm>
        </p:grpSpPr>
        <p:sp>
          <p:nvSpPr>
            <p:cNvPr id="405" name="Google Shape;405;p8"/>
            <p:cNvSpPr txBox="1"/>
            <p:nvPr/>
          </p:nvSpPr>
          <p:spPr>
            <a:xfrm>
              <a:off x="529314" y="5167406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</a:t>
              </a:r>
              <a:endParaRPr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53108" y="4746078"/>
              <a:ext cx="2601694" cy="192525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102103" y="4790684"/>
            <a:ext cx="3476304" cy="1865615"/>
            <a:chOff x="8102103" y="4790684"/>
            <a:chExt cx="3476304" cy="1865615"/>
          </a:xfrm>
        </p:grpSpPr>
        <p:sp>
          <p:nvSpPr>
            <p:cNvPr id="407" name="Google Shape;407;p8"/>
            <p:cNvSpPr txBox="1"/>
            <p:nvPr/>
          </p:nvSpPr>
          <p:spPr>
            <a:xfrm>
              <a:off x="8102103" y="5200871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</a:t>
              </a:r>
              <a:endParaRPr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774593" y="4790684"/>
              <a:ext cx="2803814" cy="18656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75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3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730341" y="-410816"/>
            <a:ext cx="13554924" cy="762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9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9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9" descr="pokeball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9"/>
          <p:cNvPicPr preferRelativeResize="0"/>
          <p:nvPr/>
        </p:nvPicPr>
        <p:blipFill rotWithShape="1">
          <a:blip r:embed="rId10"/>
          <a:srcRect l="12459" t="10424" r="15551" b="7895"/>
          <a:stretch>
            <a:fillRect/>
          </a:stretch>
        </p:blipFill>
        <p:spPr>
          <a:xfrm rot="418112">
            <a:off x="897261" y="982003"/>
            <a:ext cx="1509486" cy="171268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" descr="https://cdn140.picsart.com/279053229038211.png?type=webp&amp;to=min&amp;r=64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25" name="Google Shape;425;p9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9" descr="Ash Ketchum - EcuRed"/>
          <p:cNvPicPr preferRelativeResize="0"/>
          <p:nvPr/>
        </p:nvPicPr>
        <p:blipFill rotWithShape="1">
          <a:blip r:embed="rId12"/>
          <a:srcRect l="11255" r="7719"/>
          <a:stretch>
            <a:fillRect/>
          </a:stretch>
        </p:blipFill>
        <p:spPr>
          <a:xfrm>
            <a:off x="9809970" y="1179819"/>
            <a:ext cx="2006600" cy="263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9"/>
          <p:cNvGrpSpPr/>
          <p:nvPr/>
        </p:nvGrpSpPr>
        <p:grpSpPr>
          <a:xfrm>
            <a:off x="9888954" y="791855"/>
            <a:ext cx="2040789" cy="3226884"/>
            <a:chOff x="12393123" y="3337937"/>
            <a:chExt cx="2040789" cy="3226884"/>
          </a:xfrm>
        </p:grpSpPr>
        <p:pic>
          <p:nvPicPr>
            <p:cNvPr id="428" name="Google Shape;428;p9"/>
            <p:cNvPicPr preferRelativeResize="0"/>
            <p:nvPr/>
          </p:nvPicPr>
          <p:blipFill rotWithShape="1">
            <a:blip r:embed="rId13"/>
            <a:srcRect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9" descr="Ash Ketchum - Bulbapedia, the community-driven Pokémon encyclopedia"/>
            <p:cNvPicPr preferRelativeResize="0"/>
            <p:nvPr/>
          </p:nvPicPr>
          <p:blipFill rotWithShape="1">
            <a:blip r:embed="rId14"/>
            <a:srcRect/>
            <a:stretch>
              <a:fillRect/>
            </a:stretch>
          </p:blipFill>
          <p:spPr>
            <a:xfrm>
              <a:off x="12393123" y="3669220"/>
              <a:ext cx="1428750" cy="28956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0" name="Google Shape;430;p9" descr="pokeball.png"/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9"/>
          <p:cNvSpPr/>
          <p:nvPr/>
        </p:nvSpPr>
        <p:spPr>
          <a:xfrm>
            <a:off x="5529162" y="7213828"/>
            <a:ext cx="914400" cy="914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32" name="Google Shape;432;p9">
            <a:hlinkClick r:id="" action="ppaction://hlinkshowjump?jump=nextslide"/>
          </p:cNvPr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9854064" y="3978292"/>
            <a:ext cx="1463640" cy="6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9"/>
          <p:cNvSpPr txBox="1"/>
          <p:nvPr/>
        </p:nvSpPr>
        <p:spPr>
          <a:xfrm>
            <a:off x="2725448" y="1386418"/>
            <a:ext cx="654251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3C00"/>
              </a:buClr>
              <a:buSzPts val="4800"/>
              <a:buFont typeface="Arial" panose="020B0604020202020204"/>
              <a:buNone/>
            </a:pPr>
            <a:r>
              <a:rPr lang="en-US" sz="4800" b="1" i="0" u="none" strike="noStrike" cap="none" dirty="0">
                <a:solidFill>
                  <a:srgbClr val="4C3C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That’s easy! Look, I’ll show you!</a:t>
            </a:r>
            <a:endParaRPr dirty="0"/>
          </a:p>
        </p:txBody>
      </p:sp>
      <p:sp>
        <p:nvSpPr>
          <p:cNvPr id="434" name="Google Shape;434;p9"/>
          <p:cNvSpPr txBox="1"/>
          <p:nvPr/>
        </p:nvSpPr>
        <p:spPr>
          <a:xfrm>
            <a:off x="1163775" y="457216"/>
            <a:ext cx="184731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600">
              <a:solidFill>
                <a:srgbClr val="CD621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3529" y="5024857"/>
            <a:ext cx="3504278" cy="1441459"/>
            <a:chOff x="463529" y="5024857"/>
            <a:chExt cx="3504278" cy="1441459"/>
          </a:xfrm>
        </p:grpSpPr>
        <p:sp>
          <p:nvSpPr>
            <p:cNvPr id="435" name="Google Shape;435;p9"/>
            <p:cNvSpPr txBox="1"/>
            <p:nvPr/>
          </p:nvSpPr>
          <p:spPr>
            <a:xfrm>
              <a:off x="463529" y="5271315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</a:t>
              </a:r>
              <a:endParaRPr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63775" y="5024857"/>
              <a:ext cx="2804032" cy="14414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281591" y="4757279"/>
            <a:ext cx="3292803" cy="1960197"/>
            <a:chOff x="4281591" y="4757279"/>
            <a:chExt cx="3292803" cy="1960197"/>
          </a:xfrm>
        </p:grpSpPr>
        <p:sp>
          <p:nvSpPr>
            <p:cNvPr id="436" name="Google Shape;436;p9"/>
            <p:cNvSpPr txBox="1"/>
            <p:nvPr/>
          </p:nvSpPr>
          <p:spPr>
            <a:xfrm>
              <a:off x="4281591" y="5275719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</a:t>
              </a:r>
              <a:endParaRPr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87223" y="4757279"/>
              <a:ext cx="2387171" cy="196019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099653" y="4767705"/>
            <a:ext cx="3542078" cy="1944884"/>
            <a:chOff x="8099653" y="4767705"/>
            <a:chExt cx="3542078" cy="1944884"/>
          </a:xfrm>
        </p:grpSpPr>
        <p:sp>
          <p:nvSpPr>
            <p:cNvPr id="437" name="Google Shape;437;p9"/>
            <p:cNvSpPr txBox="1"/>
            <p:nvPr/>
          </p:nvSpPr>
          <p:spPr>
            <a:xfrm>
              <a:off x="8099653" y="5229547"/>
              <a:ext cx="61584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CD621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</a:t>
              </a:r>
              <a:endParaRPr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911588" y="4767705"/>
              <a:ext cx="2730143" cy="1944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75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3" dur="7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1055</Words>
  <Application>Microsoft Office PowerPoint</Application>
  <PresentationFormat>Widescreen</PresentationFormat>
  <Paragraphs>170</Paragraphs>
  <Slides>29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Carter One</vt:lpstr>
      <vt:lpstr>Century Gothic</vt:lpstr>
      <vt:lpstr>Corben;700</vt:lpstr>
      <vt:lpstr>Matura MT Script Capitals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 Anh</cp:lastModifiedBy>
  <cp:revision>302</cp:revision>
  <dcterms:created xsi:type="dcterms:W3CDTF">2023-11-28T02:26:00Z</dcterms:created>
  <dcterms:modified xsi:type="dcterms:W3CDTF">2024-11-13T08:20:36Z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5662B279F52645B798B650A8A97A76F8_12</vt:lpwstr>
  </property>
  <property fmtid="{D5CDD505-2E9C-101B-9397-08002B2CF9AE}" pid="3" name="KSOProductBuildVer">
    <vt:lpwstr>1033-12.2.0.18911</vt:lpwstr>
  </property>
</Properties>
</file>