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67" r:id="rId6"/>
    <p:sldId id="733" r:id="rId7"/>
    <p:sldId id="499" r:id="rId8"/>
    <p:sldId id="991" r:id="rId9"/>
    <p:sldId id="992" r:id="rId10"/>
    <p:sldId id="513" r:id="rId11"/>
    <p:sldId id="993" r:id="rId12"/>
    <p:sldId id="994" r:id="rId13"/>
    <p:sldId id="996" r:id="rId14"/>
    <p:sldId id="494" r:id="rId15"/>
    <p:sldId id="261" r:id="rId16"/>
    <p:sldId id="457" r:id="rId17"/>
    <p:sldId id="458" r:id="rId18"/>
    <p:sldId id="997" r:id="rId19"/>
    <p:sldId id="459" r:id="rId20"/>
    <p:sldId id="485" r:id="rId21"/>
    <p:sldId id="998" r:id="rId22"/>
    <p:sldId id="999" r:id="rId23"/>
    <p:sldId id="264" r:id="rId24"/>
    <p:sldId id="307" r:id="rId25"/>
    <p:sldId id="986" r:id="rId26"/>
    <p:sldId id="987" r:id="rId27"/>
    <p:sldId id="1000" r:id="rId28"/>
    <p:sldId id="989" r:id="rId29"/>
    <p:sldId id="298" r:id="rId30"/>
    <p:sldId id="10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0C0"/>
    <a:srgbClr val="9F2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6" autoAdjust="0"/>
    <p:restoredTop sz="94679"/>
  </p:normalViewPr>
  <p:slideViewPr>
    <p:cSldViewPr snapToGrid="0">
      <p:cViewPr varScale="1">
        <p:scale>
          <a:sx n="62" d="100"/>
          <a:sy n="62" d="100"/>
        </p:scale>
        <p:origin x="8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2A99-3B7E-D94E-AB26-54A40D65F41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3" name="Google Shape;10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B4AB-33A7-924A-A4D0-C0B80A2D0B2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98E0-B7BF-0041-99C7-E8409B5164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microsoft.com/office/2007/relationships/media" Target="../media/audio2.wav"/><Relationship Id="rId4" Type="http://schemas.openxmlformats.org/officeDocument/2006/relationships/audio" Target="NULL" TargetMode="External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28.png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31.png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43.png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44.png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45.png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32.png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46.png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4.wav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5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2839209" y="2128837"/>
            <a:ext cx="7131083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 – HOLIDAY TIME</a:t>
            </a:r>
            <a:r>
              <a:rPr lang="en-US" sz="4400" b="1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2 – Review</a:t>
            </a:r>
            <a:endParaRPr dirty="0"/>
          </a:p>
        </p:txBody>
      </p:sp>
      <p:pic>
        <p:nvPicPr>
          <p:cNvPr id="5" name="Google Shape;89;p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373" y="3514055"/>
            <a:ext cx="2287518" cy="22875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66257" y="1388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(p.104)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193734" y="2567920"/>
            <a:ext cx="2053050" cy="330348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53923" y="883846"/>
            <a:ext cx="4365364" cy="1376924"/>
            <a:chOff x="4338119" y="2832211"/>
            <a:chExt cx="4432425" cy="1136401"/>
          </a:xfrm>
        </p:grpSpPr>
        <p:sp>
          <p:nvSpPr>
            <p:cNvPr id="5" name="Oval Callout 4"/>
            <p:cNvSpPr/>
            <p:nvPr/>
          </p:nvSpPr>
          <p:spPr>
            <a:xfrm>
              <a:off x="4338119" y="2832211"/>
              <a:ext cx="4348390" cy="1136401"/>
            </a:xfrm>
            <a:prstGeom prst="wedgeEllipseCallout">
              <a:avLst>
                <a:gd name="adj1" fmla="val 40985"/>
                <a:gd name="adj2" fmla="val 4645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33617" y="3039437"/>
              <a:ext cx="4336927" cy="787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They’re wearing swimsuits and sunglasses.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81542" y="1442334"/>
            <a:ext cx="4411227" cy="1095749"/>
            <a:chOff x="2095499" y="1157288"/>
            <a:chExt cx="3562398" cy="1913377"/>
          </a:xfrm>
        </p:grpSpPr>
        <p:sp>
          <p:nvSpPr>
            <p:cNvPr id="13" name="Oval Callout 12"/>
            <p:cNvSpPr/>
            <p:nvPr/>
          </p:nvSpPr>
          <p:spPr>
            <a:xfrm>
              <a:off x="2095499" y="1157288"/>
              <a:ext cx="3562398" cy="1913377"/>
            </a:xfrm>
            <a:prstGeom prst="wedgeEllipseCallout">
              <a:avLst>
                <a:gd name="adj1" fmla="val -42121"/>
                <a:gd name="adj2" fmla="val 6375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62071" y="1352583"/>
              <a:ext cx="3364294" cy="1666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What are the women wearing?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8345" r="29907"/>
          <a:stretch>
            <a:fillRect/>
          </a:stretch>
        </p:blipFill>
        <p:spPr>
          <a:xfrm>
            <a:off x="9999478" y="2060575"/>
            <a:ext cx="2247679" cy="37913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3306" y="5996433"/>
            <a:ext cx="9244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Show the bubble speech to ask and answer about the picture.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Then,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invite some students to present in front of the whole class and give them 2 points.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79345" y="3214026"/>
            <a:ext cx="4518656" cy="805249"/>
            <a:chOff x="2095499" y="1157288"/>
            <a:chExt cx="3649155" cy="1406111"/>
          </a:xfrm>
        </p:grpSpPr>
        <p:sp>
          <p:nvSpPr>
            <p:cNvPr id="20" name="Oval Callout 19"/>
            <p:cNvSpPr/>
            <p:nvPr/>
          </p:nvSpPr>
          <p:spPr>
            <a:xfrm>
              <a:off x="2095499" y="1157288"/>
              <a:ext cx="3649155" cy="1406111"/>
            </a:xfrm>
            <a:prstGeom prst="wedgeEllipseCallout">
              <a:avLst>
                <a:gd name="adj1" fmla="val -42121"/>
                <a:gd name="adj2" fmla="val 6375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10417" y="1423560"/>
              <a:ext cx="3219317" cy="913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What are they doing?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92769" y="4019275"/>
            <a:ext cx="4644440" cy="1212337"/>
            <a:chOff x="4451468" y="2832211"/>
            <a:chExt cx="4235042" cy="1000564"/>
          </a:xfrm>
        </p:grpSpPr>
        <p:sp>
          <p:nvSpPr>
            <p:cNvPr id="23" name="Oval Callout 22"/>
            <p:cNvSpPr/>
            <p:nvPr/>
          </p:nvSpPr>
          <p:spPr>
            <a:xfrm>
              <a:off x="4451468" y="2832211"/>
              <a:ext cx="4235042" cy="1000564"/>
            </a:xfrm>
            <a:prstGeom prst="wedgeEllipseCallout">
              <a:avLst>
                <a:gd name="adj1" fmla="val 58451"/>
                <a:gd name="adj2" fmla="val 296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65072" y="2963749"/>
              <a:ext cx="3894946" cy="787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They’re sitting on the beach towel and the sea</a:t>
              </a:r>
              <a:r>
                <a:rPr lang="en-US" sz="2800" dirty="0">
                  <a:effectLst/>
                </a:rPr>
                <a:t>.</a:t>
              </a:r>
              <a:endParaRPr lang="en-US" sz="28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140" y="2355291"/>
            <a:ext cx="2247680" cy="1610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75723">
            <a:off x="5490856" y="2464756"/>
            <a:ext cx="1760284" cy="693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093608278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18" y="0"/>
            <a:ext cx="12170365" cy="6858000"/>
          </a:xfrm>
          <a:prstGeom prst="rect">
            <a:avLst/>
          </a:prstGeom>
        </p:spPr>
      </p:pic>
      <p:grpSp>
        <p:nvGrpSpPr>
          <p:cNvPr id="7" name="MsPham0936082789"/>
          <p:cNvGrpSpPr/>
          <p:nvPr/>
        </p:nvGrpSpPr>
        <p:grpSpPr>
          <a:xfrm>
            <a:off x="5484298" y="2757488"/>
            <a:ext cx="1416443" cy="2293304"/>
            <a:chOff x="5460638" y="2549365"/>
            <a:chExt cx="1216233" cy="1969152"/>
          </a:xfrm>
        </p:grpSpPr>
        <p:pic>
          <p:nvPicPr>
            <p:cNvPr id="13" name="MsPham0936082789"/>
            <p:cNvPicPr>
              <a:picLocks noChangeAspect="1"/>
            </p:cNvPicPr>
            <p:nvPr/>
          </p:nvPicPr>
          <p:blipFill rotWithShape="1">
            <a:blip r:embed="rId2"/>
            <a:srcRect l="31516" t="8179" r="32113" b="5499"/>
            <a:stretch>
              <a:fillRect/>
            </a:stretch>
          </p:blipFill>
          <p:spPr>
            <a:xfrm>
              <a:off x="5460638" y="2549365"/>
              <a:ext cx="828402" cy="1969152"/>
            </a:xfrm>
            <a:prstGeom prst="rect">
              <a:avLst/>
            </a:prstGeom>
          </p:spPr>
        </p:pic>
        <p:pic>
          <p:nvPicPr>
            <p:cNvPr id="8" name="MsPham093608278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1" t="26777" r="21290" b="19666"/>
            <a:stretch>
              <a:fillRect/>
            </a:stretch>
          </p:blipFill>
          <p:spPr>
            <a:xfrm>
              <a:off x="5901209" y="3720097"/>
              <a:ext cx="775662" cy="775662"/>
            </a:xfrm>
            <a:prstGeom prst="ellipse">
              <a:avLst/>
            </a:prstGeom>
          </p:spPr>
        </p:pic>
      </p:grpSp>
      <p:pic>
        <p:nvPicPr>
          <p:cNvPr id="6" name="MsPham093608278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5426.8007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1258" y="4998850"/>
            <a:ext cx="1609483" cy="993734"/>
          </a:xfrm>
          <a:prstGeom prst="rect">
            <a:avLst/>
          </a:prstGeom>
        </p:spPr>
      </p:pic>
      <p:sp>
        <p:nvSpPr>
          <p:cNvPr id="3" name="MsPham0936082789"/>
          <p:cNvSpPr txBox="1"/>
          <p:nvPr/>
        </p:nvSpPr>
        <p:spPr>
          <a:xfrm>
            <a:off x="1794682" y="1989960"/>
            <a:ext cx="8506319" cy="280076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65100">
                    <a:schemeClr val="bg1"/>
                  </a:glow>
                  <a:outerShdw dist="76200" dir="2700000" sx="101000" sy="101000" algn="bl" rotWithShape="0">
                    <a:schemeClr val="bg1"/>
                  </a:outerShdw>
                </a:effectLst>
                <a:latin typeface=".VnArabia" panose="020B7200000000000000" pitchFamily="34" charset="0"/>
              </a:rPr>
              <a:t>BOWLING</a:t>
            </a:r>
            <a:endParaRPr lang="en-US" sz="11500" b="1">
              <a:ln w="1905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65100">
                  <a:schemeClr val="bg1"/>
                </a:glow>
                <a:outerShdw dist="76200" dir="2700000" sx="101000" sy="101000" algn="bl" rotWithShape="0">
                  <a:schemeClr val="bg1"/>
                </a:outerShdw>
              </a:effectLst>
              <a:latin typeface=".VnArabia" panose="020B7200000000000000" pitchFamily="34" charset="0"/>
            </a:endParaRPr>
          </a:p>
        </p:txBody>
      </p:sp>
      <p:sp>
        <p:nvSpPr>
          <p:cNvPr id="9" name="MsPham0936082789"/>
          <p:cNvSpPr txBox="1"/>
          <p:nvPr/>
        </p:nvSpPr>
        <p:spPr>
          <a:xfrm>
            <a:off x="1625600" y="2997572"/>
            <a:ext cx="894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GAME</a:t>
            </a:r>
            <a:endParaRPr lang="en-US" sz="54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093608278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18" y="0"/>
            <a:ext cx="12170365" cy="6858000"/>
          </a:xfrm>
          <a:prstGeom prst="rect">
            <a:avLst/>
          </a:prstGeom>
        </p:spPr>
      </p:pic>
      <p:sp>
        <p:nvSpPr>
          <p:cNvPr id="3" name="MsPham0936082789"/>
          <p:cNvSpPr txBox="1"/>
          <p:nvPr/>
        </p:nvSpPr>
        <p:spPr>
          <a:xfrm>
            <a:off x="1842840" y="1357104"/>
            <a:ext cx="8506319" cy="280076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 dirty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65100">
                    <a:schemeClr val="bg1"/>
                  </a:glow>
                  <a:outerShdw dist="76200" dir="2700000" sx="101000" sy="101000" algn="bl" rotWithShape="0">
                    <a:schemeClr val="bg1"/>
                  </a:outerShdw>
                </a:effectLst>
                <a:latin typeface=".VnArabia" panose="020B7200000000000000" pitchFamily="34" charset="0"/>
              </a:rPr>
              <a:t>BOWLING</a:t>
            </a:r>
            <a:endParaRPr lang="en-US" sz="11500" b="1" dirty="0">
              <a:ln w="1905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65100">
                  <a:schemeClr val="bg1"/>
                </a:glow>
                <a:outerShdw dist="76200" dir="2700000" sx="101000" sy="101000" algn="bl" rotWithShape="0">
                  <a:schemeClr val="bg1"/>
                </a:outerShdw>
              </a:effectLst>
              <a:latin typeface=".VnArabia" panose="020B7200000000000000" pitchFamily="34" charset="0"/>
            </a:endParaRPr>
          </a:p>
        </p:txBody>
      </p:sp>
      <p:sp>
        <p:nvSpPr>
          <p:cNvPr id="9" name="MsPham0936082789"/>
          <p:cNvSpPr txBox="1"/>
          <p:nvPr/>
        </p:nvSpPr>
        <p:spPr>
          <a:xfrm>
            <a:off x="1625599" y="1801500"/>
            <a:ext cx="894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GAME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198" y="3145309"/>
            <a:ext cx="9753601" cy="2431435"/>
          </a:xfrm>
          <a:prstGeom prst="rect">
            <a:avLst/>
          </a:prstGeom>
          <a:ln w="19050">
            <a:prstDash val="dash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to play:</a:t>
            </a:r>
            <a:endParaRPr lang="en-US" sz="3200" dirty="0"/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Put students into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groups of four. Each team takes turns playing the activity.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Students look at a picture with the given answers and choose the correct answer by saying it out loud.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- 1 correct answer = 1 point.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All students repeat the answer.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>
            <a:fillRect/>
          </a:stretch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>
            <a:fillRect/>
          </a:stretch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502858" y="8095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swimming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trunks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502858" y="361731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sun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hat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502858" y="2213431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swimsuit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502858" y="50211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beach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towel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7438" y="34572"/>
            <a:ext cx="6124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dirty="0">
                <a:latin typeface="Calibri" panose="020F0502020204030204"/>
              </a:rPr>
              <a:t>Look and choose the correct answer</a:t>
            </a:r>
            <a:endParaRPr lang="en-US" sz="1600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09" y="1806850"/>
            <a:ext cx="3053066" cy="3036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>
            <a:fillRect/>
          </a:stretch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>
            <a:fillRect/>
          </a:stretch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fishing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net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sun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hat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95702" y="80636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beach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towel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5702" y="50211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rockpool</a:t>
            </a:r>
            <a:endParaRPr lang="pt-PT" sz="4000" dirty="0"/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7438" y="34572"/>
            <a:ext cx="6124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dirty="0">
                <a:latin typeface="Calibri" panose="020F0502020204030204"/>
              </a:rPr>
              <a:t>Look and choose the correct answer</a:t>
            </a:r>
            <a:endParaRPr lang="en-US" sz="1600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46" y="1656973"/>
            <a:ext cx="2973994" cy="3652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>
            <a:fillRect/>
          </a:stretch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>
            <a:fillRect/>
          </a:stretch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swimsuit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beach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towel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95702" y="80636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rock pool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5702" y="50211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sun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hat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7438" y="34572"/>
            <a:ext cx="6124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dirty="0">
                <a:latin typeface="Calibri" panose="020F0502020204030204"/>
              </a:rPr>
              <a:t>Look and choose the correct answer</a:t>
            </a:r>
            <a:endParaRPr lang="en-US" sz="1600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2401" t="7230" b="5778"/>
          <a:stretch>
            <a:fillRect/>
          </a:stretch>
        </p:blipFill>
        <p:spPr>
          <a:xfrm>
            <a:off x="1110449" y="1446442"/>
            <a:ext cx="2384091" cy="3953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>
            <a:fillRect/>
          </a:stretch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>
            <a:fillRect/>
          </a:stretch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bucket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swimsuit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95702" y="80636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sun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hat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541345" y="5021194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sunglasses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/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7438" y="34572"/>
            <a:ext cx="6124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dirty="0">
                <a:latin typeface="Calibri" panose="020F0502020204030204"/>
              </a:rPr>
              <a:t>Look and choose the correct answer</a:t>
            </a:r>
            <a:endParaRPr lang="en-US" sz="1600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43" y="1851602"/>
            <a:ext cx="3089396" cy="314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>
            <a:fillRect/>
          </a:stretch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>
            <a:fillRect/>
          </a:stretch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50211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rockpool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sunglasses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95702" y="80636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swimsuit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bucket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7438" y="34572"/>
            <a:ext cx="6124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dirty="0">
                <a:latin typeface="Calibri" panose="020F0502020204030204"/>
              </a:rPr>
              <a:t>Look and choose the correct answer</a:t>
            </a:r>
            <a:endParaRPr lang="en-US" sz="1600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40" y="2326774"/>
            <a:ext cx="3222751" cy="2204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>
            <a:fillRect/>
          </a:stretch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>
            <a:fillRect/>
          </a:stretch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beach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towel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swimsuit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95702" y="80636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sun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hat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541345" y="5021194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bucket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/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7438" y="34572"/>
            <a:ext cx="6124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dirty="0">
                <a:latin typeface="Calibri" panose="020F0502020204030204"/>
              </a:rPr>
              <a:t>Look and choose the correct answer</a:t>
            </a:r>
            <a:endParaRPr lang="en-US" sz="1600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01" y="2341145"/>
            <a:ext cx="3296196" cy="2175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>
            <a:fillRect/>
          </a:stretch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>
            <a:fillRect/>
          </a:stretch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50211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sunglasses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beach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towel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95702" y="80636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swimsuit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bucket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7438" y="34572"/>
            <a:ext cx="6124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dirty="0">
                <a:latin typeface="Calibri" panose="020F0502020204030204"/>
              </a:rPr>
              <a:t>Look and choose the correct answer</a:t>
            </a:r>
            <a:endParaRPr lang="en-US" sz="1600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13" y="2628901"/>
            <a:ext cx="3179244" cy="1252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6328881" y="914401"/>
            <a:ext cx="4767209" cy="4664466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617101" y="1850399"/>
            <a:ext cx="4145174" cy="2462172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spell words related to beach equipment and clothes.</a:t>
            </a:r>
            <a:endParaRPr lang="en-US"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/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use the sentence patterns: </a:t>
            </a:r>
            <a:r>
              <a:rPr lang="en-US" sz="2200" b="1" i="1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What will you bring to the beach?</a:t>
            </a:r>
            <a:endParaRPr lang="en-US" sz="2200" b="1" i="1" dirty="0">
              <a:solidFill>
                <a:srgbClr val="000000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/>
            <a:r>
              <a:rPr lang="en-US" sz="2200" b="1" i="1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 will bring a …</a:t>
            </a:r>
            <a:endParaRPr lang="en-US"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use present continuous for </a:t>
            </a:r>
            <a:r>
              <a:rPr lang="en-US" sz="22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describing scenes.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617101" y="4393862"/>
            <a:ext cx="4145173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PB p.</a:t>
            </a:r>
            <a:r>
              <a:rPr lang="en-US" sz="2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104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617101" y="4941797"/>
            <a:ext cx="4124893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81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998588" y="971114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 – Lesson 2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618306" y="1388775"/>
            <a:ext cx="22638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1612" y="69751"/>
            <a:ext cx="934908" cy="934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02" y="652208"/>
            <a:ext cx="3586858" cy="504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5926" y="-110000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/>
            <a:srcRect l="31176" t="10168" r="29330" b="5936"/>
            <a:stretch>
              <a:fillRect/>
            </a:stretch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>
            <a:fillRect/>
          </a:stretch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31176" t="10168" r="29330" b="5936"/>
              <a:stretch>
                <a:fillRect/>
              </a:stretch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>
            <a:fillRect/>
          </a:stretch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392373" y="1179768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sun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hat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swimsuit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95702" y="80636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fishing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net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>
            <a:fillRect/>
          </a:stretch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541345" y="5021194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PT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bucket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/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7438" y="34572"/>
            <a:ext cx="6124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dirty="0">
                <a:latin typeface="Calibri" panose="020F0502020204030204"/>
              </a:rPr>
              <a:t>Look and choose the correct answer</a:t>
            </a:r>
            <a:endParaRPr lang="en-US" sz="1600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answer to check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63" y="2666938"/>
            <a:ext cx="3238500" cy="245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331" y="5275065"/>
            <a:ext cx="1322947" cy="890093"/>
          </a:xfrm>
          <a:prstGeom prst="rect">
            <a:avLst/>
          </a:prstGeom>
        </p:spPr>
      </p:pic>
      <p:pic>
        <p:nvPicPr>
          <p:cNvPr id="14" name="Picture 13" descr="A picture containing text, tree, sig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79" y="1711956"/>
            <a:ext cx="7330102" cy="2733107"/>
          </a:xfrm>
          <a:prstGeom prst="rect">
            <a:avLst/>
          </a:prstGeom>
          <a:effectLst>
            <a:glow rad="152400">
              <a:schemeClr val="bg1">
                <a:alpha val="96000"/>
              </a:schemeClr>
            </a:glow>
            <a:outerShdw dist="38100" algn="l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PRE-LISTENING - Pupils’ Book (p.104)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3" name="Google Shape;357;p14"/>
          <p:cNvSpPr txBox="1"/>
          <p:nvPr/>
        </p:nvSpPr>
        <p:spPr>
          <a:xfrm>
            <a:off x="1893996" y="5909969"/>
            <a:ext cx="840400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1800" dirty="0">
                <a:solidFill>
                  <a:schemeClr val="dk1"/>
                </a:solidFill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Put students work in pairs. Have students look at </a:t>
            </a:r>
            <a:r>
              <a:rPr lang="en-US" sz="1800" dirty="0">
                <a:solidFill>
                  <a:schemeClr val="dk1"/>
                </a:solidFill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activity 2 on page </a:t>
            </a:r>
            <a:r>
              <a:rPr lang="en-US" dirty="0">
                <a:solidFill>
                  <a:schemeClr val="dk1"/>
                </a:solidFill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104</a:t>
            </a:r>
            <a:r>
              <a:rPr lang="en-US" sz="1800" dirty="0">
                <a:solidFill>
                  <a:schemeClr val="dk1"/>
                </a:solidFill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. </a:t>
            </a:r>
            <a:endParaRPr lang="en-US" sz="1800" dirty="0">
              <a:solidFill>
                <a:schemeClr val="dk1"/>
              </a:solidFill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1800" dirty="0">
                <a:solidFill>
                  <a:schemeClr val="dk1"/>
                </a:solidFill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Then, </a:t>
            </a:r>
            <a:r>
              <a:rPr lang="en-US" dirty="0">
                <a:solidFill>
                  <a:schemeClr val="dk1"/>
                </a:solidFill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switch roles to </a:t>
            </a:r>
            <a:r>
              <a:rPr lang="en-US" sz="1800" dirty="0">
                <a:solidFill>
                  <a:schemeClr val="dk1"/>
                </a:solidFill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ask and answer </a:t>
            </a:r>
            <a:r>
              <a:rPr lang="en-US" dirty="0">
                <a:solidFill>
                  <a:schemeClr val="dk1"/>
                </a:solidFill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about </a:t>
            </a:r>
            <a:r>
              <a:rPr lang="en-US" sz="1800" dirty="0">
                <a:solidFill>
                  <a:schemeClr val="dk1"/>
                </a:solidFill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the items Jack and Linh will bring for their beach holiday.</a:t>
            </a:r>
            <a:endParaRPr lang="en-US" sz="1800" dirty="0">
              <a:solidFill>
                <a:schemeClr val="dk1"/>
              </a:solidFill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08" y="867694"/>
            <a:ext cx="9331384" cy="2788112"/>
          </a:xfrm>
          <a:prstGeom prst="rect">
            <a:avLst/>
          </a:prstGeom>
        </p:spPr>
      </p:pic>
      <p:pic>
        <p:nvPicPr>
          <p:cNvPr id="8" name="Google Shape;878;p32"/>
          <p:cNvPicPr preferRelativeResize="0"/>
          <p:nvPr/>
        </p:nvPicPr>
        <p:blipFill rotWithShape="1">
          <a:blip r:embed="rId3"/>
          <a:srcRect l="27814" r="28419" b="46489"/>
          <a:stretch>
            <a:fillRect/>
          </a:stretch>
        </p:blipFill>
        <p:spPr>
          <a:xfrm>
            <a:off x="0" y="3910629"/>
            <a:ext cx="2222111" cy="179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83;p32"/>
          <p:cNvPicPr preferRelativeResize="0"/>
          <p:nvPr/>
        </p:nvPicPr>
        <p:blipFill rotWithShape="1">
          <a:blip r:embed="rId4"/>
          <a:srcRect l="28345" r="29907" b="36384"/>
          <a:stretch>
            <a:fillRect/>
          </a:stretch>
        </p:blipFill>
        <p:spPr>
          <a:xfrm>
            <a:off x="10210159" y="3782537"/>
            <a:ext cx="1861954" cy="19980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1598217" y="3610107"/>
            <a:ext cx="4232065" cy="1144969"/>
            <a:chOff x="320034" y="1053802"/>
            <a:chExt cx="3506870" cy="2007627"/>
          </a:xfrm>
        </p:grpSpPr>
        <p:sp>
          <p:nvSpPr>
            <p:cNvPr id="12" name="Oval Callout 11"/>
            <p:cNvSpPr/>
            <p:nvPr/>
          </p:nvSpPr>
          <p:spPr>
            <a:xfrm>
              <a:off x="320034" y="1053802"/>
              <a:ext cx="3506870" cy="1672963"/>
            </a:xfrm>
            <a:prstGeom prst="wedgeEllipseCallout">
              <a:avLst>
                <a:gd name="adj1" fmla="val -49596"/>
                <a:gd name="adj2" fmla="val 442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7921" y="1388466"/>
              <a:ext cx="3030521" cy="1672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What will they bring?</a:t>
              </a:r>
              <a:endParaRPr lang="x-none" sz="28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73016" y="3610107"/>
            <a:ext cx="4437143" cy="1678612"/>
            <a:chOff x="1742988" y="1157289"/>
            <a:chExt cx="4077268" cy="1498880"/>
          </a:xfrm>
        </p:grpSpPr>
        <p:sp>
          <p:nvSpPr>
            <p:cNvPr id="15" name="Oval Callout 14"/>
            <p:cNvSpPr/>
            <p:nvPr/>
          </p:nvSpPr>
          <p:spPr>
            <a:xfrm>
              <a:off x="1742988" y="1157289"/>
              <a:ext cx="4077268" cy="1498880"/>
            </a:xfrm>
            <a:prstGeom prst="wedgeEllipseCallout">
              <a:avLst>
                <a:gd name="adj1" fmla="val 52501"/>
                <a:gd name="adj2" fmla="val 4242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12217" y="1288980"/>
              <a:ext cx="3724758" cy="1236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They will bring beach towels, sunglasses, sun cream, and sun hat.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891" y="1021055"/>
            <a:ext cx="482737" cy="5031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891" y="1626527"/>
            <a:ext cx="482737" cy="5031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891" y="2852105"/>
            <a:ext cx="482737" cy="5031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755" y="1647944"/>
            <a:ext cx="482737" cy="503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5568" y="1004659"/>
            <a:ext cx="9964916" cy="3671283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60740" y="135956"/>
            <a:ext cx="5837286" cy="4049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LISTENING - Pupils’ Book (p.104)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16" name="Rectangle: Rounded Corners 13"/>
          <p:cNvSpPr/>
          <p:nvPr/>
        </p:nvSpPr>
        <p:spPr>
          <a:xfrm>
            <a:off x="5287183" y="5005634"/>
            <a:ext cx="1617631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SG" sz="3200" b="1" kern="0" dirty="0">
                <a:solidFill>
                  <a:srgbClr val="FFFFFF"/>
                </a:solidFill>
                <a:sym typeface="Arial" panose="020B0604020202020204"/>
              </a:rPr>
              <a:t>Answer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3" name="Google Shape;357;p14"/>
          <p:cNvSpPr txBox="1"/>
          <p:nvPr/>
        </p:nvSpPr>
        <p:spPr>
          <a:xfrm>
            <a:off x="1969741" y="5891847"/>
            <a:ext cx="970314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Play the audio, stude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ts listen 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tick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the answer.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Play the audio again, students listen and check.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Click on “Answer” to check.</a:t>
            </a:r>
            <a:endParaRPr lang="x-non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205" y="2190435"/>
            <a:ext cx="482737" cy="5031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205" y="2778264"/>
            <a:ext cx="482737" cy="5031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205" y="3382422"/>
            <a:ext cx="482737" cy="5031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205" y="4002908"/>
            <a:ext cx="482737" cy="5031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018" y="2794594"/>
            <a:ext cx="482737" cy="5031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747" y="2190435"/>
            <a:ext cx="482737" cy="503179"/>
          </a:xfrm>
          <a:prstGeom prst="rect">
            <a:avLst/>
          </a:prstGeom>
        </p:spPr>
      </p:pic>
      <p:pic>
        <p:nvPicPr>
          <p:cNvPr id="5" name="9.0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98731" y="162922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(p.104)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978" y="5898071"/>
            <a:ext cx="7800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ave students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work</a:t>
            </a:r>
            <a:r>
              <a:rPr 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pairs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look at </a:t>
            </a: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Activity 4</a:t>
            </a:r>
            <a:r>
              <a:rPr 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Students draw individually five things they will bring on a beach holiday without letting anyone see their items</a:t>
            </a:r>
            <a:r>
              <a:rPr 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03" y="648210"/>
            <a:ext cx="8970110" cy="19736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240" y="2621812"/>
            <a:ext cx="4851400" cy="2933700"/>
          </a:xfrm>
          <a:prstGeom prst="roundRect">
            <a:avLst/>
          </a:prstGeom>
          <a:ln>
            <a:solidFill>
              <a:schemeClr val="accent1"/>
            </a:solidFill>
            <a:prstDash val="dash"/>
          </a:ln>
        </p:spPr>
      </p:pic>
      <p:pic>
        <p:nvPicPr>
          <p:cNvPr id="24" name="Google Shape;878;p32"/>
          <p:cNvPicPr preferRelativeResize="0"/>
          <p:nvPr/>
        </p:nvPicPr>
        <p:blipFill rotWithShape="1">
          <a:blip r:embed="rId4"/>
          <a:srcRect l="27814" r="28419" b="46489"/>
          <a:stretch>
            <a:fillRect/>
          </a:stretch>
        </p:blipFill>
        <p:spPr>
          <a:xfrm>
            <a:off x="1084922" y="3932036"/>
            <a:ext cx="2222111" cy="1794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(p.104)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227" y="1028221"/>
            <a:ext cx="8970110" cy="1973602"/>
          </a:xfrm>
          <a:prstGeom prst="rect">
            <a:avLst/>
          </a:prstGeom>
        </p:spPr>
      </p:pic>
      <p:pic>
        <p:nvPicPr>
          <p:cNvPr id="7" name="Google Shape;878;p32"/>
          <p:cNvPicPr preferRelativeResize="0"/>
          <p:nvPr/>
        </p:nvPicPr>
        <p:blipFill rotWithShape="1">
          <a:blip r:embed="rId3"/>
          <a:srcRect l="27814" r="28419" b="46489"/>
          <a:stretch>
            <a:fillRect/>
          </a:stretch>
        </p:blipFill>
        <p:spPr>
          <a:xfrm>
            <a:off x="0" y="3910629"/>
            <a:ext cx="2222111" cy="179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83;p32"/>
          <p:cNvPicPr preferRelativeResize="0"/>
          <p:nvPr/>
        </p:nvPicPr>
        <p:blipFill rotWithShape="1">
          <a:blip r:embed="rId4"/>
          <a:srcRect l="28345" r="29907" b="36384"/>
          <a:stretch>
            <a:fillRect/>
          </a:stretch>
        </p:blipFill>
        <p:spPr>
          <a:xfrm>
            <a:off x="10210159" y="3782537"/>
            <a:ext cx="1861954" cy="19980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1433882" y="3242553"/>
            <a:ext cx="4232065" cy="1030071"/>
            <a:chOff x="320034" y="1053802"/>
            <a:chExt cx="3506870" cy="1806161"/>
          </a:xfrm>
        </p:grpSpPr>
        <p:sp>
          <p:nvSpPr>
            <p:cNvPr id="10" name="Oval Callout 9"/>
            <p:cNvSpPr/>
            <p:nvPr/>
          </p:nvSpPr>
          <p:spPr>
            <a:xfrm>
              <a:off x="320034" y="1053802"/>
              <a:ext cx="3506870" cy="1672963"/>
            </a:xfrm>
            <a:prstGeom prst="wedgeEllipseCallout">
              <a:avLst>
                <a:gd name="adj1" fmla="val -49596"/>
                <a:gd name="adj2" fmla="val 4428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7537" y="1187000"/>
              <a:ext cx="3030521" cy="1672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Will you bring a beach towel?</a:t>
              </a:r>
              <a:endParaRPr lang="x-none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9938" y="3149479"/>
            <a:ext cx="2847459" cy="975838"/>
            <a:chOff x="3203741" y="1157289"/>
            <a:chExt cx="2616515" cy="871353"/>
          </a:xfrm>
        </p:grpSpPr>
        <p:sp>
          <p:nvSpPr>
            <p:cNvPr id="13" name="Oval Callout 12"/>
            <p:cNvSpPr/>
            <p:nvPr/>
          </p:nvSpPr>
          <p:spPr>
            <a:xfrm>
              <a:off x="3203741" y="1157289"/>
              <a:ext cx="2616515" cy="871353"/>
            </a:xfrm>
            <a:prstGeom prst="wedgeEllipseCallout">
              <a:avLst>
                <a:gd name="adj1" fmla="val 52501"/>
                <a:gd name="adj2" fmla="val 4242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69081" y="1328416"/>
              <a:ext cx="2085833" cy="467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No, I won’t.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67332" y="4418397"/>
            <a:ext cx="4232065" cy="954107"/>
            <a:chOff x="320034" y="1053802"/>
            <a:chExt cx="3506870" cy="1672963"/>
          </a:xfrm>
        </p:grpSpPr>
        <p:sp>
          <p:nvSpPr>
            <p:cNvPr id="16" name="Oval Callout 15"/>
            <p:cNvSpPr/>
            <p:nvPr/>
          </p:nvSpPr>
          <p:spPr>
            <a:xfrm>
              <a:off x="320034" y="1053802"/>
              <a:ext cx="3506870" cy="1672963"/>
            </a:xfrm>
            <a:prstGeom prst="wedgeEllipseCallout">
              <a:avLst>
                <a:gd name="adj1" fmla="val 53105"/>
                <a:gd name="adj2" fmla="val 4553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4938" y="1391666"/>
              <a:ext cx="3030521" cy="917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Will you bring a bucket?</a:t>
              </a:r>
              <a:endParaRPr lang="x-none" sz="28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18418" y="4509981"/>
            <a:ext cx="2847459" cy="714867"/>
            <a:chOff x="3203741" y="1157289"/>
            <a:chExt cx="2616515" cy="638325"/>
          </a:xfrm>
        </p:grpSpPr>
        <p:sp>
          <p:nvSpPr>
            <p:cNvPr id="20" name="Oval Callout 19"/>
            <p:cNvSpPr/>
            <p:nvPr/>
          </p:nvSpPr>
          <p:spPr>
            <a:xfrm>
              <a:off x="3203741" y="1157289"/>
              <a:ext cx="2616515" cy="638325"/>
            </a:xfrm>
            <a:prstGeom prst="wedgeEllipseCallout">
              <a:avLst>
                <a:gd name="adj1" fmla="val -55098"/>
                <a:gd name="adj2" fmla="val 4242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87310" y="1238136"/>
              <a:ext cx="2085833" cy="467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Yes, I will.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35856" y="6202228"/>
            <a:ext cx="9278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After drawing,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students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to work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in pairs to ask and guess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about five things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they have drawn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937573" y="5887170"/>
            <a:ext cx="8316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Invite some students to show their pictures and talk about five things they will bring for their holiday.</a:t>
            </a:r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Give them a point if they have a good presentation.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6500" y="800580"/>
            <a:ext cx="4851400" cy="2933700"/>
          </a:xfrm>
          <a:prstGeom prst="roundRect">
            <a:avLst/>
          </a:prstGeom>
          <a:ln>
            <a:solidFill>
              <a:schemeClr val="accent1"/>
            </a:solidFill>
            <a:prstDash val="dash"/>
          </a:ln>
        </p:spPr>
      </p:pic>
      <p:pic>
        <p:nvPicPr>
          <p:cNvPr id="5" name="Google Shape;878;p32"/>
          <p:cNvPicPr preferRelativeResize="0"/>
          <p:nvPr/>
        </p:nvPicPr>
        <p:blipFill rotWithShape="1">
          <a:blip r:embed="rId2"/>
          <a:srcRect l="27814" r="28419" b="46489"/>
          <a:stretch>
            <a:fillRect/>
          </a:stretch>
        </p:blipFill>
        <p:spPr>
          <a:xfrm>
            <a:off x="-74773" y="3879713"/>
            <a:ext cx="2222111" cy="179475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ounded Rectangular Callout 22"/>
          <p:cNvSpPr/>
          <p:nvPr/>
        </p:nvSpPr>
        <p:spPr>
          <a:xfrm>
            <a:off x="511763" y="2285870"/>
            <a:ext cx="2851620" cy="765209"/>
          </a:xfrm>
          <a:prstGeom prst="wedgeRoundRectCallout">
            <a:avLst>
              <a:gd name="adj1" fmla="val -50691"/>
              <a:gd name="adj2" fmla="val 8079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I will bring ...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2147338" y="3408418"/>
            <a:ext cx="2756288" cy="746661"/>
          </a:xfrm>
          <a:prstGeom prst="wedgeRoundRectCallout">
            <a:avLst>
              <a:gd name="adj1" fmla="val -67950"/>
              <a:gd name="adj2" fmla="val 4580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I won’t bring </a:t>
            </a:r>
            <a:r>
              <a:rPr lang="vi-VN" sz="2800" b="1" dirty="0">
                <a:solidFill>
                  <a:schemeClr val="accent1"/>
                </a:solidFill>
              </a:rPr>
              <a:t>..</a:t>
            </a:r>
            <a:r>
              <a:rPr lang="en-US" sz="2800" b="1" dirty="0">
                <a:solidFill>
                  <a:schemeClr val="accent1"/>
                </a:solidFill>
              </a:rPr>
              <a:t>.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160" y="3734280"/>
            <a:ext cx="1983921" cy="18586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913" y="848048"/>
            <a:ext cx="1936687" cy="20848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127" y="4830640"/>
            <a:ext cx="938481" cy="93405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945" y="4658847"/>
            <a:ext cx="938481" cy="934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4493" y="3819077"/>
            <a:ext cx="938481" cy="93405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dirty="0"/>
          </a:p>
        </p:txBody>
      </p:sp>
      <p:sp>
        <p:nvSpPr>
          <p:cNvPr id="1036" name="Google Shape;1036;p43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3"/>
          <p:cNvSpPr txBox="1"/>
          <p:nvPr/>
        </p:nvSpPr>
        <p:spPr>
          <a:xfrm>
            <a:off x="2381945" y="4079976"/>
            <a:ext cx="68010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 panose="020F0502020204030204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exercises in the Activity Book (page 81).</a:t>
            </a:r>
            <a:endParaRPr dirty="0"/>
          </a:p>
        </p:txBody>
      </p:sp>
      <p:sp>
        <p:nvSpPr>
          <p:cNvPr id="1039" name="Google Shape;1039;p43"/>
          <p:cNvSpPr txBox="1"/>
          <p:nvPr/>
        </p:nvSpPr>
        <p:spPr>
          <a:xfrm>
            <a:off x="2353216" y="6253287"/>
            <a:ext cx="7606554" cy="39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 panose="020F0502020204030204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Check the answers in the Teacher’s Book (page 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179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 or Active Teach.</a:t>
            </a:r>
            <a:endParaRPr dirty="0"/>
          </a:p>
        </p:txBody>
      </p:sp>
      <p:sp>
        <p:nvSpPr>
          <p:cNvPr id="1040" name="Google Shape;1040;p43"/>
          <p:cNvSpPr txBox="1"/>
          <p:nvPr/>
        </p:nvSpPr>
        <p:spPr>
          <a:xfrm>
            <a:off x="2406065" y="3385826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 panose="020F0502020204030204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Review vocabulary and grammar.</a:t>
            </a:r>
            <a:endParaRPr lang="en-US" sz="2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41" name="Google Shape;1041;p4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6328881" y="914401"/>
            <a:ext cx="4767209" cy="4664466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617101" y="1850399"/>
            <a:ext cx="4145174" cy="2462172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spell words related to beach equipment and clothes.</a:t>
            </a:r>
            <a:endParaRPr lang="en-US"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/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use the sentence patterns: </a:t>
            </a:r>
            <a:r>
              <a:rPr lang="en-US" sz="2200" b="1" i="1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What will you bring to the beach?</a:t>
            </a:r>
            <a:endParaRPr lang="en-US" sz="2200" b="1" i="1" dirty="0">
              <a:solidFill>
                <a:srgbClr val="000000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/>
            <a:r>
              <a:rPr lang="en-US" sz="2200" b="1" i="1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I will bring a …</a:t>
            </a:r>
            <a:endParaRPr lang="en-US"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use present continuous for describing scenes.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617101" y="4393862"/>
            <a:ext cx="4145173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PB p.</a:t>
            </a:r>
            <a:r>
              <a:rPr lang="en-US" sz="2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104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617101" y="4941797"/>
            <a:ext cx="4124893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81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998588" y="971114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 – Lesson 2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618306" y="1388775"/>
            <a:ext cx="22638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learned…</a:t>
            </a:r>
            <a:endParaRPr sz="12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1612" y="69751"/>
            <a:ext cx="934908" cy="934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02" y="652208"/>
            <a:ext cx="3586858" cy="504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7757" y="69751"/>
            <a:ext cx="934908" cy="934908"/>
          </a:xfrm>
          <a:prstGeom prst="rect">
            <a:avLst/>
          </a:prstGeom>
        </p:spPr>
      </p:pic>
      <p:sp>
        <p:nvSpPr>
          <p:cNvPr id="4" name="Google Shape;338;p12"/>
          <p:cNvSpPr/>
          <p:nvPr/>
        </p:nvSpPr>
        <p:spPr>
          <a:xfrm>
            <a:off x="1800225" y="1814513"/>
            <a:ext cx="8701088" cy="351750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Google Shape;339;p12"/>
          <p:cNvSpPr txBox="1"/>
          <p:nvPr/>
        </p:nvSpPr>
        <p:spPr>
          <a:xfrm>
            <a:off x="2081236" y="2033185"/>
            <a:ext cx="8420077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 panose="020F0502020204030204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Divide the class into 2 teams. </a:t>
            </a:r>
            <a:endParaRPr sz="2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 panose="020F0502020204030204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Put all the flashcards from Lesson 1 on the board.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 panose="020F0502020204030204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Call on one team member from each group to come to the front of the class.</a:t>
            </a:r>
            <a:endParaRPr sz="2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 panose="020F0502020204030204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Name one of the pictures, and the two students compete to be the first to touch and say it aloud. Award a point to the winning team.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 panose="020F0502020204030204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Both players sit down and are replaced by two new players, who continue with another word.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 panose="020F0502020204030204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team with the most points at the end wins.</a:t>
            </a:r>
            <a:endParaRPr sz="2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341;p12"/>
          <p:cNvPicPr preferRelativeResize="0"/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629742" y="1356915"/>
            <a:ext cx="118112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69" y="772451"/>
            <a:ext cx="71628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641" y="2297932"/>
            <a:ext cx="5060707" cy="35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660" y="693249"/>
            <a:ext cx="5829606" cy="393802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1341" y="4613564"/>
            <a:ext cx="3183598" cy="22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7195" y="4682836"/>
            <a:ext cx="3085339" cy="217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7616" y="4713103"/>
            <a:ext cx="2924492" cy="206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8608" y="4641270"/>
            <a:ext cx="302638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 rot="507682">
            <a:off x="8339328" y="3885447"/>
            <a:ext cx="2781184" cy="880933"/>
            <a:chOff x="2095499" y="1157288"/>
            <a:chExt cx="4981293" cy="1342526"/>
          </a:xfrm>
        </p:grpSpPr>
        <p:sp>
          <p:nvSpPr>
            <p:cNvPr id="13" name="Oval Callout 12"/>
            <p:cNvSpPr/>
            <p:nvPr/>
          </p:nvSpPr>
          <p:spPr>
            <a:xfrm>
              <a:off x="2095499" y="1157288"/>
              <a:ext cx="4981293" cy="1342526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98429" y="1303973"/>
              <a:ext cx="4375731" cy="984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fishing net</a:t>
              </a:r>
              <a:endParaRPr lang="x-none" sz="36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0399" y="1486347"/>
            <a:ext cx="2781184" cy="880933"/>
            <a:chOff x="2095499" y="1157288"/>
            <a:chExt cx="4981293" cy="1342526"/>
          </a:xfrm>
        </p:grpSpPr>
        <p:sp>
          <p:nvSpPr>
            <p:cNvPr id="7" name="Oval Callout 6"/>
            <p:cNvSpPr/>
            <p:nvPr/>
          </p:nvSpPr>
          <p:spPr>
            <a:xfrm>
              <a:off x="2095499" y="1157288"/>
              <a:ext cx="4981293" cy="1342526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98429" y="1303973"/>
              <a:ext cx="4375731" cy="984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fishing net</a:t>
              </a:r>
              <a:endParaRPr lang="x-none" sz="36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212" y="2600125"/>
            <a:ext cx="1460588" cy="10197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5236" y="2601967"/>
            <a:ext cx="1540076" cy="10197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3505" y="2588101"/>
            <a:ext cx="773630" cy="10251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4925" y="2596568"/>
            <a:ext cx="854316" cy="10251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7380" y="1479860"/>
            <a:ext cx="1286388" cy="8981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0486" y="1479860"/>
            <a:ext cx="928740" cy="90580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1921" y="1480070"/>
            <a:ext cx="1247513" cy="893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95429" y="1480070"/>
            <a:ext cx="1247513" cy="902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90365" y="5871445"/>
            <a:ext cx="8187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Have students in pairs look at the picture in Activity 1.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Then, they work together to write the names of the things they find in the picture.</a:t>
            </a:r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Teacher shows the answer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 to check with the whole class.</a:t>
            </a:r>
            <a:endParaRPr lang="x-non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95758" y="678466"/>
            <a:ext cx="982489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/>
          <p:cNvSpPr/>
          <p:nvPr/>
        </p:nvSpPr>
        <p:spPr>
          <a:xfrm>
            <a:off x="9386888" y="678466"/>
            <a:ext cx="1322446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66257" y="1388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(p.104)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35261" y="677988"/>
            <a:ext cx="7392347" cy="4895603"/>
            <a:chOff x="2676628" y="677988"/>
            <a:chExt cx="6815354" cy="451348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6629" y="848191"/>
              <a:ext cx="6815353" cy="434328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676628" y="677988"/>
              <a:ext cx="624711" cy="291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77831" y="1437571"/>
            <a:ext cx="1528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swimsuit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Google Shape;464;p20"/>
          <p:cNvSpPr/>
          <p:nvPr/>
        </p:nvSpPr>
        <p:spPr>
          <a:xfrm>
            <a:off x="9806085" y="5082639"/>
            <a:ext cx="1558602" cy="49095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2800" b="1" i="0" u="none" strike="noStrike" cap="none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ANSWER</a:t>
            </a:r>
            <a:endParaRPr dirty="0"/>
          </a:p>
        </p:txBody>
      </p:sp>
      <p:sp>
        <p:nvSpPr>
          <p:cNvPr id="18" name="TextBox 17"/>
          <p:cNvSpPr txBox="1"/>
          <p:nvPr/>
        </p:nvSpPr>
        <p:spPr>
          <a:xfrm>
            <a:off x="2977831" y="1796799"/>
            <a:ext cx="1528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rockpool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41116" y="2128597"/>
            <a:ext cx="1202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bucket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1525" y="2516182"/>
            <a:ext cx="2413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swimming trunks</a:t>
            </a:r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3418" y="2816142"/>
            <a:ext cx="1771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fishing net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32702" y="3141854"/>
            <a:ext cx="1292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 hat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3418" y="3483299"/>
            <a:ext cx="1771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sunglasses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60761" y="3826199"/>
            <a:ext cx="2070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beach towel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90365" y="5871445"/>
            <a:ext cx="8187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Have students in pairs look at the picture in Activity 2.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The teacher asks “How many people are in this picture?” and students answer.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Elicit the clothes they are wearing and the action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95758" y="678466"/>
            <a:ext cx="982489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/>
          <p:cNvSpPr/>
          <p:nvPr/>
        </p:nvSpPr>
        <p:spPr>
          <a:xfrm>
            <a:off x="9386888" y="678466"/>
            <a:ext cx="1322446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66257" y="1388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(p.104)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3207" y="678466"/>
            <a:ext cx="6120549" cy="4895125"/>
            <a:chOff x="166257" y="678466"/>
            <a:chExt cx="6120549" cy="48951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29324"/>
            <a:stretch>
              <a:fillRect/>
            </a:stretch>
          </p:blipFill>
          <p:spPr>
            <a:xfrm>
              <a:off x="166258" y="678466"/>
              <a:ext cx="6120548" cy="151875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t="9620"/>
            <a:stretch>
              <a:fillRect/>
            </a:stretch>
          </p:blipFill>
          <p:spPr>
            <a:xfrm>
              <a:off x="166257" y="2048297"/>
              <a:ext cx="6120548" cy="3525294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651330" y="3567055"/>
            <a:ext cx="3469045" cy="819788"/>
            <a:chOff x="4338119" y="3028658"/>
            <a:chExt cx="4348390" cy="819788"/>
          </a:xfrm>
        </p:grpSpPr>
        <p:sp>
          <p:nvSpPr>
            <p:cNvPr id="26" name="Oval Callout 25"/>
            <p:cNvSpPr/>
            <p:nvPr/>
          </p:nvSpPr>
          <p:spPr>
            <a:xfrm>
              <a:off x="4338119" y="3028658"/>
              <a:ext cx="4348390" cy="819788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82630" y="3170949"/>
              <a:ext cx="3827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There are three.</a:t>
              </a:r>
              <a:endParaRPr lang="en-US" sz="28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25832" y="2197223"/>
            <a:ext cx="4708609" cy="1148253"/>
            <a:chOff x="4338119" y="3028658"/>
            <a:chExt cx="4348390" cy="819788"/>
          </a:xfrm>
        </p:grpSpPr>
        <p:sp>
          <p:nvSpPr>
            <p:cNvPr id="29" name="Oval Callout 28"/>
            <p:cNvSpPr/>
            <p:nvPr/>
          </p:nvSpPr>
          <p:spPr>
            <a:xfrm>
              <a:off x="4338119" y="3028658"/>
              <a:ext cx="4348390" cy="819788"/>
            </a:xfrm>
            <a:prstGeom prst="wedgeEllipseCallout">
              <a:avLst>
                <a:gd name="adj1" fmla="val -48868"/>
                <a:gd name="adj2" fmla="val 4252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98658" y="3120479"/>
              <a:ext cx="3827310" cy="68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How many people are there in this picture?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90365" y="5871445"/>
            <a:ext cx="8187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Have students in pairs look at the picture in Activity 2.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The teacher asks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 “How many people are in this picture?” and students answer.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Elicit the clothes they are wearing and the action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95758" y="678466"/>
            <a:ext cx="982489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/>
          <p:cNvSpPr/>
          <p:nvPr/>
        </p:nvSpPr>
        <p:spPr>
          <a:xfrm>
            <a:off x="9386888" y="678466"/>
            <a:ext cx="1322446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3" name="Google Shape;281;p15"/>
          <p:cNvSpPr txBox="1"/>
          <p:nvPr/>
        </p:nvSpPr>
        <p:spPr>
          <a:xfrm>
            <a:off x="166257" y="1388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(p.104)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3207" y="678466"/>
            <a:ext cx="6120549" cy="4895125"/>
            <a:chOff x="166257" y="678466"/>
            <a:chExt cx="6120549" cy="48951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29324"/>
            <a:stretch>
              <a:fillRect/>
            </a:stretch>
          </p:blipFill>
          <p:spPr>
            <a:xfrm>
              <a:off x="166258" y="678466"/>
              <a:ext cx="6120548" cy="151875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t="9620"/>
            <a:stretch>
              <a:fillRect/>
            </a:stretch>
          </p:blipFill>
          <p:spPr>
            <a:xfrm>
              <a:off x="166257" y="2048297"/>
              <a:ext cx="6120548" cy="352529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407912" y="4626484"/>
            <a:ext cx="3540670" cy="819788"/>
            <a:chOff x="4338119" y="3028658"/>
            <a:chExt cx="4348390" cy="819788"/>
          </a:xfrm>
        </p:grpSpPr>
        <p:sp>
          <p:nvSpPr>
            <p:cNvPr id="32" name="Oval Callout 31"/>
            <p:cNvSpPr/>
            <p:nvPr/>
          </p:nvSpPr>
          <p:spPr>
            <a:xfrm>
              <a:off x="4338119" y="3028658"/>
              <a:ext cx="4348390" cy="819788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82630" y="3170949"/>
              <a:ext cx="3827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They are …</a:t>
              </a:r>
              <a:endParaRPr lang="en-US" sz="28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63755" y="3665792"/>
            <a:ext cx="4708609" cy="819789"/>
            <a:chOff x="4338119" y="3028658"/>
            <a:chExt cx="4348390" cy="819788"/>
          </a:xfrm>
        </p:grpSpPr>
        <p:sp>
          <p:nvSpPr>
            <p:cNvPr id="35" name="Oval Callout 34"/>
            <p:cNvSpPr/>
            <p:nvPr/>
          </p:nvSpPr>
          <p:spPr>
            <a:xfrm>
              <a:off x="4338119" y="3028658"/>
              <a:ext cx="4348390" cy="819788"/>
            </a:xfrm>
            <a:prstGeom prst="wedgeEllipseCallout">
              <a:avLst>
                <a:gd name="adj1" fmla="val -48868"/>
                <a:gd name="adj2" fmla="val 4252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00832" y="3170349"/>
              <a:ext cx="382731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What are they doing?</a:t>
              </a:r>
              <a:endParaRPr lang="en-US" sz="28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518967" y="2006132"/>
            <a:ext cx="3540670" cy="819788"/>
            <a:chOff x="4338119" y="3028658"/>
            <a:chExt cx="4348390" cy="819788"/>
          </a:xfrm>
        </p:grpSpPr>
        <p:sp>
          <p:nvSpPr>
            <p:cNvPr id="6" name="Oval Callout 5"/>
            <p:cNvSpPr/>
            <p:nvPr/>
          </p:nvSpPr>
          <p:spPr>
            <a:xfrm>
              <a:off x="4338119" y="3028658"/>
              <a:ext cx="4348390" cy="819788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82630" y="3170949"/>
              <a:ext cx="3827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They are wearing …</a:t>
              </a:r>
              <a:endParaRPr lang="en-US" sz="28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63755" y="946702"/>
            <a:ext cx="4708609" cy="819789"/>
            <a:chOff x="4338119" y="3028658"/>
            <a:chExt cx="4348390" cy="819788"/>
          </a:xfrm>
        </p:grpSpPr>
        <p:sp>
          <p:nvSpPr>
            <p:cNvPr id="11" name="Oval Callout 10"/>
            <p:cNvSpPr/>
            <p:nvPr/>
          </p:nvSpPr>
          <p:spPr>
            <a:xfrm>
              <a:off x="4338119" y="3028658"/>
              <a:ext cx="4348390" cy="819788"/>
            </a:xfrm>
            <a:prstGeom prst="wedgeEllipseCallout">
              <a:avLst>
                <a:gd name="adj1" fmla="val -48868"/>
                <a:gd name="adj2" fmla="val 4252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00832" y="3170349"/>
              <a:ext cx="3827310" cy="373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What are they wearing?</a:t>
              </a:r>
              <a:endParaRPr lang="en-US" sz="28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02035">
            <a:off x="6395613" y="1936252"/>
            <a:ext cx="1149859" cy="9414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57868">
            <a:off x="7590021" y="2452110"/>
            <a:ext cx="772386" cy="105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6"/>
          <p:cNvSpPr/>
          <p:nvPr/>
        </p:nvSpPr>
        <p:spPr>
          <a:xfrm>
            <a:off x="2120765" y="1873146"/>
            <a:ext cx="8926986" cy="34183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10091297" y="1376815"/>
            <a:ext cx="1181120" cy="1101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5595" y="1981659"/>
            <a:ext cx="88021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Ask students to work in groups of 3 or 4.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Students look at the pictures and take turns to ask and answer about them.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teacher shows the bubble speech for students to practice.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FontTx/>
              <a:buChar char="-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Teacher invites some students to present in front of the whole class and gives them 2 points if they perform well.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66257" y="1388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(p.104)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97402"/>
            <a:ext cx="7772400" cy="9672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85025">
            <a:off x="7761802" y="2454605"/>
            <a:ext cx="1340889" cy="1333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67" y="69751"/>
            <a:ext cx="934908" cy="934908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66257" y="1388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(p.104)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815" r="28420"/>
          <a:stretch>
            <a:fillRect/>
          </a:stretch>
        </p:blipFill>
        <p:spPr>
          <a:xfrm>
            <a:off x="193734" y="2567920"/>
            <a:ext cx="2053050" cy="330348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53923" y="883845"/>
            <a:ext cx="4282600" cy="1572419"/>
            <a:chOff x="4338119" y="2832211"/>
            <a:chExt cx="4348390" cy="1297747"/>
          </a:xfrm>
        </p:grpSpPr>
        <p:sp>
          <p:nvSpPr>
            <p:cNvPr id="5" name="Oval Callout 4"/>
            <p:cNvSpPr/>
            <p:nvPr/>
          </p:nvSpPr>
          <p:spPr>
            <a:xfrm>
              <a:off x="4338119" y="2832211"/>
              <a:ext cx="4348390" cy="1136401"/>
            </a:xfrm>
            <a:prstGeom prst="wedgeEllipseCallout">
              <a:avLst>
                <a:gd name="adj1" fmla="val 40985"/>
                <a:gd name="adj2" fmla="val 4645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98659" y="2985882"/>
              <a:ext cx="3827310" cy="1144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He’s wearing red swimming trunks.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4863" y="1690429"/>
            <a:ext cx="4518656" cy="805249"/>
            <a:chOff x="2095499" y="1157288"/>
            <a:chExt cx="3649155" cy="1406111"/>
          </a:xfrm>
        </p:grpSpPr>
        <p:sp>
          <p:nvSpPr>
            <p:cNvPr id="13" name="Oval Callout 12"/>
            <p:cNvSpPr/>
            <p:nvPr/>
          </p:nvSpPr>
          <p:spPr>
            <a:xfrm>
              <a:off x="2095499" y="1157288"/>
              <a:ext cx="3649155" cy="1406111"/>
            </a:xfrm>
            <a:prstGeom prst="wedgeEllipseCallout">
              <a:avLst>
                <a:gd name="adj1" fmla="val -42121"/>
                <a:gd name="adj2" fmla="val 6375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10417" y="1423560"/>
              <a:ext cx="3219317" cy="913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What is the boy wearing?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8345" r="29907"/>
          <a:stretch>
            <a:fillRect/>
          </a:stretch>
        </p:blipFill>
        <p:spPr>
          <a:xfrm>
            <a:off x="9999478" y="2060575"/>
            <a:ext cx="2247679" cy="37913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3306" y="5996433"/>
            <a:ext cx="9244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Show the bubble speech to ask and answer about the picture.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Then,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invite some students to present in front of the whole class and give them 2 points.</a:t>
            </a:r>
            <a:endParaRPr lang="vi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35267" y="3343567"/>
            <a:ext cx="4518656" cy="805249"/>
            <a:chOff x="2095499" y="1157288"/>
            <a:chExt cx="3649155" cy="1406111"/>
          </a:xfrm>
        </p:grpSpPr>
        <p:sp>
          <p:nvSpPr>
            <p:cNvPr id="20" name="Oval Callout 19"/>
            <p:cNvSpPr/>
            <p:nvPr/>
          </p:nvSpPr>
          <p:spPr>
            <a:xfrm>
              <a:off x="2095499" y="1157288"/>
              <a:ext cx="3649155" cy="1406111"/>
            </a:xfrm>
            <a:prstGeom prst="wedgeEllipseCallout">
              <a:avLst>
                <a:gd name="adj1" fmla="val -42121"/>
                <a:gd name="adj2" fmla="val 6375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10417" y="1423560"/>
              <a:ext cx="3219317" cy="913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What is the boy doing?</a:t>
              </a:r>
              <a:endParaRPr lang="x-none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039060" y="4019275"/>
            <a:ext cx="2898148" cy="872845"/>
            <a:chOff x="5743839" y="2832211"/>
            <a:chExt cx="2942670" cy="720375"/>
          </a:xfrm>
        </p:grpSpPr>
        <p:sp>
          <p:nvSpPr>
            <p:cNvPr id="23" name="Oval Callout 22"/>
            <p:cNvSpPr/>
            <p:nvPr/>
          </p:nvSpPr>
          <p:spPr>
            <a:xfrm>
              <a:off x="5743839" y="2832211"/>
              <a:ext cx="2942670" cy="720375"/>
            </a:xfrm>
            <a:prstGeom prst="wedgeEllipseCallout">
              <a:avLst>
                <a:gd name="adj1" fmla="val 58451"/>
                <a:gd name="adj2" fmla="val 296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89959" y="2970865"/>
              <a:ext cx="2282208" cy="43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effectLst/>
                </a:rPr>
                <a:t>He’s running.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4952</Words>
  <Application>WPS Presentation</Application>
  <PresentationFormat>Widescreen</PresentationFormat>
  <Paragraphs>287</Paragraphs>
  <Slides>28</Slides>
  <Notes>19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SimSun</vt:lpstr>
      <vt:lpstr>Wingdings</vt:lpstr>
      <vt:lpstr>Calibri</vt:lpstr>
      <vt:lpstr>Arial</vt:lpstr>
      <vt:lpstr>Calibri Light</vt:lpstr>
      <vt:lpstr>Calibri</vt:lpstr>
      <vt:lpstr>Microsoft YaHei</vt:lpstr>
      <vt:lpstr>Arial Unicode MS</vt:lpstr>
      <vt:lpstr>.VnArabia</vt:lpstr>
      <vt:lpstr>Segoe Print</vt:lpstr>
      <vt:lpstr>.VnAvant</vt:lpstr>
      <vt:lpstr>Tahoma</vt:lpstr>
      <vt:lpstr>Comic Sans MS</vt:lpstr>
      <vt:lpstr>Century Gothic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lenguyennhatha@outlook.com</dc:creator>
  <cp:lastModifiedBy>Toan Nguyen Thi</cp:lastModifiedBy>
  <cp:revision>23</cp:revision>
  <dcterms:created xsi:type="dcterms:W3CDTF">2024-02-29T08:20:00Z</dcterms:created>
  <dcterms:modified xsi:type="dcterms:W3CDTF">2024-11-14T23:42:28Z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70DA4723894F487E92804021080B7E79_12</vt:lpwstr>
  </property>
  <property fmtid="{D5CDD505-2E9C-101B-9397-08002B2CF9AE}" pid="3" name="KSOProductBuildVer">
    <vt:lpwstr>1033-12.2.0.18911</vt:lpwstr>
  </property>
</Properties>
</file>