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57" r:id="rId3"/>
    <p:sldId id="1035" r:id="rId5"/>
    <p:sldId id="759" r:id="rId6"/>
    <p:sldId id="528" r:id="rId7"/>
    <p:sldId id="986" r:id="rId8"/>
    <p:sldId id="1014" r:id="rId9"/>
    <p:sldId id="1008" r:id="rId10"/>
    <p:sldId id="1009" r:id="rId11"/>
    <p:sldId id="1015" r:id="rId12"/>
    <p:sldId id="1010" r:id="rId13"/>
    <p:sldId id="1016" r:id="rId14"/>
    <p:sldId id="550" r:id="rId15"/>
    <p:sldId id="647" r:id="rId16"/>
    <p:sldId id="658" r:id="rId17"/>
    <p:sldId id="649" r:id="rId18"/>
    <p:sldId id="656" r:id="rId19"/>
    <p:sldId id="657" r:id="rId20"/>
    <p:sldId id="659" r:id="rId21"/>
    <p:sldId id="660" r:id="rId22"/>
    <p:sldId id="655" r:id="rId23"/>
    <p:sldId id="988" r:id="rId24"/>
    <p:sldId id="983" r:id="rId25"/>
    <p:sldId id="997" r:id="rId26"/>
    <p:sldId id="1012" r:id="rId27"/>
    <p:sldId id="103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A0C0"/>
    <a:srgbClr val="9F21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877"/>
    <p:restoredTop sz="94679"/>
  </p:normalViewPr>
  <p:slideViewPr>
    <p:cSldViewPr snapToGrid="0">
      <p:cViewPr varScale="1">
        <p:scale>
          <a:sx n="53" d="100"/>
          <a:sy n="53" d="100"/>
        </p:scale>
        <p:origin x="200" y="1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F72A99-3B7E-D94E-AB26-54A40D65F415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0CEA5-F8E3-D541-AB59-2C2507F6BB7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3" name="Google Shape;103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CEA5-F8E3-D541-AB59-2C2507F6BB7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CEA5-F8E3-D541-AB59-2C2507F6BB7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CEA5-F8E3-D541-AB59-2C2507F6BB7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CEA5-F8E3-D541-AB59-2C2507F6BB7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CEA5-F8E3-D541-AB59-2C2507F6BB7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CEA5-F8E3-D541-AB59-2C2507F6BB7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CEA5-F8E3-D541-AB59-2C2507F6BB7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9B4AB-33A7-924A-A4D0-C0B80A2D0B2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198E0-B7BF-0041-99C7-E8409B51643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1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1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image" Target="../media/image31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1" Type="http://schemas.openxmlformats.org/officeDocument/2006/relationships/notesSlide" Target="../notesSlides/notesSlide9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13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4.pn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-51078"/>
            <a:ext cx="12317021" cy="6909078"/>
          </a:xfrm>
          <a:prstGeom prst="rect">
            <a:avLst/>
          </a:prstGeom>
        </p:spPr>
      </p:pic>
      <p:sp>
        <p:nvSpPr>
          <p:cNvPr id="84" name="Google Shape;84;p1"/>
          <p:cNvSpPr/>
          <p:nvPr/>
        </p:nvSpPr>
        <p:spPr>
          <a:xfrm>
            <a:off x="1145143" y="1903206"/>
            <a:ext cx="10026732" cy="2114550"/>
          </a:xfrm>
          <a:prstGeom prst="roundRect">
            <a:avLst>
              <a:gd name="adj" fmla="val 16667"/>
            </a:avLst>
          </a:prstGeom>
          <a:solidFill>
            <a:srgbClr val="E2F3DB"/>
          </a:solidFill>
          <a:ln w="28575" cap="flat" cmpd="sng">
            <a:solidFill>
              <a:srgbClr val="BD41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7030A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UNIT 9 – HOLIDAY TIME</a:t>
            </a:r>
            <a:r>
              <a:rPr lang="en-US" sz="4400" b="1" dirty="0">
                <a:solidFill>
                  <a:srgbClr val="7030A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!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7030A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Lesson 5B – Vocabulary and Grammar 2</a:t>
            </a:r>
            <a:endParaRPr dirty="0"/>
          </a:p>
        </p:txBody>
      </p:sp>
      <p:pic>
        <p:nvPicPr>
          <p:cNvPr id="5" name="Google Shape;89;p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320806" y="3514055"/>
            <a:ext cx="4935669" cy="347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3098" y="3536944"/>
            <a:ext cx="2287518" cy="228751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- Pupils’ Book (p.104)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  <p:sp>
        <p:nvSpPr>
          <p:cNvPr id="7" name="Google Shape;958;p37"/>
          <p:cNvSpPr/>
          <p:nvPr/>
        </p:nvSpPr>
        <p:spPr>
          <a:xfrm>
            <a:off x="2828124" y="901186"/>
            <a:ext cx="6685772" cy="957756"/>
          </a:xfrm>
          <a:prstGeom prst="bevel">
            <a:avLst>
              <a:gd name="adj" fmla="val 12500"/>
            </a:avLst>
          </a:prstGeom>
          <a:solidFill>
            <a:srgbClr val="F4B081"/>
          </a:solidFill>
          <a:ln w="12700" cap="flat" cmpd="sng">
            <a:solidFill>
              <a:srgbClr val="64341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Are</a:t>
            </a:r>
            <a:r>
              <a:rPr lang="en-US" sz="4400" b="1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+ S + 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going to +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V_inf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?</a:t>
            </a:r>
            <a:endParaRPr sz="4400" b="1" dirty="0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" name="Google Shape;928;p35"/>
          <p:cNvSpPr/>
          <p:nvPr/>
        </p:nvSpPr>
        <p:spPr>
          <a:xfrm>
            <a:off x="4903165" y="2571097"/>
            <a:ext cx="6685772" cy="93923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" name="Google Shape;930;p35"/>
          <p:cNvSpPr txBox="1"/>
          <p:nvPr/>
        </p:nvSpPr>
        <p:spPr>
          <a:xfrm>
            <a:off x="5038198" y="2670953"/>
            <a:ext cx="641570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Are</a:t>
            </a:r>
            <a:r>
              <a:rPr lang="vi-VN" sz="40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you </a:t>
            </a:r>
            <a:r>
              <a:rPr lang="vi-VN" sz="40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going to go</a:t>
            </a:r>
            <a:r>
              <a:rPr lang="vi-VN" sz="40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camping? </a:t>
            </a:r>
            <a:endParaRPr sz="4000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" name="Google Shape;928;p35"/>
          <p:cNvSpPr/>
          <p:nvPr/>
        </p:nvSpPr>
        <p:spPr>
          <a:xfrm>
            <a:off x="4875456" y="3873424"/>
            <a:ext cx="2393991" cy="93923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" name="Google Shape;930;p35"/>
          <p:cNvSpPr txBox="1"/>
          <p:nvPr/>
        </p:nvSpPr>
        <p:spPr>
          <a:xfrm>
            <a:off x="5010489" y="3973280"/>
            <a:ext cx="229728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Yes, I am.</a:t>
            </a:r>
            <a:endParaRPr sz="400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25" y="2519737"/>
            <a:ext cx="3422073" cy="22665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832" y="3816696"/>
            <a:ext cx="1086492" cy="10864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9510" y="2681085"/>
            <a:ext cx="713570" cy="712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- Pupils’ Book (p.104)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  <p:sp>
        <p:nvSpPr>
          <p:cNvPr id="7" name="Google Shape;958;p37"/>
          <p:cNvSpPr/>
          <p:nvPr/>
        </p:nvSpPr>
        <p:spPr>
          <a:xfrm>
            <a:off x="2828124" y="901186"/>
            <a:ext cx="6685772" cy="957756"/>
          </a:xfrm>
          <a:prstGeom prst="bevel">
            <a:avLst>
              <a:gd name="adj" fmla="val 12500"/>
            </a:avLst>
          </a:prstGeom>
          <a:solidFill>
            <a:srgbClr val="F4B081"/>
          </a:solidFill>
          <a:ln w="12700" cap="flat" cmpd="sng">
            <a:solidFill>
              <a:srgbClr val="64341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Are</a:t>
            </a:r>
            <a:r>
              <a:rPr lang="en-US" sz="4400" b="1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+ S + 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going to +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V_inf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?</a:t>
            </a:r>
            <a:endParaRPr sz="4400" b="1" dirty="0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" name="Google Shape;928;p35"/>
          <p:cNvSpPr/>
          <p:nvPr/>
        </p:nvSpPr>
        <p:spPr>
          <a:xfrm>
            <a:off x="4124156" y="2568261"/>
            <a:ext cx="7728315" cy="93923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" name="Google Shape;930;p35"/>
          <p:cNvSpPr txBox="1"/>
          <p:nvPr/>
        </p:nvSpPr>
        <p:spPr>
          <a:xfrm>
            <a:off x="4259190" y="2668117"/>
            <a:ext cx="759328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Are</a:t>
            </a:r>
            <a:r>
              <a:rPr lang="vi-VN" sz="40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you </a:t>
            </a:r>
            <a:r>
              <a:rPr lang="vi-VN" sz="40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going to climb </a:t>
            </a:r>
            <a:r>
              <a:rPr lang="vi-VN" sz="40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 mountain</a:t>
            </a:r>
            <a:r>
              <a:rPr lang="vi-VN" sz="40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? </a:t>
            </a:r>
            <a:endParaRPr sz="4000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" name="Google Shape;928;p35"/>
          <p:cNvSpPr/>
          <p:nvPr/>
        </p:nvSpPr>
        <p:spPr>
          <a:xfrm>
            <a:off x="4124156" y="3873424"/>
            <a:ext cx="2772544" cy="93923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" name="Google Shape;930;p35"/>
          <p:cNvSpPr txBox="1"/>
          <p:nvPr/>
        </p:nvSpPr>
        <p:spPr>
          <a:xfrm>
            <a:off x="4259189" y="3973280"/>
            <a:ext cx="277254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No, I’m not.</a:t>
            </a:r>
            <a:endParaRPr sz="400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502" y="2678249"/>
            <a:ext cx="713570" cy="712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268210" y="4018746"/>
            <a:ext cx="683646" cy="6836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5923"/>
          <a:stretch>
            <a:fillRect/>
          </a:stretch>
        </p:blipFill>
        <p:spPr>
          <a:xfrm>
            <a:off x="180351" y="2013642"/>
            <a:ext cx="3010151" cy="35069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PRACTICE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  <p:sp>
        <p:nvSpPr>
          <p:cNvPr id="5" name="Google Shape;346;p20"/>
          <p:cNvSpPr/>
          <p:nvPr/>
        </p:nvSpPr>
        <p:spPr>
          <a:xfrm>
            <a:off x="2120765" y="1873147"/>
            <a:ext cx="7968036" cy="3265951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" name="Google Shape;347;p20"/>
          <p:cNvSpPr txBox="1"/>
          <p:nvPr/>
        </p:nvSpPr>
        <p:spPr>
          <a:xfrm>
            <a:off x="2361615" y="2167294"/>
            <a:ext cx="7709593" cy="2675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Divide the class into groups of 4 to 6 students and each group takes out a mini-board. 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Have students look at the words and icons to make sentences.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After finishing, they raise the boards to check the answers.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fastest group with the correct answer receives 2 points for the team. </a:t>
            </a:r>
            <a:endParaRPr dirty="0"/>
          </a:p>
        </p:txBody>
      </p:sp>
      <p:pic>
        <p:nvPicPr>
          <p:cNvPr id="11" name="Google Shape;348;p20"/>
          <p:cNvPicPr preferRelativeResize="0"/>
          <p:nvPr/>
        </p:nvPicPr>
        <p:blipFill rotWithShape="1">
          <a:blip r:embed="rId2"/>
          <a:srcRect l="12071" r="12396"/>
          <a:stretch>
            <a:fillRect/>
          </a:stretch>
        </p:blipFill>
        <p:spPr>
          <a:xfrm>
            <a:off x="9480648" y="1211558"/>
            <a:ext cx="118112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183" y="760874"/>
            <a:ext cx="7315200" cy="9652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roup 99"/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>
              <a:fillRect/>
            </a:stretch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102" name="Picture 10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>
              <a:fillRect/>
            </a:stretch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4548833" y="5076288"/>
            <a:ext cx="3670110" cy="1231916"/>
            <a:chOff x="1015770" y="3242926"/>
            <a:chExt cx="1041630" cy="132901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49"/>
            <a:stretch>
              <a:fillRect/>
            </a:stretch>
          </p:blipFill>
          <p:spPr>
            <a:xfrm>
              <a:off x="1534475" y="3242926"/>
              <a:ext cx="522925" cy="132901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49"/>
            <a:stretch>
              <a:fillRect/>
            </a:stretch>
          </p:blipFill>
          <p:spPr>
            <a:xfrm flipH="1">
              <a:off x="1015770" y="3242926"/>
              <a:ext cx="522925" cy="1329014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3334116" y="821383"/>
            <a:ext cx="60846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8800" b="0">
                <a:ln w="0"/>
                <a:solidFill>
                  <a:srgbClr val="CB370F"/>
                </a:solidFill>
                <a:effectLst>
                  <a:reflection blurRad="6350" stA="53000" endA="300" endPos="35500" dir="5400000" sy="-90000" algn="bl" rotWithShape="0"/>
                </a:effectLst>
                <a:latin typeface="Berlin Sans FB Demi" panose="020E0802020502020306" pitchFamily="34" charset="0"/>
              </a:defRPr>
            </a:lvl1pPr>
          </a:lstStyle>
          <a:p>
            <a:r>
              <a:rPr lang="en-US" dirty="0">
                <a:ln w="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Make the sentences</a:t>
            </a:r>
            <a:endParaRPr lang="vi-VN" dirty="0">
              <a:ln w="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3"/>
          <a:srcRect b="16108"/>
          <a:stretch>
            <a:fillRect/>
          </a:stretch>
        </p:blipFill>
        <p:spPr>
          <a:xfrm>
            <a:off x="4548834" y="5076287"/>
            <a:ext cx="3670110" cy="1114964"/>
          </a:xfrm>
          <a:prstGeom prst="rect">
            <a:avLst/>
          </a:prstGeom>
        </p:spPr>
      </p:pic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>
              <a:fillRect/>
            </a:stretch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>
              <a:fillRect/>
            </a:stretch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797813" y="5142655"/>
            <a:ext cx="3670110" cy="1329044"/>
            <a:chOff x="4548833" y="5076288"/>
            <a:chExt cx="3670110" cy="1231916"/>
          </a:xfrm>
        </p:grpSpPr>
        <p:grpSp>
          <p:nvGrpSpPr>
            <p:cNvPr id="13" name="Group 12"/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>
                <a:fillRect/>
              </a:stretch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>
                <a:fillRect/>
              </a:stretch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4548833" y="5200530"/>
              <a:ext cx="3670110" cy="830997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813" y="5142656"/>
            <a:ext cx="3670110" cy="132904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425470" y="1060115"/>
            <a:ext cx="5886450" cy="833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going / to / Are / you / visit / a / park / theme / ?</a:t>
            </a:r>
            <a:endParaRPr lang="en-US" altLang="en-US" sz="36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50722" y="2218351"/>
            <a:ext cx="5635947" cy="10354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B37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you going to visit a theme park?</a:t>
            </a:r>
            <a:endParaRPr lang="en-US" sz="4000" b="1" dirty="0">
              <a:solidFill>
                <a:srgbClr val="CB370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>
              <a:fillRect/>
            </a:stretch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>
              <a:fillRect/>
            </a:stretch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3347720" y="964480"/>
            <a:ext cx="5886450" cy="833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going / to / Are / we / climb / a / mountain / ?</a:t>
            </a:r>
            <a:endParaRPr lang="en-US" altLang="en-US" sz="36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797813" y="5142655"/>
            <a:ext cx="3670110" cy="1329044"/>
            <a:chOff x="4548833" y="5076288"/>
            <a:chExt cx="3670110" cy="1231916"/>
          </a:xfrm>
        </p:grpSpPr>
        <p:grpSp>
          <p:nvGrpSpPr>
            <p:cNvPr id="13" name="Group 12"/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>
                <a:fillRect/>
              </a:stretch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>
                <a:fillRect/>
              </a:stretch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4548833" y="5200530"/>
              <a:ext cx="3670110" cy="830997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813" y="5142656"/>
            <a:ext cx="3670110" cy="132904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715391" y="2287132"/>
            <a:ext cx="5151108" cy="833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rgbClr val="CB37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we going to climb a mountain?</a:t>
            </a:r>
            <a:endParaRPr lang="en-US" sz="4000" b="1" dirty="0">
              <a:solidFill>
                <a:srgbClr val="CB370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>
              <a:fillRect/>
            </a:stretch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>
              <a:fillRect/>
            </a:stretch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797813" y="5142655"/>
            <a:ext cx="3670110" cy="1329044"/>
            <a:chOff x="4548833" y="5076288"/>
            <a:chExt cx="3670110" cy="1231916"/>
          </a:xfrm>
        </p:grpSpPr>
        <p:grpSp>
          <p:nvGrpSpPr>
            <p:cNvPr id="13" name="Group 12"/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>
                <a:fillRect/>
              </a:stretch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>
                <a:fillRect/>
              </a:stretch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4548833" y="5200530"/>
              <a:ext cx="3670110" cy="830997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813" y="5142656"/>
            <a:ext cx="3670110" cy="132904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331392" y="1045136"/>
            <a:ext cx="5886450" cy="833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going / to / we / Are / take / a / tour / bus / ?</a:t>
            </a:r>
            <a:endParaRPr lang="en-US" altLang="en-US" sz="36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540865" y="2339008"/>
            <a:ext cx="5110270" cy="833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B37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we going to take a bus tour?</a:t>
            </a:r>
            <a:endParaRPr lang="en-US" sz="4000" b="1" dirty="0">
              <a:solidFill>
                <a:srgbClr val="CB370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>
              <a:fillRect/>
            </a:stretch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>
              <a:fillRect/>
            </a:stretch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797813" y="5142655"/>
            <a:ext cx="3670110" cy="1329044"/>
            <a:chOff x="4548833" y="5076288"/>
            <a:chExt cx="3670110" cy="1231916"/>
          </a:xfrm>
        </p:grpSpPr>
        <p:grpSp>
          <p:nvGrpSpPr>
            <p:cNvPr id="13" name="Group 12"/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>
                <a:fillRect/>
              </a:stretch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>
                <a:fillRect/>
              </a:stretch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4548833" y="5200530"/>
              <a:ext cx="3670110" cy="830997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813" y="5142656"/>
            <a:ext cx="3670110" cy="132904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64048" y="1001073"/>
            <a:ext cx="5886450" cy="833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/ going / you / Are / camping / go/ ?</a:t>
            </a:r>
            <a:endParaRPr lang="en-US" altLang="en-US" sz="36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908258" y="2268978"/>
            <a:ext cx="4375484" cy="833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B37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you going to go camping?</a:t>
            </a:r>
            <a:endParaRPr lang="en-US" sz="4000" b="1" dirty="0">
              <a:solidFill>
                <a:srgbClr val="CB370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>
              <a:fillRect/>
            </a:stretch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>
              <a:fillRect/>
            </a:stretch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797813" y="5142655"/>
            <a:ext cx="3670110" cy="1329044"/>
            <a:chOff x="4548833" y="5076288"/>
            <a:chExt cx="3670110" cy="1231916"/>
          </a:xfrm>
        </p:grpSpPr>
        <p:grpSp>
          <p:nvGrpSpPr>
            <p:cNvPr id="13" name="Group 12"/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>
                <a:fillRect/>
              </a:stretch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>
                <a:fillRect/>
              </a:stretch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4548833" y="5200530"/>
              <a:ext cx="3670110" cy="830997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813" y="5142656"/>
            <a:ext cx="3670110" cy="132904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845495" y="2445036"/>
            <a:ext cx="4939277" cy="833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B37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you going to go hiking?</a:t>
            </a:r>
            <a:endParaRPr lang="en-US" sz="4000" b="1" dirty="0">
              <a:solidFill>
                <a:srgbClr val="CB370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24500" y="1001704"/>
            <a:ext cx="4581266" cy="833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/ going / you / Are / hiking / go/ ?</a:t>
            </a:r>
            <a:endParaRPr lang="en-US" altLang="en-US" sz="36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>
              <a:fillRect/>
            </a:stretch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>
              <a:fillRect/>
            </a:stretch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797813" y="5142655"/>
            <a:ext cx="3670110" cy="1329044"/>
            <a:chOff x="4548833" y="5076288"/>
            <a:chExt cx="3670110" cy="1231916"/>
          </a:xfrm>
        </p:grpSpPr>
        <p:grpSp>
          <p:nvGrpSpPr>
            <p:cNvPr id="13" name="Group 12"/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>
                <a:fillRect/>
              </a:stretch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>
                <a:fillRect/>
              </a:stretch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4548833" y="5200530"/>
              <a:ext cx="3670110" cy="830997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813" y="5142656"/>
            <a:ext cx="3670110" cy="132904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578690" y="827310"/>
            <a:ext cx="5583011" cy="11879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/ going / you / Are / mountain / go/ biking /?</a:t>
            </a:r>
            <a:endParaRPr lang="en-US" altLang="en-US" sz="36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115532" y="2310096"/>
            <a:ext cx="4509329" cy="833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B37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you going to go mountain biking?</a:t>
            </a:r>
            <a:endParaRPr lang="en-US" sz="3600" b="1" dirty="0">
              <a:solidFill>
                <a:srgbClr val="CB370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/>
          <p:nvPr/>
        </p:nvSpPr>
        <p:spPr>
          <a:xfrm>
            <a:off x="5735320" y="892810"/>
            <a:ext cx="5436235" cy="4481830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2" name="Google Shape;92;p2"/>
          <p:cNvSpPr txBox="1"/>
          <p:nvPr/>
        </p:nvSpPr>
        <p:spPr>
          <a:xfrm>
            <a:off x="6126480" y="2480310"/>
            <a:ext cx="4808220" cy="1656715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2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To use the question structures of going to + verb.</a:t>
            </a:r>
            <a:endParaRPr lang="en-US" sz="22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R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</a:t>
            </a:r>
            <a:r>
              <a:rPr lang="en-US" altLang="en-US" sz="2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To use the vocabulary: go sightseeing, take a bus tour, go hiking, go mountain biking …</a:t>
            </a:r>
            <a:endParaRPr lang="en-US" altLang="en-US" sz="2200" b="0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6125845" y="4253230"/>
            <a:ext cx="4808220" cy="428625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PB p.</a:t>
            </a:r>
            <a:r>
              <a:rPr lang="en-US" sz="22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107</a:t>
            </a:r>
            <a:endParaRPr sz="2200" b="0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6103620" y="4697730"/>
            <a:ext cx="4872355" cy="428625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AB p.</a:t>
            </a:r>
            <a:r>
              <a:rPr lang="en-US" sz="2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84</a:t>
            </a:r>
            <a:endParaRPr sz="2200" b="0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5" name="Google Shape;95;p2"/>
          <p:cNvSpPr txBox="1"/>
          <p:nvPr/>
        </p:nvSpPr>
        <p:spPr>
          <a:xfrm>
            <a:off x="6474954" y="1361420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UNIT 9 – Lesson 5A</a:t>
            </a:r>
            <a:endParaRPr sz="2800" b="1" i="0" u="none" strike="noStrike" cap="none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7120176" y="1940054"/>
            <a:ext cx="226388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We’re learning…</a:t>
            </a:r>
            <a:endParaRPr sz="12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71612" y="69751"/>
            <a:ext cx="934908" cy="9349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098" y="643353"/>
            <a:ext cx="3566754" cy="50302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>
              <a:fillRect/>
            </a:stretch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>
              <a:fillRect/>
            </a:stretch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3611643" y="1491953"/>
            <a:ext cx="50906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0000FF"/>
                </a:solidFill>
              </a:defRPr>
            </a:lvl1pPr>
          </a:lstStyle>
          <a:p>
            <a:r>
              <a:rPr lang="en-US" sz="9600" b="0">
                <a:ln w="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CB370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Berlin Sans FB Demi" panose="020E0802020502020306" pitchFamily="34" charset="0"/>
              </a:rPr>
              <a:t>Great!</a:t>
            </a:r>
            <a:endParaRPr lang="vi-VN" sz="9600" b="0" dirty="0">
              <a:ln w="0">
                <a:solidFill>
                  <a:schemeClr val="accent2">
                    <a:lumMod val="20000"/>
                    <a:lumOff val="80000"/>
                  </a:schemeClr>
                </a:solidFill>
              </a:ln>
              <a:solidFill>
                <a:srgbClr val="CB370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0946" y="5234806"/>
            <a:ext cx="3670110" cy="1329043"/>
          </a:xfrm>
          <a:prstGeom prst="rect">
            <a:avLst/>
          </a:prstGeom>
        </p:spPr>
      </p:pic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  <p:sp>
        <p:nvSpPr>
          <p:cNvPr id="5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(p.107)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4524" y="5687394"/>
            <a:ext cx="80059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Have students look at Activity 3.</a:t>
            </a:r>
            <a:endParaRPr lang="vi-V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Each student writes three things they’re going to do next weekend.</a:t>
            </a:r>
            <a:endParaRPr lang="vi-V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Then, put students in pairs take turns by asking Yes/ No questions to guess what their partner is planning to do.</a:t>
            </a:r>
            <a:endParaRPr lang="x-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503" y="1004659"/>
            <a:ext cx="10101943" cy="2488423"/>
          </a:xfrm>
          <a:prstGeom prst="rect">
            <a:avLst/>
          </a:prstGeom>
        </p:spPr>
      </p:pic>
      <p:pic>
        <p:nvPicPr>
          <p:cNvPr id="6" name="Google Shape;375;p16"/>
          <p:cNvPicPr preferRelativeResize="0"/>
          <p:nvPr/>
        </p:nvPicPr>
        <p:blipFill rotWithShape="1">
          <a:blip r:embed="rId3"/>
          <a:srcRect l="28345" r="29907" b="36384"/>
          <a:stretch>
            <a:fillRect/>
          </a:stretch>
        </p:blipFill>
        <p:spPr>
          <a:xfrm>
            <a:off x="10250427" y="3799136"/>
            <a:ext cx="1747839" cy="1875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76;p16"/>
          <p:cNvPicPr preferRelativeResize="0"/>
          <p:nvPr/>
        </p:nvPicPr>
        <p:blipFill rotWithShape="1">
          <a:blip r:embed="rId4"/>
          <a:srcRect l="27814" r="28419" b="46489"/>
          <a:stretch>
            <a:fillRect/>
          </a:stretch>
        </p:blipFill>
        <p:spPr>
          <a:xfrm>
            <a:off x="193734" y="3860621"/>
            <a:ext cx="2106861" cy="181408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ounded Rectangle 9"/>
          <p:cNvSpPr/>
          <p:nvPr/>
        </p:nvSpPr>
        <p:spPr>
          <a:xfrm>
            <a:off x="2090058" y="3688996"/>
            <a:ext cx="2922814" cy="1328035"/>
          </a:xfrm>
          <a:prstGeom prst="roundRect">
            <a:avLst/>
          </a:prstGeom>
          <a:noFill/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147208" y="3730835"/>
            <a:ext cx="2808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/>
              <a:t>t</a:t>
            </a:r>
            <a:r>
              <a:rPr lang="en-US" sz="2400" dirty="0"/>
              <a:t>ake a bus tour</a:t>
            </a:r>
            <a:endParaRPr lang="en-US" sz="2400" dirty="0"/>
          </a:p>
          <a:p>
            <a:pPr marL="342900" indent="-342900">
              <a:buAutoNum type="arabicPeriod"/>
            </a:pPr>
            <a:r>
              <a:rPr lang="en-US" sz="2400" dirty="0"/>
              <a:t>g</a:t>
            </a:r>
            <a:r>
              <a:rPr lang="en-US" sz="2400" dirty="0"/>
              <a:t>o sightseeing</a:t>
            </a:r>
            <a:endParaRPr lang="en-US" sz="2400" dirty="0"/>
          </a:p>
          <a:p>
            <a:pPr marL="342900" indent="-342900">
              <a:buAutoNum type="arabicPeriod"/>
            </a:pPr>
            <a:r>
              <a:rPr lang="en-US" sz="2400" dirty="0"/>
              <a:t>v</a:t>
            </a:r>
            <a:r>
              <a:rPr lang="en-US" sz="2400" dirty="0"/>
              <a:t>isit a theme park</a:t>
            </a:r>
            <a:endParaRPr lang="en-US" sz="2400" dirty="0"/>
          </a:p>
        </p:txBody>
      </p:sp>
      <p:sp>
        <p:nvSpPr>
          <p:cNvPr id="12" name="Rounded Rectangle 11"/>
          <p:cNvSpPr/>
          <p:nvPr/>
        </p:nvSpPr>
        <p:spPr>
          <a:xfrm>
            <a:off x="7571244" y="4059552"/>
            <a:ext cx="2712276" cy="1328035"/>
          </a:xfrm>
          <a:prstGeom prst="roundRect">
            <a:avLst/>
          </a:prstGeom>
          <a:noFill/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628395" y="4101391"/>
            <a:ext cx="2622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go camping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en-US" sz="2400" dirty="0"/>
              <a:t>g</a:t>
            </a:r>
            <a:r>
              <a:rPr lang="en-US" sz="2400" dirty="0"/>
              <a:t>o sightseeing</a:t>
            </a:r>
            <a:endParaRPr lang="en-US" sz="2400" dirty="0"/>
          </a:p>
          <a:p>
            <a:pPr marL="342900" indent="-342900">
              <a:buAutoNum type="arabicPeriod"/>
            </a:pPr>
            <a:r>
              <a:rPr lang="en-US" sz="2400" dirty="0"/>
              <a:t>v</a:t>
            </a:r>
            <a:r>
              <a:rPr lang="en-US" sz="2400" dirty="0"/>
              <a:t>isit a waterpark</a:t>
            </a:r>
            <a:endParaRPr lang="en-US" sz="2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t="9864" r="50136"/>
          <a:stretch>
            <a:fillRect/>
          </a:stretch>
        </p:blipFill>
        <p:spPr>
          <a:xfrm>
            <a:off x="23895" y="1982989"/>
            <a:ext cx="1465529" cy="18140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59521" t="40358" r="3140"/>
          <a:stretch>
            <a:fillRect/>
          </a:stretch>
        </p:blipFill>
        <p:spPr>
          <a:xfrm>
            <a:off x="10995497" y="1529891"/>
            <a:ext cx="1097435" cy="12003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1"/>
      <p:bldP spid="12" grpId="0" animBg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/>
          <p:nvPr/>
        </p:nvSpPr>
        <p:spPr>
          <a:xfrm>
            <a:off x="2749593" y="5851949"/>
            <a:ext cx="7249885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Tx/>
              <a:buChar char="-"/>
            </a:pP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Then, put students in pairs take turns by asking Yes/ No questions to guess what their partner is planning to do.</a:t>
            </a:r>
            <a:endParaRPr lang="vi-V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Have students look at the speech bubbles for reference.</a:t>
            </a:r>
            <a:endParaRPr lang="x-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oogle Shape;377;p16"/>
          <p:cNvGrpSpPr/>
          <p:nvPr/>
        </p:nvGrpSpPr>
        <p:grpSpPr>
          <a:xfrm>
            <a:off x="1233778" y="1415173"/>
            <a:ext cx="3914829" cy="1378071"/>
            <a:chOff x="35969" y="3429001"/>
            <a:chExt cx="3489987" cy="900112"/>
          </a:xfrm>
        </p:grpSpPr>
        <p:sp>
          <p:nvSpPr>
            <p:cNvPr id="7" name="Google Shape;378;p16"/>
            <p:cNvSpPr/>
            <p:nvPr/>
          </p:nvSpPr>
          <p:spPr>
            <a:xfrm>
              <a:off x="125177" y="3429001"/>
              <a:ext cx="3311573" cy="900112"/>
            </a:xfrm>
            <a:prstGeom prst="wedgeEllipseCallout">
              <a:avLst>
                <a:gd name="adj1" fmla="val -49797"/>
                <a:gd name="adj2" fmla="val 45550"/>
              </a:avLst>
            </a:prstGeom>
            <a:solidFill>
              <a:srgbClr val="F7CA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" name="Google Shape;379;p16"/>
            <p:cNvSpPr txBox="1"/>
            <p:nvPr/>
          </p:nvSpPr>
          <p:spPr>
            <a:xfrm>
              <a:off x="35969" y="3538974"/>
              <a:ext cx="3489987" cy="623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Are you going to </a:t>
              </a:r>
              <a:endParaRPr lang="en-US" sz="2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>
                  <a:solidFill>
                    <a:srgbClr val="FF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… </a:t>
              </a:r>
              <a:r>
                <a:rPr lang="en-US" sz="2800" dirty="0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?</a:t>
              </a:r>
              <a:endParaRPr sz="2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4" name="Google Shape;377;p16"/>
          <p:cNvGrpSpPr/>
          <p:nvPr/>
        </p:nvGrpSpPr>
        <p:grpSpPr>
          <a:xfrm>
            <a:off x="7543101" y="1312045"/>
            <a:ext cx="2471309" cy="714634"/>
            <a:chOff x="-82817" y="3379162"/>
            <a:chExt cx="3697983" cy="949951"/>
          </a:xfrm>
        </p:grpSpPr>
        <p:sp>
          <p:nvSpPr>
            <p:cNvPr id="25" name="Google Shape;378;p16"/>
            <p:cNvSpPr/>
            <p:nvPr/>
          </p:nvSpPr>
          <p:spPr>
            <a:xfrm>
              <a:off x="-82817" y="3379162"/>
              <a:ext cx="3697983" cy="949951"/>
            </a:xfrm>
            <a:prstGeom prst="wedgeEllipseCallout">
              <a:avLst>
                <a:gd name="adj1" fmla="val 57768"/>
                <a:gd name="adj2" fmla="val 36267"/>
              </a:avLst>
            </a:prstGeom>
            <a:solidFill>
              <a:srgbClr val="F7CA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" name="Google Shape;379;p16"/>
            <p:cNvSpPr txBox="1"/>
            <p:nvPr/>
          </p:nvSpPr>
          <p:spPr>
            <a:xfrm>
              <a:off x="52913" y="3534431"/>
              <a:ext cx="3489987" cy="2802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Yes, I am.</a:t>
              </a:r>
              <a:endParaRPr sz="2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(p.107)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7815" r="28420"/>
          <a:stretch>
            <a:fillRect/>
          </a:stretch>
        </p:blipFill>
        <p:spPr>
          <a:xfrm>
            <a:off x="193734" y="2567920"/>
            <a:ext cx="2053050" cy="33034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8345" r="29907"/>
          <a:stretch>
            <a:fillRect/>
          </a:stretch>
        </p:blipFill>
        <p:spPr>
          <a:xfrm>
            <a:off x="9999479" y="2537609"/>
            <a:ext cx="1964874" cy="3314340"/>
          </a:xfrm>
          <a:prstGeom prst="rect">
            <a:avLst/>
          </a:prstGeom>
        </p:spPr>
      </p:pic>
      <p:grpSp>
        <p:nvGrpSpPr>
          <p:cNvPr id="18" name="Google Shape;377;p16"/>
          <p:cNvGrpSpPr/>
          <p:nvPr/>
        </p:nvGrpSpPr>
        <p:grpSpPr>
          <a:xfrm>
            <a:off x="7422409" y="2200797"/>
            <a:ext cx="2471309" cy="714634"/>
            <a:chOff x="-82817" y="3379162"/>
            <a:chExt cx="3697983" cy="949951"/>
          </a:xfrm>
        </p:grpSpPr>
        <p:sp>
          <p:nvSpPr>
            <p:cNvPr id="19" name="Google Shape;378;p16"/>
            <p:cNvSpPr/>
            <p:nvPr/>
          </p:nvSpPr>
          <p:spPr>
            <a:xfrm>
              <a:off x="-82817" y="3379162"/>
              <a:ext cx="3697983" cy="949951"/>
            </a:xfrm>
            <a:prstGeom prst="wedgeEllipseCallout">
              <a:avLst>
                <a:gd name="adj1" fmla="val 63054"/>
                <a:gd name="adj2" fmla="val 43122"/>
              </a:avLst>
            </a:prstGeom>
            <a:solidFill>
              <a:srgbClr val="F7CA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" name="Google Shape;379;p16"/>
            <p:cNvSpPr txBox="1"/>
            <p:nvPr/>
          </p:nvSpPr>
          <p:spPr>
            <a:xfrm>
              <a:off x="52912" y="3534432"/>
              <a:ext cx="3489987" cy="6954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No, I’m not.</a:t>
              </a:r>
              <a:endParaRPr sz="2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525858" y="3027709"/>
            <a:ext cx="28432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t</a:t>
            </a:r>
            <a:r>
              <a:rPr lang="en-US" sz="3000" b="1" dirty="0">
                <a:solidFill>
                  <a:srgbClr val="FF0000"/>
                </a:solidFill>
              </a:rPr>
              <a:t>ake a bus tour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31991" y="3692773"/>
            <a:ext cx="28432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 sightseeing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25858" y="4280667"/>
            <a:ext cx="33197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 mountain biking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531992" y="4929402"/>
            <a:ext cx="17297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 hiking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86738" y="3020906"/>
            <a:ext cx="30735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 a theme park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092871" y="3685970"/>
            <a:ext cx="28432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 a waterpark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86738" y="4273864"/>
            <a:ext cx="33197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 camping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092871" y="4922599"/>
            <a:ext cx="30197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climb a mountain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/>
          <a:srcRect l="59521" t="40358" r="3140"/>
          <a:stretch>
            <a:fillRect/>
          </a:stretch>
        </p:blipFill>
        <p:spPr>
          <a:xfrm>
            <a:off x="102453" y="1380748"/>
            <a:ext cx="934908" cy="102256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674" y="690092"/>
            <a:ext cx="1493733" cy="179247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4166" y="1156644"/>
            <a:ext cx="1846882" cy="11856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PRODUCTION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734486" y="5903650"/>
            <a:ext cx="87230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dirty="0"/>
              <a:t>I</a:t>
            </a:r>
            <a:r>
              <a:rPr lang="en-US" sz="1800" dirty="0"/>
              <a:t>nvite some students to ask and answer to play a guessing game. </a:t>
            </a:r>
            <a:endParaRPr lang="en-US" sz="1800" dirty="0"/>
          </a:p>
          <a:p>
            <a:pPr marL="342900" indent="-342900">
              <a:buFontTx/>
              <a:buChar char="-"/>
            </a:pPr>
            <a:r>
              <a:rPr lang="en-US" sz="1800" dirty="0"/>
              <a:t>Each student will have 5 guesses, equivalent to 5 questions.</a:t>
            </a:r>
            <a:endParaRPr lang="en-US" sz="1800" dirty="0"/>
          </a:p>
          <a:p>
            <a:pPr marL="342900" indent="-342900">
              <a:buFontTx/>
              <a:buChar char="-"/>
            </a:pPr>
            <a:r>
              <a:rPr lang="en-US" dirty="0"/>
              <a:t>The first student can guess correctly the most things of their partner will receive a point.</a:t>
            </a:r>
            <a:endParaRPr lang="en-US" sz="1800" dirty="0"/>
          </a:p>
        </p:txBody>
      </p:sp>
      <p:grpSp>
        <p:nvGrpSpPr>
          <p:cNvPr id="6" name="Group 5"/>
          <p:cNvGrpSpPr/>
          <p:nvPr/>
        </p:nvGrpSpPr>
        <p:grpSpPr>
          <a:xfrm>
            <a:off x="7178614" y="3655611"/>
            <a:ext cx="2397066" cy="718450"/>
            <a:chOff x="331693" y="932508"/>
            <a:chExt cx="3454111" cy="195897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7" name="Oval Callout 7"/>
            <p:cNvSpPr/>
            <p:nvPr/>
          </p:nvSpPr>
          <p:spPr>
            <a:xfrm>
              <a:off x="331693" y="932508"/>
              <a:ext cx="3454111" cy="1958975"/>
            </a:xfrm>
            <a:prstGeom prst="wedgeRoundRectCallout">
              <a:avLst>
                <a:gd name="adj1" fmla="val 68606"/>
                <a:gd name="adj2" fmla="val 47065"/>
                <a:gd name="adj3" fmla="val 16667"/>
              </a:avLst>
            </a:prstGeom>
            <a:solidFill>
              <a:srgbClr val="F3A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31693" y="1191972"/>
              <a:ext cx="3359898" cy="101503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No, I’m not.</a:t>
              </a:r>
              <a:endParaRPr lang="en-US" sz="2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17857" y="2656390"/>
            <a:ext cx="5339294" cy="923330"/>
            <a:chOff x="2095497" y="1157290"/>
            <a:chExt cx="3724759" cy="666768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2" name="Rounded Rectangular Callout 21"/>
            <p:cNvSpPr/>
            <p:nvPr/>
          </p:nvSpPr>
          <p:spPr>
            <a:xfrm>
              <a:off x="2095498" y="1157290"/>
              <a:ext cx="3724758" cy="666768"/>
            </a:xfrm>
            <a:prstGeom prst="wedgeRoundRectCallout">
              <a:avLst>
                <a:gd name="adj1" fmla="val -47910"/>
                <a:gd name="adj2" fmla="val 78383"/>
                <a:gd name="adj3" fmla="val 1666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095497" y="1301608"/>
              <a:ext cx="3724758" cy="377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Are you going to visit a water park?</a:t>
              </a:r>
              <a:endParaRPr lang="en-US" sz="2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pic>
        <p:nvPicPr>
          <p:cNvPr id="7" name="Google Shape;376;p16"/>
          <p:cNvPicPr preferRelativeResize="0"/>
          <p:nvPr/>
        </p:nvPicPr>
        <p:blipFill rotWithShape="1">
          <a:blip r:embed="rId2"/>
          <a:srcRect l="27814" r="28419" b="46489"/>
          <a:stretch>
            <a:fillRect/>
          </a:stretch>
        </p:blipFill>
        <p:spPr>
          <a:xfrm>
            <a:off x="0" y="3471561"/>
            <a:ext cx="2735547" cy="2352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75;p16"/>
          <p:cNvPicPr preferRelativeResize="0"/>
          <p:nvPr/>
        </p:nvPicPr>
        <p:blipFill rotWithShape="1">
          <a:blip r:embed="rId3"/>
          <a:srcRect l="28345" r="29907" b="36384"/>
          <a:stretch>
            <a:fillRect/>
          </a:stretch>
        </p:blipFill>
        <p:spPr>
          <a:xfrm>
            <a:off x="9797143" y="3322630"/>
            <a:ext cx="2201124" cy="2352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2110" y="670218"/>
            <a:ext cx="1493733" cy="17924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6341" y="956548"/>
            <a:ext cx="2101110" cy="13488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59521" t="40358" r="3140"/>
          <a:stretch>
            <a:fillRect/>
          </a:stretch>
        </p:blipFill>
        <p:spPr>
          <a:xfrm>
            <a:off x="5405517" y="1189109"/>
            <a:ext cx="934908" cy="10225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1821" y="672241"/>
            <a:ext cx="2108200" cy="1536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11417" y="694068"/>
            <a:ext cx="1846882" cy="17072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43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HOMEWORK</a:t>
            </a:r>
            <a:endParaRPr dirty="0"/>
          </a:p>
        </p:txBody>
      </p:sp>
      <p:sp>
        <p:nvSpPr>
          <p:cNvPr id="1036" name="Google Shape;1036;p43"/>
          <p:cNvSpPr/>
          <p:nvPr/>
        </p:nvSpPr>
        <p:spPr>
          <a:xfrm>
            <a:off x="1989104" y="2730500"/>
            <a:ext cx="8061563" cy="2657707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037" name="Google Shape;1037;p43"/>
          <p:cNvPicPr preferRelativeResize="0"/>
          <p:nvPr/>
        </p:nvPicPr>
        <p:blipFill rotWithShape="1">
          <a:blip r:embed="rId1"/>
          <a:srcRect l="12071" r="12396"/>
          <a:stretch>
            <a:fillRect/>
          </a:stretch>
        </p:blipFill>
        <p:spPr>
          <a:xfrm>
            <a:off x="9716231" y="1469793"/>
            <a:ext cx="1181120" cy="1101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8" name="Google Shape;1038;p43"/>
          <p:cNvSpPr txBox="1"/>
          <p:nvPr/>
        </p:nvSpPr>
        <p:spPr>
          <a:xfrm>
            <a:off x="2381945" y="4079976"/>
            <a:ext cx="680107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 panose="020F0502020204030204"/>
              <a:buChar char="-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Do exercises in the Activity Book (page 84).</a:t>
            </a:r>
            <a:endParaRPr dirty="0"/>
          </a:p>
        </p:txBody>
      </p:sp>
      <p:sp>
        <p:nvSpPr>
          <p:cNvPr id="1039" name="Google Shape;1039;p43"/>
          <p:cNvSpPr txBox="1"/>
          <p:nvPr/>
        </p:nvSpPr>
        <p:spPr>
          <a:xfrm>
            <a:off x="2353216" y="6253287"/>
            <a:ext cx="7606554" cy="397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 panose="020F0502020204030204"/>
              <a:buChar char="-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Check the answers in the Teacher’s Book (page </a:t>
            </a:r>
            <a:r>
              <a:rPr lang="en-US" sz="20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184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) or Active Teach.</a:t>
            </a:r>
            <a:endParaRPr dirty="0"/>
          </a:p>
        </p:txBody>
      </p:sp>
      <p:sp>
        <p:nvSpPr>
          <p:cNvPr id="1040" name="Google Shape;1040;p43"/>
          <p:cNvSpPr txBox="1"/>
          <p:nvPr/>
        </p:nvSpPr>
        <p:spPr>
          <a:xfrm>
            <a:off x="2398445" y="3385826"/>
            <a:ext cx="605305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 panose="020F0502020204030204"/>
              <a:buChar char="-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Review vocabulary and grammar.</a:t>
            </a:r>
            <a:endParaRPr lang="en-US" sz="2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041" name="Google Shape;1041;p4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976596" y="1200985"/>
            <a:ext cx="7226300" cy="17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/>
          <p:nvPr/>
        </p:nvSpPr>
        <p:spPr>
          <a:xfrm>
            <a:off x="5735320" y="892810"/>
            <a:ext cx="5436235" cy="4481830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2" name="Google Shape;92;p2"/>
          <p:cNvSpPr txBox="1"/>
          <p:nvPr/>
        </p:nvSpPr>
        <p:spPr>
          <a:xfrm>
            <a:off x="6126480" y="2480310"/>
            <a:ext cx="4808220" cy="1656715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2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To use the question structures of going to + verb.</a:t>
            </a:r>
            <a:endParaRPr lang="en-US" sz="22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R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</a:t>
            </a:r>
            <a:r>
              <a:rPr lang="en-US" altLang="en-US" sz="2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To use the vocabulary: go sightseeing, take a bus tour, go hiking, go mountain biking …</a:t>
            </a:r>
            <a:endParaRPr lang="en-US" altLang="en-US" sz="2200" b="0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6125845" y="4253230"/>
            <a:ext cx="4808220" cy="428625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PB p.</a:t>
            </a:r>
            <a:r>
              <a:rPr lang="en-US" sz="22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107</a:t>
            </a:r>
            <a:endParaRPr sz="2200" b="0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6103620" y="4697730"/>
            <a:ext cx="4872355" cy="428625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AB p.</a:t>
            </a:r>
            <a:r>
              <a:rPr lang="en-US" sz="2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84</a:t>
            </a:r>
            <a:endParaRPr sz="2200" b="0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5" name="Google Shape;95;p2"/>
          <p:cNvSpPr txBox="1"/>
          <p:nvPr/>
        </p:nvSpPr>
        <p:spPr>
          <a:xfrm>
            <a:off x="6474954" y="1361420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UNIT 9 – Lesson 5A</a:t>
            </a:r>
            <a:endParaRPr sz="2800" b="1" i="0" u="none" strike="noStrike" cap="none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7120176" y="1940054"/>
            <a:ext cx="226388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We’re learning…</a:t>
            </a:r>
            <a:endParaRPr sz="12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71612" y="69751"/>
            <a:ext cx="934908" cy="9349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098" y="643353"/>
            <a:ext cx="3566754" cy="50302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19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WARM-UP ACTIVITY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  <p:sp>
        <p:nvSpPr>
          <p:cNvPr id="4" name="Rectangle: Rounded Corners 6"/>
          <p:cNvSpPr/>
          <p:nvPr/>
        </p:nvSpPr>
        <p:spPr>
          <a:xfrm>
            <a:off x="2120765" y="1873148"/>
            <a:ext cx="7968036" cy="33167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85375" y="2008010"/>
            <a:ext cx="783881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Put students work in groups of 4. Each group takes out a mini-board. </a:t>
            </a: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Each member takes a turn coming to play the game. </a:t>
            </a: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The teacher spells a word. Ex: “g-o-c-a-m-p-</a:t>
            </a:r>
            <a:r>
              <a:rPr lang="en-US" sz="2400" dirty="0" err="1"/>
              <a:t>i</a:t>
            </a:r>
            <a:r>
              <a:rPr lang="en-US" sz="2400" dirty="0"/>
              <a:t>-n-g”</a:t>
            </a: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Students listen and write a correct word on the board. After finishing, they raise their board to check the answers. </a:t>
            </a: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The fastest group with the correct word receives 2 points for the team. 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628516" y="879204"/>
            <a:ext cx="69204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88438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Activity: LISTEN AND WRITE</a:t>
            </a:r>
            <a:endParaRPr lang="en-US" sz="4000" dirty="0">
              <a:solidFill>
                <a:srgbClr val="F88438"/>
              </a:solidFill>
              <a:latin typeface="Carter One" panose="03080802040405060005" pitchFamily="66" charset="77"/>
              <a:ea typeface="Carter One" panose="03080802040405060005" pitchFamily="66" charset="77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2071" r="12396"/>
          <a:stretch>
            <a:fillRect/>
          </a:stretch>
        </p:blipFill>
        <p:spPr>
          <a:xfrm>
            <a:off x="9622616" y="1446430"/>
            <a:ext cx="915393" cy="85343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/>
          <a:srcRect l="31971" t="2930" r="32991"/>
          <a:stretch>
            <a:fillRect/>
          </a:stretch>
        </p:blipFill>
        <p:spPr>
          <a:xfrm>
            <a:off x="5032990" y="1198626"/>
            <a:ext cx="1392241" cy="27161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36828" t="5039" r="33497"/>
          <a:stretch>
            <a:fillRect/>
          </a:stretch>
        </p:blipFill>
        <p:spPr>
          <a:xfrm>
            <a:off x="4851870" y="4150617"/>
            <a:ext cx="898573" cy="20249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4653" r="35483"/>
          <a:stretch>
            <a:fillRect/>
          </a:stretch>
        </p:blipFill>
        <p:spPr>
          <a:xfrm>
            <a:off x="2242364" y="4079187"/>
            <a:ext cx="858728" cy="20249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32752" r="32718"/>
          <a:stretch>
            <a:fillRect/>
          </a:stretch>
        </p:blipFill>
        <p:spPr>
          <a:xfrm>
            <a:off x="7361237" y="4226750"/>
            <a:ext cx="878574" cy="18280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32386" r="36228"/>
          <a:stretch>
            <a:fillRect/>
          </a:stretch>
        </p:blipFill>
        <p:spPr>
          <a:xfrm>
            <a:off x="9850606" y="4177434"/>
            <a:ext cx="858728" cy="19266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5885" t="16001" r="5693" b="15282"/>
          <a:stretch>
            <a:fillRect/>
          </a:stretch>
        </p:blipFill>
        <p:spPr>
          <a:xfrm>
            <a:off x="607348" y="4601833"/>
            <a:ext cx="1830292" cy="899417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6425231" y="707693"/>
            <a:ext cx="3590046" cy="981866"/>
          </a:xfrm>
          <a:prstGeom prst="wedgeEllipseCallout">
            <a:avLst>
              <a:gd name="adj1" fmla="val -52377"/>
              <a:gd name="adj2" fmla="val 4530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g – o – c-a-m-p-</a:t>
            </a:r>
            <a:r>
              <a:rPr lang="en-US" sz="3200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i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-n-g </a:t>
            </a:r>
            <a:endParaRPr lang="en-US" sz="32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4544" y="4759152"/>
            <a:ext cx="1616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</a:t>
            </a:r>
            <a:r>
              <a:rPr lang="en-US" sz="2400" dirty="0">
                <a:solidFill>
                  <a:schemeClr val="bg1"/>
                </a:solidFill>
              </a:rPr>
              <a:t>o camping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  <p:sp>
        <p:nvSpPr>
          <p:cNvPr id="22" name="Google Shape;519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WARM-UP ACTIVITY</a:t>
            </a:r>
            <a:endParaRPr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/>
          <a:srcRect l="5885" t="16001" r="5693" b="15282"/>
          <a:stretch>
            <a:fillRect/>
          </a:stretch>
        </p:blipFill>
        <p:spPr>
          <a:xfrm>
            <a:off x="3166264" y="4669857"/>
            <a:ext cx="1830292" cy="89941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283460" y="4827176"/>
            <a:ext cx="1616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</a:t>
            </a:r>
            <a:r>
              <a:rPr lang="en-US" sz="2400" dirty="0">
                <a:solidFill>
                  <a:schemeClr val="bg1"/>
                </a:solidFill>
              </a:rPr>
              <a:t>o camping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/>
          <a:srcRect l="5885" t="16001" r="5693" b="15282"/>
          <a:stretch>
            <a:fillRect/>
          </a:stretch>
        </p:blipFill>
        <p:spPr>
          <a:xfrm>
            <a:off x="5841059" y="4669857"/>
            <a:ext cx="1626649" cy="89941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958255" y="4827176"/>
            <a:ext cx="1371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</a:t>
            </a:r>
            <a:r>
              <a:rPr lang="en-US" sz="2400" dirty="0">
                <a:solidFill>
                  <a:schemeClr val="bg1"/>
                </a:solidFill>
              </a:rPr>
              <a:t>o caping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/>
          <a:srcRect l="5885" t="16001" r="5693" b="15282"/>
          <a:stretch>
            <a:fillRect/>
          </a:stretch>
        </p:blipFill>
        <p:spPr>
          <a:xfrm>
            <a:off x="8267813" y="4691117"/>
            <a:ext cx="1830292" cy="89941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385009" y="4848436"/>
            <a:ext cx="1532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</a:t>
            </a:r>
            <a:r>
              <a:rPr lang="en-US" sz="2400" dirty="0">
                <a:solidFill>
                  <a:schemeClr val="bg1"/>
                </a:solidFill>
              </a:rPr>
              <a:t>o canping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0.08268 -0.221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-1108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0.08268 -0.2217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-1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L 0.08268 -0.2217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-1108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0.08268 -0.221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-1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08269 -0.2217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-1108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0.08268 -0.2217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-1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08269 -0.2217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-11088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7.40741E-7 L 0.08268 -0.2217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-1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/>
      <p:bldP spid="17" grpId="1"/>
      <p:bldP spid="28" grpId="0"/>
      <p:bldP spid="28" grpId="1"/>
      <p:bldP spid="30" grpId="0"/>
      <p:bldP spid="30" grpId="1"/>
      <p:bldP spid="32" grpId="0"/>
      <p:bldP spid="3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- Pupils’ Book (p.107)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  <p:sp>
        <p:nvSpPr>
          <p:cNvPr id="9" name="Google Shape;865;p31"/>
          <p:cNvSpPr txBox="1"/>
          <p:nvPr/>
        </p:nvSpPr>
        <p:spPr>
          <a:xfrm>
            <a:off x="3474704" y="6026724"/>
            <a:ext cx="524258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Char char="-"/>
            </a:pPr>
            <a:r>
              <a:rPr lang="en-US" sz="1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Have students look at the song and read it.</a:t>
            </a:r>
            <a:endParaRPr sz="1800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Char char="-"/>
            </a:pPr>
            <a:r>
              <a:rPr lang="en-US" sz="1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Play the audio, students listen to the song.  </a:t>
            </a:r>
            <a:endParaRPr dirty="0"/>
          </a:p>
        </p:txBody>
      </p:sp>
      <p:grpSp>
        <p:nvGrpSpPr>
          <p:cNvPr id="11" name="Group 10"/>
          <p:cNvGrpSpPr/>
          <p:nvPr/>
        </p:nvGrpSpPr>
        <p:grpSpPr>
          <a:xfrm>
            <a:off x="1837747" y="935207"/>
            <a:ext cx="8516505" cy="4052429"/>
            <a:chOff x="1837747" y="935207"/>
            <a:chExt cx="8516505" cy="4052429"/>
          </a:xfrm>
        </p:grpSpPr>
        <p:grpSp>
          <p:nvGrpSpPr>
            <p:cNvPr id="8" name="Group 7"/>
            <p:cNvGrpSpPr/>
            <p:nvPr/>
          </p:nvGrpSpPr>
          <p:grpSpPr>
            <a:xfrm>
              <a:off x="1837747" y="935207"/>
              <a:ext cx="8516505" cy="4052429"/>
              <a:chOff x="1837747" y="935207"/>
              <a:chExt cx="8516505" cy="4052429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37747" y="935207"/>
                <a:ext cx="8516505" cy="4052429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5860473" y="4197927"/>
                <a:ext cx="4211782" cy="7897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3006437" y="1284499"/>
              <a:ext cx="2202873" cy="4781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chemeClr val="tx1"/>
                  </a:solidFill>
                </a:rPr>
                <a:t>Listen and sing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2" name="9.09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65200" y="111719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1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837747" y="935207"/>
            <a:ext cx="8516505" cy="4052429"/>
            <a:chOff x="1837747" y="935207"/>
            <a:chExt cx="8516505" cy="4052429"/>
          </a:xfrm>
        </p:grpSpPr>
        <p:grpSp>
          <p:nvGrpSpPr>
            <p:cNvPr id="8" name="Group 7"/>
            <p:cNvGrpSpPr/>
            <p:nvPr/>
          </p:nvGrpSpPr>
          <p:grpSpPr>
            <a:xfrm>
              <a:off x="1837747" y="935207"/>
              <a:ext cx="8516505" cy="4052429"/>
              <a:chOff x="1837747" y="935207"/>
              <a:chExt cx="8516505" cy="4052429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1837747" y="935207"/>
                <a:ext cx="8516505" cy="4052429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5860473" y="4197927"/>
                <a:ext cx="4211782" cy="7897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3394364" y="1284499"/>
              <a:ext cx="1717964" cy="4781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chemeClr val="tx1"/>
                  </a:solidFill>
                </a:rPr>
                <a:t>Sing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563149" y="1305688"/>
              <a:ext cx="401724" cy="4781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- Pupils’ Book (p.107)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8950666" y="4465122"/>
            <a:ext cx="1708958" cy="522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865;p31"/>
          <p:cNvSpPr txBox="1"/>
          <p:nvPr/>
        </p:nvSpPr>
        <p:spPr>
          <a:xfrm>
            <a:off x="2770112" y="6154344"/>
            <a:ext cx="571270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Char char="-"/>
            </a:pPr>
            <a:r>
              <a:rPr lang="en-US" sz="1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Play the audio again, students listen and sing aloud.</a:t>
            </a:r>
            <a:endParaRPr dirty="0"/>
          </a:p>
        </p:txBody>
      </p:sp>
      <p:pic>
        <p:nvPicPr>
          <p:cNvPr id="10" name="9.10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6635" y="113838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- Pupils’ Book (p.107)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58799" y="5836696"/>
            <a:ext cx="50744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Have students look at the box.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Play the audio, and students listen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Play the audio again, students listen and repeat. 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473" y="3404447"/>
            <a:ext cx="3130213" cy="189576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633289" y="1064449"/>
            <a:ext cx="6925421" cy="1961346"/>
            <a:chOff x="2633289" y="1064449"/>
            <a:chExt cx="6925421" cy="196134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33289" y="1473545"/>
              <a:ext cx="6925421" cy="155225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2651789" y="1064449"/>
              <a:ext cx="1814020" cy="4675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9.1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72564" y="1561346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"/>
          <a:srcRect l="31971" t="2930" r="32991"/>
          <a:stretch>
            <a:fillRect/>
          </a:stretch>
        </p:blipFill>
        <p:spPr>
          <a:xfrm>
            <a:off x="1011382" y="2267561"/>
            <a:ext cx="1846548" cy="360247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 flipH="1">
            <a:off x="2857930" y="819853"/>
            <a:ext cx="6946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STRUCTURE – QUESTION?</a:t>
            </a:r>
            <a:endParaRPr lang="en-US" sz="48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712234" y="1650850"/>
            <a:ext cx="1094068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>
                <a:solidFill>
                  <a:schemeClr val="accent1"/>
                </a:solidFill>
              </a:rPr>
              <a:t>Use the question to ask about planned events in the future.</a:t>
            </a:r>
            <a:endParaRPr lang="en-US" sz="3400" b="1" dirty="0">
              <a:solidFill>
                <a:schemeClr val="accent1"/>
              </a:solidFill>
            </a:endParaRPr>
          </a:p>
        </p:txBody>
      </p:sp>
      <p:sp>
        <p:nvSpPr>
          <p:cNvPr id="3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- Pupils’ Book (p.107)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  <p:sp>
        <p:nvSpPr>
          <p:cNvPr id="5" name="Google Shape;958;p37"/>
          <p:cNvSpPr/>
          <p:nvPr/>
        </p:nvSpPr>
        <p:spPr>
          <a:xfrm>
            <a:off x="3119066" y="2600901"/>
            <a:ext cx="6685772" cy="957756"/>
          </a:xfrm>
          <a:prstGeom prst="bevel">
            <a:avLst>
              <a:gd name="adj" fmla="val 12500"/>
            </a:avLst>
          </a:prstGeom>
          <a:solidFill>
            <a:srgbClr val="F4B081"/>
          </a:solidFill>
          <a:ln w="12700" cap="flat" cmpd="sng">
            <a:solidFill>
              <a:srgbClr val="64341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Are</a:t>
            </a:r>
            <a:r>
              <a:rPr lang="en-US" sz="4400" b="1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+ S + 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going to +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V_inf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?</a:t>
            </a:r>
            <a:endParaRPr sz="4400" b="1" dirty="0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" name="Google Shape;928;p35"/>
          <p:cNvSpPr/>
          <p:nvPr/>
        </p:nvSpPr>
        <p:spPr>
          <a:xfrm>
            <a:off x="3119066" y="3927855"/>
            <a:ext cx="4732564" cy="117061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" name="Google Shape;930;p35"/>
          <p:cNvSpPr txBox="1"/>
          <p:nvPr/>
        </p:nvSpPr>
        <p:spPr>
          <a:xfrm>
            <a:off x="3142878" y="4159240"/>
            <a:ext cx="504080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Are you going to …? </a:t>
            </a:r>
            <a:endParaRPr sz="4000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"/>
          <a:srcRect l="31971" t="2930" r="32991"/>
          <a:stretch>
            <a:fillRect/>
          </a:stretch>
        </p:blipFill>
        <p:spPr>
          <a:xfrm>
            <a:off x="1358544" y="1779588"/>
            <a:ext cx="2091238" cy="4079846"/>
          </a:xfrm>
          <a:prstGeom prst="rect">
            <a:avLst/>
          </a:prstGeom>
        </p:spPr>
      </p:pic>
      <p:sp>
        <p:nvSpPr>
          <p:cNvPr id="3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- Pupils’ Book (p.107)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  <p:sp>
        <p:nvSpPr>
          <p:cNvPr id="7" name="Google Shape;928;p35"/>
          <p:cNvSpPr/>
          <p:nvPr/>
        </p:nvSpPr>
        <p:spPr>
          <a:xfrm>
            <a:off x="4257780" y="2955220"/>
            <a:ext cx="4104131" cy="158377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" name="Google Shape;930;p35"/>
          <p:cNvSpPr txBox="1"/>
          <p:nvPr/>
        </p:nvSpPr>
        <p:spPr>
          <a:xfrm>
            <a:off x="4698278" y="3085407"/>
            <a:ext cx="3475698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40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Yes, I am.</a:t>
            </a:r>
            <a:endParaRPr lang="vi-VN" sz="4000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40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No, I’m not.</a:t>
            </a:r>
            <a:endParaRPr sz="4000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" name="TextBox 1"/>
          <p:cNvSpPr txBox="1"/>
          <p:nvPr/>
        </p:nvSpPr>
        <p:spPr>
          <a:xfrm flipH="1">
            <a:off x="3119066" y="916157"/>
            <a:ext cx="6943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STRUCTURE – ANSWERS</a:t>
            </a:r>
            <a:endParaRPr lang="en-US" sz="4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057163" y="1672675"/>
            <a:ext cx="2505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We will use:</a:t>
            </a:r>
            <a:endParaRPr lang="en-US" sz="36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3654</Words>
  <Application>WPS Presentation</Application>
  <PresentationFormat>Widescreen</PresentationFormat>
  <Paragraphs>210</Paragraphs>
  <Slides>25</Slides>
  <Notes>11</Notes>
  <HiddenSlides>0</HiddenSlides>
  <MMClips>3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8" baseType="lpstr">
      <vt:lpstr>Arial</vt:lpstr>
      <vt:lpstr>SimSun</vt:lpstr>
      <vt:lpstr>Wingdings</vt:lpstr>
      <vt:lpstr>Calibri</vt:lpstr>
      <vt:lpstr>Arial</vt:lpstr>
      <vt:lpstr>Carter One</vt:lpstr>
      <vt:lpstr>Mongolian Baiti</vt:lpstr>
      <vt:lpstr>Calibri Light</vt:lpstr>
      <vt:lpstr>Calibri</vt:lpstr>
      <vt:lpstr>Microsoft YaHei</vt:lpstr>
      <vt:lpstr>Arial Unicode MS</vt:lpstr>
      <vt:lpstr>Berlin Sans FB Demi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lenguyennhatha@outlook.com</dc:creator>
  <cp:lastModifiedBy>Toan Nguyen Thi</cp:lastModifiedBy>
  <cp:revision>24</cp:revision>
  <dcterms:created xsi:type="dcterms:W3CDTF">2024-02-29T08:20:00Z</dcterms:created>
  <dcterms:modified xsi:type="dcterms:W3CDTF">2024-11-14T22:47:37Z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83CCD543630B40ABA26D58782F356922_12</vt:lpwstr>
  </property>
  <property fmtid="{D5CDD505-2E9C-101B-9397-08002B2CF9AE}" pid="3" name="KSOProductBuildVer">
    <vt:lpwstr>1033-12.2.0.18911</vt:lpwstr>
  </property>
</Properties>
</file>